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23B6E267-277B-4D09-A555-623EC0EB8CDC}" type="datetimeFigureOut">
              <a:rPr lang="tr-TR" smtClean="0"/>
              <a:t>20.12.2020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a:xfrm>
            <a:off x="9255346" y="2750337"/>
            <a:ext cx="1171888" cy="1356442"/>
          </a:xfrm>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2441115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3B6E267-277B-4D09-A555-623EC0EB8CDC}" type="datetimeFigureOut">
              <a:rPr lang="tr-TR" smtClean="0"/>
              <a:t>20.12.2020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491583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23B6E267-277B-4D09-A555-623EC0EB8CDC}" type="datetimeFigureOut">
              <a:rPr lang="tr-TR" smtClean="0"/>
              <a:t>20.12.2020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a:xfrm>
            <a:off x="10729455" y="2869895"/>
            <a:ext cx="1154151" cy="1090789"/>
          </a:xfrm>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3554229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23B6E267-277B-4D09-A555-623EC0EB8CDC}" type="datetimeFigureOut">
              <a:rPr lang="tr-TR" smtClean="0"/>
              <a:t>20.12.2020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1285923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80322" y="3030008"/>
            <a:ext cx="4698355" cy="290617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594123" y="3030008"/>
            <a:ext cx="4700059" cy="290617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23B6E267-277B-4D09-A555-623EC0EB8CDC}" type="datetimeFigureOut">
              <a:rPr lang="tr-TR" smtClean="0"/>
              <a:t>20.12.2020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37947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23B6E267-277B-4D09-A555-623EC0EB8CDC}" type="datetimeFigureOut">
              <a:rPr lang="tr-TR" smtClean="0"/>
              <a:t>20.12.2020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3208658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23B6E267-277B-4D09-A555-623EC0EB8CDC}" type="datetimeFigureOut">
              <a:rPr lang="tr-TR" smtClean="0"/>
              <a:t>20.12.2020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3350157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tr-TR"/>
              <a:t>Asıl başlık stilini düzenlemek için tıklayın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3B6E267-277B-4D09-A555-623EC0EB8CDC}" type="datetimeFigureOut">
              <a:rPr lang="tr-TR" smtClean="0"/>
              <a:t>20.12.2020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3511135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3B6E267-277B-4D09-A555-623EC0EB8CDC}" type="datetimeFigureOut">
              <a:rPr lang="tr-TR" smtClean="0"/>
              <a:t>20.12.2020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417832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3B6E267-277B-4D09-A555-623EC0EB8CDC}" type="datetimeFigureOut">
              <a:rPr lang="tr-TR" smtClean="0"/>
              <a:t>20.12.2020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10729455" y="4711309"/>
            <a:ext cx="1154151" cy="1090789"/>
          </a:xfrm>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1909390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3B6E267-277B-4D09-A555-623EC0EB8CDC}" type="datetimeFigureOut">
              <a:rPr lang="tr-TR" smtClean="0"/>
              <a:t>20.12.2020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10729455" y="4711615"/>
            <a:ext cx="1154151" cy="1090789"/>
          </a:xfrm>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3455177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3B6E267-277B-4D09-A555-623EC0EB8CDC}" type="datetimeFigureOut">
              <a:rPr lang="tr-TR" smtClean="0"/>
              <a:t>20.12.2020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10729455" y="4709925"/>
            <a:ext cx="1154151" cy="1090789"/>
          </a:xfrm>
        </p:spPr>
        <p:txBody>
          <a:bodyPr/>
          <a:lstStyle/>
          <a:p>
            <a:fld id="{680F390A-A3A2-498B-B7C0-17E7CFE594EF}" type="slidenum">
              <a:rPr lang="tr-TR" smtClean="0"/>
              <a:t>‹#›</a:t>
            </a:fld>
            <a:endParaRPr lang="tr-TR"/>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776496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3B6E267-277B-4D09-A555-623EC0EB8CDC}" type="datetimeFigureOut">
              <a:rPr lang="tr-TR" smtClean="0"/>
              <a:t>20.12.2020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10729455" y="4709925"/>
            <a:ext cx="1154151" cy="1090789"/>
          </a:xfrm>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3898314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23B6E267-277B-4D09-A555-623EC0EB8CDC}" type="datetimeFigureOut">
              <a:rPr lang="tr-TR" smtClean="0"/>
              <a:t>20.12.2020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1688194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23B6E267-277B-4D09-A555-623EC0EB8CDC}" type="datetimeFigureOut">
              <a:rPr lang="tr-TR" smtClean="0"/>
              <a:t>20.12.2020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1010623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3B6E267-277B-4D09-A555-623EC0EB8CDC}" type="datetimeFigureOut">
              <a:rPr lang="tr-TR" smtClean="0"/>
              <a:t>20.12.2020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80F390A-A3A2-498B-B7C0-17E7CFE594EF}" type="slidenum">
              <a:rPr lang="tr-TR" smtClean="0"/>
              <a:t>‹#›</a:t>
            </a:fld>
            <a:endParaRPr lang="tr-TR"/>
          </a:p>
        </p:txBody>
      </p:sp>
    </p:spTree>
    <p:extLst>
      <p:ext uri="{BB962C8B-B14F-4D97-AF65-F5344CB8AC3E}">
        <p14:creationId xmlns:p14="http://schemas.microsoft.com/office/powerpoint/2010/main" val="843788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23B6E267-277B-4D09-A555-623EC0EB8CDC}" type="datetimeFigureOut">
              <a:rPr lang="tr-TR" smtClean="0"/>
              <a:t>20.12.2020</a:t>
            </a:fld>
            <a:endParaRPr lang="tr-TR"/>
          </a:p>
        </p:txBody>
      </p:sp>
      <p:sp>
        <p:nvSpPr>
          <p:cNvPr id="5" name="Footer Placeholder 4"/>
          <p:cNvSpPr>
            <a:spLocks noGrp="1"/>
          </p:cNvSpPr>
          <p:nvPr>
            <p:ph type="ftr" sz="quarter" idx="11"/>
          </p:nvPr>
        </p:nvSpPr>
        <p:spPr>
          <a:xfrm>
            <a:off x="680321" y="5936188"/>
            <a:ext cx="6126805" cy="365125"/>
          </a:xfrm>
        </p:spPr>
        <p:txBody>
          <a:bodyPr/>
          <a:lstStyle/>
          <a:p>
            <a:endParaRPr lang="tr-TR"/>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80F390A-A3A2-498B-B7C0-17E7CFE594EF}" type="slidenum">
              <a:rPr lang="tr-TR" smtClean="0"/>
              <a:t>‹#›</a:t>
            </a:fld>
            <a:endParaRPr lang="tr-TR"/>
          </a:p>
        </p:txBody>
      </p:sp>
    </p:spTree>
    <p:extLst>
      <p:ext uri="{BB962C8B-B14F-4D97-AF65-F5344CB8AC3E}">
        <p14:creationId xmlns:p14="http://schemas.microsoft.com/office/powerpoint/2010/main" val="3177537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3B6E267-277B-4D09-A555-623EC0EB8CDC}" type="datetimeFigureOut">
              <a:rPr lang="tr-TR" smtClean="0"/>
              <a:t>20.12.2020</a:t>
            </a:fld>
            <a:endParaRPr lang="tr-TR"/>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80F390A-A3A2-498B-B7C0-17E7CFE594EF}" type="slidenum">
              <a:rPr lang="tr-TR" smtClean="0"/>
              <a:t>‹#›</a:t>
            </a:fld>
            <a:endParaRPr lang="tr-TR"/>
          </a:p>
        </p:txBody>
      </p:sp>
    </p:spTree>
    <p:extLst>
      <p:ext uri="{BB962C8B-B14F-4D97-AF65-F5344CB8AC3E}">
        <p14:creationId xmlns:p14="http://schemas.microsoft.com/office/powerpoint/2010/main" val="185558941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turkedebiyati.org/seyyid-imadeddin-nesimi.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turkedebiyati.org/sairler/haci-bektasi-veli.html" TargetMode="External"/><Relationship Id="rId2" Type="http://schemas.openxmlformats.org/officeDocument/2006/relationships/hyperlink" Target="https://www.turkedebiyati.org/mevlana.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turkedebiyati.org/sairler/yunusemre.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turkedebiyati.org/eflatun-platon.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B976D5B-D9F0-4284-9309-FD21993AFCB7}"/>
              </a:ext>
            </a:extLst>
          </p:cNvPr>
          <p:cNvSpPr>
            <a:spLocks noGrp="1"/>
          </p:cNvSpPr>
          <p:nvPr>
            <p:ph type="ctrTitle"/>
          </p:nvPr>
        </p:nvSpPr>
        <p:spPr/>
        <p:txBody>
          <a:bodyPr/>
          <a:lstStyle/>
          <a:p>
            <a:r>
              <a:rPr lang="tr-TR" dirty="0"/>
              <a:t>TASAVVUF</a:t>
            </a:r>
          </a:p>
        </p:txBody>
      </p:sp>
    </p:spTree>
    <p:extLst>
      <p:ext uri="{BB962C8B-B14F-4D97-AF65-F5344CB8AC3E}">
        <p14:creationId xmlns:p14="http://schemas.microsoft.com/office/powerpoint/2010/main" val="4149897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FA6EF87-474A-464B-B5F7-AD3069751383}"/>
              </a:ext>
            </a:extLst>
          </p:cNvPr>
          <p:cNvSpPr>
            <a:spLocks noGrp="1"/>
          </p:cNvSpPr>
          <p:nvPr>
            <p:ph idx="1"/>
          </p:nvPr>
        </p:nvSpPr>
        <p:spPr>
          <a:xfrm>
            <a:off x="278296" y="2080591"/>
            <a:ext cx="10015887" cy="4373218"/>
          </a:xfrm>
        </p:spPr>
        <p:txBody>
          <a:bodyPr>
            <a:normAutofit fontScale="92500" lnSpcReduction="10000"/>
          </a:bodyPr>
          <a:lstStyle/>
          <a:p>
            <a:r>
              <a:rPr lang="tr-TR" b="1" dirty="0"/>
              <a:t>Tasavvuf</a:t>
            </a:r>
            <a:r>
              <a:rPr lang="tr-TR" dirty="0"/>
              <a:t>, Tanrı'nın birliğini ve evrenin oluşunu varlık birliği (Vahdet-i Vücut) anlayışıyla açıklayan dinî ve felsefi akımdır. Tasavvuf, ayrıca Tanrı, evren ve insanı bir bütün içinde görme ve insanın Tanrı ile, insanın başka insanlarla, insanın kendisiyle olan ilişkilerini bu bütünde arama ve açıklama yolu olarak da tanımlanır.</a:t>
            </a:r>
          </a:p>
          <a:p>
            <a:r>
              <a:rPr lang="tr-TR" dirty="0"/>
              <a:t>Tasavvuf, toplum hayatıyla geniş bir şekilde kaynaşmış, bir duyuş, düşünüş ve inanış sistemi olarak da bilinir.</a:t>
            </a:r>
          </a:p>
          <a:p>
            <a:r>
              <a:rPr lang="tr-TR" dirty="0"/>
              <a:t>'Bu kurama "</a:t>
            </a:r>
            <a:r>
              <a:rPr lang="tr-TR" b="1" dirty="0"/>
              <a:t>Vahdet-i Vücut</a:t>
            </a:r>
            <a:r>
              <a:rPr lang="tr-TR" dirty="0"/>
              <a:t>" (tek varlık) adı da verilir.</a:t>
            </a:r>
          </a:p>
          <a:p>
            <a:r>
              <a:rPr lang="tr-TR" dirty="0"/>
              <a:t>Vahdet, birlik, teklik demektir. "Vahdet-i Vücut", tek vücut, tek varlık anlamına gelmektedir.</a:t>
            </a:r>
          </a:p>
          <a:p>
            <a:r>
              <a:rPr lang="tr-TR" dirty="0"/>
              <a:t>Tasavvuf düşüncesi, İslâmiyet'ten sonra Araplar tarafından kurulan ilk Tekkeyle birlikte, İranlı ve Türk düşünürler tarafından geliştirilmiş, Eski Yunan düşüncesinden de yararlanarak bir kuram şeklini almıştır.</a:t>
            </a:r>
          </a:p>
          <a:p>
            <a:endParaRPr lang="tr-TR" dirty="0"/>
          </a:p>
        </p:txBody>
      </p:sp>
    </p:spTree>
    <p:extLst>
      <p:ext uri="{BB962C8B-B14F-4D97-AF65-F5344CB8AC3E}">
        <p14:creationId xmlns:p14="http://schemas.microsoft.com/office/powerpoint/2010/main" val="4132441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74D440A-2EB1-48A6-AB34-382BD5DC6E5F}"/>
              </a:ext>
            </a:extLst>
          </p:cNvPr>
          <p:cNvSpPr>
            <a:spLocks noGrp="1"/>
          </p:cNvSpPr>
          <p:nvPr>
            <p:ph idx="1"/>
          </p:nvPr>
        </p:nvSpPr>
        <p:spPr>
          <a:xfrm>
            <a:off x="477079" y="2054087"/>
            <a:ext cx="11131826" cy="4585252"/>
          </a:xfrm>
        </p:spPr>
        <p:txBody>
          <a:bodyPr>
            <a:normAutofit fontScale="92500" lnSpcReduction="20000"/>
          </a:bodyPr>
          <a:lstStyle/>
          <a:p>
            <a:r>
              <a:rPr lang="tr-TR" dirty="0"/>
              <a:t>Bu düşünce, dinî kitapların verdiği bilgilerle kalmayarak, yaratılışın ve evrenin sırlarını daha geniş bir düşünceyle çözmeye çalışan bir felsefe, araştırma ve duygu akımıdır. Tasavvuf felsefesine göre, evren tek varlıktır. Bu tek varlık da Tanrı'dır. Buna "</a:t>
            </a:r>
            <a:r>
              <a:rPr lang="tr-TR" dirty="0" err="1"/>
              <a:t>Vücud</a:t>
            </a:r>
            <a:r>
              <a:rPr lang="tr-TR" dirty="0"/>
              <a:t>-ı mutlak" (mutlak varlık) da denir. İslâm tasavvufu, "Tanrı'dan başka varlık yoktur" kuralını temel alır. Bu aynı zamanda "</a:t>
            </a:r>
            <a:r>
              <a:rPr lang="tr-TR" dirty="0" err="1"/>
              <a:t>hüsn</a:t>
            </a:r>
            <a:r>
              <a:rPr lang="tr-TR" dirty="0"/>
              <a:t>-i </a:t>
            </a:r>
            <a:r>
              <a:rPr lang="tr-TR" dirty="0" err="1"/>
              <a:t>mutlak"tır</a:t>
            </a:r>
            <a:r>
              <a:rPr lang="tr-TR" dirty="0"/>
              <a:t> (mutlak güzellik). Yaratılıştaki sırrı aramaktan doğan bu kurama göre bütün yaratılmışlar Tanrı'nın varlığını tanıtmak içindir. Gerçekte, bir varlık, bir "Vücut" vardır. O da Tanrı'dır. Bizim gördüklerimiz de Tanrı varlığının çeşitli görünüşleridir. Mutasavvıflar her şeyin Tanrı'nın bir tecellisi (görünmesi) bir belirtisi olduğunu anlatmak için çeşitli benzetmeler yapmışlardır. Bunlardan en yaygını ayna örneğidir. Bu benzetmeye göre Tanrı, karşılıklı konulmuş yokluk aynasından bakan bir varlık gibidir. Bu karşılıklı aynalar, ortadaki varlığın binlerce görüntüsünü verir. Ortadaki varlık aynaların önünden çekilirse, aynalar boş kalır. </a:t>
            </a:r>
            <a:r>
              <a:rPr lang="tr-TR" dirty="0" err="1"/>
              <a:t>Vücud</a:t>
            </a:r>
            <a:r>
              <a:rPr lang="tr-TR" dirty="0"/>
              <a:t>-i mutlak (mutlak varlık) kendi güzelliğini görmek için bir aynaya yansır gibi ademe (hiçlik ve yokluk), yansımıştır. Böylece, yokluğun içinde evren olarak </a:t>
            </a:r>
            <a:r>
              <a:rPr lang="tr-TR" dirty="0" err="1"/>
              <a:t>tecellî</a:t>
            </a:r>
            <a:r>
              <a:rPr lang="tr-TR" dirty="0"/>
              <a:t> etmiştir (görünmüştür). Bu felsefeye göre, âlemde görülen her şey, varlığın yokluk aynasındaki hayâlinden başka bir şey değildir. Bunun sonucu olarak insan da Tanrı'nın bir hayâlidir. Varlıklar içinde Tanrı'ya en yakın hayâl insandır.</a:t>
            </a:r>
          </a:p>
        </p:txBody>
      </p:sp>
    </p:spTree>
    <p:extLst>
      <p:ext uri="{BB962C8B-B14F-4D97-AF65-F5344CB8AC3E}">
        <p14:creationId xmlns:p14="http://schemas.microsoft.com/office/powerpoint/2010/main" val="305354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283B1F9-B922-48D6-AE3B-EEBAC648537D}"/>
              </a:ext>
            </a:extLst>
          </p:cNvPr>
          <p:cNvSpPr>
            <a:spLocks noGrp="1"/>
          </p:cNvSpPr>
          <p:nvPr>
            <p:ph idx="1"/>
          </p:nvPr>
        </p:nvSpPr>
        <p:spPr>
          <a:xfrm>
            <a:off x="680321" y="2336872"/>
            <a:ext cx="10491262" cy="3918153"/>
          </a:xfrm>
        </p:spPr>
        <p:txBody>
          <a:bodyPr>
            <a:normAutofit/>
          </a:bodyPr>
          <a:lstStyle/>
          <a:p>
            <a:r>
              <a:rPr lang="tr-TR" dirty="0"/>
              <a:t>Bu anlayışa göre evren, Tanrı'nın bir görünüşüdür. Bu evren, kendi kendine var olan değil, Tanrı'nın varlığından dolayı </a:t>
            </a:r>
            <a:r>
              <a:rPr lang="tr-TR" dirty="0" err="1"/>
              <a:t>tecellî</a:t>
            </a:r>
            <a:r>
              <a:rPr lang="tr-TR" dirty="0"/>
              <a:t> eden (var görünen) bir oluşumdur. Tanrı'nın "ol" ( </a:t>
            </a:r>
            <a:r>
              <a:rPr lang="tr-TR" dirty="0" err="1"/>
              <a:t>kün</a:t>
            </a:r>
            <a:r>
              <a:rPr lang="tr-TR" dirty="0"/>
              <a:t> ) emriyle oluşmuştur. Onun için görünme öncesi "söz" (kelâm) vardır. "Ol" emri verilip </a:t>
            </a:r>
            <a:r>
              <a:rPr lang="tr-TR" dirty="0" err="1"/>
              <a:t>tecellî</a:t>
            </a:r>
            <a:r>
              <a:rPr lang="tr-TR" dirty="0"/>
              <a:t> (var görünme) olmadan önce bütün varlıklar gerçekte yok, ama Tanrı'ya göre vardı. Bunlar, Tanrı'nın sonsuz bilgisinde bilinmekte idiler.</a:t>
            </a:r>
          </a:p>
          <a:p>
            <a:r>
              <a:rPr lang="tr-TR" dirty="0"/>
              <a:t>Tanrı, kendine duyduğu aşkla evreni meydana getirmiştir. Onun için aşk, Tanrı'ya has bir niteliktir. Aşk, Tanrı'nın, sırrıdır, görünen simgesidir. Onun için Tanrı'ya korku veya fayda umarak değil, sevgiyle, aşkla yaklaşılmalıdır. Tasavvuf düşüncesinin en güçlü, en etkili tarafı budur. Bu, özellikle sanat ve edebiyatta çok etkili olmuştur.</a:t>
            </a:r>
          </a:p>
          <a:p>
            <a:endParaRPr lang="tr-TR" dirty="0"/>
          </a:p>
        </p:txBody>
      </p:sp>
    </p:spTree>
    <p:extLst>
      <p:ext uri="{BB962C8B-B14F-4D97-AF65-F5344CB8AC3E}">
        <p14:creationId xmlns:p14="http://schemas.microsoft.com/office/powerpoint/2010/main" val="3956803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F7A98D-5579-4EB2-8A84-2ACF50A4CB1A}"/>
              </a:ext>
            </a:extLst>
          </p:cNvPr>
          <p:cNvSpPr>
            <a:spLocks noGrp="1"/>
          </p:cNvSpPr>
          <p:nvPr>
            <p:ph idx="1"/>
          </p:nvPr>
        </p:nvSpPr>
        <p:spPr>
          <a:xfrm>
            <a:off x="680321" y="2336872"/>
            <a:ext cx="10782809" cy="4236205"/>
          </a:xfrm>
        </p:spPr>
        <p:txBody>
          <a:bodyPr>
            <a:normAutofit fontScale="92500" lnSpcReduction="20000"/>
          </a:bodyPr>
          <a:lstStyle/>
          <a:p>
            <a:r>
              <a:rPr lang="tr-TR" dirty="0"/>
              <a:t>Varlık, güzellik, iyilik; bunlar Tanrı'nın özellikleridir. Yokluk, çirkinlik ve kötülük ise Tanrı'nın özelliğinin bilinmesine yardımcı olan niteliklerdir. Çünkü yokluk olmazsa varlık, çirkinlik olmazsa güzellik kötülük olmazsa iyilik bilinmez. İnsanda bu niteliklerin hepsi vardır. İnsan, kendisindeki yokluğu, çirkinliği, kötülüğü yenmeli kaldırmalıdır. 0 zaman yalnız varlık, güzellik, iyilik kalacaktır. Bu Tanrı'nın özelliğine varmak, Tanrı'nın varlığına katılmaktır.</a:t>
            </a:r>
          </a:p>
          <a:p>
            <a:r>
              <a:rPr lang="tr-TR" dirty="0"/>
              <a:t>Tasavvuf inancında mecazî ve gerçek olmak üzere iki tur aşk vardır. Biri geçici olana yani insanlara duyulan aşk; diğeri sonsuz ve gerçek olana, yani Tanrı'ya duyulan aşktır. İnsan, Tanrı aşkını mecazî aşkında dener ve geliştirir. Çünkü insan, Tanrı'ya en yakın, seçkin bir varlıktır. İnsan beden (ten) ve öz (ruh) denen iki unsurdan oluşmuştur. Beden ölümlü olan, toprak, hava, ateş, su gibi dört unsurdan meydana gelen ve yok olacak geçici varlıktır. Öz (ruh) ise ölümsüzdür ve Tanrı'nın bütün niteliklerini taşımaktadır. Tanrı'dan gelen insan yine Tanrı'ya dönecektir. Ancak bu dönüş bazı aşamalardan geçmekle olur. Bunun için gönül bilgisi edinmek, olgunlaşmak ve aydınlanmak gerekir.</a:t>
            </a:r>
          </a:p>
          <a:p>
            <a:endParaRPr lang="tr-TR" dirty="0"/>
          </a:p>
        </p:txBody>
      </p:sp>
    </p:spTree>
    <p:extLst>
      <p:ext uri="{BB962C8B-B14F-4D97-AF65-F5344CB8AC3E}">
        <p14:creationId xmlns:p14="http://schemas.microsoft.com/office/powerpoint/2010/main" val="128027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D51E517-C2D8-49CE-A414-0F47533863E3}"/>
              </a:ext>
            </a:extLst>
          </p:cNvPr>
          <p:cNvSpPr>
            <a:spLocks noGrp="1"/>
          </p:cNvSpPr>
          <p:nvPr>
            <p:ph idx="1"/>
          </p:nvPr>
        </p:nvSpPr>
        <p:spPr>
          <a:xfrm>
            <a:off x="680321" y="2160104"/>
            <a:ext cx="10584027" cy="4161183"/>
          </a:xfrm>
        </p:spPr>
        <p:txBody>
          <a:bodyPr>
            <a:normAutofit lnSpcReduction="10000"/>
          </a:bodyPr>
          <a:lstStyle/>
          <a:p>
            <a:r>
              <a:rPr lang="tr-TR" dirty="0"/>
              <a:t>Bilgi, insanın gönlünde Tanrı'nın bir "</a:t>
            </a:r>
            <a:r>
              <a:rPr lang="tr-TR" dirty="0" err="1"/>
              <a:t>nûr</a:t>
            </a:r>
            <a:r>
              <a:rPr lang="tr-TR" dirty="0"/>
              <a:t>" (ışık) olarak belirmesidir. Olgunlaşma, insanın geçici varlıklardan kendini sıyırıp, kalıcı özlere yönelmeyi başarmasıdır. Buna, insanın Tanrı'ya varan yol üzerinde ilerlemesi de denir. Bu ilerleme bir yükseliştir. Az olgunluktan, olgunluğa, en olguna, bir başka deyişle Tanrı'ya ulaşma demektir. Yükseliş iki türlüdür. Biri kendini bütün geçici varlıklardan sıyırmakla, içine kapanarak, dünyadan el etek çekmekle, kendini derin düşüncelere vermekle olur. İkincisi, bilgi edinmekledir. İnsan için bilgi, doğru yola, Tanrı'ya, ölümsüz olana, aydınlanmaya (</a:t>
            </a:r>
            <a:r>
              <a:rPr lang="tr-TR" dirty="0" err="1"/>
              <a:t>nûr'a</a:t>
            </a:r>
            <a:r>
              <a:rPr lang="tr-TR" dirty="0"/>
              <a:t>) varmayı sağlayan bir yol göstericidir. İnsan Tanrı'ya yükselirken birçok manevî basamaklardan geçer. Bir yükseliş niteliği taşıyan bu "geçiş" evrenin değişik katlarını aşmak anlamına gelir. Son kat aydınlanmaya (</a:t>
            </a:r>
            <a:r>
              <a:rPr lang="tr-TR" dirty="0" err="1"/>
              <a:t>nûr'a</a:t>
            </a:r>
            <a:r>
              <a:rPr lang="tr-TR" dirty="0"/>
              <a:t>) varır. İnsan bu aydınlanmayı özünde yansıtır.</a:t>
            </a:r>
          </a:p>
        </p:txBody>
      </p:sp>
    </p:spTree>
    <p:extLst>
      <p:ext uri="{BB962C8B-B14F-4D97-AF65-F5344CB8AC3E}">
        <p14:creationId xmlns:p14="http://schemas.microsoft.com/office/powerpoint/2010/main" val="374570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79F952E-1B5C-4189-BE5E-A685A99A02AD}"/>
              </a:ext>
            </a:extLst>
          </p:cNvPr>
          <p:cNvSpPr>
            <a:spLocks noGrp="1"/>
          </p:cNvSpPr>
          <p:nvPr>
            <p:ph idx="1"/>
          </p:nvPr>
        </p:nvSpPr>
        <p:spPr>
          <a:xfrm>
            <a:off x="680321" y="2336872"/>
            <a:ext cx="10133453" cy="4037423"/>
          </a:xfrm>
        </p:spPr>
        <p:txBody>
          <a:bodyPr>
            <a:normAutofit/>
          </a:bodyPr>
          <a:lstStyle/>
          <a:p>
            <a:r>
              <a:rPr lang="tr-TR" dirty="0"/>
              <a:t>Tasavvuf inancında, insanın nefsini yenerek yani benliğini öldürerek, mutlak varlığa "</a:t>
            </a:r>
            <a:r>
              <a:rPr lang="tr-TR" b="1" dirty="0"/>
              <a:t>fenafillâh</a:t>
            </a:r>
            <a:r>
              <a:rPr lang="tr-TR" dirty="0"/>
              <a:t>" katına ulaşmak denir. Bu, insanın kendini yokluk unsurundan kurtararak içindeki Tanrı'yı bulmasıdır. İçindeki Tanrı'yı bulan insan "</a:t>
            </a:r>
            <a:r>
              <a:rPr lang="tr-TR" b="1" dirty="0" err="1"/>
              <a:t>Enel</a:t>
            </a:r>
            <a:r>
              <a:rPr lang="tr-TR" b="1" dirty="0"/>
              <a:t>-Hak</a:t>
            </a:r>
            <a:r>
              <a:rPr lang="tr-TR" dirty="0"/>
              <a:t>" (Ben Tanrı'yım) der. Bu aşamaya varan insanlara tasavvuf düşüncesinde insan-ı kâmil ( olgun insan ), halk arasında "ermiş" denir. Kendini Tanrı'nın varlığına karışmış duyan "ermiş" insana göre evrende artık ikilik yoktur, her şey "bir" </a:t>
            </a:r>
            <a:r>
              <a:rPr lang="tr-TR" dirty="0" err="1"/>
              <a:t>dir</a:t>
            </a:r>
            <a:r>
              <a:rPr lang="tr-TR" dirty="0"/>
              <a:t>. Bu kata ulaşmak ancak öldükten sonra olabilir. Ne var ki, gerçek aşkın son derecesine varıp, nefsinde ve her şeyde yalnız Tanrı'yı görebilecek duruma gelenler, bu aşamaya yaşarken de yükselebilirler.</a:t>
            </a:r>
          </a:p>
        </p:txBody>
      </p:sp>
    </p:spTree>
    <p:extLst>
      <p:ext uri="{BB962C8B-B14F-4D97-AF65-F5344CB8AC3E}">
        <p14:creationId xmlns:p14="http://schemas.microsoft.com/office/powerpoint/2010/main" val="1828360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D33F0C-95C1-48B1-93C1-E88B7E6221E2}"/>
              </a:ext>
            </a:extLst>
          </p:cNvPr>
          <p:cNvSpPr>
            <a:spLocks noGrp="1"/>
          </p:cNvSpPr>
          <p:nvPr>
            <p:ph idx="1"/>
          </p:nvPr>
        </p:nvSpPr>
        <p:spPr>
          <a:xfrm>
            <a:off x="680321" y="2336872"/>
            <a:ext cx="10279227" cy="4090431"/>
          </a:xfrm>
        </p:spPr>
        <p:txBody>
          <a:bodyPr>
            <a:normAutofit/>
          </a:bodyPr>
          <a:lstStyle/>
          <a:p>
            <a:r>
              <a:rPr lang="tr-TR" dirty="0"/>
              <a:t>Tasavvuf felsefesi inancı içinde, büyük İslâm düşünürü </a:t>
            </a:r>
            <a:r>
              <a:rPr lang="tr-TR" dirty="0" err="1"/>
              <a:t>Hallâc</a:t>
            </a:r>
            <a:r>
              <a:rPr lang="tr-TR" dirty="0"/>
              <a:t>-ı Mansur "</a:t>
            </a:r>
            <a:r>
              <a:rPr lang="tr-TR" dirty="0" err="1"/>
              <a:t>Enel</a:t>
            </a:r>
            <a:r>
              <a:rPr lang="tr-TR" dirty="0"/>
              <a:t>-Hak" (Ben </a:t>
            </a:r>
            <a:r>
              <a:rPr lang="tr-TR" dirty="0" err="1"/>
              <a:t>Tann'yım</a:t>
            </a:r>
            <a:r>
              <a:rPr lang="tr-TR" dirty="0"/>
              <a:t>) dediği için Bağdat'ta (922) asılmıştır.</a:t>
            </a:r>
          </a:p>
          <a:p>
            <a:r>
              <a:rPr lang="tr-TR" dirty="0"/>
              <a:t>Büyük İslâm düşünürü </a:t>
            </a:r>
            <a:r>
              <a:rPr lang="tr-TR" dirty="0" err="1"/>
              <a:t>Hallâc</a:t>
            </a:r>
            <a:r>
              <a:rPr lang="tr-TR" dirty="0"/>
              <a:t>-ı Mansur'un söylediği "</a:t>
            </a:r>
            <a:r>
              <a:rPr lang="tr-TR" dirty="0" err="1"/>
              <a:t>Enel</a:t>
            </a:r>
            <a:r>
              <a:rPr lang="tr-TR" dirty="0"/>
              <a:t>-Hak" (Ben Tanrı'yım) sözü, tasavvuf felsefesine göre, evrende Tanrı'dan başka gerçek varlık yoktur anlamındadır. Bu söz "Ben Tanrı'yım" demek değildir. </a:t>
            </a:r>
            <a:r>
              <a:rPr lang="tr-TR" dirty="0" err="1"/>
              <a:t>Hallâc</a:t>
            </a:r>
            <a:r>
              <a:rPr lang="tr-TR" dirty="0"/>
              <a:t>-ı Mansur, kendi geçici varlığının, Tanrı varlığında yok olduğunu duyduğu, yani "fenafillâh" katına ulaştığına inandığı için böyle söylemiştir. Bunun gibi, Azeri şairi </a:t>
            </a:r>
            <a:r>
              <a:rPr lang="tr-TR" dirty="0" err="1">
                <a:hlinkClick r:id="rId2"/>
              </a:rPr>
              <a:t>Seyyid</a:t>
            </a:r>
            <a:r>
              <a:rPr lang="tr-TR" dirty="0">
                <a:hlinkClick r:id="rId2"/>
              </a:rPr>
              <a:t> </a:t>
            </a:r>
            <a:r>
              <a:rPr lang="tr-TR" dirty="0" err="1">
                <a:hlinkClick r:id="rId2"/>
              </a:rPr>
              <a:t>Nesimî</a:t>
            </a:r>
            <a:r>
              <a:rPr lang="tr-TR" dirty="0"/>
              <a:t> de (XIV.-yy.) Halep'te diri diri derisi yüzülerek öldürülmüştür.</a:t>
            </a:r>
          </a:p>
          <a:p>
            <a:r>
              <a:rPr lang="tr-TR" dirty="0"/>
              <a:t>Tasavvuf felsefesi, İslâm ülkelerinde, bilim, edebiyat, müzik ve dans üzerinde çok etkili olmuş, büyük ve önemli gelişmeler sağlamıştır.</a:t>
            </a:r>
          </a:p>
          <a:p>
            <a:endParaRPr lang="tr-TR" dirty="0"/>
          </a:p>
        </p:txBody>
      </p:sp>
    </p:spTree>
    <p:extLst>
      <p:ext uri="{BB962C8B-B14F-4D97-AF65-F5344CB8AC3E}">
        <p14:creationId xmlns:p14="http://schemas.microsoft.com/office/powerpoint/2010/main" val="1919424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D9CF933-4F75-458C-B2F9-5E46E8B78ABF}"/>
              </a:ext>
            </a:extLst>
          </p:cNvPr>
          <p:cNvSpPr>
            <a:spLocks noGrp="1"/>
          </p:cNvSpPr>
          <p:nvPr>
            <p:ph idx="1"/>
          </p:nvPr>
        </p:nvSpPr>
        <p:spPr>
          <a:xfrm>
            <a:off x="680321" y="2336872"/>
            <a:ext cx="10822566" cy="4183197"/>
          </a:xfrm>
        </p:spPr>
        <p:txBody>
          <a:bodyPr>
            <a:normAutofit fontScale="92500" lnSpcReduction="10000"/>
          </a:bodyPr>
          <a:lstStyle/>
          <a:p>
            <a:r>
              <a:rPr lang="tr-TR" dirty="0"/>
              <a:t>İslâm tasavvuf düşüncesi VII. yüzyıl sonlarında ve VIII. yüzyıl başlarında bazı İslâm düşünürleri tarafından yayılmıştır. IX. yüzyıl sonlarında </a:t>
            </a:r>
            <a:r>
              <a:rPr lang="tr-TR" dirty="0" err="1"/>
              <a:t>Hallâc</a:t>
            </a:r>
            <a:r>
              <a:rPr lang="tr-TR" dirty="0"/>
              <a:t>-ı Mansur, insanla Tanrı ayrılığını ortadan kaldıran, insanla Tanrı'yı bir özde gören düşüncelerini geliştirerek tasavvufun temel ilkelerini, ana görünüşünü açıklamıştır.</a:t>
            </a:r>
          </a:p>
          <a:p>
            <a:r>
              <a:rPr lang="tr-TR" dirty="0"/>
              <a:t>Bu düşünce X. yüzyılda daha açık bir anlam kazanarak, yeni bir yorumla, daha ileri götürülmüştür. İmam Gazali, felsefeye ve dine bağlanan, aklı bir yana iterek inancı temel ilke alan bir görüşle tasavvuf düşüncesine yardımcı olmuştur. Gerçeğin kaynağını inançta bulan Gazali'nin görüşü felsefeden çok tasavvufa katkıda bulunmuştur.</a:t>
            </a:r>
          </a:p>
          <a:p>
            <a:r>
              <a:rPr lang="tr-TR" dirty="0"/>
              <a:t>XII. yüzyılda </a:t>
            </a:r>
            <a:r>
              <a:rPr lang="tr-TR" dirty="0" err="1"/>
              <a:t>Senaî</a:t>
            </a:r>
            <a:r>
              <a:rPr lang="tr-TR" dirty="0"/>
              <a:t>, Attar, daha önceki yüzyıllarda yaşayan </a:t>
            </a:r>
            <a:r>
              <a:rPr lang="tr-TR" dirty="0" err="1"/>
              <a:t>Hallâc</a:t>
            </a:r>
            <a:r>
              <a:rPr lang="tr-TR" dirty="0"/>
              <a:t>-ı Mansur ve </a:t>
            </a:r>
            <a:r>
              <a:rPr lang="tr-TR" dirty="0" err="1"/>
              <a:t>Cüneydi</a:t>
            </a:r>
            <a:r>
              <a:rPr lang="tr-TR" dirty="0"/>
              <a:t> </a:t>
            </a:r>
            <a:r>
              <a:rPr lang="tr-TR" dirty="0" err="1"/>
              <a:t>Bağdâdî'nin</a:t>
            </a:r>
            <a:r>
              <a:rPr lang="tr-TR" dirty="0"/>
              <a:t> izinden yürüyerek, eski inançlarla da beslenerek, Tanrı ile insan ayrımını kaldırdılar, ancak Tanrı insanla, insan Tanrı ile vardır, ikisi de birbirinin varlığını gerekli kılar-</a:t>
            </a:r>
            <a:r>
              <a:rPr lang="tr-TR" dirty="0" err="1"/>
              <a:t>lar</a:t>
            </a:r>
            <a:r>
              <a:rPr lang="tr-TR" dirty="0"/>
              <a:t>, görüşünü ileri sürdüler.</a:t>
            </a:r>
          </a:p>
          <a:p>
            <a:endParaRPr lang="tr-TR" dirty="0"/>
          </a:p>
        </p:txBody>
      </p:sp>
    </p:spTree>
    <p:extLst>
      <p:ext uri="{BB962C8B-B14F-4D97-AF65-F5344CB8AC3E}">
        <p14:creationId xmlns:p14="http://schemas.microsoft.com/office/powerpoint/2010/main" val="629684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843A7D4-FCF8-47EC-B853-A04E873A3817}"/>
              </a:ext>
            </a:extLst>
          </p:cNvPr>
          <p:cNvSpPr>
            <a:spLocks noGrp="1"/>
          </p:cNvSpPr>
          <p:nvPr>
            <p:ph idx="1"/>
          </p:nvPr>
        </p:nvSpPr>
        <p:spPr>
          <a:xfrm>
            <a:off x="516835" y="2146852"/>
            <a:ext cx="11118574" cy="4214191"/>
          </a:xfrm>
        </p:spPr>
        <p:txBody>
          <a:bodyPr>
            <a:normAutofit fontScale="92500" lnSpcReduction="20000"/>
          </a:bodyPr>
          <a:lstStyle/>
          <a:p>
            <a:r>
              <a:rPr lang="tr-TR" dirty="0"/>
              <a:t>XIII. yüzyılda Muhiddin Arabi, Baba </a:t>
            </a:r>
            <a:r>
              <a:rPr lang="tr-TR" dirty="0" err="1"/>
              <a:t>Eftal</a:t>
            </a:r>
            <a:r>
              <a:rPr lang="tr-TR" dirty="0"/>
              <a:t>, Mevlânâ </a:t>
            </a:r>
            <a:r>
              <a:rPr lang="tr-TR" dirty="0" err="1"/>
              <a:t>Celâleddin</a:t>
            </a:r>
            <a:r>
              <a:rPr lang="tr-TR" dirty="0"/>
              <a:t>-i </a:t>
            </a:r>
            <a:r>
              <a:rPr lang="tr-TR" dirty="0" err="1"/>
              <a:t>Rûmi</a:t>
            </a:r>
            <a:r>
              <a:rPr lang="tr-TR" dirty="0"/>
              <a:t> tasavvufa çok açık bir yorum kazandırarak, eski akımı yeni düşünce ve görüşlerle geliştirdiler.</a:t>
            </a:r>
          </a:p>
          <a:p>
            <a:r>
              <a:rPr lang="tr-TR" dirty="0">
                <a:hlinkClick r:id="rId2"/>
              </a:rPr>
              <a:t>Mevlânâ </a:t>
            </a:r>
            <a:r>
              <a:rPr lang="tr-TR" dirty="0" err="1">
                <a:hlinkClick r:id="rId2"/>
              </a:rPr>
              <a:t>Celâleddin</a:t>
            </a:r>
            <a:r>
              <a:rPr lang="tr-TR" dirty="0">
                <a:hlinkClick r:id="rId2"/>
              </a:rPr>
              <a:t>-i Rûmî</a:t>
            </a:r>
            <a:r>
              <a:rPr lang="tr-TR" dirty="0"/>
              <a:t>, tasavvuf görüşüyle tarikat anlayışını birleştirdi. Düşünceyi eylemle bütünleştirerek Mevlevilik Tarikatı'nın temellerini attı.</a:t>
            </a:r>
          </a:p>
          <a:p>
            <a:r>
              <a:rPr lang="tr-TR" dirty="0"/>
              <a:t>XII. yüzyıl ortalarına kadar süren ve yavaş gelişen tekkeler, onlara bağlı kuruluşlar, bu yüzyılın ortalarından sonra hızla gelişmeye başladılar. Anadolu'da </a:t>
            </a:r>
            <a:r>
              <a:rPr lang="tr-TR" dirty="0">
                <a:hlinkClick r:id="rId3"/>
              </a:rPr>
              <a:t>Hacı Bektaşi Veli</a:t>
            </a:r>
            <a:r>
              <a:rPr lang="tr-TR" dirty="0"/>
              <a:t>, Bektaşi Tarikatı'nın kurucusu oldu.</a:t>
            </a:r>
          </a:p>
          <a:p>
            <a:r>
              <a:rPr lang="tr-TR" dirty="0"/>
              <a:t>Tasavvuf, genellikle, Mevlevilik, Bektaşilik gibi ana tarikatlarla Anadolu'da hızla yayıldı. Dört yüz kadar tarikat meydana geldi. Böylece tasavvuf bir tekke öğretisi niteliğini kazandı</a:t>
            </a:r>
          </a:p>
          <a:p>
            <a:r>
              <a:rPr lang="tr-TR" dirty="0"/>
              <a:t>Büyük tasavvuf düşünürleri, duygu, düşünce ve inançlarını tekkelerde daha çok şiirle dile getirmişlerdir. Böylece, etkin ve yoğun bir Tasavvuf edebiyatı oluşmuştur (Tekkelerde toplanan İslâm mistiklerine sofi denirdi). Tasavvuf, düşüncesi, anlatımını yalnız edebiyatla sağlamış değildir. Edebiyattan başka, müzik, dans gibi güzel sanatlardan da yararlanmıştır.</a:t>
            </a:r>
          </a:p>
          <a:p>
            <a:endParaRPr lang="tr-TR" dirty="0"/>
          </a:p>
        </p:txBody>
      </p:sp>
    </p:spTree>
    <p:extLst>
      <p:ext uri="{BB962C8B-B14F-4D97-AF65-F5344CB8AC3E}">
        <p14:creationId xmlns:p14="http://schemas.microsoft.com/office/powerpoint/2010/main" val="3127550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1E60A9C-2D43-4546-92A3-49ABE4C47623}"/>
              </a:ext>
            </a:extLst>
          </p:cNvPr>
          <p:cNvSpPr>
            <a:spLocks noGrp="1"/>
          </p:cNvSpPr>
          <p:nvPr>
            <p:ph idx="1"/>
          </p:nvPr>
        </p:nvSpPr>
        <p:spPr>
          <a:xfrm>
            <a:off x="680321" y="2279374"/>
            <a:ext cx="10703296" cy="4161183"/>
          </a:xfrm>
        </p:spPr>
        <p:txBody>
          <a:bodyPr>
            <a:normAutofit lnSpcReduction="10000"/>
          </a:bodyPr>
          <a:lstStyle/>
          <a:p>
            <a:r>
              <a:rPr lang="tr-TR" dirty="0"/>
              <a:t>Tasavvuf, edebiyatta kendine has bir dil oluşturmuştur. Birçok özel terimler, mecazlar, semboller kullanmıştır. "Pir" kelimesi, tasavvuf dilinde, tarikatı kuran, tarikata kendi adını veren insan demektir. "Şeyh", yol gösterici anlamındadır. "</a:t>
            </a:r>
            <a:r>
              <a:rPr lang="tr-TR" dirty="0" err="1"/>
              <a:t>Muğ</a:t>
            </a:r>
            <a:r>
              <a:rPr lang="tr-TR" dirty="0"/>
              <a:t>" sözü, tarikata giren derviş, mürit demektir. "</a:t>
            </a:r>
            <a:r>
              <a:rPr lang="tr-TR" dirty="0" err="1"/>
              <a:t>Pîr</a:t>
            </a:r>
            <a:r>
              <a:rPr lang="tr-TR" dirty="0"/>
              <a:t>-i </a:t>
            </a:r>
            <a:r>
              <a:rPr lang="tr-TR" dirty="0" err="1"/>
              <a:t>mugan</a:t>
            </a:r>
            <a:r>
              <a:rPr lang="tr-TR" dirty="0"/>
              <a:t>" sözüyle tarikatın "şeyhi", "</a:t>
            </a:r>
            <a:r>
              <a:rPr lang="tr-TR" dirty="0" err="1"/>
              <a:t>pîri</a:t>
            </a:r>
            <a:r>
              <a:rPr lang="tr-TR" dirty="0"/>
              <a:t>" anlatılır. Meyhane: Tekke, mey: gerçek aşk, anlamındadır. Tasavvuf dilindeki bu terimler, mecazlar, semboller, yalnız Tekke şairleri tarafından kullanılmış değildir. Divan edebiyatımızda din-dışı konularda şiirler yazmış şairler de bunlardan yararlanmışlardır.</a:t>
            </a:r>
          </a:p>
          <a:p>
            <a:r>
              <a:rPr lang="tr-TR" dirty="0"/>
              <a:t>Tasavvuf edebiyatımızda, bu düşünceye bağlanmış, duygu ve inançlarını yalın bir içtenlikle dile getirmiş en önemli, en büyük şair Yunus Emre'dir.</a:t>
            </a:r>
          </a:p>
          <a:p>
            <a:r>
              <a:rPr lang="tr-TR" dirty="0">
                <a:hlinkClick r:id="rId2"/>
              </a:rPr>
              <a:t>Yunus Emre</a:t>
            </a:r>
            <a:r>
              <a:rPr lang="tr-TR" dirty="0"/>
              <a:t>, yalnız Tasavvuf edebiyatımızın değil, Türk edebiyatının da en büyük şairlerinden biridir</a:t>
            </a:r>
          </a:p>
          <a:p>
            <a:endParaRPr lang="tr-TR" dirty="0"/>
          </a:p>
        </p:txBody>
      </p:sp>
    </p:spTree>
    <p:extLst>
      <p:ext uri="{BB962C8B-B14F-4D97-AF65-F5344CB8AC3E}">
        <p14:creationId xmlns:p14="http://schemas.microsoft.com/office/powerpoint/2010/main" val="1925874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08DC113-9C00-4F26-A992-1BEA2C3E4F44}"/>
              </a:ext>
            </a:extLst>
          </p:cNvPr>
          <p:cNvSpPr>
            <a:spLocks noGrp="1"/>
          </p:cNvSpPr>
          <p:nvPr>
            <p:ph type="title"/>
          </p:nvPr>
        </p:nvSpPr>
        <p:spPr/>
        <p:txBody>
          <a:bodyPr/>
          <a:lstStyle/>
          <a:p>
            <a:r>
              <a:rPr lang="tr-TR" dirty="0"/>
              <a:t>Tasavvuf Felsefesi</a:t>
            </a:r>
          </a:p>
        </p:txBody>
      </p:sp>
      <p:sp>
        <p:nvSpPr>
          <p:cNvPr id="3" name="İçerik Yer Tutucusu 2">
            <a:extLst>
              <a:ext uri="{FF2B5EF4-FFF2-40B4-BE49-F238E27FC236}">
                <a16:creationId xmlns:a16="http://schemas.microsoft.com/office/drawing/2014/main" id="{C9FECCFE-AEFE-4FF3-9CC3-83C725308321}"/>
              </a:ext>
            </a:extLst>
          </p:cNvPr>
          <p:cNvSpPr>
            <a:spLocks noGrp="1"/>
          </p:cNvSpPr>
          <p:nvPr>
            <p:ph idx="1"/>
          </p:nvPr>
        </p:nvSpPr>
        <p:spPr>
          <a:xfrm>
            <a:off x="344557" y="2160104"/>
            <a:ext cx="11343860" cy="4426225"/>
          </a:xfrm>
        </p:spPr>
        <p:txBody>
          <a:bodyPr>
            <a:normAutofit fontScale="92500" lnSpcReduction="20000"/>
          </a:bodyPr>
          <a:lstStyle/>
          <a:p>
            <a:r>
              <a:rPr lang="tr-TR" dirty="0"/>
              <a:t>Köklerinin </a:t>
            </a:r>
            <a:r>
              <a:rPr lang="tr-TR" dirty="0">
                <a:hlinkClick r:id="rId2"/>
              </a:rPr>
              <a:t>Eflâtun (Platon)</a:t>
            </a:r>
            <a:r>
              <a:rPr lang="tr-TR" dirty="0"/>
              <a:t>'da aranması gereken Tasavvuf felsefesine göre evren tek bir varlıktır. Bu tek varlık Tanrı'dır. Ezelî ve ebedî olan, yani sonsuzdan gelip sonsuza giden Tanrı zaman ve mekân (yer) </a:t>
            </a:r>
            <a:r>
              <a:rPr lang="tr-TR" dirty="0" err="1"/>
              <a:t>varolmadan</a:t>
            </a:r>
            <a:r>
              <a:rPr lang="tr-TR" dirty="0"/>
              <a:t> önce vardır, hep </a:t>
            </a:r>
            <a:r>
              <a:rPr lang="tr-TR" dirty="0" err="1"/>
              <a:t>varolacaktır</a:t>
            </a:r>
            <a:r>
              <a:rPr lang="tr-TR" dirty="0"/>
              <a:t>. Bu tek varlığa, Tanrı'ya, </a:t>
            </a:r>
            <a:r>
              <a:rPr lang="tr-TR" b="1" dirty="0" err="1"/>
              <a:t>Vücud</a:t>
            </a:r>
            <a:r>
              <a:rPr lang="tr-TR" b="1" dirty="0"/>
              <a:t>-i Mutlak </a:t>
            </a:r>
            <a:r>
              <a:rPr lang="tr-TR" dirty="0"/>
              <a:t>denir. </a:t>
            </a:r>
            <a:r>
              <a:rPr lang="tr-TR" dirty="0" err="1"/>
              <a:t>Vücud</a:t>
            </a:r>
            <a:r>
              <a:rPr lang="tr-TR" dirty="0"/>
              <a:t>-i Mutlak, yani Tanrı, bütün güzellikleri, iyilikleri, olgunlukları da içerir, onun için de, aynı zamanda, Cemâl-i Mutlak, </a:t>
            </a:r>
            <a:r>
              <a:rPr lang="tr-TR" dirty="0" err="1"/>
              <a:t>Hüsn</a:t>
            </a:r>
            <a:r>
              <a:rPr lang="tr-TR" dirty="0"/>
              <a:t>-i Mutlak, </a:t>
            </a:r>
            <a:r>
              <a:rPr lang="tr-TR" dirty="0" err="1"/>
              <a:t>Hayr</a:t>
            </a:r>
            <a:r>
              <a:rPr lang="tr-TR" dirty="0"/>
              <a:t>-i Mutlak, Kemâl-i </a:t>
            </a:r>
            <a:r>
              <a:rPr lang="tr-TR" dirty="0" err="1"/>
              <a:t>Mutlak'tır</a:t>
            </a:r>
            <a:r>
              <a:rPr lang="tr-TR" dirty="0"/>
              <a:t>.</a:t>
            </a:r>
          </a:p>
          <a:p>
            <a:r>
              <a:rPr lang="tr-TR" dirty="0"/>
              <a:t>Tanrı önceleri kendi evreninde, güzelliğin görkemiyle çevresine ışık saçmaktaydı. Ama bu güzelliği görecek yoktu. Oysa güzellik görünmek ister. Tanrı da görünmek, Tecelli etmek istemiş, bir aynaya bakar gibi, Adem-i </a:t>
            </a:r>
            <a:r>
              <a:rPr lang="tr-TR" dirty="0" err="1"/>
              <a:t>Mutlak'a</a:t>
            </a:r>
            <a:r>
              <a:rPr lang="tr-TR" dirty="0"/>
              <a:t>, yani yokluğa bakmış, "</a:t>
            </a:r>
            <a:r>
              <a:rPr lang="tr-TR" dirty="0" err="1"/>
              <a:t>Kün</a:t>
            </a:r>
            <a:r>
              <a:rPr lang="tr-TR" dirty="0"/>
              <a:t>" emrini vermiştir. "</a:t>
            </a:r>
            <a:r>
              <a:rPr lang="tr-TR" dirty="0" err="1"/>
              <a:t>Kün</a:t>
            </a:r>
            <a:r>
              <a:rPr lang="tr-TR" dirty="0"/>
              <a:t>", yani ol deyince evren oluşmuştur. Demek ki bu evrende görülen her şey </a:t>
            </a:r>
            <a:r>
              <a:rPr lang="tr-TR" dirty="0" err="1"/>
              <a:t>Vücud</a:t>
            </a:r>
            <a:r>
              <a:rPr lang="tr-TR" dirty="0"/>
              <a:t>-i </a:t>
            </a:r>
            <a:r>
              <a:rPr lang="tr-TR" dirty="0" err="1"/>
              <a:t>Mutlak'ın</a:t>
            </a:r>
            <a:r>
              <a:rPr lang="tr-TR" dirty="0"/>
              <a:t> Adem-i </a:t>
            </a:r>
            <a:r>
              <a:rPr lang="tr-TR" dirty="0" err="1"/>
              <a:t>Mutlak'a</a:t>
            </a:r>
            <a:r>
              <a:rPr lang="tr-TR" dirty="0"/>
              <a:t> yansımasıdır, yani evren Tanrı'nın yoklukta yansıyan görüntüsüdür. Öyleyse insan da Tanrı'nın görüntüsünden bir parçadır, Tanrı'dan bir parçadır. Tanrı o aynadan yüz çevirince, ki aslında o ayna da bir kuruntu, bir hayaldir, bütün evren yok olacaktır. Yani </a:t>
            </a:r>
            <a:r>
              <a:rPr lang="tr-TR" dirty="0" err="1"/>
              <a:t>Vücud</a:t>
            </a:r>
            <a:r>
              <a:rPr lang="tr-TR" dirty="0"/>
              <a:t>-i Mutlak Adem-i </a:t>
            </a:r>
            <a:r>
              <a:rPr lang="tr-TR" dirty="0" err="1"/>
              <a:t>Mutlak'a</a:t>
            </a:r>
            <a:r>
              <a:rPr lang="tr-TR" dirty="0"/>
              <a:t> bakmadığı anda bu hayal alemi, görüntünün aynadan </a:t>
            </a:r>
            <a:r>
              <a:rPr lang="tr-TR" dirty="0" err="1"/>
              <a:t>siliniyi</a:t>
            </a:r>
            <a:r>
              <a:rPr lang="tr-TR" dirty="0"/>
              <a:t> gibi silinecek, o ayna bile yok olacak, yalnızca Tanrı kalacaktır.</a:t>
            </a:r>
          </a:p>
          <a:p>
            <a:endParaRPr lang="tr-TR" dirty="0"/>
          </a:p>
        </p:txBody>
      </p:sp>
    </p:spTree>
    <p:extLst>
      <p:ext uri="{BB962C8B-B14F-4D97-AF65-F5344CB8AC3E}">
        <p14:creationId xmlns:p14="http://schemas.microsoft.com/office/powerpoint/2010/main" val="123463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648489E-4439-45A5-B808-BB0E941CFBB5}"/>
              </a:ext>
            </a:extLst>
          </p:cNvPr>
          <p:cNvSpPr>
            <a:spLocks noGrp="1"/>
          </p:cNvSpPr>
          <p:nvPr>
            <p:ph idx="1"/>
          </p:nvPr>
        </p:nvSpPr>
        <p:spPr>
          <a:xfrm>
            <a:off x="680321" y="2336872"/>
            <a:ext cx="11034601" cy="4183197"/>
          </a:xfrm>
        </p:spPr>
        <p:txBody>
          <a:bodyPr>
            <a:normAutofit fontScale="92500" lnSpcReduction="20000"/>
          </a:bodyPr>
          <a:lstStyle/>
          <a:p>
            <a:r>
              <a:rPr lang="tr-TR" dirty="0"/>
              <a:t>Şöyle bir soru geliyor akla: Evren bütün güzellikleri, iyilikleri, olgunlukları içeren Tanrı'nın görüntüsüyse, yeryüzünde gördüğümüz bunca çirkinlik, kötülük, çiğlik nasıl oluşmuş?</a:t>
            </a:r>
            <a:br>
              <a:rPr lang="tr-TR" dirty="0"/>
            </a:br>
            <a:endParaRPr lang="tr-TR" dirty="0"/>
          </a:p>
          <a:p>
            <a:r>
              <a:rPr lang="tr-TR" b="1" dirty="0"/>
              <a:t>Tasavvuf filozofları şöyle diyorlar: </a:t>
            </a:r>
            <a:r>
              <a:rPr lang="tr-TR" dirty="0"/>
              <a:t>Her şey kendi karşıtıyla belirir. Evrendeki tek varlığın, Tanrı'nın Tecellisi, görünmesi için bile, Adem-i </a:t>
            </a:r>
            <a:r>
              <a:rPr lang="tr-TR" dirty="0" err="1"/>
              <a:t>Mutlak'a</a:t>
            </a:r>
            <a:r>
              <a:rPr lang="tr-TR" dirty="0"/>
              <a:t> bakarak "</a:t>
            </a:r>
            <a:r>
              <a:rPr lang="tr-TR" dirty="0" err="1"/>
              <a:t>Kün</a:t>
            </a:r>
            <a:r>
              <a:rPr lang="tr-TR" dirty="0"/>
              <a:t>" emrini vermesiyle oluşan görüntüde, hem </a:t>
            </a:r>
            <a:r>
              <a:rPr lang="tr-TR" dirty="0" err="1"/>
              <a:t>Vücud</a:t>
            </a:r>
            <a:r>
              <a:rPr lang="tr-TR" dirty="0"/>
              <a:t>-i </a:t>
            </a:r>
            <a:r>
              <a:rPr lang="tr-TR" dirty="0" err="1"/>
              <a:t>Mutlak'ın</a:t>
            </a:r>
            <a:r>
              <a:rPr lang="tr-TR" dirty="0"/>
              <a:t>, yani varlığın, hem de Adem-i </a:t>
            </a:r>
            <a:r>
              <a:rPr lang="tr-TR" dirty="0" err="1"/>
              <a:t>Mutlak'ın</a:t>
            </a:r>
            <a:r>
              <a:rPr lang="tr-TR" dirty="0"/>
              <a:t> yani yokluğun, izleri, özellikleri vardır. Demek ki evrende, dünyada, insanda varlık ile yokluk, gerçek ile hayal, iyilik ile kötülük, güzellik ile çirkinlik, olgunluk ile çiğlik birlikte bulunur. Kötülük olmasa iyilik anlaşılamaz, bilinemezdi. Ama iyilik, güzellik, olgunluk gibi nitelikler gerçektir. Tanrı'nın nitelikleridir, sonsuzdan gelip sonsuza giderler. Kötülük, çirkinlik, çiğlik gibi nitelikler ise hayaldir, geçicidir, Adem-i </a:t>
            </a:r>
            <a:r>
              <a:rPr lang="tr-TR" dirty="0" err="1"/>
              <a:t>Mutlak'ın</a:t>
            </a:r>
            <a:r>
              <a:rPr lang="tr-TR" dirty="0"/>
              <a:t>, yani yokluğun nitelikleridir. Gerçek niteliklerin, iyiliğin, güzelliğin, olgunluğun, Tanrı'nın niteliklerinin belirmesi için geçici olarak oluşturulmuşlardır.</a:t>
            </a:r>
          </a:p>
          <a:p>
            <a:endParaRPr lang="tr-TR" dirty="0"/>
          </a:p>
        </p:txBody>
      </p:sp>
    </p:spTree>
    <p:extLst>
      <p:ext uri="{BB962C8B-B14F-4D97-AF65-F5344CB8AC3E}">
        <p14:creationId xmlns:p14="http://schemas.microsoft.com/office/powerpoint/2010/main" val="1900158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6BDDEB2-6508-47D1-9CF2-84F4D8BE8DC3}"/>
              </a:ext>
            </a:extLst>
          </p:cNvPr>
          <p:cNvSpPr>
            <a:spLocks noGrp="1"/>
          </p:cNvSpPr>
          <p:nvPr>
            <p:ph idx="1"/>
          </p:nvPr>
        </p:nvSpPr>
        <p:spPr>
          <a:xfrm>
            <a:off x="680321" y="2336872"/>
            <a:ext cx="11047853" cy="4222953"/>
          </a:xfrm>
        </p:spPr>
        <p:txBody>
          <a:bodyPr>
            <a:normAutofit lnSpcReduction="10000"/>
          </a:bodyPr>
          <a:lstStyle/>
          <a:p>
            <a:r>
              <a:rPr lang="tr-TR" dirty="0"/>
              <a:t>Burada insanın nasıl yaşaması gerektiği konusu çıkıyor ortaya: İnsan bu </a:t>
            </a:r>
            <a:r>
              <a:rPr lang="tr-TR" dirty="0" err="1"/>
              <a:t>fanî</a:t>
            </a:r>
            <a:r>
              <a:rPr lang="tr-TR" dirty="0"/>
              <a:t> alemde, yani ölümlü dünyada, nasıl yaşamalı?</a:t>
            </a:r>
            <a:br>
              <a:rPr lang="tr-TR" dirty="0"/>
            </a:br>
            <a:endParaRPr lang="tr-TR" dirty="0"/>
          </a:p>
          <a:p>
            <a:r>
              <a:rPr lang="tr-TR" dirty="0"/>
              <a:t>Evrende, dünyada, insanda kalıcı varlık nitelikleriyle, geçici varlık nitelikleri birlikte bulunduklarına göre, insan kalıcı niteliklere sarılıp geçici niteliklerden arınmaya çalışmalıdır. Kalıcı nitelikler, yaşarken de onu Tanrı'ya yaklaştırır, geçici nitelikler ise onu Tanrı'dan uzaklaştırır, Tanrı ile kullarının arasına girer. İnsanın yeryüzündeki kötülüklerden, çirkinliklerden, çiğliklerden arınması, nefsini yenerek benliğini öldürmesiyle, kendisini Tanrısal aşka vermesiyle sağlanabilir. Dünyadaki geçici niteliklerden arınmayan, kendini Tanrısal aşka vermeyen bir kimsenin, gökten inen bütün kitapları okusa da, namazını niyazını yerine getirse de, Tanrı'ya ulaşması olanaksızdır.</a:t>
            </a:r>
          </a:p>
          <a:p>
            <a:endParaRPr lang="tr-TR" dirty="0"/>
          </a:p>
        </p:txBody>
      </p:sp>
    </p:spTree>
    <p:extLst>
      <p:ext uri="{BB962C8B-B14F-4D97-AF65-F5344CB8AC3E}">
        <p14:creationId xmlns:p14="http://schemas.microsoft.com/office/powerpoint/2010/main" val="2783003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3F51A1D-DDD9-4C51-87AC-EDDB9CD69A9C}"/>
              </a:ext>
            </a:extLst>
          </p:cNvPr>
          <p:cNvSpPr>
            <a:spLocks noGrp="1"/>
          </p:cNvSpPr>
          <p:nvPr>
            <p:ph idx="1"/>
          </p:nvPr>
        </p:nvSpPr>
        <p:spPr>
          <a:xfrm>
            <a:off x="680321" y="2336873"/>
            <a:ext cx="11021349" cy="4275962"/>
          </a:xfrm>
        </p:spPr>
        <p:txBody>
          <a:bodyPr>
            <a:normAutofit/>
          </a:bodyPr>
          <a:lstStyle/>
          <a:p>
            <a:r>
              <a:rPr lang="tr-TR" dirty="0"/>
              <a:t>Ama bu hiçbir zaman dünyayı önemsememek anlamına gelmez. Dünya Tanrı'nın görüntüsüdür. Dünyadaki güzellikler, iyilikler, olgunluklar Tanrı nitelikleridir. Bunları da sevmelidir. İnsan dünyada yaşarken de sevmeli, sevilmelidir. Tanrısal aşka giden yolda, Mecaz-i Aşk'ın, yani insansal aşkın da yeri, önemi vardır, ama bu aşkla fazla oyalanmak yolun sonuna ulaşmayı geciktirebilir. İnsansal aşk Tanrısal aşk yolunda çabucak geçilmesi gereken bir köprüdür. O köprü geçilince yolcunun gözleri açılır. Tanrısal aşkın ışığında gerçeğe ulaşır. Artık ne yana baksa Tanrı'nın güzelliğini görür, her yanı Tanrı ile kuşatılmıştır. Gözlerini kendine çevirir, orada da Tanrı vardır. Tanrı'nın varlığına erişmiştir. Böylece insan </a:t>
            </a:r>
            <a:r>
              <a:rPr lang="tr-TR" dirty="0" err="1"/>
              <a:t>Fenâfillah</a:t>
            </a:r>
            <a:r>
              <a:rPr lang="tr-TR" dirty="0"/>
              <a:t>, sonra da </a:t>
            </a:r>
            <a:r>
              <a:rPr lang="tr-TR" dirty="0" err="1"/>
              <a:t>Bekâbillah</a:t>
            </a:r>
            <a:r>
              <a:rPr lang="tr-TR" dirty="0"/>
              <a:t> derecesine erişmiş olur. Daha ötesi yoktur.</a:t>
            </a:r>
          </a:p>
        </p:txBody>
      </p:sp>
    </p:spTree>
    <p:extLst>
      <p:ext uri="{BB962C8B-B14F-4D97-AF65-F5344CB8AC3E}">
        <p14:creationId xmlns:p14="http://schemas.microsoft.com/office/powerpoint/2010/main" val="58787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6D4A7DF-39A3-4488-BF4A-BCCD8611BE01}"/>
              </a:ext>
            </a:extLst>
          </p:cNvPr>
          <p:cNvSpPr>
            <a:spLocks noGrp="1"/>
          </p:cNvSpPr>
          <p:nvPr>
            <p:ph idx="1"/>
          </p:nvPr>
        </p:nvSpPr>
        <p:spPr>
          <a:xfrm>
            <a:off x="450575" y="2336872"/>
            <a:ext cx="11304104" cy="4196449"/>
          </a:xfrm>
        </p:spPr>
        <p:txBody>
          <a:bodyPr>
            <a:normAutofit lnSpcReduction="10000"/>
          </a:bodyPr>
          <a:lstStyle/>
          <a:p>
            <a:r>
              <a:rPr lang="tr-TR" dirty="0"/>
              <a:t>İnsan Tanrı yoluna, tarikata girdikten sonra, davranışlarıyla çeşitli mertebelerden geçer. </a:t>
            </a:r>
            <a:r>
              <a:rPr lang="tr-TR" dirty="0" err="1"/>
              <a:t>Hazarât</a:t>
            </a:r>
            <a:r>
              <a:rPr lang="tr-TR" dirty="0"/>
              <a:t>-ı </a:t>
            </a:r>
            <a:r>
              <a:rPr lang="tr-TR" dirty="0" err="1"/>
              <a:t>Hams</a:t>
            </a:r>
            <a:r>
              <a:rPr lang="tr-TR" dirty="0"/>
              <a:t> denen bu beş mertebenin (Hazret-i </a:t>
            </a:r>
            <a:r>
              <a:rPr lang="tr-TR" dirty="0" err="1"/>
              <a:t>Gayb</a:t>
            </a:r>
            <a:r>
              <a:rPr lang="tr-TR" dirty="0"/>
              <a:t>-i Mutlak, Alem-i </a:t>
            </a:r>
            <a:r>
              <a:rPr lang="tr-TR" dirty="0" err="1"/>
              <a:t>Ceberûd</a:t>
            </a:r>
            <a:r>
              <a:rPr lang="tr-TR" dirty="0"/>
              <a:t>, Alem-i </a:t>
            </a:r>
            <a:r>
              <a:rPr lang="tr-TR" dirty="0" err="1"/>
              <a:t>Me'ekûd</a:t>
            </a:r>
            <a:r>
              <a:rPr lang="tr-TR" dirty="0"/>
              <a:t>, Alem-i </a:t>
            </a:r>
            <a:r>
              <a:rPr lang="tr-TR" dirty="0" err="1"/>
              <a:t>Şehâded</a:t>
            </a:r>
            <a:r>
              <a:rPr lang="tr-TR" dirty="0"/>
              <a:t>, Alem-i İnsan-ı Kâmil) sonuncusu bütün öbür mertebeleri de kapsar. Tasavvuf felsefesinde insana verilen önem, İnsan-ı Kâmil'de doruğuna varır. Bu mertebe Tanrı ile bir olmanın, </a:t>
            </a:r>
            <a:r>
              <a:rPr lang="tr-TR" dirty="0" err="1"/>
              <a:t>Fenâfillah</a:t>
            </a:r>
            <a:r>
              <a:rPr lang="tr-TR" dirty="0"/>
              <a:t>, </a:t>
            </a:r>
            <a:r>
              <a:rPr lang="tr-TR" dirty="0" err="1"/>
              <a:t>Bekâbillah</a:t>
            </a:r>
            <a:r>
              <a:rPr lang="tr-TR" dirty="0"/>
              <a:t> mertebesinin eşiğidir.</a:t>
            </a:r>
          </a:p>
          <a:p>
            <a:endParaRPr lang="tr-TR" dirty="0"/>
          </a:p>
          <a:p>
            <a:r>
              <a:rPr lang="tr-TR" dirty="0"/>
              <a:t>Yaşarken Tanrı varlığında erimiş, Tanrı ile bir olmuş bazı sofiler bu durumları anlatmak için "</a:t>
            </a:r>
            <a:r>
              <a:rPr lang="tr-TR" dirty="0" err="1"/>
              <a:t>Enel</a:t>
            </a:r>
            <a:r>
              <a:rPr lang="tr-TR" dirty="0"/>
              <a:t> Hak" (ben Tanrı'yım) derler. Mezhep çatışmalarında, Sünnî-Şiî çekişmelerinde bu söz yüzünden canını vermiş Tasavvuf uluları vardır. X. Yüzyılda İranlı </a:t>
            </a:r>
            <a:r>
              <a:rPr lang="tr-TR" dirty="0" err="1"/>
              <a:t>Hallac</a:t>
            </a:r>
            <a:r>
              <a:rPr lang="tr-TR" dirty="0"/>
              <a:t>-ı Mansur bu yüzden asılmış, XV. Yüzyıl başında Bağdatlı </a:t>
            </a:r>
            <a:r>
              <a:rPr lang="tr-TR" dirty="0" err="1"/>
              <a:t>Seyyid</a:t>
            </a:r>
            <a:r>
              <a:rPr lang="tr-TR" dirty="0"/>
              <a:t> </a:t>
            </a:r>
            <a:r>
              <a:rPr lang="tr-TR" dirty="0" err="1"/>
              <a:t>Nesimî</a:t>
            </a:r>
            <a:r>
              <a:rPr lang="tr-TR" dirty="0"/>
              <a:t> bu yüzden diri diri derisi yüzülerek öldürülmüştür.</a:t>
            </a:r>
          </a:p>
        </p:txBody>
      </p:sp>
    </p:spTree>
    <p:extLst>
      <p:ext uri="{BB962C8B-B14F-4D97-AF65-F5344CB8AC3E}">
        <p14:creationId xmlns:p14="http://schemas.microsoft.com/office/powerpoint/2010/main" val="2336047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107BD06-2859-4389-85E2-9D40B556EAC2}"/>
              </a:ext>
            </a:extLst>
          </p:cNvPr>
          <p:cNvSpPr>
            <a:spLocks noGrp="1"/>
          </p:cNvSpPr>
          <p:nvPr>
            <p:ph idx="1"/>
          </p:nvPr>
        </p:nvSpPr>
        <p:spPr>
          <a:xfrm>
            <a:off x="680321" y="2336872"/>
            <a:ext cx="10796062" cy="4077179"/>
          </a:xfrm>
        </p:spPr>
        <p:txBody>
          <a:bodyPr>
            <a:normAutofit/>
          </a:bodyPr>
          <a:lstStyle/>
          <a:p>
            <a:r>
              <a:rPr lang="tr-TR" dirty="0"/>
              <a:t>Tasavvuf felsefesinde insana verilen önemi anlamak için Devir </a:t>
            </a:r>
            <a:r>
              <a:rPr lang="tr-TR" dirty="0" err="1"/>
              <a:t>Kuramı'ndan</a:t>
            </a:r>
            <a:r>
              <a:rPr lang="tr-TR" dirty="0"/>
              <a:t> da söz etmek gerekir. Burada "devir", </a:t>
            </a:r>
            <a:r>
              <a:rPr lang="tr-TR" dirty="0" err="1"/>
              <a:t>devremek</a:t>
            </a:r>
            <a:r>
              <a:rPr lang="tr-TR" dirty="0"/>
              <a:t>, dönmek anlamına geliyor. Bu "Dönüş </a:t>
            </a:r>
            <a:r>
              <a:rPr lang="tr-TR" dirty="0" err="1"/>
              <a:t>Kuramı"na</a:t>
            </a:r>
            <a:r>
              <a:rPr lang="tr-TR" dirty="0"/>
              <a:t> göre, varlıklar Alem-î </a:t>
            </a:r>
            <a:r>
              <a:rPr lang="tr-TR" dirty="0" err="1"/>
              <a:t>Gayb'dan</a:t>
            </a:r>
            <a:r>
              <a:rPr lang="tr-TR" dirty="0"/>
              <a:t> Alem-î </a:t>
            </a:r>
            <a:r>
              <a:rPr lang="tr-TR" dirty="0" err="1"/>
              <a:t>Şühud'a</a:t>
            </a:r>
            <a:r>
              <a:rPr lang="tr-TR" dirty="0"/>
              <a:t> indiklerinde, yani yokluk dünyasından varlık dünyasına indiklerinde, önce cansız varlık, sonra bitki, sonra hayvan, sonra da insan biçiminde görünürler. Varlık insan mertebesine yükselince, gerçeği bilmek, aslına kavuşmak özlemi duyar, derece </a:t>
            </a:r>
            <a:r>
              <a:rPr lang="tr-TR" dirty="0" err="1"/>
              <a:t>derece</a:t>
            </a:r>
            <a:r>
              <a:rPr lang="tr-TR" dirty="0"/>
              <a:t> yükselerek </a:t>
            </a:r>
            <a:r>
              <a:rPr lang="tr-TR" b="1" dirty="0"/>
              <a:t>İnsan-ı Kâmil</a:t>
            </a:r>
            <a:r>
              <a:rPr lang="tr-TR" dirty="0"/>
              <a:t> olur, Tanrı'ya, yani aslına kavuşur. Alem-i </a:t>
            </a:r>
            <a:r>
              <a:rPr lang="tr-TR" dirty="0" err="1"/>
              <a:t>Gayb'dan</a:t>
            </a:r>
            <a:r>
              <a:rPr lang="tr-TR" dirty="0"/>
              <a:t> Alem-i </a:t>
            </a:r>
            <a:r>
              <a:rPr lang="tr-TR" dirty="0" err="1"/>
              <a:t>Şuhud'a</a:t>
            </a:r>
            <a:r>
              <a:rPr lang="tr-TR" dirty="0"/>
              <a:t> inmeye </a:t>
            </a:r>
            <a:r>
              <a:rPr lang="tr-TR" b="1" dirty="0" err="1"/>
              <a:t>Seyr</a:t>
            </a:r>
            <a:r>
              <a:rPr lang="tr-TR" b="1" dirty="0"/>
              <a:t>-i Nüzul</a:t>
            </a:r>
            <a:r>
              <a:rPr lang="tr-TR" dirty="0"/>
              <a:t> denir. Cansız varlıktan yükselip Tanrı'ya ulaşmak ise </a:t>
            </a:r>
            <a:r>
              <a:rPr lang="tr-TR" b="1" dirty="0" err="1"/>
              <a:t>Seyr</a:t>
            </a:r>
            <a:r>
              <a:rPr lang="tr-TR" b="1" dirty="0"/>
              <a:t>-i </a:t>
            </a:r>
            <a:r>
              <a:rPr lang="tr-TR" b="1" dirty="0" err="1"/>
              <a:t>Uruç</a:t>
            </a:r>
            <a:r>
              <a:rPr lang="tr-TR" dirty="0" err="1"/>
              <a:t>'tur</a:t>
            </a:r>
            <a:r>
              <a:rPr lang="tr-TR" dirty="0"/>
              <a:t>. Bu iniş çıkışa, Tanrı'dan inip Tanrı'ya yükselmeye de </a:t>
            </a:r>
            <a:r>
              <a:rPr lang="tr-TR" b="1" dirty="0"/>
              <a:t>Devir</a:t>
            </a:r>
            <a:r>
              <a:rPr lang="tr-TR" dirty="0"/>
              <a:t> denir.</a:t>
            </a:r>
          </a:p>
        </p:txBody>
      </p:sp>
    </p:spTree>
    <p:extLst>
      <p:ext uri="{BB962C8B-B14F-4D97-AF65-F5344CB8AC3E}">
        <p14:creationId xmlns:p14="http://schemas.microsoft.com/office/powerpoint/2010/main" val="1353715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FEE43A5-D8BE-4514-B8A2-E01BD57C736E}"/>
              </a:ext>
            </a:extLst>
          </p:cNvPr>
          <p:cNvSpPr>
            <a:spLocks noGrp="1"/>
          </p:cNvSpPr>
          <p:nvPr>
            <p:ph idx="1"/>
          </p:nvPr>
        </p:nvSpPr>
        <p:spPr>
          <a:xfrm>
            <a:off x="680321" y="2336872"/>
            <a:ext cx="10690044" cy="3931405"/>
          </a:xfrm>
        </p:spPr>
        <p:txBody>
          <a:bodyPr/>
          <a:lstStyle/>
          <a:p>
            <a:r>
              <a:rPr lang="tr-TR" dirty="0"/>
              <a:t>Görüldüğü gibi insan Tasavvuf felsefesinde çok önemli bir yer tutmaktadır. Tanrı en çok insanda belirmiş, onda yoğunlaşmıştır. İnsan evrenin gözbebeği, en değerli varlığıdır. Hiçbir ayrım yapmadan bütün insanlar aynı değeri taşır. Din, mezhep, ırk, renk, yoksul, zengin ayrımı yoktur. Yalnızca Tanrı yolundaki derecelerine göre daha değerli sayılan, daha yüksek mertebelere çıkmış insanların üstünlüğü vardır.</a:t>
            </a:r>
          </a:p>
        </p:txBody>
      </p:sp>
    </p:spTree>
    <p:extLst>
      <p:ext uri="{BB962C8B-B14F-4D97-AF65-F5344CB8AC3E}">
        <p14:creationId xmlns:p14="http://schemas.microsoft.com/office/powerpoint/2010/main" val="211687887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23</TotalTime>
  <Words>1899</Words>
  <Application>Microsoft Office PowerPoint</Application>
  <PresentationFormat>Geniş ekran</PresentationFormat>
  <Paragraphs>40</Paragraphs>
  <Slides>18</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18</vt:i4>
      </vt:variant>
    </vt:vector>
  </HeadingPairs>
  <TitlesOfParts>
    <vt:vector size="21" baseType="lpstr">
      <vt:lpstr>Arial</vt:lpstr>
      <vt:lpstr>Trebuchet MS</vt:lpstr>
      <vt:lpstr>Berlin</vt:lpstr>
      <vt:lpstr>TASAVVUF</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Tasavvuf Felsefesi</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TASAVVUF</dc:title>
  <dc:creator>win10</dc:creator>
  <cp:lastModifiedBy>win10</cp:lastModifiedBy>
  <cp:revision>4</cp:revision>
  <dcterms:created xsi:type="dcterms:W3CDTF">2020-12-13T17:02:51Z</dcterms:created>
  <dcterms:modified xsi:type="dcterms:W3CDTF">2020-12-20T10:09:00Z</dcterms:modified>
</cp:coreProperties>
</file>