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5" r:id="rId3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CC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28.11.2020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28.11.2020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28.11.2020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28.11.2020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28.11.2020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28.11.2020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28.11.2020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28.11.2020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28.11.2020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28.11.2020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28.11.2020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28.11.2020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357166"/>
            <a:ext cx="7772400" cy="6000792"/>
          </a:xfrm>
          <a:solidFill>
            <a:srgbClr val="FFFF00"/>
          </a:solidFill>
        </p:spPr>
        <p:txBody>
          <a:bodyPr>
            <a:noAutofit/>
          </a:bodyPr>
          <a:lstStyle/>
          <a:p>
            <a:r>
              <a:rPr lang="tr-TR" sz="6000" b="1" dirty="0" smtClean="0">
                <a:solidFill>
                  <a:srgbClr val="FF0000"/>
                </a:solidFill>
              </a:rPr>
              <a:t>2020-2021 EĞİTİM/ÖĞRETİM YILI ORTAÖĞRETİM DEMOKRASİ VE İNSAN HAKLARI DERSİ SUNUMU </a:t>
            </a:r>
            <a:endParaRPr lang="tr-TR" sz="6000"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Users\laptop\Desktop\indir (1).jpg"/>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5840435"/>
          </a:xfrm>
          <a:solidFill>
            <a:srgbClr val="FFC000"/>
          </a:solidFill>
        </p:spPr>
        <p:txBody>
          <a:bodyPr>
            <a:normAutofit lnSpcReduction="10000"/>
          </a:bodyPr>
          <a:lstStyle/>
          <a:p>
            <a:r>
              <a:rPr lang="tr-TR" dirty="0" smtClean="0"/>
              <a:t>- Demokrasi sözcüğü, Eski Yunanca, </a:t>
            </a:r>
            <a:r>
              <a:rPr lang="tr-TR" dirty="0" smtClean="0">
                <a:solidFill>
                  <a:srgbClr val="FF0000"/>
                </a:solidFill>
              </a:rPr>
              <a:t>“</a:t>
            </a:r>
            <a:r>
              <a:rPr lang="tr-TR" b="1" dirty="0" err="1" smtClean="0">
                <a:solidFill>
                  <a:srgbClr val="FF0000"/>
                </a:solidFill>
              </a:rPr>
              <a:t>demos</a:t>
            </a:r>
            <a:r>
              <a:rPr lang="tr-TR" b="1" dirty="0" smtClean="0">
                <a:solidFill>
                  <a:srgbClr val="FF0000"/>
                </a:solidFill>
              </a:rPr>
              <a:t>” (halk) ve “</a:t>
            </a:r>
            <a:r>
              <a:rPr lang="tr-TR" b="1" dirty="0" err="1" smtClean="0">
                <a:solidFill>
                  <a:srgbClr val="FF0000"/>
                </a:solidFill>
              </a:rPr>
              <a:t>kratein</a:t>
            </a:r>
            <a:r>
              <a:rPr lang="tr-TR" b="1" dirty="0" smtClean="0">
                <a:solidFill>
                  <a:srgbClr val="FF0000"/>
                </a:solidFill>
              </a:rPr>
              <a:t>” (yönetmek)</a:t>
            </a:r>
            <a:r>
              <a:rPr lang="tr-TR" dirty="0" smtClean="0">
                <a:solidFill>
                  <a:srgbClr val="FF0000"/>
                </a:solidFill>
              </a:rPr>
              <a:t> </a:t>
            </a:r>
            <a:r>
              <a:rPr lang="tr-TR" dirty="0" smtClean="0"/>
              <a:t>sözcüklerinin birleşmesinden oluşmuş ve halkın egemenliği anlamına gelir.</a:t>
            </a:r>
          </a:p>
          <a:p>
            <a:pPr>
              <a:buNone/>
            </a:pPr>
            <a:endParaRPr lang="tr-TR" dirty="0" smtClean="0"/>
          </a:p>
          <a:p>
            <a:r>
              <a:rPr lang="tr-TR" dirty="0" smtClean="0">
                <a:solidFill>
                  <a:srgbClr val="00B050"/>
                </a:solidFill>
              </a:rPr>
              <a:t>- </a:t>
            </a:r>
            <a:r>
              <a:rPr lang="tr-TR" b="1" u="sng" dirty="0" smtClean="0">
                <a:solidFill>
                  <a:srgbClr val="00B050"/>
                </a:solidFill>
              </a:rPr>
              <a:t>Demokrasinin tanımı</a:t>
            </a:r>
            <a:r>
              <a:rPr lang="tr-TR" dirty="0" smtClean="0"/>
              <a:t>: "Halkın, halk tarafından, halk adına yönetilmesi" yani halkın kendi kendini yönetmesidir. </a:t>
            </a:r>
          </a:p>
          <a:p>
            <a:endParaRPr lang="tr-TR" dirty="0" smtClean="0"/>
          </a:p>
          <a:p>
            <a:r>
              <a:rPr lang="tr-TR" dirty="0" smtClean="0"/>
              <a:t>- Demokrasi sözcüğünü </a:t>
            </a:r>
            <a:r>
              <a:rPr lang="tr-TR" dirty="0" smtClean="0">
                <a:solidFill>
                  <a:schemeClr val="tx2">
                    <a:lumMod val="60000"/>
                    <a:lumOff val="40000"/>
                  </a:schemeClr>
                </a:solidFill>
              </a:rPr>
              <a:t>MÖ 5. yüzyılda </a:t>
            </a:r>
            <a:r>
              <a:rPr lang="tr-TR" dirty="0" smtClean="0"/>
              <a:t>ilk kullanan Yunanlı Tarihçi </a:t>
            </a:r>
            <a:r>
              <a:rPr lang="tr-TR" b="1" u="sng" dirty="0" smtClean="0">
                <a:solidFill>
                  <a:srgbClr val="FF0000"/>
                </a:solidFill>
              </a:rPr>
              <a:t>Herodot’</a:t>
            </a:r>
            <a:r>
              <a:rPr lang="tr-TR" dirty="0" smtClean="0"/>
              <a:t>tur.</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6072230"/>
          </a:xfrm>
          <a:solidFill>
            <a:schemeClr val="bg1">
              <a:lumMod val="65000"/>
            </a:schemeClr>
          </a:solidFill>
        </p:spPr>
        <p:txBody>
          <a:bodyPr/>
          <a:lstStyle/>
          <a:p>
            <a:endParaRPr lang="tr-TR" dirty="0" smtClean="0"/>
          </a:p>
          <a:p>
            <a:r>
              <a:rPr lang="tr-TR" dirty="0" smtClean="0"/>
              <a:t>- Demokrasinin ilk örneklerine </a:t>
            </a:r>
            <a:r>
              <a:rPr lang="tr-TR" b="1" u="sng" dirty="0" smtClean="0">
                <a:solidFill>
                  <a:srgbClr val="FF0000"/>
                </a:solidFill>
              </a:rPr>
              <a:t>Eski Yunan site devletlerinde</a:t>
            </a:r>
            <a:r>
              <a:rPr lang="tr-TR" dirty="0" smtClean="0">
                <a:solidFill>
                  <a:srgbClr val="FF0000"/>
                </a:solidFill>
              </a:rPr>
              <a:t> </a:t>
            </a:r>
            <a:r>
              <a:rPr lang="tr-TR" dirty="0" smtClean="0"/>
              <a:t>rastlarız.</a:t>
            </a:r>
          </a:p>
          <a:p>
            <a:endParaRPr lang="tr-TR" dirty="0" smtClean="0"/>
          </a:p>
          <a:p>
            <a:endParaRPr lang="tr-TR" dirty="0" smtClean="0"/>
          </a:p>
          <a:p>
            <a:r>
              <a:rPr lang="tr-TR" dirty="0" smtClean="0"/>
              <a:t>- Eski Yunan site devletlerinde, </a:t>
            </a:r>
            <a:r>
              <a:rPr lang="tr-TR" b="1" u="sng" dirty="0" smtClean="0">
                <a:solidFill>
                  <a:schemeClr val="accent6">
                    <a:lumMod val="75000"/>
                  </a:schemeClr>
                </a:solidFill>
              </a:rPr>
              <a:t>doğrudan demokrasi</a:t>
            </a:r>
            <a:r>
              <a:rPr lang="tr-TR" dirty="0" smtClean="0">
                <a:solidFill>
                  <a:schemeClr val="accent6">
                    <a:lumMod val="75000"/>
                  </a:schemeClr>
                </a:solidFill>
              </a:rPr>
              <a:t> modeli </a:t>
            </a:r>
            <a:r>
              <a:rPr lang="tr-TR" dirty="0" smtClean="0"/>
              <a:t>uygulanmıştır.</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chemeClr val="bg1">
              <a:lumMod val="65000"/>
            </a:schemeClr>
          </a:solidFill>
        </p:spPr>
        <p:txBody>
          <a:bodyPr>
            <a:normAutofit fontScale="90000"/>
          </a:bodyPr>
          <a:lstStyle/>
          <a:p>
            <a:r>
              <a:rPr lang="tr-TR" b="1" u="sng" dirty="0" smtClean="0">
                <a:solidFill>
                  <a:srgbClr val="7030A0"/>
                </a:solidFill>
              </a:rPr>
              <a:t>DEMOKRASİNİN GELİŞİMİ AÇISINDAN ÖNEMLİ OLAYLAR</a:t>
            </a:r>
            <a:endParaRPr lang="tr-TR" b="1" u="sng" dirty="0">
              <a:solidFill>
                <a:srgbClr val="7030A0"/>
              </a:solidFill>
            </a:endParaRPr>
          </a:p>
        </p:txBody>
      </p:sp>
      <p:sp>
        <p:nvSpPr>
          <p:cNvPr id="3" name="2 İçerik Yer Tutucusu"/>
          <p:cNvSpPr>
            <a:spLocks noGrp="1"/>
          </p:cNvSpPr>
          <p:nvPr>
            <p:ph idx="1"/>
          </p:nvPr>
        </p:nvSpPr>
        <p:spPr>
          <a:xfrm>
            <a:off x="457200" y="1600200"/>
            <a:ext cx="8229600" cy="4829196"/>
          </a:xfrm>
          <a:solidFill>
            <a:schemeClr val="accent1">
              <a:lumMod val="60000"/>
              <a:lumOff val="40000"/>
            </a:schemeClr>
          </a:solidFill>
        </p:spPr>
        <p:txBody>
          <a:bodyPr>
            <a:normAutofit lnSpcReduction="10000"/>
          </a:bodyPr>
          <a:lstStyle/>
          <a:p>
            <a:r>
              <a:rPr lang="tr-TR" sz="2800" dirty="0" smtClean="0"/>
              <a:t>- Orta Çağ'da demokrasinin gelişmesi açısından en önemli olay, İngiltere’de kralın yetkilerini halk adına sınırlayan </a:t>
            </a:r>
            <a:r>
              <a:rPr lang="tr-TR" sz="2800" b="1" u="sng" dirty="0" smtClean="0">
                <a:solidFill>
                  <a:schemeClr val="accent2">
                    <a:lumMod val="75000"/>
                  </a:schemeClr>
                </a:solidFill>
              </a:rPr>
              <a:t>“</a:t>
            </a:r>
            <a:r>
              <a:rPr lang="tr-TR" sz="2800" b="1" u="sng" dirty="0" err="1" smtClean="0">
                <a:solidFill>
                  <a:schemeClr val="accent2">
                    <a:lumMod val="75000"/>
                  </a:schemeClr>
                </a:solidFill>
              </a:rPr>
              <a:t>Magna</a:t>
            </a:r>
            <a:r>
              <a:rPr lang="tr-TR" sz="2800" b="1" u="sng" dirty="0" smtClean="0">
                <a:solidFill>
                  <a:schemeClr val="accent2">
                    <a:lumMod val="75000"/>
                  </a:schemeClr>
                </a:solidFill>
              </a:rPr>
              <a:t> Carta </a:t>
            </a:r>
            <a:r>
              <a:rPr lang="tr-TR" sz="2800" b="1" u="sng" dirty="0" err="1" smtClean="0">
                <a:solidFill>
                  <a:schemeClr val="accent2">
                    <a:lumMod val="75000"/>
                  </a:schemeClr>
                </a:solidFill>
              </a:rPr>
              <a:t>Libertatum"un</a:t>
            </a:r>
            <a:r>
              <a:rPr lang="tr-TR" sz="2800" b="1" u="sng" dirty="0" smtClean="0">
                <a:solidFill>
                  <a:schemeClr val="accent2">
                    <a:lumMod val="75000"/>
                  </a:schemeClr>
                </a:solidFill>
              </a:rPr>
              <a:t> (Büyük Özgürlük Fermanı)</a:t>
            </a:r>
            <a:r>
              <a:rPr lang="tr-TR" sz="2800" dirty="0" smtClean="0"/>
              <a:t> imzalanmasıdır.</a:t>
            </a:r>
          </a:p>
          <a:p>
            <a:r>
              <a:rPr lang="tr-TR" sz="2800" dirty="0" smtClean="0"/>
              <a:t>18. yüzyılda demokrasi hızla yükselen bir değer hâline gelmiştir. Bu yüzyılda, </a:t>
            </a:r>
            <a:r>
              <a:rPr lang="tr-TR" sz="2800" b="1" u="sng" dirty="0" smtClean="0">
                <a:solidFill>
                  <a:schemeClr val="accent1">
                    <a:lumMod val="75000"/>
                  </a:schemeClr>
                </a:solidFill>
              </a:rPr>
              <a:t>"Amerikan Bağımsızlık Bildirgesi"</a:t>
            </a:r>
            <a:r>
              <a:rPr lang="tr-TR" sz="2800" dirty="0" smtClean="0"/>
              <a:t> ve </a:t>
            </a:r>
            <a:r>
              <a:rPr lang="tr-TR" sz="2800" b="1" u="sng" dirty="0" smtClean="0">
                <a:solidFill>
                  <a:schemeClr val="accent6">
                    <a:lumMod val="50000"/>
                  </a:schemeClr>
                </a:solidFill>
              </a:rPr>
              <a:t>"Fransız İnsan ve Yurttaş Hakları Bildirgesi" </a:t>
            </a:r>
            <a:r>
              <a:rPr lang="tr-TR" sz="2800" dirty="0" smtClean="0"/>
              <a:t>yayımlanmıştır. 1788 yılında kabul edilen Amerikan anayasası, hükümetlerin seçimlerle kurulmasını ve insan hak ve özgürlüklerinin güvence altına alınmasını sağladı.</a:t>
            </a:r>
            <a:endParaRPr lang="tr-TR"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rgbClr val="FFFF00"/>
          </a:solidFill>
        </p:spPr>
        <p:txBody>
          <a:bodyPr>
            <a:normAutofit fontScale="90000"/>
          </a:bodyPr>
          <a:lstStyle/>
          <a:p>
            <a:r>
              <a:rPr lang="tr-TR" b="1" u="sng" dirty="0" smtClean="0">
                <a:solidFill>
                  <a:srgbClr val="FF0000"/>
                </a:solidFill>
              </a:rPr>
              <a:t>OSMANLIDA DEMOKRASİ HAREKETLERİ</a:t>
            </a:r>
            <a:endParaRPr lang="tr-TR" b="1" u="sng" dirty="0">
              <a:solidFill>
                <a:srgbClr val="FF0000"/>
              </a:solidFill>
            </a:endParaRPr>
          </a:p>
        </p:txBody>
      </p:sp>
      <p:sp>
        <p:nvSpPr>
          <p:cNvPr id="3" name="2 İçerik Yer Tutucusu"/>
          <p:cNvSpPr>
            <a:spLocks noGrp="1"/>
          </p:cNvSpPr>
          <p:nvPr>
            <p:ph idx="1"/>
          </p:nvPr>
        </p:nvSpPr>
        <p:spPr>
          <a:solidFill>
            <a:schemeClr val="accent3"/>
          </a:solidFill>
        </p:spPr>
        <p:txBody>
          <a:bodyPr/>
          <a:lstStyle/>
          <a:p>
            <a:r>
              <a:rPr lang="tr-TR" dirty="0" smtClean="0"/>
              <a:t>Osmanlıda ilk demokrasi hareketlerinin </a:t>
            </a:r>
            <a:r>
              <a:rPr lang="tr-TR" dirty="0" smtClean="0">
                <a:solidFill>
                  <a:srgbClr val="FF0066"/>
                </a:solidFill>
              </a:rPr>
              <a:t>"Senedi İttifak" (1808) </a:t>
            </a:r>
            <a:r>
              <a:rPr lang="tr-TR" dirty="0" smtClean="0"/>
              <a:t>ile başladığını söyleyebiliriz. </a:t>
            </a:r>
          </a:p>
          <a:p>
            <a:r>
              <a:rPr lang="tr-TR" dirty="0" smtClean="0">
                <a:solidFill>
                  <a:srgbClr val="C00000"/>
                </a:solidFill>
              </a:rPr>
              <a:t>Tanzimat Fermanı (1839)</a:t>
            </a:r>
          </a:p>
          <a:p>
            <a:r>
              <a:rPr lang="tr-TR" dirty="0" smtClean="0">
                <a:solidFill>
                  <a:schemeClr val="tx2"/>
                </a:solidFill>
              </a:rPr>
              <a:t>Islahat Fermanı (1856)</a:t>
            </a:r>
          </a:p>
          <a:p>
            <a:r>
              <a:rPr lang="tr-TR" dirty="0" smtClean="0">
                <a:solidFill>
                  <a:srgbClr val="00B050"/>
                </a:solidFill>
              </a:rPr>
              <a:t>I. Meşrutiyetin ilanı (1876)</a:t>
            </a:r>
          </a:p>
          <a:p>
            <a:r>
              <a:rPr lang="tr-TR" dirty="0" smtClean="0">
                <a:solidFill>
                  <a:schemeClr val="accent4">
                    <a:lumMod val="75000"/>
                  </a:schemeClr>
                </a:solidFill>
              </a:rPr>
              <a:t>II. Meşrutiyetin İlanı (Kanun-i Esasi) 1908</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rgbClr val="92D050"/>
          </a:solidFill>
        </p:spPr>
        <p:txBody>
          <a:bodyPr>
            <a:normAutofit fontScale="90000"/>
          </a:bodyPr>
          <a:lstStyle/>
          <a:p>
            <a:r>
              <a:rPr lang="tr-TR" b="1" i="1" u="sng" dirty="0" smtClean="0">
                <a:solidFill>
                  <a:schemeClr val="accent4">
                    <a:lumMod val="75000"/>
                  </a:schemeClr>
                </a:solidFill>
              </a:rPr>
              <a:t> DEMOKRASİNİN İLKELERİ:</a:t>
            </a:r>
            <a:r>
              <a:rPr lang="tr-TR" dirty="0" smtClean="0">
                <a:solidFill>
                  <a:schemeClr val="accent4">
                    <a:lumMod val="75000"/>
                  </a:schemeClr>
                </a:solidFill>
              </a:rPr>
              <a:t/>
            </a:r>
            <a:br>
              <a:rPr lang="tr-TR" dirty="0" smtClean="0">
                <a:solidFill>
                  <a:schemeClr val="accent4">
                    <a:lumMod val="75000"/>
                  </a:schemeClr>
                </a:solidFill>
              </a:rPr>
            </a:br>
            <a:endParaRPr lang="tr-TR" dirty="0">
              <a:solidFill>
                <a:schemeClr val="accent4">
                  <a:lumMod val="75000"/>
                </a:schemeClr>
              </a:solidFill>
            </a:endParaRPr>
          </a:p>
        </p:txBody>
      </p:sp>
      <p:sp>
        <p:nvSpPr>
          <p:cNvPr id="3" name="2 İçerik Yer Tutucusu"/>
          <p:cNvSpPr>
            <a:spLocks noGrp="1"/>
          </p:cNvSpPr>
          <p:nvPr>
            <p:ph idx="1"/>
          </p:nvPr>
        </p:nvSpPr>
        <p:spPr>
          <a:solidFill>
            <a:srgbClr val="FFFF00"/>
          </a:solidFill>
        </p:spPr>
        <p:txBody>
          <a:bodyPr>
            <a:normAutofit lnSpcReduction="10000"/>
          </a:bodyPr>
          <a:lstStyle/>
          <a:p>
            <a:r>
              <a:rPr lang="tr-TR" b="1" dirty="0" smtClean="0">
                <a:solidFill>
                  <a:srgbClr val="FF0066"/>
                </a:solidFill>
              </a:rPr>
              <a:t>- Hukuk devleti ve hukukun üstünlüğü </a:t>
            </a:r>
          </a:p>
          <a:p>
            <a:r>
              <a:rPr lang="tr-TR" b="1" dirty="0" smtClean="0">
                <a:solidFill>
                  <a:srgbClr val="FF0066"/>
                </a:solidFill>
              </a:rPr>
              <a:t>- Güçler ayrılığı </a:t>
            </a:r>
          </a:p>
          <a:p>
            <a:r>
              <a:rPr lang="tr-TR" b="1" dirty="0" smtClean="0">
                <a:solidFill>
                  <a:srgbClr val="FF0066"/>
                </a:solidFill>
              </a:rPr>
              <a:t>- Siyasi partiler </a:t>
            </a:r>
          </a:p>
          <a:p>
            <a:r>
              <a:rPr lang="tr-TR" b="1" dirty="0" smtClean="0">
                <a:solidFill>
                  <a:srgbClr val="FF0066"/>
                </a:solidFill>
              </a:rPr>
              <a:t>- Çoğulculuk</a:t>
            </a:r>
          </a:p>
          <a:p>
            <a:r>
              <a:rPr lang="tr-TR" b="1" dirty="0" smtClean="0">
                <a:solidFill>
                  <a:srgbClr val="FF0066"/>
                </a:solidFill>
              </a:rPr>
              <a:t>- İnsan haklarına dayalı olma</a:t>
            </a:r>
          </a:p>
          <a:p>
            <a:r>
              <a:rPr lang="tr-TR" b="1" dirty="0" smtClean="0">
                <a:solidFill>
                  <a:srgbClr val="FF0066"/>
                </a:solidFill>
              </a:rPr>
              <a:t>- Sivil toplum</a:t>
            </a:r>
          </a:p>
          <a:p>
            <a:r>
              <a:rPr lang="tr-TR" b="1" dirty="0" smtClean="0">
                <a:solidFill>
                  <a:srgbClr val="FF0066"/>
                </a:solidFill>
              </a:rPr>
              <a:t>- Seçimler                 </a:t>
            </a:r>
          </a:p>
          <a:p>
            <a:r>
              <a:rPr lang="tr-TR" b="1" dirty="0" smtClean="0">
                <a:solidFill>
                  <a:srgbClr val="FF0066"/>
                </a:solidFill>
              </a:rPr>
              <a:t>- Laiklik</a:t>
            </a:r>
          </a:p>
          <a:p>
            <a:endParaRPr lang="tr-TR" dirty="0" smtClean="0"/>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6000792"/>
          </a:xfrm>
          <a:solidFill>
            <a:srgbClr val="92D050"/>
          </a:solidFill>
        </p:spPr>
        <p:txBody>
          <a:bodyPr>
            <a:normAutofit fontScale="92500" lnSpcReduction="10000"/>
          </a:bodyPr>
          <a:lstStyle/>
          <a:p>
            <a:r>
              <a:rPr lang="tr-TR" b="1" u="sng" dirty="0" smtClean="0">
                <a:solidFill>
                  <a:srgbClr val="FF0066"/>
                </a:solidFill>
              </a:rPr>
              <a:t>- Hukuk devleti ve hukukun üstünlüğü : </a:t>
            </a:r>
            <a:r>
              <a:rPr lang="tr-TR" sz="2800" dirty="0" smtClean="0"/>
              <a:t>Ülkeyi yönetenler, bütün eylem ve icraatlarında kanunlara uymakla yükümlüdür.</a:t>
            </a:r>
          </a:p>
          <a:p>
            <a:endParaRPr lang="tr-TR" sz="2800" dirty="0" smtClean="0"/>
          </a:p>
          <a:p>
            <a:r>
              <a:rPr lang="tr-TR" sz="2800" dirty="0" smtClean="0"/>
              <a:t>İdareciler keyfî davranamazlar. Kaynağı kanuna dayanmayan hiçbir yetkiyi kullanamazlar.</a:t>
            </a:r>
          </a:p>
          <a:p>
            <a:endParaRPr lang="tr-TR" sz="2800" dirty="0" smtClean="0"/>
          </a:p>
          <a:p>
            <a:r>
              <a:rPr lang="tr-TR" sz="2800" dirty="0" smtClean="0"/>
              <a:t>Hukuk devletinde, idare etme yetkisi kanunlara dayanır. Kanunlar da anayasaya ve evrensel hukuk kurallarına aykırı olamaz. </a:t>
            </a:r>
          </a:p>
          <a:p>
            <a:endParaRPr lang="tr-TR" sz="2800" dirty="0" smtClean="0"/>
          </a:p>
          <a:p>
            <a:r>
              <a:rPr lang="tr-TR" sz="2800" dirty="0" smtClean="0"/>
              <a:t>Herhangi bir uyuşmazlık durumunda hukukun hakemliğine başvurulur. Hukukun verdiği karar başta yürütme organı olmak üzere herkesi bağlar.</a:t>
            </a:r>
            <a:endParaRPr lang="tr-TR" sz="2800" b="1" dirty="0" smtClean="0">
              <a:solidFill>
                <a:srgbClr val="FF0066"/>
              </a:solidFill>
            </a:endParaRP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6286544"/>
          </a:xfrm>
          <a:solidFill>
            <a:schemeClr val="accent2">
              <a:lumMod val="60000"/>
              <a:lumOff val="40000"/>
            </a:schemeClr>
          </a:solidFill>
        </p:spPr>
        <p:txBody>
          <a:bodyPr/>
          <a:lstStyle/>
          <a:p>
            <a:r>
              <a:rPr lang="tr-TR" b="1" u="sng" dirty="0" smtClean="0">
                <a:solidFill>
                  <a:schemeClr val="tx2">
                    <a:lumMod val="75000"/>
                  </a:schemeClr>
                </a:solidFill>
              </a:rPr>
              <a:t>- Güçler ayrılığı :</a:t>
            </a:r>
            <a:r>
              <a:rPr lang="tr-TR" b="1" u="sng" dirty="0" smtClean="0">
                <a:solidFill>
                  <a:srgbClr val="FF0066"/>
                </a:solidFill>
              </a:rPr>
              <a:t> </a:t>
            </a:r>
            <a:r>
              <a:rPr lang="tr-TR" b="1" dirty="0" smtClean="0">
                <a:solidFill>
                  <a:srgbClr val="FF0066"/>
                </a:solidFill>
              </a:rPr>
              <a:t> </a:t>
            </a:r>
            <a:r>
              <a:rPr lang="tr-TR" b="1" dirty="0" smtClean="0"/>
              <a:t>Y</a:t>
            </a:r>
            <a:r>
              <a:rPr lang="tr-TR" dirty="0" smtClean="0"/>
              <a:t>asama, Yürütme ve Yargı güçlerinin, devletin farklı kurumlarına verilmesidir. Bu ilke iktidarın tek elde toplanmasını engeller.</a:t>
            </a:r>
          </a:p>
          <a:p>
            <a:endParaRPr lang="tr-TR" dirty="0" smtClean="0"/>
          </a:p>
          <a:p>
            <a:r>
              <a:rPr lang="tr-TR" dirty="0" smtClean="0"/>
              <a:t>Yasama ve yürütme güçlerinin bir elde toplandığı rejimlere “</a:t>
            </a:r>
            <a:r>
              <a:rPr lang="tr-TR" b="1" dirty="0" smtClean="0"/>
              <a:t>güçler birliği</a:t>
            </a:r>
            <a:r>
              <a:rPr lang="tr-TR" dirty="0" smtClean="0"/>
              <a:t>”, bu yetkilerin birbirinden bağımsız ayrı organlara verildiği sistemlere ise “</a:t>
            </a:r>
            <a:r>
              <a:rPr lang="tr-TR" b="1" dirty="0" smtClean="0"/>
              <a:t>güçler ayrılığı</a:t>
            </a:r>
            <a:r>
              <a:rPr lang="tr-TR" dirty="0" smtClean="0"/>
              <a:t>” adı verilmektedir.</a:t>
            </a:r>
          </a:p>
          <a:p>
            <a:endParaRPr lang="tr-TR" b="1" u="sng" dirty="0" smtClean="0">
              <a:solidFill>
                <a:srgbClr val="FF0066"/>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rgbClr val="92D050"/>
          </a:solidFill>
        </p:spPr>
        <p:txBody>
          <a:bodyPr/>
          <a:lstStyle/>
          <a:p>
            <a:r>
              <a:rPr lang="tr-TR" b="1" u="sng" dirty="0" smtClean="0">
                <a:solidFill>
                  <a:srgbClr val="FF0066"/>
                </a:solidFill>
              </a:rPr>
              <a:t>- Güçler ayrılığı :</a:t>
            </a:r>
            <a:endParaRPr lang="tr-TR" dirty="0"/>
          </a:p>
        </p:txBody>
      </p:sp>
      <p:pic>
        <p:nvPicPr>
          <p:cNvPr id="2050" name="Picture 2" descr="C:\Users\laptop\Desktop\Adsız.png"/>
          <p:cNvPicPr>
            <a:picLocks noGrp="1" noChangeAspect="1" noChangeArrowheads="1"/>
          </p:cNvPicPr>
          <p:nvPr>
            <p:ph idx="1"/>
          </p:nvPr>
        </p:nvPicPr>
        <p:blipFill>
          <a:blip r:embed="rId2"/>
          <a:srcRect/>
          <a:stretch>
            <a:fillRect/>
          </a:stretch>
        </p:blipFill>
        <p:spPr bwMode="auto">
          <a:xfrm>
            <a:off x="500034" y="1285860"/>
            <a:ext cx="8229600" cy="5072098"/>
          </a:xfrm>
          <a:prstGeom prst="rect">
            <a:avLst/>
          </a:prstGeom>
          <a:solidFill>
            <a:srgbClr val="00B050"/>
          </a:solid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laptop\Desktop\1.png"/>
          <p:cNvPicPr>
            <a:picLocks noGrp="1" noChangeAspect="1" noChangeArrowheads="1"/>
          </p:cNvPicPr>
          <p:nvPr>
            <p:ph idx="1"/>
          </p:nvPr>
        </p:nvPicPr>
        <p:blipFill>
          <a:blip r:embed="rId2"/>
          <a:srcRect/>
          <a:stretch>
            <a:fillRect/>
          </a:stretch>
        </p:blipFill>
        <p:spPr bwMode="auto">
          <a:xfrm>
            <a:off x="5619258" y="928670"/>
            <a:ext cx="3524742" cy="4357718"/>
          </a:xfrm>
          <a:prstGeom prst="rect">
            <a:avLst/>
          </a:prstGeom>
          <a:noFill/>
        </p:spPr>
      </p:pic>
      <p:sp>
        <p:nvSpPr>
          <p:cNvPr id="6" name="5 Dikdörtgen"/>
          <p:cNvSpPr/>
          <p:nvPr/>
        </p:nvSpPr>
        <p:spPr>
          <a:xfrm>
            <a:off x="428596" y="1071546"/>
            <a:ext cx="4572000" cy="4585871"/>
          </a:xfrm>
          <a:prstGeom prst="rect">
            <a:avLst/>
          </a:prstGeom>
          <a:solidFill>
            <a:srgbClr val="FFFF00"/>
          </a:solidFill>
        </p:spPr>
        <p:txBody>
          <a:bodyPr wrap="square">
            <a:spAutoFit/>
          </a:bodyPr>
          <a:lstStyle/>
          <a:p>
            <a:pPr>
              <a:buFontTx/>
              <a:buChar char="-"/>
            </a:pPr>
            <a:r>
              <a:rPr lang="tr-TR" sz="3200" b="1" u="sng" dirty="0" smtClean="0">
                <a:solidFill>
                  <a:srgbClr val="FF0066"/>
                </a:solidFill>
              </a:rPr>
              <a:t>Siyasi partiler :</a:t>
            </a:r>
            <a:r>
              <a:rPr lang="tr-TR" sz="3200" dirty="0" smtClean="0">
                <a:solidFill>
                  <a:srgbClr val="FF0066"/>
                </a:solidFill>
              </a:rPr>
              <a:t> </a:t>
            </a:r>
            <a:r>
              <a:rPr lang="tr-TR" sz="2000" dirty="0" smtClean="0">
                <a:solidFill>
                  <a:srgbClr val="FF0066"/>
                </a:solidFill>
              </a:rPr>
              <a:t>D</a:t>
            </a:r>
            <a:r>
              <a:rPr lang="tr-TR" sz="2000" dirty="0" smtClean="0"/>
              <a:t>emokrasinin vazgeçilmez unsurlarındandır.</a:t>
            </a:r>
          </a:p>
          <a:p>
            <a:pPr>
              <a:buFontTx/>
              <a:buChar char="-"/>
            </a:pPr>
            <a:r>
              <a:rPr lang="tr-TR" sz="2000" dirty="0" smtClean="0"/>
              <a:t> Partiler aracılığı ile farklı fikirler parlamentolarda temsil edilir. </a:t>
            </a:r>
          </a:p>
          <a:p>
            <a:pPr>
              <a:buFontTx/>
              <a:buChar char="-"/>
            </a:pPr>
            <a:r>
              <a:rPr lang="tr-TR" sz="2000" dirty="0" smtClean="0"/>
              <a:t>Demokratik ülkelerde siyasi partiler, bireylerin aktif siyaset yapacakları alanlardan biri ve en önemlisidir. </a:t>
            </a:r>
          </a:p>
          <a:p>
            <a:pPr>
              <a:buFontTx/>
              <a:buChar char="-"/>
            </a:pPr>
            <a:r>
              <a:rPr lang="tr-TR" sz="2000" dirty="0" smtClean="0"/>
              <a:t>Çeşitli siyasi anlayışlar, partiler aracılığı ile propaganda yapar, seçimlere katılır ve çoğunluğu sağlayarak iktidar olur. </a:t>
            </a:r>
          </a:p>
          <a:p>
            <a:pPr>
              <a:buFontTx/>
              <a:buChar char="-"/>
            </a:pPr>
            <a:r>
              <a:rPr lang="tr-TR" sz="2000" dirty="0" smtClean="0"/>
              <a:t>Siyasi partiler bir anlamda siyasi görüşleri iktidara taşıyan araçlardır. </a:t>
            </a:r>
          </a:p>
          <a:p>
            <a:pPr>
              <a:buFontTx/>
              <a:buChar char="-"/>
            </a:pPr>
            <a:r>
              <a:rPr lang="tr-TR" sz="2000" dirty="0" smtClean="0"/>
              <a:t>Ülkemizde ve pek çok demokratik ülkede çok partili sistem uygulanır.</a:t>
            </a:r>
            <a:endParaRPr lang="tr-TR"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laptop\Desktop\2.png"/>
          <p:cNvPicPr>
            <a:picLocks noGrp="1" noChangeAspect="1" noChangeArrowheads="1"/>
          </p:cNvPicPr>
          <p:nvPr>
            <p:ph idx="1"/>
          </p:nvPr>
        </p:nvPicPr>
        <p:blipFill>
          <a:blip r:embed="rId2"/>
          <a:srcRect/>
          <a:stretch>
            <a:fillRect/>
          </a:stretch>
        </p:blipFill>
        <p:spPr bwMode="auto">
          <a:xfrm>
            <a:off x="5143504" y="1071546"/>
            <a:ext cx="3714744" cy="4643470"/>
          </a:xfrm>
          <a:prstGeom prst="rect">
            <a:avLst/>
          </a:prstGeom>
          <a:noFill/>
        </p:spPr>
      </p:pic>
      <p:sp>
        <p:nvSpPr>
          <p:cNvPr id="6" name="5 Dikdörtgen"/>
          <p:cNvSpPr/>
          <p:nvPr/>
        </p:nvSpPr>
        <p:spPr>
          <a:xfrm>
            <a:off x="357158" y="928670"/>
            <a:ext cx="4572000" cy="4585871"/>
          </a:xfrm>
          <a:prstGeom prst="rect">
            <a:avLst/>
          </a:prstGeom>
        </p:spPr>
        <p:txBody>
          <a:bodyPr wrap="square">
            <a:spAutoFit/>
          </a:bodyPr>
          <a:lstStyle/>
          <a:p>
            <a:r>
              <a:rPr lang="tr-TR" b="1" dirty="0" smtClean="0">
                <a:solidFill>
                  <a:srgbClr val="FF0066"/>
                </a:solidFill>
              </a:rPr>
              <a:t>- </a:t>
            </a:r>
            <a:r>
              <a:rPr lang="tr-TR" sz="3600" b="1" u="sng" dirty="0" smtClean="0">
                <a:solidFill>
                  <a:srgbClr val="FF0066"/>
                </a:solidFill>
              </a:rPr>
              <a:t>Çoğulculuk: </a:t>
            </a:r>
            <a:r>
              <a:rPr lang="tr-TR" sz="3200" dirty="0" smtClean="0"/>
              <a:t>Bu ilke gereği genel seçimlerde en çok oyu alan dolayısıyla en fazla milletvekilliğini kazanan parti, yeterli milletvekili sayısına ulaşmış ise ülkeyi yönetme ve </a:t>
            </a:r>
            <a:r>
              <a:rPr lang="tr-TR" sz="3200" dirty="0" err="1" smtClean="0"/>
              <a:t>hükûmeti</a:t>
            </a:r>
            <a:r>
              <a:rPr lang="tr-TR" sz="3200" dirty="0" smtClean="0"/>
              <a:t> kurma hakkına sahip olur.</a:t>
            </a:r>
            <a:endParaRPr lang="tr-TR" sz="3200" b="1" dirty="0" smtClean="0">
              <a:solidFill>
                <a:srgbClr val="FF0066"/>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laptop\Desktop\images.jpg"/>
          <p:cNvPicPr>
            <a:picLocks noGrp="1" noChangeAspect="1" noChangeArrowheads="1"/>
          </p:cNvPicPr>
          <p:nvPr>
            <p:ph idx="1"/>
          </p:nvPr>
        </p:nvPicPr>
        <p:blipFill>
          <a:blip r:embed="rId2"/>
          <a:srcRect/>
          <a:stretch>
            <a:fillRect/>
          </a:stretch>
        </p:blipFill>
        <p:spPr bwMode="auto">
          <a:xfrm>
            <a:off x="5500694" y="714356"/>
            <a:ext cx="3262318" cy="5429288"/>
          </a:xfrm>
          <a:prstGeom prst="rect">
            <a:avLst/>
          </a:prstGeom>
          <a:noFill/>
        </p:spPr>
      </p:pic>
      <p:sp>
        <p:nvSpPr>
          <p:cNvPr id="5" name="4 Dikdörtgen"/>
          <p:cNvSpPr/>
          <p:nvPr/>
        </p:nvSpPr>
        <p:spPr>
          <a:xfrm>
            <a:off x="428596" y="928670"/>
            <a:ext cx="4572000" cy="5509200"/>
          </a:xfrm>
          <a:prstGeom prst="rect">
            <a:avLst/>
          </a:prstGeom>
        </p:spPr>
        <p:txBody>
          <a:bodyPr wrap="square">
            <a:spAutoFit/>
          </a:bodyPr>
          <a:lstStyle/>
          <a:p>
            <a:r>
              <a:rPr lang="tr-TR" sz="3200" b="1" u="sng" dirty="0" smtClean="0">
                <a:solidFill>
                  <a:srgbClr val="FF0066"/>
                </a:solidFill>
              </a:rPr>
              <a:t>- İnsan haklarına dayalı olma:</a:t>
            </a:r>
          </a:p>
          <a:p>
            <a:r>
              <a:rPr lang="tr-TR" sz="3200" dirty="0" smtClean="0"/>
              <a:t>-Bu ilke tüm insanların hak ve saygınlık açısından eşit ve özgür olarak doğduğu anlayışına dayanır. </a:t>
            </a:r>
          </a:p>
          <a:p>
            <a:endParaRPr lang="tr-TR" sz="3200" dirty="0" smtClean="0"/>
          </a:p>
          <a:p>
            <a:r>
              <a:rPr lang="tr-TR" sz="3200" dirty="0" smtClean="0"/>
              <a:t>-İnsan hakları bireye bağımsız seçim yapma ve yeteneklerini geliştirme özgürlüğü sağlar.</a:t>
            </a:r>
            <a:endParaRPr lang="tr-TR"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laptop\Desktop\images (1).jpg"/>
          <p:cNvPicPr>
            <a:picLocks noGrp="1" noChangeAspect="1" noChangeArrowheads="1"/>
          </p:cNvPicPr>
          <p:nvPr>
            <p:ph idx="1"/>
          </p:nvPr>
        </p:nvPicPr>
        <p:blipFill>
          <a:blip r:embed="rId2"/>
          <a:srcRect/>
          <a:stretch>
            <a:fillRect/>
          </a:stretch>
        </p:blipFill>
        <p:spPr bwMode="auto">
          <a:xfrm>
            <a:off x="6072198" y="500042"/>
            <a:ext cx="2466975" cy="5572164"/>
          </a:xfrm>
          <a:prstGeom prst="rect">
            <a:avLst/>
          </a:prstGeom>
          <a:noFill/>
        </p:spPr>
      </p:pic>
      <p:sp>
        <p:nvSpPr>
          <p:cNvPr id="5" name="4 Dikdörtgen"/>
          <p:cNvSpPr/>
          <p:nvPr/>
        </p:nvSpPr>
        <p:spPr>
          <a:xfrm>
            <a:off x="714348" y="285728"/>
            <a:ext cx="4572000" cy="6093976"/>
          </a:xfrm>
          <a:prstGeom prst="rect">
            <a:avLst/>
          </a:prstGeom>
        </p:spPr>
        <p:txBody>
          <a:bodyPr wrap="square">
            <a:spAutoFit/>
          </a:bodyPr>
          <a:lstStyle/>
          <a:p>
            <a:r>
              <a:rPr lang="tr-TR" sz="3200" b="1" u="sng" dirty="0" smtClean="0">
                <a:solidFill>
                  <a:srgbClr val="FF0066"/>
                </a:solidFill>
              </a:rPr>
              <a:t>- Sivil toplum:</a:t>
            </a:r>
          </a:p>
          <a:p>
            <a:r>
              <a:rPr lang="tr-TR" sz="2000" dirty="0" smtClean="0"/>
              <a:t>Sivil toplum birbirleriyle ortak amaçlara sahip olan insanların oluşturdukları grupların, seslerini ve isteklerini daha fazla duyurabilmelerini sağlayan kuruluşlardır.</a:t>
            </a:r>
          </a:p>
          <a:p>
            <a:endParaRPr lang="tr-TR" sz="2000" dirty="0" smtClean="0"/>
          </a:p>
          <a:p>
            <a:r>
              <a:rPr lang="tr-TR" sz="2000" dirty="0" smtClean="0"/>
              <a:t>-Bu kuruluşlar, demokrasi için önemli bir unsur olan katılımı güçlendirir. Aynı zamanda halkın, temsilcilerini denetleyebilmelerini ve kendi amaçlarına ulaşmak için kamuoyu oluşturabilmelerini sağlar. </a:t>
            </a:r>
          </a:p>
          <a:p>
            <a:endParaRPr lang="tr-TR" dirty="0" smtClean="0"/>
          </a:p>
          <a:p>
            <a:r>
              <a:rPr lang="tr-TR" sz="2400" u="sng" dirty="0" smtClean="0">
                <a:solidFill>
                  <a:srgbClr val="C00000"/>
                </a:solidFill>
              </a:rPr>
              <a:t>Bazı Sivil Toplum Kuruluşları:</a:t>
            </a:r>
          </a:p>
          <a:p>
            <a:r>
              <a:rPr lang="tr-TR" sz="2400" dirty="0" smtClean="0">
                <a:solidFill>
                  <a:srgbClr val="C00000"/>
                </a:solidFill>
              </a:rPr>
              <a:t>-Dernekler</a:t>
            </a:r>
          </a:p>
          <a:p>
            <a:r>
              <a:rPr lang="tr-TR" sz="2400" dirty="0" smtClean="0">
                <a:solidFill>
                  <a:srgbClr val="C00000"/>
                </a:solidFill>
              </a:rPr>
              <a:t>-Vakıflar</a:t>
            </a:r>
          </a:p>
          <a:p>
            <a:r>
              <a:rPr lang="tr-TR" sz="2400" dirty="0" smtClean="0">
                <a:solidFill>
                  <a:srgbClr val="C00000"/>
                </a:solidFill>
              </a:rPr>
              <a:t>-Sendikalar</a:t>
            </a:r>
          </a:p>
          <a:p>
            <a:r>
              <a:rPr lang="tr-TR" sz="2400" dirty="0" smtClean="0">
                <a:solidFill>
                  <a:srgbClr val="C00000"/>
                </a:solidFill>
              </a:rPr>
              <a:t>-Meslek Odaları</a:t>
            </a:r>
            <a:endParaRPr lang="tr-TR" sz="2400" dirty="0">
              <a:solidFill>
                <a:srgbClr val="C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laptop\Desktop\indir.jpg"/>
          <p:cNvPicPr>
            <a:picLocks noGrp="1" noChangeAspect="1" noChangeArrowheads="1"/>
          </p:cNvPicPr>
          <p:nvPr>
            <p:ph idx="1"/>
          </p:nvPr>
        </p:nvPicPr>
        <p:blipFill>
          <a:blip r:embed="rId2"/>
          <a:srcRect/>
          <a:stretch>
            <a:fillRect/>
          </a:stretch>
        </p:blipFill>
        <p:spPr bwMode="auto">
          <a:xfrm>
            <a:off x="5643570" y="714356"/>
            <a:ext cx="3028950" cy="5214974"/>
          </a:xfrm>
          <a:prstGeom prst="rect">
            <a:avLst/>
          </a:prstGeom>
          <a:noFill/>
        </p:spPr>
      </p:pic>
      <p:sp>
        <p:nvSpPr>
          <p:cNvPr id="5" name="4 Dikdörtgen"/>
          <p:cNvSpPr/>
          <p:nvPr/>
        </p:nvSpPr>
        <p:spPr>
          <a:xfrm>
            <a:off x="357158" y="642918"/>
            <a:ext cx="4572000" cy="5386090"/>
          </a:xfrm>
          <a:prstGeom prst="rect">
            <a:avLst/>
          </a:prstGeom>
        </p:spPr>
        <p:txBody>
          <a:bodyPr wrap="square">
            <a:spAutoFit/>
          </a:bodyPr>
          <a:lstStyle/>
          <a:p>
            <a:pPr>
              <a:buFontTx/>
              <a:buChar char="-"/>
            </a:pPr>
            <a:r>
              <a:rPr lang="tr-TR" sz="3200" b="1" u="sng" dirty="0" smtClean="0">
                <a:solidFill>
                  <a:srgbClr val="FF0066"/>
                </a:solidFill>
              </a:rPr>
              <a:t>Seçimler : </a:t>
            </a:r>
            <a:r>
              <a:rPr lang="tr-TR" sz="2400" dirty="0" smtClean="0"/>
              <a:t>Ülkeyi yönetecek iktidar, ülkeye vatandaşlık bağı ile bağlı olan ve seçme yeterliliğine sahip vatandaşlar tarafından belirlenir.</a:t>
            </a:r>
          </a:p>
          <a:p>
            <a:pPr>
              <a:buFontTx/>
              <a:buChar char="-"/>
            </a:pPr>
            <a:r>
              <a:rPr lang="tr-TR" sz="2400" b="1" u="sng" dirty="0" smtClean="0">
                <a:solidFill>
                  <a:schemeClr val="accent6">
                    <a:lumMod val="50000"/>
                  </a:schemeClr>
                </a:solidFill>
              </a:rPr>
              <a:t>Demokratik seçimlerin bazı ilkeleri vardır: </a:t>
            </a:r>
          </a:p>
          <a:p>
            <a:r>
              <a:rPr lang="tr-TR" sz="2400" b="1" dirty="0" smtClean="0"/>
              <a:t>*oy kullanma hakkı</a:t>
            </a:r>
          </a:p>
          <a:p>
            <a:r>
              <a:rPr lang="tr-TR" sz="2400" b="1" dirty="0" smtClean="0"/>
              <a:t>*serbest seçim</a:t>
            </a:r>
          </a:p>
          <a:p>
            <a:r>
              <a:rPr lang="tr-TR" sz="2400" b="1" dirty="0" smtClean="0"/>
              <a:t>*bir birey bir oy</a:t>
            </a:r>
          </a:p>
          <a:p>
            <a:r>
              <a:rPr lang="tr-TR" sz="2400" b="1" dirty="0" smtClean="0"/>
              <a:t>*gizli oy açık sayım</a:t>
            </a:r>
          </a:p>
          <a:p>
            <a:r>
              <a:rPr lang="tr-TR" sz="2400" b="1" dirty="0" smtClean="0"/>
              <a:t>*seçmen tercihlerinin adaylar ve siyasi partiler arasında rekabet ortamında ortaya çıkması gibi.</a:t>
            </a:r>
            <a:endParaRPr lang="tr-TR" sz="24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5840435"/>
          </a:xfrm>
        </p:spPr>
        <p:txBody>
          <a:bodyPr>
            <a:normAutofit lnSpcReduction="10000"/>
          </a:bodyPr>
          <a:lstStyle/>
          <a:p>
            <a:r>
              <a:rPr lang="tr-TR" b="1" u="sng" dirty="0" smtClean="0">
                <a:solidFill>
                  <a:srgbClr val="FFFF00"/>
                </a:solidFill>
              </a:rPr>
              <a:t>Anayasa'nın 76. maddesine göre seçilme hakkı;</a:t>
            </a:r>
          </a:p>
          <a:p>
            <a:r>
              <a:rPr lang="tr-TR" sz="2400" dirty="0" smtClean="0"/>
              <a:t>25 yaşını dolduran</a:t>
            </a:r>
          </a:p>
          <a:p>
            <a:r>
              <a:rPr lang="tr-TR" sz="2400" dirty="0" smtClean="0"/>
              <a:t>en az ilkokul mezunu olma</a:t>
            </a:r>
          </a:p>
          <a:p>
            <a:r>
              <a:rPr lang="tr-TR" sz="2400" dirty="0" smtClean="0"/>
              <a:t>kısıtlı olmama</a:t>
            </a:r>
          </a:p>
          <a:p>
            <a:r>
              <a:rPr lang="tr-TR" sz="2400" dirty="0" smtClean="0"/>
              <a:t>askerliğini yapma gibi seçilme şartlarını taşıyan herkese tanınmıştır.</a:t>
            </a:r>
          </a:p>
          <a:p>
            <a:r>
              <a:rPr lang="tr-TR" b="1" dirty="0" smtClean="0">
                <a:solidFill>
                  <a:srgbClr val="FF0000"/>
                </a:solidFill>
              </a:rPr>
              <a:t>Anayasa'nın 67. maddesine göre seçme hakkı;</a:t>
            </a:r>
          </a:p>
          <a:p>
            <a:r>
              <a:rPr lang="tr-TR" sz="2400" dirty="0" smtClean="0"/>
              <a:t>Ülkeye vatandaşlık bağı ile bağlı olan 18 yaşını doldurmuş herkes seçme hakkına sahiptir.</a:t>
            </a:r>
          </a:p>
          <a:p>
            <a:r>
              <a:rPr lang="tr-TR" sz="2400" b="1" dirty="0" smtClean="0">
                <a:solidFill>
                  <a:srgbClr val="FF0000"/>
                </a:solidFill>
              </a:rPr>
              <a:t>NOT: </a:t>
            </a:r>
            <a:r>
              <a:rPr lang="tr-TR" sz="2400" dirty="0" smtClean="0"/>
              <a:t>silah altında olan er ve erbaşlar, askeri öğrenciler, ceza ve infaz kurumlarında bulunan hükümlüler seçme ve seçilme hakkını kullanamazlar.</a:t>
            </a:r>
            <a:endParaRPr lang="tr-TR" sz="2400" b="1" dirty="0" smtClean="0">
              <a:solidFill>
                <a:srgbClr val="FF0000"/>
              </a:solidFill>
            </a:endParaRPr>
          </a:p>
          <a:p>
            <a:endParaRPr lang="tr-TR" sz="2800" b="1" dirty="0">
              <a:solidFill>
                <a:srgbClr val="FFFF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laptop\Desktop\images (2).jpg"/>
          <p:cNvPicPr>
            <a:picLocks noGrp="1" noChangeAspect="1" noChangeArrowheads="1"/>
          </p:cNvPicPr>
          <p:nvPr>
            <p:ph idx="1"/>
          </p:nvPr>
        </p:nvPicPr>
        <p:blipFill>
          <a:blip r:embed="rId2"/>
          <a:srcRect/>
          <a:stretch>
            <a:fillRect/>
          </a:stretch>
        </p:blipFill>
        <p:spPr bwMode="auto">
          <a:xfrm>
            <a:off x="6000760" y="571480"/>
            <a:ext cx="2857500" cy="5500726"/>
          </a:xfrm>
          <a:prstGeom prst="rect">
            <a:avLst/>
          </a:prstGeom>
          <a:noFill/>
        </p:spPr>
      </p:pic>
      <p:sp>
        <p:nvSpPr>
          <p:cNvPr id="5" name="4 Dikdörtgen"/>
          <p:cNvSpPr/>
          <p:nvPr/>
        </p:nvSpPr>
        <p:spPr>
          <a:xfrm>
            <a:off x="500034" y="500042"/>
            <a:ext cx="5072098" cy="5663089"/>
          </a:xfrm>
          <a:prstGeom prst="rect">
            <a:avLst/>
          </a:prstGeom>
        </p:spPr>
        <p:txBody>
          <a:bodyPr wrap="square">
            <a:spAutoFit/>
          </a:bodyPr>
          <a:lstStyle/>
          <a:p>
            <a:pPr>
              <a:buFontTx/>
              <a:buChar char="-"/>
            </a:pPr>
            <a:r>
              <a:rPr lang="tr-TR" sz="3200" b="1" u="sng" dirty="0" smtClean="0">
                <a:solidFill>
                  <a:srgbClr val="FF0066"/>
                </a:solidFill>
              </a:rPr>
              <a:t>Laiklik: </a:t>
            </a:r>
            <a:r>
              <a:rPr lang="tr-TR" sz="2200" dirty="0" smtClean="0"/>
              <a:t>Laiklik, din ve devlet işlerini birbirinden ayırması ve inanç özgürlüğünü güvenceye alması bakımından oldukça önemlidir.</a:t>
            </a:r>
          </a:p>
          <a:p>
            <a:pPr>
              <a:buFontTx/>
              <a:buChar char="-"/>
            </a:pPr>
            <a:r>
              <a:rPr lang="tr-TR" sz="2200" dirty="0" smtClean="0"/>
              <a:t>Laiklik anlayışının geçerli olduğu toplumlarda devlet, </a:t>
            </a:r>
            <a:r>
              <a:rPr lang="tr-TR" sz="2200" b="1" dirty="0" smtClean="0"/>
              <a:t>bütün inançlara eşit mesafededir</a:t>
            </a:r>
            <a:r>
              <a:rPr lang="tr-TR" sz="2200" dirty="0" smtClean="0"/>
              <a:t> ve </a:t>
            </a:r>
            <a:r>
              <a:rPr lang="tr-TR" sz="2200" b="1" dirty="0" smtClean="0"/>
              <a:t>her inancın toplumda yaşam bulması için gerekli ortamı sağlamıştır.</a:t>
            </a:r>
          </a:p>
          <a:p>
            <a:pPr>
              <a:buFontTx/>
              <a:buChar char="-"/>
            </a:pPr>
            <a:r>
              <a:rPr lang="tr-TR" sz="2200" dirty="0" smtClean="0"/>
              <a:t>Devlet, belli bir inancı dayatmadığı gibi kimsenin de dayatmasına müsaade etmez. </a:t>
            </a:r>
          </a:p>
          <a:p>
            <a:pPr>
              <a:buFontTx/>
              <a:buChar char="-"/>
            </a:pPr>
            <a:r>
              <a:rPr lang="tr-TR" sz="2200" dirty="0" smtClean="0"/>
              <a:t>Laiklik anlayışının yerleştiği toplumlarda insanlar, inancından dolayı kimseye küçük düşürücü söylem ve davranışlarda bulunmaz. Aksine her inanca karşı geniş bir tolerans anlayışı gelişmiştir. </a:t>
            </a:r>
            <a:endParaRPr lang="tr-TR" sz="2200" b="1" dirty="0" smtClean="0">
              <a:solidFill>
                <a:srgbClr val="FF0066"/>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rgbClr val="FFFF00"/>
          </a:solidFill>
        </p:spPr>
        <p:txBody>
          <a:bodyPr>
            <a:normAutofit fontScale="90000"/>
          </a:bodyPr>
          <a:lstStyle/>
          <a:p>
            <a:r>
              <a:rPr lang="tr-TR" b="1" i="1" u="sng" dirty="0" smtClean="0"/>
              <a:t>DEMOKRASİNİN TEMEL DEĞERLERİ:</a:t>
            </a:r>
            <a:r>
              <a:rPr lang="tr-TR" dirty="0" smtClean="0"/>
              <a:t/>
            </a:r>
            <a:br>
              <a:rPr lang="tr-TR" dirty="0" smtClean="0"/>
            </a:br>
            <a:endParaRPr lang="tr-TR" dirty="0"/>
          </a:p>
        </p:txBody>
      </p:sp>
      <p:sp>
        <p:nvSpPr>
          <p:cNvPr id="3" name="2 İçerik Yer Tutucusu"/>
          <p:cNvSpPr>
            <a:spLocks noGrp="1"/>
          </p:cNvSpPr>
          <p:nvPr>
            <p:ph idx="1"/>
          </p:nvPr>
        </p:nvSpPr>
        <p:spPr>
          <a:xfrm>
            <a:off x="457200" y="1571612"/>
            <a:ext cx="8229600" cy="4554551"/>
          </a:xfrm>
          <a:solidFill>
            <a:schemeClr val="accent5">
              <a:lumMod val="75000"/>
            </a:schemeClr>
          </a:solidFill>
        </p:spPr>
        <p:txBody>
          <a:bodyPr>
            <a:normAutofit fontScale="92500" lnSpcReduction="10000"/>
          </a:bodyPr>
          <a:lstStyle/>
          <a:p>
            <a:pPr lvl="0"/>
            <a:r>
              <a:rPr lang="tr-TR" b="1" dirty="0" smtClean="0"/>
              <a:t>EŞİTLİK</a:t>
            </a:r>
          </a:p>
          <a:p>
            <a:pPr lvl="0"/>
            <a:r>
              <a:rPr lang="tr-TR" b="1" dirty="0" smtClean="0"/>
              <a:t>ÖZGÜRLÜK</a:t>
            </a:r>
          </a:p>
          <a:p>
            <a:pPr lvl="0"/>
            <a:r>
              <a:rPr lang="tr-TR" b="1" dirty="0" smtClean="0"/>
              <a:t>ADALET</a:t>
            </a:r>
          </a:p>
          <a:p>
            <a:pPr lvl="0"/>
            <a:r>
              <a:rPr lang="tr-TR" b="1" dirty="0" smtClean="0"/>
              <a:t>FARKLILIKLARA SAYGI</a:t>
            </a:r>
          </a:p>
          <a:p>
            <a:pPr lvl="0"/>
            <a:r>
              <a:rPr lang="tr-TR" b="1" dirty="0" smtClean="0"/>
              <a:t>TOLERANS</a:t>
            </a:r>
          </a:p>
          <a:p>
            <a:pPr lvl="0"/>
            <a:r>
              <a:rPr lang="tr-TR" b="1" dirty="0" smtClean="0"/>
              <a:t>UZLAŞMA</a:t>
            </a:r>
          </a:p>
          <a:p>
            <a:r>
              <a:rPr lang="tr-TR" dirty="0" smtClean="0"/>
              <a:t>Demokrasinin bu değerleri ön plana çıkarması </a:t>
            </a:r>
            <a:r>
              <a:rPr lang="tr-TR" b="1" dirty="0" smtClean="0">
                <a:solidFill>
                  <a:srgbClr val="FF0000"/>
                </a:solidFill>
              </a:rPr>
              <a:t>aile, okul ve toplumun </a:t>
            </a:r>
            <a:r>
              <a:rPr lang="tr-TR" dirty="0" smtClean="0"/>
              <a:t>daha demokratik ve daha insancıl bir yapıya kavuşmasını sağlamaktadır.</a:t>
            </a:r>
          </a:p>
          <a:p>
            <a:pPr lvl="0"/>
            <a:endParaRPr lang="tr-TR"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0"/>
            <a:ext cx="8229600" cy="1428712"/>
          </a:xfrm>
          <a:solidFill>
            <a:srgbClr val="FF0000"/>
          </a:solidFill>
        </p:spPr>
        <p:txBody>
          <a:bodyPr>
            <a:normAutofit fontScale="90000"/>
          </a:bodyPr>
          <a:lstStyle/>
          <a:p>
            <a:r>
              <a:rPr lang="tr-TR" sz="4000" b="1" u="sng" dirty="0" smtClean="0"/>
              <a:t>"İyi vatandaş kimdir ve özellikleri nelerdir?"</a:t>
            </a:r>
            <a:r>
              <a:rPr lang="tr-TR" dirty="0" smtClean="0"/>
              <a:t/>
            </a:r>
            <a:br>
              <a:rPr lang="tr-TR" dirty="0" smtClean="0"/>
            </a:br>
            <a:endParaRPr lang="tr-TR" dirty="0"/>
          </a:p>
        </p:txBody>
      </p:sp>
      <p:sp>
        <p:nvSpPr>
          <p:cNvPr id="3" name="2 İçerik Yer Tutucusu"/>
          <p:cNvSpPr>
            <a:spLocks noGrp="1"/>
          </p:cNvSpPr>
          <p:nvPr>
            <p:ph idx="1"/>
          </p:nvPr>
        </p:nvSpPr>
        <p:spPr>
          <a:solidFill>
            <a:srgbClr val="FFFF00"/>
          </a:solidFill>
        </p:spPr>
        <p:txBody>
          <a:bodyPr/>
          <a:lstStyle/>
          <a:p>
            <a:r>
              <a:rPr lang="tr-TR" dirty="0" smtClean="0"/>
              <a:t>Antik Çağ'da </a:t>
            </a:r>
            <a:r>
              <a:rPr lang="tr-TR" b="1" dirty="0" smtClean="0"/>
              <a:t>iyi insan iyi vatandaş </a:t>
            </a:r>
            <a:r>
              <a:rPr lang="tr-TR" dirty="0" smtClean="0"/>
              <a:t>olarak düşünülüyordu. Ancak </a:t>
            </a:r>
            <a:r>
              <a:rPr lang="tr-TR" b="1" u="sng" dirty="0" smtClean="0"/>
              <a:t>Aristoteles</a:t>
            </a:r>
            <a:r>
              <a:rPr lang="tr-TR" dirty="0" smtClean="0"/>
              <a:t> bunun doğru olmadığını, iyi vatandaşın daha başka özellikler taşıması gerektiğini savundu.</a:t>
            </a:r>
          </a:p>
          <a:p>
            <a:r>
              <a:rPr lang="tr-TR" dirty="0" smtClean="0"/>
              <a:t>- Günümüzde iyi vatandaş </a:t>
            </a:r>
            <a:r>
              <a:rPr lang="tr-TR" b="1" dirty="0" smtClean="0">
                <a:solidFill>
                  <a:srgbClr val="00B050"/>
                </a:solidFill>
              </a:rPr>
              <a:t>demokratik</a:t>
            </a:r>
            <a:r>
              <a:rPr lang="tr-TR" dirty="0" smtClean="0">
                <a:solidFill>
                  <a:srgbClr val="00B050"/>
                </a:solidFill>
              </a:rPr>
              <a:t>, </a:t>
            </a:r>
            <a:r>
              <a:rPr lang="tr-TR" b="1" dirty="0" smtClean="0">
                <a:solidFill>
                  <a:srgbClr val="00B050"/>
                </a:solidFill>
              </a:rPr>
              <a:t>etkin</a:t>
            </a:r>
            <a:r>
              <a:rPr lang="tr-TR" dirty="0" smtClean="0">
                <a:solidFill>
                  <a:srgbClr val="00B050"/>
                </a:solidFill>
              </a:rPr>
              <a:t> ya da </a:t>
            </a:r>
            <a:r>
              <a:rPr lang="tr-TR" b="1" dirty="0" smtClean="0">
                <a:solidFill>
                  <a:srgbClr val="00B050"/>
                </a:solidFill>
              </a:rPr>
              <a:t>aktif vatandaştır</a:t>
            </a:r>
            <a:r>
              <a:rPr lang="tr-TR" dirty="0" smtClean="0">
                <a:solidFill>
                  <a:srgbClr val="00B050"/>
                </a:solidFill>
              </a:rPr>
              <a:t>, </a:t>
            </a:r>
            <a:r>
              <a:rPr lang="tr-TR" dirty="0" smtClean="0"/>
              <a:t>biçiminde yanıtlanmaktadır.</a:t>
            </a:r>
          </a:p>
          <a:p>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solidFill>
            <a:srgbClr val="FFC000"/>
          </a:solidFill>
        </p:spPr>
        <p:txBody>
          <a:bodyPr>
            <a:normAutofit fontScale="90000"/>
          </a:bodyPr>
          <a:lstStyle/>
          <a:p>
            <a:r>
              <a:rPr lang="tr-TR" b="1" u="sng" dirty="0" smtClean="0"/>
              <a:t>Demokratik vatandaşın özellikleri:</a:t>
            </a:r>
            <a:r>
              <a:rPr lang="tr-TR" dirty="0" smtClean="0"/>
              <a:t/>
            </a:r>
            <a:br>
              <a:rPr lang="tr-TR" dirty="0" smtClean="0"/>
            </a:br>
            <a:endParaRPr lang="tr-TR" dirty="0"/>
          </a:p>
        </p:txBody>
      </p:sp>
      <p:sp>
        <p:nvSpPr>
          <p:cNvPr id="3" name="2 İçerik Yer Tutucusu"/>
          <p:cNvSpPr>
            <a:spLocks noGrp="1"/>
          </p:cNvSpPr>
          <p:nvPr>
            <p:ph idx="1"/>
          </p:nvPr>
        </p:nvSpPr>
        <p:spPr>
          <a:solidFill>
            <a:srgbClr val="00B0F0"/>
          </a:solidFill>
        </p:spPr>
        <p:txBody>
          <a:bodyPr/>
          <a:lstStyle/>
          <a:p>
            <a:r>
              <a:rPr lang="tr-TR" dirty="0" smtClean="0"/>
              <a:t>-Hak ve özgürlüklerini bilen</a:t>
            </a:r>
          </a:p>
          <a:p>
            <a:r>
              <a:rPr lang="tr-TR" dirty="0" smtClean="0"/>
              <a:t>-Görev ve sorumluluklarını yerine getiren</a:t>
            </a:r>
          </a:p>
          <a:p>
            <a:r>
              <a:rPr lang="tr-TR" dirty="0" smtClean="0"/>
              <a:t>- Katılımcı, özgür ve bağımsız davranabilen </a:t>
            </a:r>
          </a:p>
          <a:p>
            <a:r>
              <a:rPr lang="tr-TR" dirty="0" smtClean="0"/>
              <a:t>- Demokrasinin ilke ve değerini önemseyen, onları yaşam tarzı hâline getiren, bu ilke ve değerleri koruyan bir bireydir.</a:t>
            </a: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5840435"/>
          </a:xfrm>
        </p:spPr>
        <p:txBody>
          <a:bodyPr>
            <a:normAutofit fontScale="70000" lnSpcReduction="20000"/>
          </a:bodyPr>
          <a:lstStyle/>
          <a:p>
            <a:r>
              <a:rPr lang="tr-TR" sz="4600" b="1" i="1" u="sng" dirty="0" smtClean="0">
                <a:solidFill>
                  <a:srgbClr val="FF0000"/>
                </a:solidFill>
              </a:rPr>
              <a:t>Demokrasinin Uygulanma Biçimleri</a:t>
            </a:r>
          </a:p>
          <a:p>
            <a:pPr>
              <a:buNone/>
            </a:pPr>
            <a:r>
              <a:rPr lang="tr-TR" dirty="0" smtClean="0"/>
              <a:t/>
            </a:r>
            <a:br>
              <a:rPr lang="tr-TR" dirty="0" smtClean="0"/>
            </a:br>
            <a:r>
              <a:rPr lang="tr-TR" dirty="0" smtClean="0"/>
              <a:t>a. </a:t>
            </a:r>
            <a:r>
              <a:rPr lang="tr-TR" b="1" u="sng" dirty="0" smtClean="0"/>
              <a:t>Doğrudan Demokrasi  :    </a:t>
            </a:r>
          </a:p>
          <a:p>
            <a:pPr>
              <a:buNone/>
            </a:pPr>
            <a:r>
              <a:rPr lang="tr-TR" dirty="0" smtClean="0"/>
              <a:t>        Eski Yunan Şehir Devletleri</a:t>
            </a:r>
          </a:p>
          <a:p>
            <a:pPr>
              <a:buNone/>
            </a:pPr>
            <a:r>
              <a:rPr lang="tr-TR" dirty="0" smtClean="0"/>
              <a:t>        İsviçre Kantonları</a:t>
            </a:r>
          </a:p>
          <a:p>
            <a:pPr>
              <a:buNone/>
            </a:pPr>
            <a:endParaRPr lang="tr-TR" b="1" u="sng" dirty="0" smtClean="0"/>
          </a:p>
          <a:p>
            <a:pPr>
              <a:buNone/>
            </a:pPr>
            <a:r>
              <a:rPr lang="tr-TR" b="1" u="sng" dirty="0" smtClean="0"/>
              <a:t>       b. Yarı Doğrudan Demokrasi</a:t>
            </a:r>
            <a:r>
              <a:rPr lang="tr-TR" dirty="0" smtClean="0"/>
              <a:t> </a:t>
            </a:r>
          </a:p>
          <a:p>
            <a:pPr>
              <a:buNone/>
            </a:pPr>
            <a:r>
              <a:rPr lang="tr-TR" dirty="0" smtClean="0"/>
              <a:t>      Yarı Doğrudan Demokrasinin araçlarına (referandum, halk   vetosu vb.) İtalya'da başvurulur.   </a:t>
            </a:r>
          </a:p>
          <a:p>
            <a:pPr>
              <a:buNone/>
            </a:pPr>
            <a:r>
              <a:rPr lang="tr-TR" dirty="0" smtClean="0"/>
              <a:t> </a:t>
            </a:r>
          </a:p>
          <a:p>
            <a:pPr>
              <a:buNone/>
            </a:pPr>
            <a:r>
              <a:rPr lang="tr-TR" dirty="0" smtClean="0"/>
              <a:t>       c. </a:t>
            </a:r>
            <a:r>
              <a:rPr lang="tr-TR" b="1" u="sng" dirty="0" smtClean="0"/>
              <a:t> </a:t>
            </a:r>
            <a:r>
              <a:rPr lang="tr-TR" b="1" u="sng" dirty="0" err="1" smtClean="0"/>
              <a:t>Temsilî</a:t>
            </a:r>
            <a:r>
              <a:rPr lang="tr-TR" b="1" u="sng" dirty="0" smtClean="0"/>
              <a:t> Demokrasi</a:t>
            </a:r>
          </a:p>
          <a:p>
            <a:pPr>
              <a:buNone/>
            </a:pPr>
            <a:r>
              <a:rPr lang="tr-TR" dirty="0" smtClean="0"/>
              <a:t/>
            </a:r>
            <a:br>
              <a:rPr lang="tr-TR" dirty="0" smtClean="0"/>
            </a:br>
            <a:r>
              <a:rPr lang="tr-TR" dirty="0" smtClean="0"/>
              <a:t> Parlamenter Sistem                  (Türkiye)             </a:t>
            </a:r>
          </a:p>
          <a:p>
            <a:pPr>
              <a:buNone/>
            </a:pPr>
            <a:r>
              <a:rPr lang="tr-TR" dirty="0" smtClean="0"/>
              <a:t>      Başkanlık Sistemi                       (ABD)            </a:t>
            </a:r>
          </a:p>
          <a:p>
            <a:pPr>
              <a:buNone/>
            </a:pPr>
            <a:r>
              <a:rPr lang="tr-TR" dirty="0" smtClean="0"/>
              <a:t>      Yarı Başkanlık Sistemi               (Fransa)</a:t>
            </a:r>
          </a:p>
          <a:p>
            <a:pPr>
              <a:buNone/>
            </a:pPr>
            <a:r>
              <a:rPr lang="tr-TR" dirty="0" smtClean="0"/>
              <a:t>      Meclis </a:t>
            </a:r>
            <a:r>
              <a:rPr lang="tr-TR" dirty="0" err="1" smtClean="0"/>
              <a:t>Hükûmeti</a:t>
            </a:r>
            <a:r>
              <a:rPr lang="tr-TR" dirty="0" smtClean="0"/>
              <a:t>                       (İsviçre)</a:t>
            </a:r>
          </a:p>
          <a:p>
            <a:pPr>
              <a:buNone/>
            </a:pPr>
            <a:r>
              <a:rPr lang="tr-TR" dirty="0" smtClean="0"/>
              <a:t>                                                                                                                       </a:t>
            </a:r>
          </a:p>
          <a:p>
            <a:endParaRPr lang="tr-TR" dirty="0"/>
          </a:p>
        </p:txBody>
      </p:sp>
      <p:sp>
        <p:nvSpPr>
          <p:cNvPr id="4" name="3 Sağ Ok"/>
          <p:cNvSpPr/>
          <p:nvPr/>
        </p:nvSpPr>
        <p:spPr>
          <a:xfrm>
            <a:off x="3428992" y="4214818"/>
            <a:ext cx="714380" cy="714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Sağ Ok"/>
          <p:cNvSpPr/>
          <p:nvPr/>
        </p:nvSpPr>
        <p:spPr>
          <a:xfrm>
            <a:off x="3214678" y="4572008"/>
            <a:ext cx="928694" cy="714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Sağ Ok"/>
          <p:cNvSpPr/>
          <p:nvPr/>
        </p:nvSpPr>
        <p:spPr>
          <a:xfrm>
            <a:off x="3643306" y="4929198"/>
            <a:ext cx="571504" cy="714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Sağ Ok"/>
          <p:cNvSpPr/>
          <p:nvPr/>
        </p:nvSpPr>
        <p:spPr>
          <a:xfrm>
            <a:off x="3143240" y="5214950"/>
            <a:ext cx="1071570" cy="714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52"/>
            <a:ext cx="8229600" cy="6500858"/>
          </a:xfrm>
          <a:solidFill>
            <a:schemeClr val="tx2">
              <a:lumMod val="60000"/>
              <a:lumOff val="40000"/>
            </a:schemeClr>
          </a:solidFill>
        </p:spPr>
        <p:txBody>
          <a:bodyPr>
            <a:normAutofit/>
          </a:bodyPr>
          <a:lstStyle/>
          <a:p>
            <a:pPr lvl="0"/>
            <a:r>
              <a:rPr lang="tr-TR" b="1" i="1" u="sng" dirty="0" smtClean="0">
                <a:solidFill>
                  <a:srgbClr val="00B050"/>
                </a:solidFill>
              </a:rPr>
              <a:t>Doğrudan Demokrasi</a:t>
            </a:r>
            <a:r>
              <a:rPr lang="tr-TR" b="1" u="sng" dirty="0" smtClean="0">
                <a:solidFill>
                  <a:srgbClr val="00B050"/>
                </a:solidFill>
              </a:rPr>
              <a:t> :“</a:t>
            </a:r>
            <a:r>
              <a:rPr lang="tr-TR" sz="2600" dirty="0" smtClean="0"/>
              <a:t>Doğrudan hükümet" de denilen doğrudan demokrasi, halkın egemenliğini bizzat ve doğrudan doğruya kullandığı demokrasi tipidir.</a:t>
            </a:r>
          </a:p>
          <a:p>
            <a:pPr lvl="0"/>
            <a:r>
              <a:rPr lang="tr-TR" sz="2600" dirty="0" smtClean="0"/>
              <a:t> Doğrudan demokraside devlet için gerekli olan bütün kararlar, yurttaşlar topluluğu tarafından aracısız ve temsilcisiz olarak bizzat alınır. </a:t>
            </a:r>
          </a:p>
          <a:p>
            <a:pPr lvl="0"/>
            <a:r>
              <a:rPr lang="tr-TR" sz="2600" dirty="0" smtClean="0"/>
              <a:t>Doğrudan demokrasi, halkın halk tarafından yönetilmesini öngörmektedir. Dolayısıyla doğrudan demokrasi sistemi, demokrasinin ideal anlamına en yakın olan sistemdir.      </a:t>
            </a:r>
          </a:p>
          <a:p>
            <a:r>
              <a:rPr lang="tr-TR" sz="2600" b="1" dirty="0" smtClean="0">
                <a:solidFill>
                  <a:srgbClr val="FF0066"/>
                </a:solidFill>
              </a:rPr>
              <a:t>Günümüzde doğrudan demokrasi sadece İsviçre’nin bir küçük dağ kantonunda ve dört yarım-kantonunda uygulanmaktadır. Bunlar </a:t>
            </a:r>
            <a:r>
              <a:rPr lang="tr-TR" sz="2600" b="1" dirty="0" err="1" smtClean="0">
                <a:solidFill>
                  <a:srgbClr val="FF0066"/>
                </a:solidFill>
              </a:rPr>
              <a:t>Glaris</a:t>
            </a:r>
            <a:r>
              <a:rPr lang="tr-TR" sz="2600" b="1" dirty="0" smtClean="0">
                <a:solidFill>
                  <a:srgbClr val="FF0066"/>
                </a:solidFill>
              </a:rPr>
              <a:t> Kantonu ile Aşağı ve Yukarı </a:t>
            </a:r>
            <a:r>
              <a:rPr lang="tr-TR" sz="2600" b="1" dirty="0" err="1" smtClean="0">
                <a:solidFill>
                  <a:srgbClr val="FF0066"/>
                </a:solidFill>
              </a:rPr>
              <a:t>Unterwald</a:t>
            </a:r>
            <a:r>
              <a:rPr lang="tr-TR" sz="2600" b="1" dirty="0" smtClean="0">
                <a:solidFill>
                  <a:srgbClr val="FF0066"/>
                </a:solidFill>
              </a:rPr>
              <a:t>, İç ve Dış </a:t>
            </a:r>
            <a:r>
              <a:rPr lang="tr-TR" sz="2600" b="1" dirty="0" err="1" smtClean="0">
                <a:solidFill>
                  <a:srgbClr val="FF0066"/>
                </a:solidFill>
              </a:rPr>
              <a:t>Appenzell</a:t>
            </a:r>
            <a:r>
              <a:rPr lang="tr-TR" sz="2600" b="1" dirty="0" smtClean="0">
                <a:solidFill>
                  <a:srgbClr val="FF0066"/>
                </a:solidFill>
              </a:rPr>
              <a:t>.                 </a:t>
            </a:r>
            <a:r>
              <a:rPr lang="tr-TR" b="1" dirty="0" smtClean="0">
                <a:solidFill>
                  <a:srgbClr val="FF0066"/>
                </a:solidFill>
              </a:rPr>
              <a:t> </a:t>
            </a:r>
            <a:endParaRPr lang="tr-TR" dirty="0" smtClean="0">
              <a:solidFill>
                <a:srgbClr val="FF0066"/>
              </a:solidFill>
            </a:endParaRPr>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229600" cy="6286544"/>
          </a:xfrm>
          <a:solidFill>
            <a:srgbClr val="FFFF00"/>
          </a:solidFill>
        </p:spPr>
        <p:txBody>
          <a:bodyPr>
            <a:normAutofit fontScale="92500" lnSpcReduction="10000"/>
          </a:bodyPr>
          <a:lstStyle/>
          <a:p>
            <a:r>
              <a:rPr lang="tr-TR" b="1" i="1" u="sng" dirty="0" smtClean="0">
                <a:solidFill>
                  <a:srgbClr val="00B050"/>
                </a:solidFill>
              </a:rPr>
              <a:t>Yarı Doğrudan Demokrasi</a:t>
            </a:r>
            <a:r>
              <a:rPr lang="tr-TR" b="1" dirty="0" smtClean="0">
                <a:solidFill>
                  <a:srgbClr val="00B050"/>
                </a:solidFill>
              </a:rPr>
              <a:t> : </a:t>
            </a:r>
          </a:p>
          <a:p>
            <a:r>
              <a:rPr lang="tr-TR" sz="2600" dirty="0" smtClean="0"/>
              <a:t>Yarı doğrudan demokrasi, egemenliğin kullanılmasının halk ile temsilcileri arasında paylaştırıldığı demokrasi biçimidir. </a:t>
            </a:r>
          </a:p>
          <a:p>
            <a:r>
              <a:rPr lang="tr-TR" sz="2600" dirty="0" smtClean="0"/>
              <a:t>Egemenliğin kullanımının esasen halkın seçtiği temsilcilere bırakılması nedeniyle </a:t>
            </a:r>
            <a:r>
              <a:rPr lang="tr-TR" sz="2600" dirty="0" err="1" smtClean="0"/>
              <a:t>temsilî</a:t>
            </a:r>
            <a:r>
              <a:rPr lang="tr-TR" sz="2600" dirty="0" smtClean="0"/>
              <a:t> demokrasiye; referandum, halk vetosu gibi araçlarla seçmenlerin egemenliğini doğrudan kullanılmasına olanak sağladığı için de doğrudan demokrasiye benzetilmektedir. </a:t>
            </a:r>
          </a:p>
          <a:p>
            <a:r>
              <a:rPr lang="tr-TR" sz="2600" dirty="0" smtClean="0"/>
              <a:t>Bu anlamda yarı doğrudan demokrasi, </a:t>
            </a:r>
            <a:r>
              <a:rPr lang="tr-TR" sz="2600" dirty="0" err="1" smtClean="0"/>
              <a:t>temsilî</a:t>
            </a:r>
            <a:r>
              <a:rPr lang="tr-TR" sz="2600" dirty="0" smtClean="0"/>
              <a:t> demokrasi ile doğrudan demokrasinin birleşimidir. </a:t>
            </a:r>
          </a:p>
          <a:p>
            <a:r>
              <a:rPr lang="tr-TR" sz="2600" dirty="0" smtClean="0"/>
              <a:t>Yarı doğrudan demokrasi sisteminde egemenliğin kullanımı esasen halkın seçtiği temsilcilere verilmiştir. Ancak bazı durumlarda, referandum gibi araçlarla seçmenler de egemenliğin kullanılmasına doğrudan doğruya katılırlar. </a:t>
            </a:r>
          </a:p>
          <a:p>
            <a:r>
              <a:rPr lang="tr-TR" sz="2800" b="1" dirty="0" smtClean="0"/>
              <a:t>Not: Yarı doğrudan demokrasi sisteminin, İsviçre ve İtalya’da uygulandığını söyleyebiliriz.</a:t>
            </a: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u="sng" dirty="0" smtClean="0">
                <a:solidFill>
                  <a:srgbClr val="FF0000"/>
                </a:solidFill>
              </a:rPr>
              <a:t>Yarı doğrudan demokraside halkın kullandığı araçlar</a:t>
            </a:r>
            <a:endParaRPr lang="tr-TR" dirty="0"/>
          </a:p>
        </p:txBody>
      </p:sp>
      <p:pic>
        <p:nvPicPr>
          <p:cNvPr id="1026" name="Picture 2" descr="C:\Users\laptop\Desktop\images.jpg"/>
          <p:cNvPicPr>
            <a:picLocks noGrp="1" noChangeAspect="1" noChangeArrowheads="1"/>
          </p:cNvPicPr>
          <p:nvPr>
            <p:ph idx="1"/>
          </p:nvPr>
        </p:nvPicPr>
        <p:blipFill>
          <a:blip r:embed="rId2"/>
          <a:srcRect/>
          <a:stretch>
            <a:fillRect/>
          </a:stretch>
        </p:blipFill>
        <p:spPr bwMode="auto">
          <a:xfrm>
            <a:off x="5786446" y="1785926"/>
            <a:ext cx="3071834" cy="4429156"/>
          </a:xfrm>
          <a:prstGeom prst="rect">
            <a:avLst/>
          </a:prstGeom>
          <a:noFill/>
        </p:spPr>
      </p:pic>
      <p:sp>
        <p:nvSpPr>
          <p:cNvPr id="5" name="4 Dikdörtgen"/>
          <p:cNvSpPr/>
          <p:nvPr/>
        </p:nvSpPr>
        <p:spPr>
          <a:xfrm>
            <a:off x="500034" y="1857364"/>
            <a:ext cx="4857784" cy="4041756"/>
          </a:xfrm>
          <a:prstGeom prst="rect">
            <a:avLst/>
          </a:prstGeom>
          <a:solidFill>
            <a:srgbClr val="00B0F0"/>
          </a:solidFill>
        </p:spPr>
        <p:txBody>
          <a:bodyPr wrap="square">
            <a:spAutoFit/>
          </a:bodyPr>
          <a:lstStyle/>
          <a:p>
            <a:r>
              <a:rPr lang="tr-TR" sz="3600" dirty="0" smtClean="0"/>
              <a:t>- Referandum</a:t>
            </a:r>
          </a:p>
          <a:p>
            <a:endParaRPr lang="tr-TR" sz="3600" dirty="0" smtClean="0"/>
          </a:p>
          <a:p>
            <a:r>
              <a:rPr lang="tr-TR" sz="3600" dirty="0" smtClean="0"/>
              <a:t>- Halk Vetosu</a:t>
            </a:r>
          </a:p>
          <a:p>
            <a:endParaRPr lang="tr-TR" sz="3600" dirty="0" smtClean="0"/>
          </a:p>
          <a:p>
            <a:r>
              <a:rPr lang="tr-TR" sz="3600" dirty="0" smtClean="0"/>
              <a:t>- Halk Teşebbüsü</a:t>
            </a:r>
          </a:p>
          <a:p>
            <a:endParaRPr lang="tr-TR" sz="3600" dirty="0" smtClean="0"/>
          </a:p>
          <a:p>
            <a:r>
              <a:rPr lang="tr-TR" sz="3600" dirty="0" smtClean="0"/>
              <a:t>- Temsilcilerin Azli</a:t>
            </a:r>
            <a:endParaRPr lang="tr-TR" sz="3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6286544"/>
          </a:xfrm>
        </p:spPr>
        <p:txBody>
          <a:bodyPr>
            <a:normAutofit/>
          </a:bodyPr>
          <a:lstStyle/>
          <a:p>
            <a:r>
              <a:rPr lang="tr-TR" sz="3600" b="1" i="1" u="sng" dirty="0" smtClean="0">
                <a:solidFill>
                  <a:schemeClr val="accent6">
                    <a:lumMod val="75000"/>
                  </a:schemeClr>
                </a:solidFill>
              </a:rPr>
              <a:t>1. Referandum (Halk Oylaması): </a:t>
            </a:r>
            <a:r>
              <a:rPr lang="tr-TR" sz="3600" dirty="0" smtClean="0">
                <a:solidFill>
                  <a:srgbClr val="FF0066"/>
                </a:solidFill>
              </a:rPr>
              <a:t>Parlamento tarafından kabul edilen veya edilecek olan bir kanun metninin halkın onayına sunulmasıdır. </a:t>
            </a:r>
          </a:p>
          <a:p>
            <a:endParaRPr lang="tr-TR" sz="3600" dirty="0" smtClean="0"/>
          </a:p>
          <a:p>
            <a:r>
              <a:rPr lang="tr-TR" sz="3600" b="1" i="1" u="sng" dirty="0" smtClean="0">
                <a:solidFill>
                  <a:schemeClr val="accent6">
                    <a:lumMod val="75000"/>
                  </a:schemeClr>
                </a:solidFill>
              </a:rPr>
              <a:t>2. Halk Vetosu:</a:t>
            </a:r>
            <a:r>
              <a:rPr lang="tr-TR" sz="3600" dirty="0" smtClean="0">
                <a:solidFill>
                  <a:schemeClr val="accent6">
                    <a:lumMod val="75000"/>
                  </a:schemeClr>
                </a:solidFill>
              </a:rPr>
              <a:t> </a:t>
            </a:r>
            <a:r>
              <a:rPr lang="tr-TR" sz="3600" dirty="0" smtClean="0">
                <a:solidFill>
                  <a:srgbClr val="FF0066"/>
                </a:solidFill>
              </a:rPr>
              <a:t>Parlamento tarafından usulüne uygun olarak kabul edilen kanunun, halkın inisiyatifiyle değiştirilmesi ya da ortadan kaldırılmasıdır. </a:t>
            </a:r>
          </a:p>
          <a:p>
            <a:endParaRPr lang="tr-TR" sz="3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52"/>
            <a:ext cx="8229600" cy="6357982"/>
          </a:xfrm>
        </p:spPr>
        <p:txBody>
          <a:bodyPr>
            <a:normAutofit lnSpcReduction="10000"/>
          </a:bodyPr>
          <a:lstStyle/>
          <a:p>
            <a:r>
              <a:rPr lang="tr-TR" b="1" i="1" u="sng" dirty="0" smtClean="0">
                <a:solidFill>
                  <a:schemeClr val="accent6">
                    <a:lumMod val="75000"/>
                  </a:schemeClr>
                </a:solidFill>
              </a:rPr>
              <a:t>3. Halk Teşebbüsü:</a:t>
            </a:r>
            <a:r>
              <a:rPr lang="tr-TR" dirty="0" smtClean="0">
                <a:solidFill>
                  <a:schemeClr val="accent6">
                    <a:lumMod val="75000"/>
                  </a:schemeClr>
                </a:solidFill>
              </a:rPr>
              <a:t> </a:t>
            </a:r>
            <a:r>
              <a:rPr lang="tr-TR" dirty="0" smtClean="0">
                <a:solidFill>
                  <a:srgbClr val="FF0066"/>
                </a:solidFill>
              </a:rPr>
              <a:t>Referandum ve halk vetosu istenmeyen kanunu engelleyebilir ama halkın istediği kanunun çıkmasını sağlayamaz. İşte halkın istediği ama parlamentonun çıkarmaya yanaşmadığı kanunun çıkarılmasını sağlayacak yarı-doğrudan demokrasi aracı halk teşebbüsüdür. </a:t>
            </a:r>
          </a:p>
          <a:p>
            <a:r>
              <a:rPr lang="tr-TR" b="1" i="1" u="sng" dirty="0" smtClean="0">
                <a:solidFill>
                  <a:schemeClr val="accent6">
                    <a:lumMod val="75000"/>
                  </a:schemeClr>
                </a:solidFill>
              </a:rPr>
              <a:t>4. Temsilcilerin Azli:</a:t>
            </a:r>
            <a:r>
              <a:rPr lang="tr-TR" dirty="0" smtClean="0">
                <a:solidFill>
                  <a:schemeClr val="accent6">
                    <a:lumMod val="75000"/>
                  </a:schemeClr>
                </a:solidFill>
              </a:rPr>
              <a:t> </a:t>
            </a:r>
            <a:r>
              <a:rPr lang="tr-TR" dirty="0" smtClean="0">
                <a:solidFill>
                  <a:srgbClr val="FF0066"/>
                </a:solidFill>
              </a:rPr>
              <a:t>Halkın, çalışmasından memnun kalmadığı temsilcilerini görevden almasına imkân veren bir usuldür. Bu usulde, temsilcisinden memnun kalmayan seçmenler, temsilcinin görevden alınmasını ve yerine yeni birisinin seçilmesini kararlaştırabilir ve bunun gereğinin yapılması için baskı uygulayabilirler. </a:t>
            </a:r>
            <a:endParaRPr lang="tr-TR" dirty="0">
              <a:solidFill>
                <a:srgbClr val="FF0066"/>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214290"/>
            <a:ext cx="8329642" cy="6357982"/>
          </a:xfrm>
          <a:solidFill>
            <a:srgbClr val="FFFF00"/>
          </a:solidFill>
        </p:spPr>
        <p:txBody>
          <a:bodyPr>
            <a:normAutofit/>
          </a:bodyPr>
          <a:lstStyle/>
          <a:p>
            <a:pPr lvl="0"/>
            <a:r>
              <a:rPr lang="tr-TR" b="1" i="1" u="sng" dirty="0" err="1" smtClean="0">
                <a:solidFill>
                  <a:srgbClr val="00B050"/>
                </a:solidFill>
              </a:rPr>
              <a:t>Temsilî</a:t>
            </a:r>
            <a:r>
              <a:rPr lang="tr-TR" b="1" i="1" u="sng" dirty="0" smtClean="0">
                <a:solidFill>
                  <a:srgbClr val="00B050"/>
                </a:solidFill>
              </a:rPr>
              <a:t> Demokrasi: </a:t>
            </a:r>
            <a:r>
              <a:rPr lang="tr-TR" u="sng" dirty="0" smtClean="0"/>
              <a:t>“</a:t>
            </a:r>
            <a:r>
              <a:rPr lang="tr-TR" dirty="0" err="1" smtClean="0"/>
              <a:t>Temsilî</a:t>
            </a:r>
            <a:r>
              <a:rPr lang="tr-TR" dirty="0" smtClean="0"/>
              <a:t> </a:t>
            </a:r>
            <a:r>
              <a:rPr lang="tr-TR" dirty="0" err="1" smtClean="0"/>
              <a:t>hükûmet</a:t>
            </a:r>
            <a:r>
              <a:rPr lang="tr-TR" dirty="0" smtClean="0"/>
              <a:t>" de denilen </a:t>
            </a:r>
            <a:r>
              <a:rPr lang="tr-TR" dirty="0" err="1" smtClean="0"/>
              <a:t>temsilî</a:t>
            </a:r>
            <a:r>
              <a:rPr lang="tr-TR" dirty="0" smtClean="0"/>
              <a:t> demokrasi, halkın egemenliğini seçtiği temsilciler aracılığı ile kullanması demektir. Referandum gibi araçlarla halkın yönetime doğrudan doğruya katılmasının mümkün olmadığı </a:t>
            </a:r>
            <a:r>
              <a:rPr lang="tr-TR" dirty="0" err="1" smtClean="0"/>
              <a:t>temsilî</a:t>
            </a:r>
            <a:r>
              <a:rPr lang="tr-TR" dirty="0" smtClean="0"/>
              <a:t> sistemlere “saf </a:t>
            </a:r>
            <a:r>
              <a:rPr lang="tr-TR" dirty="0" err="1" smtClean="0"/>
              <a:t>temsilî</a:t>
            </a:r>
            <a:r>
              <a:rPr lang="tr-TR" dirty="0" smtClean="0"/>
              <a:t> demokrasi" adı verilir. </a:t>
            </a:r>
            <a:r>
              <a:rPr lang="tr-TR" dirty="0" err="1" smtClean="0"/>
              <a:t>Temsilî</a:t>
            </a:r>
            <a:r>
              <a:rPr lang="tr-TR" dirty="0" smtClean="0"/>
              <a:t> demokrasi sistemi teorik olarak “millî egemenlik Teorisi”ne dayanmaktadır. </a:t>
            </a:r>
          </a:p>
          <a:p>
            <a:r>
              <a:rPr lang="tr-TR" b="1" dirty="0" smtClean="0">
                <a:solidFill>
                  <a:srgbClr val="002060"/>
                </a:solidFill>
              </a:rPr>
              <a:t>Bu sistem hâlihazırda Almanya, İngiltere, Türkiye, Japonya, ABD, Hollanda, vb. ülkelerde uygulanmaktadır.</a:t>
            </a:r>
            <a:r>
              <a:rPr lang="tr-TR" dirty="0" smtClean="0">
                <a:solidFill>
                  <a:srgbClr val="002060"/>
                </a:solidFill>
              </a:rPr>
              <a:t> </a:t>
            </a: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u="sng" dirty="0" smtClean="0">
                <a:solidFill>
                  <a:srgbClr val="FF0000"/>
                </a:solidFill>
              </a:rPr>
              <a:t>Temsili Demokrasinin Uygulama Biçimleri</a:t>
            </a:r>
            <a:endParaRPr lang="tr-TR" b="1" u="sng" dirty="0">
              <a:solidFill>
                <a:srgbClr val="FF0000"/>
              </a:solidFill>
            </a:endParaRPr>
          </a:p>
        </p:txBody>
      </p:sp>
      <p:pic>
        <p:nvPicPr>
          <p:cNvPr id="2050" name="Picture 2" descr="C:\Users\laptop\Desktop\images (2).jpg"/>
          <p:cNvPicPr>
            <a:picLocks noGrp="1" noChangeAspect="1" noChangeArrowheads="1"/>
          </p:cNvPicPr>
          <p:nvPr>
            <p:ph idx="1"/>
          </p:nvPr>
        </p:nvPicPr>
        <p:blipFill>
          <a:blip r:embed="rId2"/>
          <a:srcRect/>
          <a:stretch>
            <a:fillRect/>
          </a:stretch>
        </p:blipFill>
        <p:spPr bwMode="auto">
          <a:xfrm>
            <a:off x="5072066" y="1571612"/>
            <a:ext cx="3786214" cy="4857784"/>
          </a:xfrm>
          <a:prstGeom prst="rect">
            <a:avLst/>
          </a:prstGeom>
          <a:noFill/>
        </p:spPr>
      </p:pic>
      <p:sp>
        <p:nvSpPr>
          <p:cNvPr id="5" name="4 Dikdörtgen"/>
          <p:cNvSpPr/>
          <p:nvPr/>
        </p:nvSpPr>
        <p:spPr>
          <a:xfrm>
            <a:off x="357158" y="1714488"/>
            <a:ext cx="4572000" cy="4031873"/>
          </a:xfrm>
          <a:prstGeom prst="rect">
            <a:avLst/>
          </a:prstGeom>
          <a:solidFill>
            <a:schemeClr val="accent4">
              <a:lumMod val="75000"/>
            </a:schemeClr>
          </a:solidFill>
        </p:spPr>
        <p:txBody>
          <a:bodyPr wrap="square">
            <a:spAutoFit/>
          </a:bodyPr>
          <a:lstStyle/>
          <a:p>
            <a:pPr marL="342900" indent="-342900"/>
            <a:r>
              <a:rPr lang="tr-TR" sz="3200" b="1" dirty="0" smtClean="0"/>
              <a:t>1) Parlamenter sistem</a:t>
            </a:r>
          </a:p>
          <a:p>
            <a:pPr marL="342900" indent="-342900">
              <a:buAutoNum type="arabicParenR"/>
            </a:pPr>
            <a:endParaRPr lang="tr-TR" sz="3200" b="1" dirty="0" smtClean="0"/>
          </a:p>
          <a:p>
            <a:r>
              <a:rPr lang="tr-TR" sz="3200" b="1" dirty="0" smtClean="0"/>
              <a:t>2) Başkanlık sistemi </a:t>
            </a:r>
          </a:p>
          <a:p>
            <a:endParaRPr lang="tr-TR" sz="3200" b="1" dirty="0" smtClean="0"/>
          </a:p>
          <a:p>
            <a:r>
              <a:rPr lang="tr-TR" sz="3200" b="1" dirty="0" smtClean="0"/>
              <a:t>3) Yarı başkanlık sistemi</a:t>
            </a:r>
          </a:p>
          <a:p>
            <a:endParaRPr lang="tr-TR" sz="3200" b="1" dirty="0" smtClean="0"/>
          </a:p>
          <a:p>
            <a:r>
              <a:rPr lang="tr-TR" sz="3200" b="1" dirty="0" smtClean="0"/>
              <a:t>4) Meclis hükümeti sistemi</a:t>
            </a:r>
            <a:endParaRPr lang="tr-TR" sz="32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aptop\Desktop\images (1).jpg"/>
          <p:cNvPicPr>
            <a:picLocks noGrp="1" noChangeAspect="1" noChangeArrowheads="1"/>
          </p:cNvPicPr>
          <p:nvPr>
            <p:ph idx="1"/>
          </p:nvPr>
        </p:nvPicPr>
        <p:blipFill>
          <a:blip r:embed="rId2"/>
          <a:srcRect/>
          <a:stretch>
            <a:fillRect/>
          </a:stretch>
        </p:blipFill>
        <p:spPr bwMode="auto">
          <a:xfrm>
            <a:off x="4929190" y="571480"/>
            <a:ext cx="4214810" cy="6143668"/>
          </a:xfrm>
          <a:prstGeom prst="rect">
            <a:avLst/>
          </a:prstGeom>
          <a:noFill/>
        </p:spPr>
      </p:pic>
      <p:sp>
        <p:nvSpPr>
          <p:cNvPr id="5" name="4 Dikdörtgen"/>
          <p:cNvSpPr/>
          <p:nvPr/>
        </p:nvSpPr>
        <p:spPr>
          <a:xfrm>
            <a:off x="285720" y="357166"/>
            <a:ext cx="4572000" cy="6494085"/>
          </a:xfrm>
          <a:prstGeom prst="rect">
            <a:avLst/>
          </a:prstGeom>
          <a:solidFill>
            <a:srgbClr val="00B050"/>
          </a:solidFill>
        </p:spPr>
        <p:txBody>
          <a:bodyPr anchor="t">
            <a:spAutoFit/>
          </a:bodyPr>
          <a:lstStyle/>
          <a:p>
            <a:pPr marL="514350" indent="-514350">
              <a:buAutoNum type="arabicPeriod"/>
            </a:pPr>
            <a:r>
              <a:rPr lang="tr-TR" sz="2600" b="1" u="sng" dirty="0" smtClean="0">
                <a:solidFill>
                  <a:srgbClr val="FF0066"/>
                </a:solidFill>
              </a:rPr>
              <a:t>Parlamenter Sistem: </a:t>
            </a:r>
            <a:r>
              <a:rPr lang="tr-TR" sz="2600" dirty="0" smtClean="0">
                <a:solidFill>
                  <a:srgbClr val="FF0066"/>
                </a:solidFill>
              </a:rPr>
              <a:t> </a:t>
            </a:r>
          </a:p>
          <a:p>
            <a:pPr marL="514350" indent="-514350"/>
            <a:r>
              <a:rPr lang="tr-TR" sz="2600" dirty="0" smtClean="0">
                <a:solidFill>
                  <a:srgbClr val="FF0066"/>
                </a:solidFill>
              </a:rPr>
              <a:t>-</a:t>
            </a:r>
            <a:r>
              <a:rPr lang="tr-TR" sz="2600" dirty="0" smtClean="0"/>
              <a:t>Parlamenter sistemde </a:t>
            </a:r>
            <a:r>
              <a:rPr lang="tr-TR" sz="2600" b="1" dirty="0" smtClean="0"/>
              <a:t>kuvvetler ayrılığı ilkesi</a:t>
            </a:r>
            <a:r>
              <a:rPr lang="tr-TR" sz="2600" dirty="0" smtClean="0"/>
              <a:t> geçerlidir. </a:t>
            </a:r>
          </a:p>
          <a:p>
            <a:pPr marL="514350" indent="-514350"/>
            <a:r>
              <a:rPr lang="tr-TR" sz="2600" dirty="0" smtClean="0"/>
              <a:t>-Yasama, yürütme ve yargı organları hukuken birbirinden ayrı ve bağımsızdır. </a:t>
            </a:r>
          </a:p>
          <a:p>
            <a:pPr marL="514350" indent="-514350"/>
            <a:r>
              <a:rPr lang="tr-TR" sz="2600" dirty="0" smtClean="0"/>
              <a:t>-Yürütme, yasamanın içinden çıkar ve yasamanın güvenoyunu almak zorundadır. </a:t>
            </a:r>
          </a:p>
          <a:p>
            <a:pPr marL="514350" indent="-514350"/>
            <a:r>
              <a:rPr lang="tr-TR" sz="2600" dirty="0" smtClean="0"/>
              <a:t>Ayrıca yürütmenin her türlü uygulaması, yasama ve yargı organları tarafından denetlenmektedir</a:t>
            </a:r>
            <a:endParaRPr lang="tr-TR" sz="2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52"/>
            <a:ext cx="8229600" cy="6429420"/>
          </a:xfrm>
          <a:solidFill>
            <a:srgbClr val="92D050"/>
          </a:solidFill>
        </p:spPr>
        <p:txBody>
          <a:bodyPr>
            <a:normAutofit/>
          </a:bodyPr>
          <a:lstStyle/>
          <a:p>
            <a:r>
              <a:rPr lang="tr-TR" sz="2600" dirty="0" smtClean="0"/>
              <a:t>Bu sistemde </a:t>
            </a:r>
            <a:r>
              <a:rPr lang="tr-TR" sz="2600" b="1" dirty="0" smtClean="0">
                <a:solidFill>
                  <a:srgbClr val="FF0000"/>
                </a:solidFill>
              </a:rPr>
              <a:t>yürütme yetkisi bakanlar kurulu, devlet başkanı/cumhurbaşkanı tarafından kullanılır.</a:t>
            </a:r>
            <a:r>
              <a:rPr lang="tr-TR" sz="2600" dirty="0" smtClean="0">
                <a:solidFill>
                  <a:srgbClr val="FF0000"/>
                </a:solidFill>
              </a:rPr>
              <a:t> </a:t>
            </a:r>
          </a:p>
          <a:p>
            <a:r>
              <a:rPr lang="tr-TR" sz="2600" dirty="0" smtClean="0"/>
              <a:t>Bakanlar kurulu yürütmede daha aktif bir rol oynar. Parlamenter sistemlerde </a:t>
            </a:r>
            <a:r>
              <a:rPr lang="tr-TR" sz="2600" b="1" dirty="0" smtClean="0">
                <a:solidFill>
                  <a:srgbClr val="FF0000"/>
                </a:solidFill>
              </a:rPr>
              <a:t>çoğunluk</a:t>
            </a:r>
            <a:r>
              <a:rPr lang="tr-TR" sz="2600" dirty="0" smtClean="0"/>
              <a:t> ilkesi esastır. </a:t>
            </a:r>
          </a:p>
          <a:p>
            <a:r>
              <a:rPr lang="tr-TR" sz="2600" dirty="0" smtClean="0"/>
              <a:t>Genellikle mecliste çoğunluğu sağlayan parti, </a:t>
            </a:r>
            <a:r>
              <a:rPr lang="tr-TR" sz="2600" b="1" dirty="0" err="1" smtClean="0">
                <a:solidFill>
                  <a:srgbClr val="FF0000"/>
                </a:solidFill>
              </a:rPr>
              <a:t>hükûmet</a:t>
            </a:r>
            <a:r>
              <a:rPr lang="tr-TR" sz="2600" b="1" dirty="0" smtClean="0">
                <a:solidFill>
                  <a:srgbClr val="FF0000"/>
                </a:solidFill>
              </a:rPr>
              <a:t> görevini</a:t>
            </a:r>
            <a:r>
              <a:rPr lang="tr-TR" sz="2600" dirty="0" smtClean="0">
                <a:solidFill>
                  <a:srgbClr val="FF0000"/>
                </a:solidFill>
              </a:rPr>
              <a:t> </a:t>
            </a:r>
            <a:r>
              <a:rPr lang="tr-TR" sz="2600" dirty="0" smtClean="0"/>
              <a:t>üstlenir ve bu partinin başkanı </a:t>
            </a:r>
            <a:r>
              <a:rPr lang="tr-TR" sz="2600" b="1" dirty="0" smtClean="0">
                <a:solidFill>
                  <a:srgbClr val="FF0000"/>
                </a:solidFill>
              </a:rPr>
              <a:t>başbakan</a:t>
            </a:r>
            <a:r>
              <a:rPr lang="tr-TR" sz="2600" b="1" dirty="0" smtClean="0"/>
              <a:t> </a:t>
            </a:r>
            <a:r>
              <a:rPr lang="tr-TR" sz="2600" dirty="0" smtClean="0"/>
              <a:t>olur. </a:t>
            </a:r>
          </a:p>
          <a:p>
            <a:r>
              <a:rPr lang="tr-TR" sz="2600" dirty="0" smtClean="0"/>
              <a:t>Bir parti tek başına çoğunluğu sağlayamaz ise </a:t>
            </a:r>
            <a:r>
              <a:rPr lang="tr-TR" sz="2600" b="1" dirty="0" smtClean="0">
                <a:solidFill>
                  <a:srgbClr val="FF0000"/>
                </a:solidFill>
              </a:rPr>
              <a:t>koalisyon </a:t>
            </a:r>
            <a:r>
              <a:rPr lang="tr-TR" sz="2600" b="1" dirty="0" err="1" smtClean="0">
                <a:solidFill>
                  <a:srgbClr val="FF0000"/>
                </a:solidFill>
              </a:rPr>
              <a:t>hükûmeti</a:t>
            </a:r>
            <a:r>
              <a:rPr lang="tr-TR" sz="2600" dirty="0" smtClean="0">
                <a:solidFill>
                  <a:srgbClr val="FF0000"/>
                </a:solidFill>
              </a:rPr>
              <a:t> </a:t>
            </a:r>
            <a:r>
              <a:rPr lang="tr-TR" sz="2600" dirty="0" smtClean="0"/>
              <a:t>kurulur. </a:t>
            </a:r>
          </a:p>
          <a:p>
            <a:r>
              <a:rPr lang="tr-TR" sz="2600" dirty="0" smtClean="0"/>
              <a:t>Bakanlar kurulunun parlamentoya karşı sorumluluğu bulunmaktadır. </a:t>
            </a:r>
          </a:p>
          <a:p>
            <a:r>
              <a:rPr lang="tr-TR" sz="2600" dirty="0" smtClean="0"/>
              <a:t>Bakanlar kurulu meclise karşı sorumluluklarını yerine getirmezse meclis güven oylaması isteyebilir ve </a:t>
            </a:r>
            <a:r>
              <a:rPr lang="tr-TR" sz="2600" dirty="0" err="1" smtClean="0"/>
              <a:t>hükûmeti</a:t>
            </a:r>
            <a:r>
              <a:rPr lang="tr-TR" sz="2600" dirty="0" smtClean="0"/>
              <a:t> düşürebilir. </a:t>
            </a:r>
            <a:r>
              <a:rPr lang="tr-TR" sz="2600" b="1" i="1" u="sng" dirty="0" smtClean="0"/>
              <a:t> </a:t>
            </a:r>
            <a:endParaRPr lang="tr-TR" sz="2600" dirty="0" smtClean="0"/>
          </a:p>
          <a:p>
            <a:endParaRPr lang="tr-TR" sz="2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laptop\Desktop\images (3).jpg"/>
          <p:cNvPicPr>
            <a:picLocks noGrp="1" noChangeAspect="1" noChangeArrowheads="1"/>
          </p:cNvPicPr>
          <p:nvPr>
            <p:ph idx="1"/>
          </p:nvPr>
        </p:nvPicPr>
        <p:blipFill>
          <a:blip r:embed="rId2"/>
          <a:srcRect/>
          <a:stretch>
            <a:fillRect/>
          </a:stretch>
        </p:blipFill>
        <p:spPr bwMode="auto">
          <a:xfrm>
            <a:off x="5786446" y="500042"/>
            <a:ext cx="3357554" cy="6143668"/>
          </a:xfrm>
          <a:prstGeom prst="rect">
            <a:avLst/>
          </a:prstGeom>
          <a:noFill/>
        </p:spPr>
      </p:pic>
      <p:sp>
        <p:nvSpPr>
          <p:cNvPr id="4099" name="Rectangle 3"/>
          <p:cNvSpPr>
            <a:spLocks noChangeArrowheads="1"/>
          </p:cNvSpPr>
          <p:nvPr/>
        </p:nvSpPr>
        <p:spPr bwMode="auto">
          <a:xfrm>
            <a:off x="357158" y="571480"/>
            <a:ext cx="5143536" cy="5632311"/>
          </a:xfrm>
          <a:prstGeom prst="rect">
            <a:avLst/>
          </a:prstGeom>
          <a:solidFill>
            <a:srgbClr val="0070C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1" i="0" u="sng" strike="noStrike" cap="none" normalizeH="0" baseline="0" dirty="0" smtClean="0">
                <a:ln>
                  <a:noFill/>
                </a:ln>
                <a:solidFill>
                  <a:srgbClr val="FF0066"/>
                </a:solidFill>
                <a:effectLst/>
                <a:latin typeface="Calibri" pitchFamily="34" charset="0"/>
                <a:ea typeface="Times New Roman" pitchFamily="18" charset="0"/>
                <a:cs typeface="Times New Roman" pitchFamily="18" charset="0"/>
              </a:rPr>
              <a:t>2. Başkanlık Sistemi</a:t>
            </a:r>
            <a:r>
              <a:rPr kumimoji="0" lang="tr-TR" sz="2000" b="0" i="0" u="none" strike="noStrike" cap="none" normalizeH="0" baseline="0" dirty="0" smtClean="0">
                <a:ln>
                  <a:noFill/>
                </a:ln>
                <a:solidFill>
                  <a:srgbClr val="FF0066"/>
                </a:solidFill>
                <a:effectLst/>
                <a:latin typeface="Calibri" pitchFamily="34" charset="0"/>
                <a:ea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lang="tr-TR" sz="2000" dirty="0" smtClean="0">
                <a:solidFill>
                  <a:srgbClr val="FF0066"/>
                </a:solidFill>
                <a:latin typeface="Calibri" pitchFamily="34" charset="0"/>
                <a:ea typeface="Times New Roman" pitchFamily="18" charset="0"/>
                <a:cs typeface="Times New Roman" pitchFamily="18" charset="0"/>
              </a:rPr>
              <a:t>-</a:t>
            </a:r>
            <a:r>
              <a:rPr kumimoji="0" lang="tr-TR"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Başkanlık sisteminde yürütme görevini halkın seçtiği </a:t>
            </a:r>
            <a:r>
              <a:rPr kumimoji="0" lang="tr-TR"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başkan ve başkanın belirlediği bakanlar</a:t>
            </a:r>
            <a:r>
              <a:rPr kumimoji="0" lang="tr-TR"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kullanır. </a:t>
            </a:r>
          </a:p>
          <a:p>
            <a:pPr marL="0" marR="0" lvl="0" indent="0" algn="l" defTabSz="914400" rtl="0" eaLnBrk="1" fontAlgn="base" latinLnBrk="0" hangingPunct="1">
              <a:lnSpc>
                <a:spcPct val="100000"/>
              </a:lnSpc>
              <a:spcBef>
                <a:spcPct val="0"/>
              </a:spcBef>
              <a:spcAft>
                <a:spcPct val="0"/>
              </a:spcAft>
              <a:buClrTx/>
              <a:buSzTx/>
              <a:buFontTx/>
              <a:buNone/>
              <a:tabLst/>
            </a:pPr>
            <a:r>
              <a:rPr lang="tr-TR" sz="2000" dirty="0" smtClean="0">
                <a:latin typeface="Calibri" pitchFamily="34" charset="0"/>
                <a:ea typeface="Times New Roman" pitchFamily="18" charset="0"/>
                <a:cs typeface="Times New Roman" pitchFamily="18" charset="0"/>
              </a:rPr>
              <a:t>-</a:t>
            </a:r>
            <a:r>
              <a:rPr kumimoji="0" lang="tr-TR"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Bu sistemde bakanlar başkana karşı sorumludur. </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-Yasama görevini halk tarafından seçilen meclis ve yargı görevini ise bağımsız mahkemeler yerine getirir. </a:t>
            </a:r>
          </a:p>
          <a:p>
            <a:pPr marL="0" marR="0" lvl="0" indent="0" algn="l" defTabSz="914400" rtl="0" eaLnBrk="1" fontAlgn="base" latinLnBrk="0" hangingPunct="1">
              <a:lnSpc>
                <a:spcPct val="100000"/>
              </a:lnSpc>
              <a:spcBef>
                <a:spcPct val="0"/>
              </a:spcBef>
              <a:spcAft>
                <a:spcPct val="0"/>
              </a:spcAft>
              <a:buClrTx/>
              <a:buSzTx/>
              <a:buFontTx/>
              <a:buNone/>
              <a:tabLst/>
            </a:pPr>
            <a:r>
              <a:rPr lang="tr-TR" sz="2000" dirty="0" smtClean="0">
                <a:latin typeface="Calibri" pitchFamily="34" charset="0"/>
                <a:ea typeface="Times New Roman" pitchFamily="18" charset="0"/>
                <a:cs typeface="Times New Roman" pitchFamily="18" charset="0"/>
              </a:rPr>
              <a:t>-</a:t>
            </a:r>
            <a:r>
              <a:rPr kumimoji="0" lang="tr-TR" sz="2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Hükûmet</a:t>
            </a:r>
            <a:r>
              <a:rPr kumimoji="0" lang="tr-TR"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üyeleri, başkan tarafından seçilir ve başkan tarafından görevden el çektirilir.</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Hükûmet</a:t>
            </a:r>
            <a:r>
              <a:rPr kumimoji="0" lang="tr-TR"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üyeleri yasama organı içinden de seçilebilir ancak iki görevi birden yürütmelerine izin verilmediğinden seçildikten sonra yasama organı üyelikleri düşürülür. </a:t>
            </a:r>
          </a:p>
          <a:p>
            <a:pPr marL="0" marR="0" lvl="0" indent="0" algn="l" defTabSz="914400" rtl="0" eaLnBrk="1" fontAlgn="base" latinLnBrk="0" hangingPunct="1">
              <a:lnSpc>
                <a:spcPct val="100000"/>
              </a:lnSpc>
              <a:spcBef>
                <a:spcPct val="0"/>
              </a:spcBef>
              <a:spcAft>
                <a:spcPct val="0"/>
              </a:spcAft>
              <a:buClrTx/>
              <a:buSzTx/>
              <a:buFontTx/>
              <a:buNone/>
              <a:tabLst/>
            </a:pPr>
            <a:r>
              <a:rPr lang="tr-TR" sz="2000" dirty="0" smtClean="0">
                <a:latin typeface="Calibri" pitchFamily="34" charset="0"/>
                <a:ea typeface="Times New Roman" pitchFamily="18" charset="0"/>
                <a:cs typeface="Times New Roman" pitchFamily="18" charset="0"/>
              </a:rPr>
              <a:t>-</a:t>
            </a:r>
            <a:r>
              <a:rPr kumimoji="0" lang="tr-TR"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Başkan ve onun atayacağı bakanlar, yasamadan güvenoyu almak zorunda değildir. Başkan ve bakanları meclisin azletme yetkisi yoktur. </a:t>
            </a:r>
            <a:r>
              <a:rPr kumimoji="0" lang="tr-TR" sz="2000" b="1" i="1"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kumimoji="0" lang="tr-TR"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3" descr="C:\Users\laptop\Desktop\Adsız.pn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Users\laptop\Desktop\images (4).jpg"/>
          <p:cNvPicPr>
            <a:picLocks noGrp="1" noChangeAspect="1" noChangeArrowheads="1"/>
          </p:cNvPicPr>
          <p:nvPr>
            <p:ph idx="1"/>
          </p:nvPr>
        </p:nvPicPr>
        <p:blipFill>
          <a:blip r:embed="rId2"/>
          <a:srcRect/>
          <a:stretch>
            <a:fillRect/>
          </a:stretch>
        </p:blipFill>
        <p:spPr bwMode="auto">
          <a:xfrm>
            <a:off x="5286380" y="285728"/>
            <a:ext cx="3857620" cy="5857916"/>
          </a:xfrm>
          <a:prstGeom prst="rect">
            <a:avLst/>
          </a:prstGeom>
          <a:noFill/>
        </p:spPr>
      </p:pic>
      <p:sp>
        <p:nvSpPr>
          <p:cNvPr id="5" name="4 Dikdörtgen"/>
          <p:cNvSpPr/>
          <p:nvPr/>
        </p:nvSpPr>
        <p:spPr>
          <a:xfrm>
            <a:off x="428596" y="357166"/>
            <a:ext cx="4572000" cy="5755422"/>
          </a:xfrm>
          <a:prstGeom prst="rect">
            <a:avLst/>
          </a:prstGeom>
          <a:solidFill>
            <a:schemeClr val="accent3"/>
          </a:solidFill>
        </p:spPr>
        <p:txBody>
          <a:bodyPr>
            <a:spAutoFit/>
          </a:bodyPr>
          <a:lstStyle/>
          <a:p>
            <a:r>
              <a:rPr lang="tr-TR" sz="2400" b="1" u="sng" dirty="0" smtClean="0">
                <a:solidFill>
                  <a:srgbClr val="FF0066"/>
                </a:solidFill>
              </a:rPr>
              <a:t>3. Yarı Başkanlık Sistemi</a:t>
            </a:r>
            <a:r>
              <a:rPr lang="tr-TR" sz="2400" dirty="0" smtClean="0">
                <a:solidFill>
                  <a:srgbClr val="FF0066"/>
                </a:solidFill>
              </a:rPr>
              <a:t>: </a:t>
            </a:r>
          </a:p>
          <a:p>
            <a:r>
              <a:rPr lang="tr-TR" sz="2400" b="1" dirty="0" smtClean="0">
                <a:solidFill>
                  <a:srgbClr val="FF0066"/>
                </a:solidFill>
              </a:rPr>
              <a:t>-</a:t>
            </a:r>
            <a:r>
              <a:rPr lang="tr-TR" sz="2000" b="1" dirty="0" smtClean="0"/>
              <a:t>İkili otoriteye</a:t>
            </a:r>
            <a:r>
              <a:rPr lang="tr-TR" sz="2000" dirty="0" smtClean="0"/>
              <a:t> sahip bir sistemdir. Yürütme yetkisi halk tarafından seçilen </a:t>
            </a:r>
            <a:r>
              <a:rPr lang="tr-TR" sz="2000" b="1" dirty="0" smtClean="0"/>
              <a:t>devlet başkanı</a:t>
            </a:r>
            <a:r>
              <a:rPr lang="tr-TR" sz="2000" dirty="0" smtClean="0"/>
              <a:t> ile meclis güvenine dayanan </a:t>
            </a:r>
            <a:r>
              <a:rPr lang="tr-TR" sz="2000" b="1" dirty="0" smtClean="0"/>
              <a:t>hükümet başkanı</a:t>
            </a:r>
            <a:r>
              <a:rPr lang="tr-TR" sz="2000" dirty="0" smtClean="0"/>
              <a:t> arasında paylaşılır. </a:t>
            </a:r>
          </a:p>
          <a:p>
            <a:r>
              <a:rPr lang="tr-TR" sz="2000" dirty="0" smtClean="0"/>
              <a:t>-Başbakan ve kabinesi meclise karşı sorumludur. Başbakan </a:t>
            </a:r>
            <a:r>
              <a:rPr lang="tr-TR" sz="2000" dirty="0" err="1" smtClean="0"/>
              <a:t>hükûmeti</a:t>
            </a:r>
            <a:r>
              <a:rPr lang="tr-TR" sz="2000" dirty="0" smtClean="0"/>
              <a:t> kurabilmek için güvenoyu almak ve kararlarını uygulamaya dönüştürmek için meclisin çoğunluğunun desteğini almak zorundadır. </a:t>
            </a:r>
          </a:p>
          <a:p>
            <a:r>
              <a:rPr lang="tr-TR" sz="2000" b="1" dirty="0" smtClean="0"/>
              <a:t>-Bu sistemde, başkana olağanüstü yetkiler verilmiştir. Başkan meclisi feshetme, erken seçim kararı alma, kimi meclis kararlarını halk oyuna götürme, dış politikayı belirleme vb. yetkileri çoğu zaman tek başına kullanır.</a:t>
            </a:r>
            <a:r>
              <a:rPr lang="tr-TR" sz="2000" dirty="0" smtClean="0"/>
              <a:t> </a:t>
            </a:r>
            <a:endParaRPr lang="tr-TR" sz="2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3" descr="C:\Users\laptop\Desktop\Adsız11.pn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Users\laptop\Desktop\images (5).jpg"/>
          <p:cNvPicPr>
            <a:picLocks noGrp="1" noChangeAspect="1" noChangeArrowheads="1"/>
          </p:cNvPicPr>
          <p:nvPr>
            <p:ph idx="1"/>
          </p:nvPr>
        </p:nvPicPr>
        <p:blipFill>
          <a:blip r:embed="rId2"/>
          <a:srcRect/>
          <a:stretch>
            <a:fillRect/>
          </a:stretch>
        </p:blipFill>
        <p:spPr bwMode="auto">
          <a:xfrm>
            <a:off x="5357818" y="0"/>
            <a:ext cx="3786182" cy="6643710"/>
          </a:xfrm>
          <a:prstGeom prst="rect">
            <a:avLst/>
          </a:prstGeom>
          <a:noFill/>
        </p:spPr>
      </p:pic>
      <p:sp>
        <p:nvSpPr>
          <p:cNvPr id="5" name="4 Dikdörtgen"/>
          <p:cNvSpPr/>
          <p:nvPr/>
        </p:nvSpPr>
        <p:spPr>
          <a:xfrm>
            <a:off x="357158" y="214290"/>
            <a:ext cx="4572000" cy="6647974"/>
          </a:xfrm>
          <a:prstGeom prst="rect">
            <a:avLst/>
          </a:prstGeom>
          <a:solidFill>
            <a:schemeClr val="accent2"/>
          </a:solidFill>
        </p:spPr>
        <p:txBody>
          <a:bodyPr>
            <a:spAutoFit/>
          </a:bodyPr>
          <a:lstStyle/>
          <a:p>
            <a:r>
              <a:rPr lang="tr-TR" sz="2400" b="1" u="sng" dirty="0" smtClean="0">
                <a:solidFill>
                  <a:srgbClr val="FF0066"/>
                </a:solidFill>
              </a:rPr>
              <a:t>4. Meclis </a:t>
            </a:r>
            <a:r>
              <a:rPr lang="tr-TR" sz="2400" b="1" u="sng" dirty="0" err="1" smtClean="0">
                <a:solidFill>
                  <a:srgbClr val="FF0066"/>
                </a:solidFill>
              </a:rPr>
              <a:t>Hükûmeti</a:t>
            </a:r>
            <a:r>
              <a:rPr lang="tr-TR" sz="2400" dirty="0" smtClean="0">
                <a:solidFill>
                  <a:srgbClr val="FF0066"/>
                </a:solidFill>
              </a:rPr>
              <a:t> : </a:t>
            </a:r>
          </a:p>
          <a:p>
            <a:r>
              <a:rPr lang="tr-TR" sz="2400" dirty="0" smtClean="0">
                <a:solidFill>
                  <a:srgbClr val="FF0066"/>
                </a:solidFill>
              </a:rPr>
              <a:t>-</a:t>
            </a:r>
            <a:r>
              <a:rPr lang="tr-TR" sz="2400" dirty="0" smtClean="0"/>
              <a:t>Meclis </a:t>
            </a:r>
            <a:r>
              <a:rPr lang="tr-TR" sz="2400" dirty="0" err="1" smtClean="0"/>
              <a:t>hükûmeti</a:t>
            </a:r>
            <a:r>
              <a:rPr lang="tr-TR" sz="2400" dirty="0" smtClean="0"/>
              <a:t> sisteminde, </a:t>
            </a:r>
            <a:r>
              <a:rPr lang="tr-TR" sz="2400" b="1" dirty="0" smtClean="0"/>
              <a:t>meclisin yani yasamanın üstünlüğü</a:t>
            </a:r>
            <a:r>
              <a:rPr lang="tr-TR" sz="2400" dirty="0" smtClean="0"/>
              <a:t> vardır. </a:t>
            </a:r>
            <a:r>
              <a:rPr lang="tr-TR" sz="2400" b="1" dirty="0" smtClean="0"/>
              <a:t>Güçler ayrılığı değil güçler birliği vardır</a:t>
            </a:r>
            <a:r>
              <a:rPr lang="tr-TR" sz="2400" dirty="0" smtClean="0"/>
              <a:t>. </a:t>
            </a:r>
          </a:p>
          <a:p>
            <a:r>
              <a:rPr lang="tr-TR" sz="2400" dirty="0" smtClean="0"/>
              <a:t>-Meclis, yasama ve yürütme yetkisini birlikte kullanır. Bu sistemde yürütme kurulu meclis tarafından seçilir, yürütme kurulu meclis adına yürütme görevini yerine getirir. </a:t>
            </a:r>
          </a:p>
          <a:p>
            <a:r>
              <a:rPr lang="tr-TR" sz="2400" dirty="0" smtClean="0"/>
              <a:t>-Yürütme kuruluna meclis tarafından bakanlar tayin edilir. Her bakan bakanlığının icraatları konusunda meclise karşı sorumludur. Ayrıca bir başbakan görevlendirilmez. </a:t>
            </a:r>
          </a:p>
          <a:p>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229600" cy="6286544"/>
          </a:xfrm>
          <a:solidFill>
            <a:schemeClr val="accent2"/>
          </a:solidFill>
        </p:spPr>
        <p:txBody>
          <a:bodyPr>
            <a:normAutofit lnSpcReduction="10000"/>
          </a:bodyPr>
          <a:lstStyle/>
          <a:p>
            <a:r>
              <a:rPr lang="tr-TR" sz="2800" dirty="0" smtClean="0"/>
              <a:t>-Meclis ile yürütme kurulu görüş ayrılığına düşerse yürütme kurulu, meclisin aldığı karar doğrultusunda hareket etmek zorundadır. Meclis böyle bir durumda yürütme kurulunu tamamen ya da kısmi olarak yenileyebilir. </a:t>
            </a:r>
          </a:p>
          <a:p>
            <a:endParaRPr lang="tr-TR" sz="2800" dirty="0" smtClean="0"/>
          </a:p>
          <a:p>
            <a:r>
              <a:rPr lang="tr-TR" sz="2800" b="1" dirty="0" smtClean="0"/>
              <a:t>Bu sistemde, diğer sistemlerde olduğu gibi birtakım yetkilerle donatılmış bir devlet başkanlığı yoktur. </a:t>
            </a:r>
          </a:p>
          <a:p>
            <a:r>
              <a:rPr lang="tr-TR" sz="2800" dirty="0" smtClean="0"/>
              <a:t>Devlet başkanlığı görevi sembolik bir görevdir. Meclis tarafından seçilen bir üye tarafından meclis adına yürütülür. Yabancı devlet başkanlarının karşılanması gibi törensel görevleri yerine getirir.</a:t>
            </a:r>
          </a:p>
          <a:p>
            <a:endParaRPr lang="tr-TR" sz="2800" dirty="0" smtClean="0"/>
          </a:p>
          <a:p>
            <a:r>
              <a:rPr lang="tr-TR" sz="2800" b="1" u="sng" dirty="0" smtClean="0">
                <a:solidFill>
                  <a:srgbClr val="FF0000"/>
                </a:solidFill>
              </a:rPr>
              <a:t>İsviçre</a:t>
            </a:r>
            <a:r>
              <a:rPr lang="tr-TR" sz="2800" dirty="0" smtClean="0"/>
              <a:t> meclis hükümeti sistemi içindedir.</a:t>
            </a:r>
            <a:endParaRPr lang="tr-TR" sz="2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4900" b="1" i="1" u="sng" dirty="0" smtClean="0">
                <a:solidFill>
                  <a:srgbClr val="FF0000"/>
                </a:solidFill>
              </a:rPr>
              <a:t>Cumhuriyet ve Demokrasi Ayrımı</a:t>
            </a:r>
            <a:r>
              <a:rPr lang="tr-TR" dirty="0" smtClean="0"/>
              <a:t/>
            </a:r>
            <a:br>
              <a:rPr lang="tr-TR" dirty="0" smtClean="0"/>
            </a:br>
            <a:endParaRPr lang="tr-TR" dirty="0"/>
          </a:p>
        </p:txBody>
      </p:sp>
      <p:pic>
        <p:nvPicPr>
          <p:cNvPr id="48130" name="Picture 2" descr="C:\Users\laptop\Desktop\indir (2).jpg"/>
          <p:cNvPicPr>
            <a:picLocks noGrp="1" noChangeAspect="1" noChangeArrowheads="1"/>
          </p:cNvPicPr>
          <p:nvPr>
            <p:ph idx="1"/>
          </p:nvPr>
        </p:nvPicPr>
        <p:blipFill>
          <a:blip r:embed="rId2"/>
          <a:srcRect/>
          <a:stretch>
            <a:fillRect/>
          </a:stretch>
        </p:blipFill>
        <p:spPr bwMode="auto">
          <a:xfrm>
            <a:off x="5214942" y="1000108"/>
            <a:ext cx="3929058" cy="5857892"/>
          </a:xfrm>
          <a:prstGeom prst="rect">
            <a:avLst/>
          </a:prstGeom>
          <a:noFill/>
        </p:spPr>
      </p:pic>
      <p:sp>
        <p:nvSpPr>
          <p:cNvPr id="48131" name="Rectangle 3"/>
          <p:cNvSpPr>
            <a:spLocks noChangeArrowheads="1"/>
          </p:cNvSpPr>
          <p:nvPr/>
        </p:nvSpPr>
        <p:spPr bwMode="auto">
          <a:xfrm>
            <a:off x="0" y="1000108"/>
            <a:ext cx="507206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3200" b="1" i="0" u="sng" strike="noStrike" cap="none" normalizeH="0" baseline="0" dirty="0" smtClean="0">
                <a:ln>
                  <a:noFill/>
                </a:ln>
                <a:solidFill>
                  <a:srgbClr val="7030A0"/>
                </a:solidFill>
                <a:effectLst/>
                <a:ea typeface="Times New Roman" pitchFamily="18" charset="0"/>
                <a:cs typeface="Times New Roman" pitchFamily="18" charset="0"/>
              </a:rPr>
              <a:t>Cumhuriyet,</a:t>
            </a:r>
            <a:r>
              <a:rPr kumimoji="0" lang="tr-TR" sz="2000" b="0" i="0" u="none" strike="noStrike" cap="none" normalizeH="0" baseline="0" dirty="0" smtClean="0">
                <a:ln>
                  <a:noFill/>
                </a:ln>
                <a:solidFill>
                  <a:srgbClr val="7030A0"/>
                </a:solidFill>
                <a:effectLst/>
                <a:ea typeface="Times New Roman" pitchFamily="18" charset="0"/>
                <a:cs typeface="Times New Roman" pitchFamily="18" charset="0"/>
              </a:rPr>
              <a:t> </a:t>
            </a:r>
            <a:r>
              <a:rPr kumimoji="0" lang="tr-TR" sz="2000" b="0" i="0" u="none" strike="noStrike" cap="none" normalizeH="0" baseline="0" dirty="0" smtClean="0">
                <a:ln>
                  <a:noFill/>
                </a:ln>
                <a:solidFill>
                  <a:schemeClr val="tx1"/>
                </a:solidFill>
                <a:effectLst/>
                <a:ea typeface="Times New Roman" pitchFamily="18" charset="0"/>
                <a:cs typeface="Times New Roman" pitchFamily="18" charset="0"/>
              </a:rPr>
              <a:t>yöneticilerin seçme yeterliliğine sahip vatandaşlar tarafından belirli ve düzenli aralıklarla yapılan seçimler sonucunda belirlenmesine dayanan </a:t>
            </a:r>
            <a:r>
              <a:rPr kumimoji="0" lang="tr-TR" sz="2000" b="1" i="0" u="none" strike="noStrike" cap="none" normalizeH="0" baseline="0" dirty="0" smtClean="0">
                <a:ln>
                  <a:noFill/>
                </a:ln>
                <a:solidFill>
                  <a:schemeClr val="tx2">
                    <a:lumMod val="75000"/>
                  </a:schemeClr>
                </a:solidFill>
                <a:effectLst/>
                <a:ea typeface="Times New Roman" pitchFamily="18" charset="0"/>
                <a:cs typeface="Times New Roman" pitchFamily="18" charset="0"/>
              </a:rPr>
              <a:t>devlet şeklidir</a:t>
            </a:r>
            <a:r>
              <a:rPr kumimoji="0" lang="tr-TR" sz="2000" b="0" i="0" u="none" strike="noStrike" cap="none" normalizeH="0" baseline="0" dirty="0" smtClean="0">
                <a:ln>
                  <a:noFill/>
                </a:ln>
                <a:solidFill>
                  <a:schemeClr val="tx2">
                    <a:lumMod val="75000"/>
                  </a:schemeClr>
                </a:solidFill>
                <a:effectLst/>
                <a:ea typeface="Times New Roman" pitchFamily="18" charset="0"/>
                <a:cs typeface="Times New Roman" pitchFamily="18" charset="0"/>
              </a:rPr>
              <a:t>.</a:t>
            </a:r>
            <a:r>
              <a:rPr kumimoji="0" lang="tr-TR" sz="2000" b="0" i="0" u="none" strike="noStrike" cap="none" normalizeH="0" baseline="0" dirty="0" smtClean="0">
                <a:ln>
                  <a:noFill/>
                </a:ln>
                <a:solidFill>
                  <a:schemeClr val="tx1"/>
                </a:solidFill>
                <a:effectLst/>
                <a:ea typeface="Times New Roman" pitchFamily="18" charset="0"/>
                <a:cs typeface="Times New Roman" pitchFamily="18" charset="0"/>
              </a:rPr>
              <a:t> Temel göstergesi, yöneticilerin seçilme yeterliliğine sahip halk tarafından seçilmesi ve bu seçimin periyodik aralıklarla tekrarlanmasıdır. </a:t>
            </a:r>
            <a:endParaRPr kumimoji="0" lang="tr-TR" sz="20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1" i="0" u="sng" strike="noStrike" cap="none" normalizeH="0" baseline="0" dirty="0" smtClean="0">
                <a:ln>
                  <a:noFill/>
                </a:ln>
                <a:solidFill>
                  <a:srgbClr val="7030A0"/>
                </a:solidFill>
                <a:effectLst/>
                <a:ea typeface="Times New Roman" pitchFamily="18" charset="0"/>
                <a:cs typeface="Times New Roman" pitchFamily="18" charset="0"/>
              </a:rPr>
              <a:t>Demokrasi ise</a:t>
            </a:r>
            <a:r>
              <a:rPr kumimoji="0" lang="tr-TR" sz="2800" b="0" i="0" u="sng" strike="noStrike" cap="none" normalizeH="0" baseline="0" dirty="0" smtClean="0">
                <a:ln>
                  <a:noFill/>
                </a:ln>
                <a:solidFill>
                  <a:srgbClr val="7030A0"/>
                </a:solidFill>
                <a:effectLst/>
                <a:ea typeface="Times New Roman" pitchFamily="18" charset="0"/>
                <a:cs typeface="Times New Roman" pitchFamily="18" charset="0"/>
              </a:rPr>
              <a:t> </a:t>
            </a:r>
            <a:r>
              <a:rPr kumimoji="0" lang="tr-TR" sz="2000" b="0" i="0" u="none" strike="noStrike" cap="none" normalizeH="0" baseline="0" dirty="0" smtClean="0">
                <a:ln>
                  <a:noFill/>
                </a:ln>
                <a:solidFill>
                  <a:schemeClr val="tx1"/>
                </a:solidFill>
                <a:effectLst/>
                <a:ea typeface="Times New Roman" pitchFamily="18" charset="0"/>
                <a:cs typeface="Times New Roman" pitchFamily="18" charset="0"/>
              </a:rPr>
              <a:t>çok partili siyasal sistemin geçerli olduğu, seçimlerin genel ve eşit oy ilkesine dayanılarak özgür, adil ve hâkim güvencesinde yapıldığı, çoğunluğu elde eden partinin iktidar olduğu, muhalefetin temsil edildiği, temel insan hak ve özgürlüklerinin anayasal güvenceye alındığı, azınlık haklarının korunduğu ve herkesin kanun önünde eşit sayıldığı </a:t>
            </a:r>
            <a:r>
              <a:rPr kumimoji="0" lang="tr-TR" sz="2000" b="1" i="0" u="none" strike="noStrike" cap="none" normalizeH="0" baseline="0" dirty="0" smtClean="0">
                <a:ln>
                  <a:noFill/>
                </a:ln>
                <a:solidFill>
                  <a:schemeClr val="tx2">
                    <a:lumMod val="75000"/>
                  </a:schemeClr>
                </a:solidFill>
                <a:effectLst/>
                <a:ea typeface="Times New Roman" pitchFamily="18" charset="0"/>
                <a:cs typeface="Times New Roman" pitchFamily="18" charset="0"/>
              </a:rPr>
              <a:t>yönetim biçimidir</a:t>
            </a:r>
            <a:r>
              <a:rPr kumimoji="0" lang="tr-TR" sz="2000" b="0" i="0" u="none" strike="noStrike" cap="none" normalizeH="0" baseline="0" dirty="0" smtClean="0">
                <a:ln>
                  <a:noFill/>
                </a:ln>
                <a:solidFill>
                  <a:schemeClr val="tx2">
                    <a:lumMod val="75000"/>
                  </a:schemeClr>
                </a:solidFill>
                <a:effectLst/>
                <a:ea typeface="Times New Roman" pitchFamily="18" charset="0"/>
                <a:cs typeface="Times New Roman" pitchFamily="18" charset="0"/>
              </a:rPr>
              <a:t>.</a:t>
            </a:r>
            <a:endParaRPr kumimoji="0" lang="tr-TR" sz="2000" b="0" i="0" u="none" strike="noStrike" cap="none" normalizeH="0" baseline="0" dirty="0" smtClean="0">
              <a:ln>
                <a:noFill/>
              </a:ln>
              <a:solidFill>
                <a:schemeClr val="tx2">
                  <a:lumMod val="75000"/>
                </a:schemeClr>
              </a:solidFill>
              <a:effectLst/>
              <a:cs typeface="Arial"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786874" cy="6357982"/>
          </a:xfrm>
        </p:spPr>
        <p:txBody>
          <a:bodyPr>
            <a:normAutofit fontScale="62500" lnSpcReduction="20000"/>
          </a:bodyPr>
          <a:lstStyle/>
          <a:p>
            <a:pPr>
              <a:buNone/>
            </a:pPr>
            <a:r>
              <a:rPr lang="tr-TR" sz="4500" b="1" u="sng" dirty="0" smtClean="0">
                <a:solidFill>
                  <a:srgbClr val="FF0000"/>
                </a:solidFill>
              </a:rPr>
              <a:t>    Ülkemizde </a:t>
            </a:r>
            <a:r>
              <a:rPr lang="tr-TR" sz="4500" b="1" u="sng" dirty="0" smtClean="0">
                <a:solidFill>
                  <a:srgbClr val="FF0000"/>
                </a:solidFill>
              </a:rPr>
              <a:t>Demokratik </a:t>
            </a:r>
            <a:r>
              <a:rPr lang="tr-TR" sz="4500" b="1" u="sng" smtClean="0">
                <a:solidFill>
                  <a:srgbClr val="FF0000"/>
                </a:solidFill>
              </a:rPr>
              <a:t>Sistemin </a:t>
            </a:r>
            <a:r>
              <a:rPr lang="tr-TR" sz="4500" b="1" u="sng" smtClean="0">
                <a:solidFill>
                  <a:srgbClr val="FF0000"/>
                </a:solidFill>
              </a:rPr>
              <a:t>İşleyişi     </a:t>
            </a:r>
            <a:endParaRPr lang="tr-TR" sz="4500" b="1" u="sng" dirty="0" smtClean="0">
              <a:solidFill>
                <a:srgbClr val="FF0000"/>
              </a:solidFill>
            </a:endParaRPr>
          </a:p>
          <a:p>
            <a:r>
              <a:rPr lang="tr-TR" sz="4000" dirty="0" smtClean="0"/>
              <a:t>Ülkemiz</a:t>
            </a:r>
            <a:r>
              <a:rPr lang="tr-TR" sz="4000" dirty="0" smtClean="0"/>
              <a:t>, </a:t>
            </a:r>
            <a:r>
              <a:rPr lang="tr-TR" sz="4000" dirty="0" err="1" smtClean="0"/>
              <a:t>temsilî</a:t>
            </a:r>
            <a:r>
              <a:rPr lang="tr-TR" sz="4000" dirty="0" smtClean="0"/>
              <a:t> demokrasinin bir çeşidi olan </a:t>
            </a:r>
            <a:r>
              <a:rPr lang="tr-TR" sz="4000" b="1" dirty="0" smtClean="0">
                <a:solidFill>
                  <a:schemeClr val="accent6">
                    <a:lumMod val="50000"/>
                  </a:schemeClr>
                </a:solidFill>
              </a:rPr>
              <a:t>cumhurbaşkanlığı </a:t>
            </a:r>
            <a:r>
              <a:rPr lang="tr-TR" sz="4000" b="1" dirty="0" err="1" smtClean="0">
                <a:solidFill>
                  <a:schemeClr val="accent6">
                    <a:lumMod val="50000"/>
                  </a:schemeClr>
                </a:solidFill>
              </a:rPr>
              <a:t>hükûmet</a:t>
            </a:r>
            <a:r>
              <a:rPr lang="tr-TR" sz="4000" b="1" dirty="0" smtClean="0">
                <a:solidFill>
                  <a:schemeClr val="accent6">
                    <a:lumMod val="50000"/>
                  </a:schemeClr>
                </a:solidFill>
              </a:rPr>
              <a:t> sistemi</a:t>
            </a:r>
            <a:r>
              <a:rPr lang="tr-TR" sz="4000" dirty="0" smtClean="0"/>
              <a:t> ile yönetilmektedir. </a:t>
            </a:r>
            <a:endParaRPr lang="tr-TR" sz="4000" dirty="0" smtClean="0"/>
          </a:p>
          <a:p>
            <a:r>
              <a:rPr lang="tr-TR" sz="4000" dirty="0" smtClean="0"/>
              <a:t>Bu </a:t>
            </a:r>
            <a:r>
              <a:rPr lang="tr-TR" sz="4000" dirty="0" smtClean="0"/>
              <a:t>sisteme, 16 Nisan 2017 tarihinde yapılan anayasa değişikliği ile yasal ve 24 Haziran 2018 tarihinde yapılan genel seçimlerle fiilî olarak geçilmiştir. </a:t>
            </a:r>
            <a:endParaRPr lang="tr-TR" sz="4000" dirty="0" smtClean="0"/>
          </a:p>
          <a:p>
            <a:r>
              <a:rPr lang="tr-TR" sz="4000" dirty="0" smtClean="0"/>
              <a:t>Genel </a:t>
            </a:r>
            <a:r>
              <a:rPr lang="tr-TR" sz="4000" dirty="0" smtClean="0"/>
              <a:t>ve eşit oy ilkesine göre hâkim güvencesinde yapılan genel seçimlerde seçmenler, hem üye sayısı 600’e çıkarılan yasamayı oluşturacak TBMM üyelerini hem de yürütmeyi teşkil edecek cumhurbaşkanını seçmişlerdir. </a:t>
            </a:r>
            <a:endParaRPr lang="tr-TR" sz="4000" dirty="0" smtClean="0"/>
          </a:p>
          <a:p>
            <a:r>
              <a:rPr lang="tr-TR" sz="4000" dirty="0" smtClean="0"/>
              <a:t>Yeni </a:t>
            </a:r>
            <a:r>
              <a:rPr lang="tr-TR" sz="4000" dirty="0" smtClean="0"/>
              <a:t>sistemin ilk cumhurbaşkanı olarak Recep Tayyip Erdoğan seçilmiştir. Cumhurbaşkanı, anayasanın ve ona uygun olarak çıkarılan yasaların kendisine verdiği yetkiyi kullanarak </a:t>
            </a:r>
            <a:r>
              <a:rPr lang="tr-TR" sz="4000" b="1" dirty="0" smtClean="0">
                <a:solidFill>
                  <a:srgbClr val="CC3300"/>
                </a:solidFill>
              </a:rPr>
              <a:t>bir cumhurbaşkanı yardımcısını, on altı bakandan oluşan kabinesini, bağlı kurul ve kuruluşları oluşturarak göreve başlamıştır.</a:t>
            </a:r>
            <a:r>
              <a:rPr lang="tr-TR" sz="4000" dirty="0" smtClean="0"/>
              <a:t> </a:t>
            </a:r>
            <a:endParaRPr lang="tr-TR" sz="4000" dirty="0" smtClean="0"/>
          </a:p>
          <a:p>
            <a:r>
              <a:rPr lang="tr-TR" sz="4000" dirty="0" smtClean="0"/>
              <a:t>Güçler </a:t>
            </a:r>
            <a:r>
              <a:rPr lang="tr-TR" sz="4000" dirty="0" smtClean="0"/>
              <a:t>ayrılığı ilkesinin geçerli olacağı yeni sistemde; </a:t>
            </a:r>
            <a:r>
              <a:rPr lang="tr-TR" sz="4000" b="1" dirty="0" smtClean="0">
                <a:solidFill>
                  <a:srgbClr val="FF0066"/>
                </a:solidFill>
              </a:rPr>
              <a:t>TBMM yasama görevini</a:t>
            </a:r>
            <a:r>
              <a:rPr lang="tr-TR" sz="4000" dirty="0" smtClean="0"/>
              <a:t>, </a:t>
            </a:r>
            <a:r>
              <a:rPr lang="tr-TR" sz="4000" b="1" dirty="0" smtClean="0">
                <a:solidFill>
                  <a:srgbClr val="FF0066"/>
                </a:solidFill>
              </a:rPr>
              <a:t>bağımsız mahkemeler yargı görevini</a:t>
            </a:r>
            <a:r>
              <a:rPr lang="tr-TR" sz="4000" dirty="0" smtClean="0"/>
              <a:t> ve </a:t>
            </a:r>
            <a:r>
              <a:rPr lang="tr-TR" sz="4000" b="1" dirty="0" smtClean="0">
                <a:solidFill>
                  <a:srgbClr val="FF0066"/>
                </a:solidFill>
              </a:rPr>
              <a:t>cumhurbaşkanı da yürütme görevini üstlenmiştir. </a:t>
            </a:r>
            <a:endParaRPr lang="tr-TR" sz="4000" b="1" dirty="0">
              <a:solidFill>
                <a:srgbClr val="FF0066"/>
              </a:solidFill>
            </a:endParaRP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TotalTime>
  <Words>2036</Words>
  <PresentationFormat>Ekran Gösterisi (4:3)</PresentationFormat>
  <Paragraphs>184</Paragraphs>
  <Slides>38</Slides>
  <Notes>0</Notes>
  <HiddenSlides>0</HiddenSlides>
  <MMClips>0</MMClips>
  <ScaleCrop>false</ScaleCrop>
  <HeadingPairs>
    <vt:vector size="4" baseType="variant">
      <vt:variant>
        <vt:lpstr>Tema</vt:lpstr>
      </vt:variant>
      <vt:variant>
        <vt:i4>1</vt:i4>
      </vt:variant>
      <vt:variant>
        <vt:lpstr>Slayt Başlıkları</vt:lpstr>
      </vt:variant>
      <vt:variant>
        <vt:i4>38</vt:i4>
      </vt:variant>
    </vt:vector>
  </HeadingPairs>
  <TitlesOfParts>
    <vt:vector size="39" baseType="lpstr">
      <vt:lpstr>Ofis Teması</vt:lpstr>
      <vt:lpstr>2020-2021 EĞİTİM/ÖĞRETİM YILI ORTAÖĞRETİM DEMOKRASİ VE İNSAN HAKLARI DERSİ SUNUMU </vt:lpstr>
      <vt:lpstr>Slayt 2</vt:lpstr>
      <vt:lpstr>Slayt 3</vt:lpstr>
      <vt:lpstr>Slayt 4</vt:lpstr>
      <vt:lpstr>DEMOKRASİNİN GELİŞİMİ AÇISINDAN ÖNEMLİ OLAYLAR</vt:lpstr>
      <vt:lpstr>OSMANLIDA DEMOKRASİ HAREKETLERİ</vt:lpstr>
      <vt:lpstr> DEMOKRASİNİN İLKELERİ: </vt:lpstr>
      <vt:lpstr>Slayt 8</vt:lpstr>
      <vt:lpstr>Slayt 9</vt:lpstr>
      <vt:lpstr>- Güçler ayrılığı :</vt:lpstr>
      <vt:lpstr>Slayt 11</vt:lpstr>
      <vt:lpstr>Slayt 12</vt:lpstr>
      <vt:lpstr>Slayt 13</vt:lpstr>
      <vt:lpstr>Slayt 14</vt:lpstr>
      <vt:lpstr>Slayt 15</vt:lpstr>
      <vt:lpstr>Slayt 16</vt:lpstr>
      <vt:lpstr>Slayt 17</vt:lpstr>
      <vt:lpstr>DEMOKRASİNİN TEMEL DEĞERLERİ: </vt:lpstr>
      <vt:lpstr>"İyi vatandaş kimdir ve özellikleri nelerdir?" </vt:lpstr>
      <vt:lpstr>Demokratik vatandaşın özellikleri: </vt:lpstr>
      <vt:lpstr>Slayt 21</vt:lpstr>
      <vt:lpstr>Slayt 22</vt:lpstr>
      <vt:lpstr>Slayt 23</vt:lpstr>
      <vt:lpstr>Yarı doğrudan demokraside halkın kullandığı araçlar</vt:lpstr>
      <vt:lpstr>Slayt 25</vt:lpstr>
      <vt:lpstr>Slayt 26</vt:lpstr>
      <vt:lpstr>Slayt 27</vt:lpstr>
      <vt:lpstr>Temsili Demokrasinin Uygulama Biçimleri</vt:lpstr>
      <vt:lpstr>Slayt 29</vt:lpstr>
      <vt:lpstr>Slayt 30</vt:lpstr>
      <vt:lpstr>Slayt 31</vt:lpstr>
      <vt:lpstr>Slayt 32</vt:lpstr>
      <vt:lpstr>Slayt 33</vt:lpstr>
      <vt:lpstr>Slayt 34</vt:lpstr>
      <vt:lpstr>Slayt 35</vt:lpstr>
      <vt:lpstr>Slayt 36</vt:lpstr>
      <vt:lpstr>Cumhuriyet ve Demokrasi Ayrımı </vt:lpstr>
      <vt:lpstr>Slayt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2020-2021 EĞİTİM/ÖĞRETİM YILI ORTAÖĞRETİM DEMOKRASİ VE İNSAN HAKLARI DERSİ SUNUMU </dc:title>
  <dc:creator>laptop</dc:creator>
  <cp:lastModifiedBy>laptop</cp:lastModifiedBy>
  <cp:revision>21</cp:revision>
  <dcterms:created xsi:type="dcterms:W3CDTF">2020-11-27T20:56:17Z</dcterms:created>
  <dcterms:modified xsi:type="dcterms:W3CDTF">2020-11-28T13:54:49Z</dcterms:modified>
</cp:coreProperties>
</file>