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  <p:sldId id="263" r:id="rId4"/>
    <p:sldId id="262" r:id="rId5"/>
    <p:sldId id="268" r:id="rId6"/>
    <p:sldId id="269" r:id="rId7"/>
    <p:sldId id="264" r:id="rId8"/>
    <p:sldId id="266" r:id="rId9"/>
    <p:sldId id="267" r:id="rId10"/>
    <p:sldId id="270" r:id="rId11"/>
    <p:sldId id="271" r:id="rId12"/>
    <p:sldId id="272" r:id="rId13"/>
    <p:sldId id="273" r:id="rId14"/>
    <p:sldId id="276" r:id="rId15"/>
    <p:sldId id="274" r:id="rId16"/>
    <p:sldId id="275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9" r:id="rId27"/>
    <p:sldId id="288" r:id="rId28"/>
    <p:sldId id="290" r:id="rId29"/>
    <p:sldId id="286" r:id="rId30"/>
    <p:sldId id="287" r:id="rId31"/>
    <p:sldId id="292" r:id="rId32"/>
    <p:sldId id="291" r:id="rId33"/>
    <p:sldId id="293" r:id="rId34"/>
    <p:sldId id="294" r:id="rId35"/>
    <p:sldId id="295" r:id="rId36"/>
    <p:sldId id="296" r:id="rId37"/>
    <p:sldId id="297" r:id="rId3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CAF9FA"/>
    <a:srgbClr val="CCFF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Dik Üçgen">
            <a:extLst>
              <a:ext uri="{FF2B5EF4-FFF2-40B4-BE49-F238E27FC236}">
                <a16:creationId xmlns:a16="http://schemas.microsoft.com/office/drawing/2014/main" id="{95E6E110-3D9F-4A35-8065-032C17428C2C}"/>
              </a:ext>
            </a:extLst>
          </p:cNvPr>
          <p:cNvSpPr/>
          <p:nvPr/>
        </p:nvSpPr>
        <p:spPr>
          <a:xfrm>
            <a:off x="0" y="4664075"/>
            <a:ext cx="1220046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5" name="15 Grup">
            <a:extLst>
              <a:ext uri="{FF2B5EF4-FFF2-40B4-BE49-F238E27FC236}">
                <a16:creationId xmlns:a16="http://schemas.microsoft.com/office/drawing/2014/main" id="{FCC4E9CF-730B-4C0B-A4F5-3D7FF3802C8C}"/>
              </a:ext>
            </a:extLst>
          </p:cNvPr>
          <p:cNvGrpSpPr>
            <a:grpSpLocks/>
          </p:cNvGrpSpPr>
          <p:nvPr/>
        </p:nvGrpSpPr>
        <p:grpSpPr bwMode="auto">
          <a:xfrm>
            <a:off x="-4233" y="4953000"/>
            <a:ext cx="12196233" cy="1911350"/>
            <a:chOff x="-3765" y="4832896"/>
            <a:chExt cx="9147765" cy="2032192"/>
          </a:xfrm>
        </p:grpSpPr>
        <p:sp>
          <p:nvSpPr>
            <p:cNvPr id="6" name="16 Serbest Form">
              <a:extLst>
                <a:ext uri="{FF2B5EF4-FFF2-40B4-BE49-F238E27FC236}">
                  <a16:creationId xmlns:a16="http://schemas.microsoft.com/office/drawing/2014/main" id="{556152DA-6C8E-4636-9997-71926FEE0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</a:endParaRPr>
            </a:p>
          </p:txBody>
        </p:sp>
        <p:sp>
          <p:nvSpPr>
            <p:cNvPr id="7" name="18 Serbest Form">
              <a:extLst>
                <a:ext uri="{FF2B5EF4-FFF2-40B4-BE49-F238E27FC236}">
                  <a16:creationId xmlns:a16="http://schemas.microsoft.com/office/drawing/2014/main" id="{7A52F0BF-1E32-4115-AF57-F46C1D1644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9108074 w 5760"/>
                <a:gd name="T3" fmla="*/ 0 h 528"/>
                <a:gd name="T4" fmla="*/ 9108074 w 5760"/>
                <a:gd name="T5" fmla="*/ 838869 h 528"/>
                <a:gd name="T6" fmla="*/ 75901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tr-TR" sz="1800"/>
            </a:p>
          </p:txBody>
        </p:sp>
        <p:sp>
          <p:nvSpPr>
            <p:cNvPr id="8" name="19 Serbest Form">
              <a:extLst>
                <a:ext uri="{FF2B5EF4-FFF2-40B4-BE49-F238E27FC236}">
                  <a16:creationId xmlns:a16="http://schemas.microsoft.com/office/drawing/2014/main" id="{0B7F46F3-6BE5-4240-9630-56195EFCA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cxnSp>
          <p:nvCxnSpPr>
            <p:cNvPr id="10" name="20 Düz Bağlayıcı">
              <a:extLst>
                <a:ext uri="{FF2B5EF4-FFF2-40B4-BE49-F238E27FC236}">
                  <a16:creationId xmlns:a16="http://schemas.microsoft.com/office/drawing/2014/main" id="{56129874-EAE4-4466-BD98-AC27FC219009}"/>
                </a:ext>
              </a:extLst>
            </p:cNvPr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11" name="29 Veri Yer Tutucusu">
            <a:extLst>
              <a:ext uri="{FF2B5EF4-FFF2-40B4-BE49-F238E27FC236}">
                <a16:creationId xmlns:a16="http://schemas.microsoft.com/office/drawing/2014/main" id="{1E4494F9-5E8B-4897-8FC2-A49C62A7A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F2504EA-FA9C-48C6-BC8C-82A236F43278}" type="datetimeFigureOut">
              <a:rPr lang="tr-TR"/>
              <a:pPr>
                <a:defRPr/>
              </a:pPr>
              <a:t>16.10.2020</a:t>
            </a:fld>
            <a:endParaRPr lang="tr-TR"/>
          </a:p>
        </p:txBody>
      </p:sp>
      <p:sp>
        <p:nvSpPr>
          <p:cNvPr id="12" name="18 Altbilgi Yer Tutucusu">
            <a:extLst>
              <a:ext uri="{FF2B5EF4-FFF2-40B4-BE49-F238E27FC236}">
                <a16:creationId xmlns:a16="http://schemas.microsoft.com/office/drawing/2014/main" id="{B2F153CE-4841-4649-A4AF-468765FAE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13" name="26 Slayt Numarası Yer Tutucusu">
            <a:extLst>
              <a:ext uri="{FF2B5EF4-FFF2-40B4-BE49-F238E27FC236}">
                <a16:creationId xmlns:a16="http://schemas.microsoft.com/office/drawing/2014/main" id="{B535EEC0-A857-46EC-9005-223FC9B89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B5E3D00-1496-4A84-86F4-3CCDD0F3104C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60705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D58B1C37-7999-43B0-8383-25575299E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B636C-D3F8-45DB-9F13-9A2DE77CB89B}" type="datetimeFigureOut">
              <a:rPr lang="tr-TR"/>
              <a:pPr>
                <a:defRPr/>
              </a:pPr>
              <a:t>16.10.2020</a:t>
            </a:fld>
            <a:endParaRPr lang="tr-TR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C069330F-14DB-46EC-B39B-6BFA6B38F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C72B0484-3C28-496F-8734-EBA90B9D6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B23F1-C7AD-4CF0-A331-972AFB08884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59507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Köşeli Çift Ayraç">
            <a:extLst>
              <a:ext uri="{FF2B5EF4-FFF2-40B4-BE49-F238E27FC236}">
                <a16:creationId xmlns:a16="http://schemas.microsoft.com/office/drawing/2014/main" id="{2A7279AB-B86D-46AF-95D2-0F5451F4902E}"/>
              </a:ext>
            </a:extLst>
          </p:cNvPr>
          <p:cNvSpPr/>
          <p:nvPr/>
        </p:nvSpPr>
        <p:spPr>
          <a:xfrm>
            <a:off x="4849284" y="3005138"/>
            <a:ext cx="243416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15 Köşeli Çift Ayraç">
            <a:extLst>
              <a:ext uri="{FF2B5EF4-FFF2-40B4-BE49-F238E27FC236}">
                <a16:creationId xmlns:a16="http://schemas.microsoft.com/office/drawing/2014/main" id="{B6A5CEB3-5C90-4602-A524-621F54EF1D61}"/>
              </a:ext>
            </a:extLst>
          </p:cNvPr>
          <p:cNvSpPr/>
          <p:nvPr/>
        </p:nvSpPr>
        <p:spPr>
          <a:xfrm>
            <a:off x="4599518" y="3005138"/>
            <a:ext cx="24553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3 Veri Yer Tutucusu">
            <a:extLst>
              <a:ext uri="{FF2B5EF4-FFF2-40B4-BE49-F238E27FC236}">
                <a16:creationId xmlns:a16="http://schemas.microsoft.com/office/drawing/2014/main" id="{179D044E-3098-44D6-AE03-7B811E64C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E3594E5-B372-4958-A45D-AC8FA50B6A05}" type="datetimeFigureOut">
              <a:rPr lang="tr-TR"/>
              <a:pPr>
                <a:defRPr/>
              </a:pPr>
              <a:t>16.10.2020</a:t>
            </a:fld>
            <a:endParaRPr lang="tr-TR"/>
          </a:p>
        </p:txBody>
      </p:sp>
      <p:sp>
        <p:nvSpPr>
          <p:cNvPr id="7" name="4 Altbilgi Yer Tutucusu">
            <a:extLst>
              <a:ext uri="{FF2B5EF4-FFF2-40B4-BE49-F238E27FC236}">
                <a16:creationId xmlns:a16="http://schemas.microsoft.com/office/drawing/2014/main" id="{D9D43FA5-A163-465D-9C86-F4D48E7D4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8" name="5 Slayt Numarası Yer Tutucusu">
            <a:extLst>
              <a:ext uri="{FF2B5EF4-FFF2-40B4-BE49-F238E27FC236}">
                <a16:creationId xmlns:a16="http://schemas.microsoft.com/office/drawing/2014/main" id="{577F89AB-4EFA-42FB-AF2C-2478655EA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191871-79A9-4C5D-86B0-A630C96D117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50463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5" name="4 Veri Yer Tutucusu">
            <a:extLst>
              <a:ext uri="{FF2B5EF4-FFF2-40B4-BE49-F238E27FC236}">
                <a16:creationId xmlns:a16="http://schemas.microsoft.com/office/drawing/2014/main" id="{FEFEE7E2-2ACD-42EF-95AE-CA04F67C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3644B9-F34D-4338-AF48-F87FB0FFBEEC}" type="datetimeFigureOut">
              <a:rPr lang="tr-TR"/>
              <a:pPr>
                <a:defRPr/>
              </a:pPr>
              <a:t>16.10.2020</a:t>
            </a:fld>
            <a:endParaRPr lang="tr-TR"/>
          </a:p>
        </p:txBody>
      </p:sp>
      <p:sp>
        <p:nvSpPr>
          <p:cNvPr id="6" name="5 Altbilgi Yer Tutucusu">
            <a:extLst>
              <a:ext uri="{FF2B5EF4-FFF2-40B4-BE49-F238E27FC236}">
                <a16:creationId xmlns:a16="http://schemas.microsoft.com/office/drawing/2014/main" id="{53FE26CF-DC2A-4BD1-9401-6B9169362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>
            <a:extLst>
              <a:ext uri="{FF2B5EF4-FFF2-40B4-BE49-F238E27FC236}">
                <a16:creationId xmlns:a16="http://schemas.microsoft.com/office/drawing/2014/main" id="{1B136AD8-D0A5-4E60-A6EC-FE88F8418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E444F3-5046-45F6-A1A1-860BCA89A15F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7244770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6 Veri Yer Tutucusu">
            <a:extLst>
              <a:ext uri="{FF2B5EF4-FFF2-40B4-BE49-F238E27FC236}">
                <a16:creationId xmlns:a16="http://schemas.microsoft.com/office/drawing/2014/main" id="{8964A20A-A225-47CB-8229-FE27C31B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4C0971-7BBB-483B-96CF-622A993DE9F0}" type="datetimeFigureOut">
              <a:rPr lang="tr-TR"/>
              <a:pPr>
                <a:defRPr/>
              </a:pPr>
              <a:t>16.10.2020</a:t>
            </a:fld>
            <a:endParaRPr lang="tr-TR"/>
          </a:p>
        </p:txBody>
      </p:sp>
      <p:sp>
        <p:nvSpPr>
          <p:cNvPr id="8" name="7 Altbilgi Yer Tutucusu">
            <a:extLst>
              <a:ext uri="{FF2B5EF4-FFF2-40B4-BE49-F238E27FC236}">
                <a16:creationId xmlns:a16="http://schemas.microsoft.com/office/drawing/2014/main" id="{DA06D838-B8E4-46DC-838F-B69B81DAF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9" name="8 Slayt Numarası Yer Tutucusu">
            <a:extLst>
              <a:ext uri="{FF2B5EF4-FFF2-40B4-BE49-F238E27FC236}">
                <a16:creationId xmlns:a16="http://schemas.microsoft.com/office/drawing/2014/main" id="{16B5C0B2-591D-46EF-8946-704334004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ADD13BA-F0FA-458E-B529-CDA2EDFA34F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70162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Veri Yer Tutucusu">
            <a:extLst>
              <a:ext uri="{FF2B5EF4-FFF2-40B4-BE49-F238E27FC236}">
                <a16:creationId xmlns:a16="http://schemas.microsoft.com/office/drawing/2014/main" id="{587BD7D6-D023-4C44-AE41-1DC8ED86E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AF47C4E-0256-4E5C-9EAA-141C83964F15}" type="datetimeFigureOut">
              <a:rPr lang="tr-TR"/>
              <a:pPr>
                <a:defRPr/>
              </a:pPr>
              <a:t>16.10.2020</a:t>
            </a:fld>
            <a:endParaRPr lang="tr-TR"/>
          </a:p>
        </p:txBody>
      </p:sp>
      <p:sp>
        <p:nvSpPr>
          <p:cNvPr id="4" name="3 Altbilgi Yer Tutucusu">
            <a:extLst>
              <a:ext uri="{FF2B5EF4-FFF2-40B4-BE49-F238E27FC236}">
                <a16:creationId xmlns:a16="http://schemas.microsoft.com/office/drawing/2014/main" id="{14125333-B973-49A9-AD04-AACC7935C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5" name="4 Slayt Numarası Yer Tutucusu">
            <a:extLst>
              <a:ext uri="{FF2B5EF4-FFF2-40B4-BE49-F238E27FC236}">
                <a16:creationId xmlns:a16="http://schemas.microsoft.com/office/drawing/2014/main" id="{88B07135-84D0-4A4D-94D6-CD173D276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8A22BB-BE62-4953-921E-E9A47497700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9122712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Veri Yer Tutucusu">
            <a:extLst>
              <a:ext uri="{FF2B5EF4-FFF2-40B4-BE49-F238E27FC236}">
                <a16:creationId xmlns:a16="http://schemas.microsoft.com/office/drawing/2014/main" id="{C003D24F-723C-4C1A-821A-B24689BB0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12715-3B25-4382-B6AA-720510905862}" type="datetimeFigureOut">
              <a:rPr lang="tr-TR"/>
              <a:pPr>
                <a:defRPr/>
              </a:pPr>
              <a:t>16.10.2020</a:t>
            </a:fld>
            <a:endParaRPr lang="tr-TR"/>
          </a:p>
        </p:txBody>
      </p:sp>
      <p:sp>
        <p:nvSpPr>
          <p:cNvPr id="3" name="21 Altbilgi Yer Tutucusu">
            <a:extLst>
              <a:ext uri="{FF2B5EF4-FFF2-40B4-BE49-F238E27FC236}">
                <a16:creationId xmlns:a16="http://schemas.microsoft.com/office/drawing/2014/main" id="{AC1FB070-2C67-47DA-81A7-DFEE663A2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17 Slayt Numarası Yer Tutucusu">
            <a:extLst>
              <a:ext uri="{FF2B5EF4-FFF2-40B4-BE49-F238E27FC236}">
                <a16:creationId xmlns:a16="http://schemas.microsoft.com/office/drawing/2014/main" id="{34F5E315-8EE0-4DC0-B3F1-9198A9BE1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5C728-A501-4019-B59B-507FF0B1A583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470838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4 Veri Yer Tutucusu">
            <a:extLst>
              <a:ext uri="{FF2B5EF4-FFF2-40B4-BE49-F238E27FC236}">
                <a16:creationId xmlns:a16="http://schemas.microsoft.com/office/drawing/2014/main" id="{A1B9C74C-FC4B-4639-BFF1-D08CEC67E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4716BA4-32C6-4C8F-B437-7E0263A9F9F6}" type="datetimeFigureOut">
              <a:rPr lang="tr-TR"/>
              <a:pPr>
                <a:defRPr/>
              </a:pPr>
              <a:t>16.10.2020</a:t>
            </a:fld>
            <a:endParaRPr lang="tr-TR"/>
          </a:p>
        </p:txBody>
      </p:sp>
      <p:sp>
        <p:nvSpPr>
          <p:cNvPr id="6" name="5 Altbilgi Yer Tutucusu">
            <a:extLst>
              <a:ext uri="{FF2B5EF4-FFF2-40B4-BE49-F238E27FC236}">
                <a16:creationId xmlns:a16="http://schemas.microsoft.com/office/drawing/2014/main" id="{F41424A9-B2E1-4D78-B99F-5FB9C1877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>
            <a:extLst>
              <a:ext uri="{FF2B5EF4-FFF2-40B4-BE49-F238E27FC236}">
                <a16:creationId xmlns:a16="http://schemas.microsoft.com/office/drawing/2014/main" id="{C23B1668-56A7-4E66-ADDA-67B184F33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0190A0D-6892-4D97-B947-944E1D06BD3D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67748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0 Serbest Form">
            <a:extLst>
              <a:ext uri="{FF2B5EF4-FFF2-40B4-BE49-F238E27FC236}">
                <a16:creationId xmlns:a16="http://schemas.microsoft.com/office/drawing/2014/main" id="{D26EAA4F-9784-4D29-9D35-ED12EEBAF734}"/>
              </a:ext>
            </a:extLst>
          </p:cNvPr>
          <p:cNvSpPr>
            <a:spLocks/>
          </p:cNvSpPr>
          <p:nvPr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6" name="15 Serbest Form">
            <a:extLst>
              <a:ext uri="{FF2B5EF4-FFF2-40B4-BE49-F238E27FC236}">
                <a16:creationId xmlns:a16="http://schemas.microsoft.com/office/drawing/2014/main" id="{ACB250B0-E71F-4654-BC4D-FB9B65F3C8E1}"/>
              </a:ext>
            </a:extLst>
          </p:cNvPr>
          <p:cNvSpPr>
            <a:spLocks/>
          </p:cNvSpPr>
          <p:nvPr/>
        </p:nvSpPr>
        <p:spPr bwMode="auto">
          <a:xfrm>
            <a:off x="647700" y="5938838"/>
            <a:ext cx="4921251" cy="933450"/>
          </a:xfrm>
          <a:custGeom>
            <a:avLst/>
            <a:gdLst>
              <a:gd name="T0" fmla="*/ 0 w 5591"/>
              <a:gd name="T1" fmla="*/ 0 h 588"/>
              <a:gd name="T2" fmla="*/ 3802505 w 5591"/>
              <a:gd name="T3" fmla="*/ 0 h 588"/>
              <a:gd name="T4" fmla="*/ 3802505 w 5591"/>
              <a:gd name="T5" fmla="*/ 838200 h 588"/>
              <a:gd name="T6" fmla="*/ 3168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tr-TR" sz="1800"/>
          </a:p>
        </p:txBody>
      </p:sp>
      <p:sp>
        <p:nvSpPr>
          <p:cNvPr id="7" name="16 Dik Üçgen">
            <a:extLst>
              <a:ext uri="{FF2B5EF4-FFF2-40B4-BE49-F238E27FC236}">
                <a16:creationId xmlns:a16="http://schemas.microsoft.com/office/drawing/2014/main" id="{221413D1-9CA9-4658-B8FD-E77953A6AC5B}"/>
              </a:ext>
            </a:extLst>
          </p:cNvPr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cxnSp>
        <p:nvCxnSpPr>
          <p:cNvPr id="8" name="18 Düz Bağlayıcı">
            <a:extLst>
              <a:ext uri="{FF2B5EF4-FFF2-40B4-BE49-F238E27FC236}">
                <a16:creationId xmlns:a16="http://schemas.microsoft.com/office/drawing/2014/main" id="{D2CC9A77-2264-4562-82CC-1A50BDC55EB7}"/>
              </a:ext>
            </a:extLst>
          </p:cNvPr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19 Köşeli Çift Ayraç">
            <a:extLst>
              <a:ext uri="{FF2B5EF4-FFF2-40B4-BE49-F238E27FC236}">
                <a16:creationId xmlns:a16="http://schemas.microsoft.com/office/drawing/2014/main" id="{9CCF28A0-CD04-4591-B6CF-05130BAA8673}"/>
              </a:ext>
            </a:extLst>
          </p:cNvPr>
          <p:cNvSpPr/>
          <p:nvPr/>
        </p:nvSpPr>
        <p:spPr>
          <a:xfrm>
            <a:off x="11552768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" name="20 Köşeli Çift Ayraç">
            <a:extLst>
              <a:ext uri="{FF2B5EF4-FFF2-40B4-BE49-F238E27FC236}">
                <a16:creationId xmlns:a16="http://schemas.microsoft.com/office/drawing/2014/main" id="{8D8A16DE-BB41-4A5F-BDCC-C7BE64969595}"/>
              </a:ext>
            </a:extLst>
          </p:cNvPr>
          <p:cNvSpPr/>
          <p:nvPr/>
        </p:nvSpPr>
        <p:spPr>
          <a:xfrm>
            <a:off x="11303001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tr-TR" noProof="0"/>
              <a:t>Resim eklemek için simgeyi tıklatın</a:t>
            </a:r>
            <a:endParaRPr lang="en-US" noProof="0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1" name="4 Veri Yer Tutucusu">
            <a:extLst>
              <a:ext uri="{FF2B5EF4-FFF2-40B4-BE49-F238E27FC236}">
                <a16:creationId xmlns:a16="http://schemas.microsoft.com/office/drawing/2014/main" id="{430BF250-ECAE-44BF-A8BC-1032A2641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6290C68-FD54-43A4-906E-6E06F662C884}" type="datetimeFigureOut">
              <a:rPr lang="tr-TR"/>
              <a:pPr>
                <a:defRPr/>
              </a:pPr>
              <a:t>16.10.2020</a:t>
            </a:fld>
            <a:endParaRPr lang="tr-TR"/>
          </a:p>
        </p:txBody>
      </p:sp>
      <p:sp>
        <p:nvSpPr>
          <p:cNvPr id="12" name="5 Altbilgi Yer Tutucusu">
            <a:extLst>
              <a:ext uri="{FF2B5EF4-FFF2-40B4-BE49-F238E27FC236}">
                <a16:creationId xmlns:a16="http://schemas.microsoft.com/office/drawing/2014/main" id="{C5FB9AE4-401C-4507-BD65-92E643E9A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13" name="6 Slayt Numarası Yer Tutucusu">
            <a:extLst>
              <a:ext uri="{FF2B5EF4-FFF2-40B4-BE49-F238E27FC236}">
                <a16:creationId xmlns:a16="http://schemas.microsoft.com/office/drawing/2014/main" id="{D68110D5-AE1F-4963-8D02-8BF767F58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B66A54-BAA6-4227-8EEF-5BE610A9701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962725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9424C67A-B4F0-4DF8-A7C1-697458302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AF64B-9B41-456C-9AEE-1D4DC50D0AB6}" type="datetimeFigureOut">
              <a:rPr lang="tr-TR"/>
              <a:pPr>
                <a:defRPr/>
              </a:pPr>
              <a:t>16.10.2020</a:t>
            </a:fld>
            <a:endParaRPr lang="tr-TR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4B868E4B-1578-4C86-9941-6726BEC46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A72530F6-E1AB-4B1A-8A12-C4573AF0C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D7374-116E-40C7-BBC5-CEA68A09AC8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63834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04ED3008-A56D-4E96-A169-B599374B3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0869E-4A31-465E-897B-91A1BEAEC007}" type="datetimeFigureOut">
              <a:rPr lang="tr-TR"/>
              <a:pPr>
                <a:defRPr/>
              </a:pPr>
              <a:t>16.10.2020</a:t>
            </a:fld>
            <a:endParaRPr lang="tr-TR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5109B42B-1EB0-487D-A528-0FEAC6085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2D3F9029-114B-4856-BDD0-E291D86D3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40E86-E294-4602-87B0-E8A62D04999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79745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Serbest Form">
            <a:extLst>
              <a:ext uri="{FF2B5EF4-FFF2-40B4-BE49-F238E27FC236}">
                <a16:creationId xmlns:a16="http://schemas.microsoft.com/office/drawing/2014/main" id="{495BBD4E-706F-4C55-AFE8-329B03974079}"/>
              </a:ext>
            </a:extLst>
          </p:cNvPr>
          <p:cNvSpPr>
            <a:spLocks/>
          </p:cNvSpPr>
          <p:nvPr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027" name="11 Serbest Form">
            <a:extLst>
              <a:ext uri="{FF2B5EF4-FFF2-40B4-BE49-F238E27FC236}">
                <a16:creationId xmlns:a16="http://schemas.microsoft.com/office/drawing/2014/main" id="{37BA3710-9CAA-4613-B52E-D4D861EF32CA}"/>
              </a:ext>
            </a:extLst>
          </p:cNvPr>
          <p:cNvSpPr>
            <a:spLocks/>
          </p:cNvSpPr>
          <p:nvPr/>
        </p:nvSpPr>
        <p:spPr bwMode="auto">
          <a:xfrm>
            <a:off x="647700" y="5938838"/>
            <a:ext cx="4921251" cy="933450"/>
          </a:xfrm>
          <a:custGeom>
            <a:avLst/>
            <a:gdLst>
              <a:gd name="T0" fmla="*/ 0 w 5591"/>
              <a:gd name="T1" fmla="*/ 0 h 588"/>
              <a:gd name="T2" fmla="*/ 3802505 w 5591"/>
              <a:gd name="T3" fmla="*/ 0 h 588"/>
              <a:gd name="T4" fmla="*/ 3802505 w 5591"/>
              <a:gd name="T5" fmla="*/ 838200 h 588"/>
              <a:gd name="T6" fmla="*/ 3168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tr-TR" sz="1800"/>
          </a:p>
        </p:txBody>
      </p:sp>
      <p:sp>
        <p:nvSpPr>
          <p:cNvPr id="14" name="13 Dik Üçgen">
            <a:extLst>
              <a:ext uri="{FF2B5EF4-FFF2-40B4-BE49-F238E27FC236}">
                <a16:creationId xmlns:a16="http://schemas.microsoft.com/office/drawing/2014/main" id="{7F5C5477-7DB6-4D25-B9EB-CA383245C776}"/>
              </a:ext>
            </a:extLst>
          </p:cNvPr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cxnSp>
        <p:nvCxnSpPr>
          <p:cNvPr id="15" name="14 Düz Bağlayıcı">
            <a:extLst>
              <a:ext uri="{FF2B5EF4-FFF2-40B4-BE49-F238E27FC236}">
                <a16:creationId xmlns:a16="http://schemas.microsoft.com/office/drawing/2014/main" id="{0868B73E-2645-4C2E-B605-9E14F52B8371}"/>
              </a:ext>
            </a:extLst>
          </p:cNvPr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Başlık Yer Tutucusu">
            <a:extLst>
              <a:ext uri="{FF2B5EF4-FFF2-40B4-BE49-F238E27FC236}">
                <a16:creationId xmlns:a16="http://schemas.microsoft.com/office/drawing/2014/main" id="{7F991360-8885-4E26-8991-9E403E488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033" name="29 Metin Yer Tutucusu">
            <a:extLst>
              <a:ext uri="{FF2B5EF4-FFF2-40B4-BE49-F238E27FC236}">
                <a16:creationId xmlns:a16="http://schemas.microsoft.com/office/drawing/2014/main" id="{4C212295-7A1B-41A1-AB38-A4DDCF6F0B7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481138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  <a:endParaRPr lang="en-US" altLang="tr-TR"/>
          </a:p>
        </p:txBody>
      </p:sp>
      <p:sp>
        <p:nvSpPr>
          <p:cNvPr id="10" name="9 Veri Yer Tutucusu">
            <a:extLst>
              <a:ext uri="{FF2B5EF4-FFF2-40B4-BE49-F238E27FC236}">
                <a16:creationId xmlns:a16="http://schemas.microsoft.com/office/drawing/2014/main" id="{E1B5E810-47DC-4F61-A9BA-DE112EADBF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0433" y="6408739"/>
            <a:ext cx="2559051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CF7C19BB-DDF2-4BA4-BB1C-A84913265ACF}" type="datetimeFigureOut">
              <a:rPr lang="tr-TR"/>
              <a:pPr>
                <a:defRPr/>
              </a:pPr>
              <a:t>16.10.2020</a:t>
            </a:fld>
            <a:endParaRPr lang="tr-TR"/>
          </a:p>
        </p:txBody>
      </p:sp>
      <p:sp>
        <p:nvSpPr>
          <p:cNvPr id="22" name="21 Altbilgi Yer Tutucusu">
            <a:extLst>
              <a:ext uri="{FF2B5EF4-FFF2-40B4-BE49-F238E27FC236}">
                <a16:creationId xmlns:a16="http://schemas.microsoft.com/office/drawing/2014/main" id="{D9FEE10A-6775-4FCB-B2EB-031AE27C3A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39884" y="6408739"/>
            <a:ext cx="3134783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18" name="17 Slayt Numarası Yer Tutucusu">
            <a:extLst>
              <a:ext uri="{FF2B5EF4-FFF2-40B4-BE49-F238E27FC236}">
                <a16:creationId xmlns:a16="http://schemas.microsoft.com/office/drawing/2014/main" id="{EDFB0B51-2A96-4359-A76C-3379400F23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29484" y="6408739"/>
            <a:ext cx="488949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latin typeface="Lucida Sans Unicode" panose="020B0602030504020204" pitchFamily="34" charset="0"/>
              </a:defRPr>
            </a:lvl1pPr>
          </a:lstStyle>
          <a:p>
            <a:pPr>
              <a:defRPr/>
            </a:pPr>
            <a:fld id="{B7C63B20-DC27-4813-BF32-D265AC073D32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40043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68B959-9EB8-4126-83AB-5232201EF7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tr-TR" sz="720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CÜMLENİN ÖGELERİ</a:t>
            </a:r>
          </a:p>
        </p:txBody>
      </p:sp>
    </p:spTree>
    <p:extLst>
      <p:ext uri="{BB962C8B-B14F-4D97-AF65-F5344CB8AC3E}">
        <p14:creationId xmlns:p14="http://schemas.microsoft.com/office/powerpoint/2010/main" val="428019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E4C15E36-394C-401E-9C48-1BD1EC2AAB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81830"/>
            <a:ext cx="10972800" cy="3924577"/>
          </a:xfrm>
        </p:spPr>
      </p:pic>
      <p:sp>
        <p:nvSpPr>
          <p:cNvPr id="3" name="Başlık 2">
            <a:extLst>
              <a:ext uri="{FF2B5EF4-FFF2-40B4-BE49-F238E27FC236}">
                <a16:creationId xmlns:a16="http://schemas.microsoft.com/office/drawing/2014/main" id="{0A2CB1E1-9411-4440-9585-FF79B83C5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ÖGE NEDİR?</a:t>
            </a:r>
          </a:p>
        </p:txBody>
      </p:sp>
    </p:spTree>
    <p:extLst>
      <p:ext uri="{BB962C8B-B14F-4D97-AF65-F5344CB8AC3E}">
        <p14:creationId xmlns:p14="http://schemas.microsoft.com/office/powerpoint/2010/main" val="360295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83EA16CF-6D1E-41C1-831C-B34D3D0BF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Çeşitli duygu, düşünce, istek ve dilekleri karşımızdakilere aktarmaya yarayan; anlam, yapı ve görev ilgisiyle bütünleşen sözcük öbeklerine </a:t>
            </a:r>
            <a:r>
              <a:rPr lang="tr-TR" b="1" dirty="0">
                <a:solidFill>
                  <a:srgbClr val="FF0000"/>
                </a:solidFill>
              </a:rPr>
              <a:t>“cümle” </a:t>
            </a:r>
            <a:r>
              <a:rPr lang="tr-TR" dirty="0"/>
              <a:t>denir.</a:t>
            </a:r>
          </a:p>
          <a:p>
            <a:endParaRPr lang="tr-TR" dirty="0"/>
          </a:p>
          <a:p>
            <a:r>
              <a:rPr lang="tr-TR" dirty="0"/>
              <a:t>Her cümle mutlaka bir “yargı” bildirir. Yargı bildirmek ise sözcüğün ya da söz öbeğinin kip, şahıs veya ek fiil ile </a:t>
            </a:r>
            <a:r>
              <a:rPr lang="tr-TR" dirty="0" err="1"/>
              <a:t>çekimlenmiş</a:t>
            </a:r>
            <a:r>
              <a:rPr lang="tr-TR" dirty="0"/>
              <a:t> olması demektir.</a:t>
            </a:r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FFD4C095-18F4-4F08-AE08-1943C8F3E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CÜMLE NEDİR?</a:t>
            </a:r>
          </a:p>
        </p:txBody>
      </p:sp>
    </p:spTree>
    <p:extLst>
      <p:ext uri="{BB962C8B-B14F-4D97-AF65-F5344CB8AC3E}">
        <p14:creationId xmlns:p14="http://schemas.microsoft.com/office/powerpoint/2010/main" val="2958039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754140C8-875A-4B6B-B038-F645214471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5355" y="109856"/>
            <a:ext cx="7620660" cy="1926503"/>
          </a:xfrm>
          <a:prstGeom prst="rect">
            <a:avLst/>
          </a:prstGeom>
        </p:spPr>
      </p:pic>
      <p:graphicFrame>
        <p:nvGraphicFramePr>
          <p:cNvPr id="7" name="6 Tablo">
            <a:extLst>
              <a:ext uri="{FF2B5EF4-FFF2-40B4-BE49-F238E27FC236}">
                <a16:creationId xmlns:a16="http://schemas.microsoft.com/office/drawing/2014/main" id="{B4356569-9F3E-4D47-AB54-AB13CFAC5440}"/>
              </a:ext>
            </a:extLst>
          </p:cNvPr>
          <p:cNvGraphicFramePr>
            <a:graphicFrameLocks noGrp="1"/>
          </p:cNvGraphicFramePr>
          <p:nvPr/>
        </p:nvGraphicFramePr>
        <p:xfrm>
          <a:off x="7645289" y="2036359"/>
          <a:ext cx="1428760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Yüklem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6 Tablo">
            <a:extLst>
              <a:ext uri="{FF2B5EF4-FFF2-40B4-BE49-F238E27FC236}">
                <a16:creationId xmlns:a16="http://schemas.microsoft.com/office/drawing/2014/main" id="{7667E4CF-4521-4D01-9441-286D1C434B8E}"/>
              </a:ext>
            </a:extLst>
          </p:cNvPr>
          <p:cNvGraphicFramePr>
            <a:graphicFrameLocks noGrp="1"/>
          </p:cNvGraphicFramePr>
          <p:nvPr/>
        </p:nvGraphicFramePr>
        <p:xfrm>
          <a:off x="2940941" y="2036359"/>
          <a:ext cx="4121595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1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Özne-nesne-tümleçler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Dikdörtgen 10">
            <a:extLst>
              <a:ext uri="{FF2B5EF4-FFF2-40B4-BE49-F238E27FC236}">
                <a16:creationId xmlns:a16="http://schemas.microsoft.com/office/drawing/2014/main" id="{FA2BC014-9A76-47A5-96D4-CEC9FD35EAF4}"/>
              </a:ext>
            </a:extLst>
          </p:cNvPr>
          <p:cNvSpPr/>
          <p:nvPr/>
        </p:nvSpPr>
        <p:spPr>
          <a:xfrm>
            <a:off x="1305469" y="2921169"/>
            <a:ext cx="550182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7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ucida Sans Unicode"/>
                <a:ea typeface="+mn-ea"/>
                <a:cs typeface="+mn-cs"/>
              </a:rPr>
              <a:t>Cümlenin lokomotifi yüklemdir.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C45B3CFF-3045-46C5-9A94-D877441875EB}"/>
              </a:ext>
            </a:extLst>
          </p:cNvPr>
          <p:cNvSpPr/>
          <p:nvPr/>
        </p:nvSpPr>
        <p:spPr>
          <a:xfrm>
            <a:off x="1305469" y="3805979"/>
            <a:ext cx="547297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7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ucida Sans Unicode"/>
                <a:ea typeface="+mn-ea"/>
                <a:cs typeface="+mn-cs"/>
              </a:rPr>
              <a:t>Arabası yarı yolda ……………….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3AEFB697-1D54-4581-9DBA-D612F0B28432}"/>
              </a:ext>
            </a:extLst>
          </p:cNvPr>
          <p:cNvSpPr/>
          <p:nvPr/>
        </p:nvSpPr>
        <p:spPr>
          <a:xfrm>
            <a:off x="4783192" y="3708946"/>
            <a:ext cx="167065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7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bozuldu</a:t>
            </a:r>
            <a:r>
              <a:rPr kumimoji="0" lang="tr-TR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D6E9D925-2FE3-4BBA-9F96-6AB20EE193E0}"/>
              </a:ext>
            </a:extLst>
          </p:cNvPr>
          <p:cNvSpPr/>
          <p:nvPr/>
        </p:nvSpPr>
        <p:spPr>
          <a:xfrm>
            <a:off x="1295049" y="4690789"/>
            <a:ext cx="552266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7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ucida Sans Unicode"/>
                <a:ea typeface="+mn-ea"/>
                <a:cs typeface="+mn-cs"/>
              </a:rPr>
              <a:t>Tek görevi dosyaları …………….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7716A0CB-990C-491C-A6C1-0FF8F0550CFE}"/>
              </a:ext>
            </a:extLst>
          </p:cNvPr>
          <p:cNvSpPr/>
          <p:nvPr/>
        </p:nvSpPr>
        <p:spPr>
          <a:xfrm>
            <a:off x="4783192" y="4593756"/>
            <a:ext cx="268374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7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düzenlemekti</a:t>
            </a:r>
            <a:r>
              <a:rPr kumimoji="0" lang="tr-TR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 </a:t>
            </a:r>
            <a:endParaRPr kumimoji="0" lang="tr-TR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025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617DD268-CB11-477C-ACD8-B1DC1543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</a:rPr>
              <a:t>1. </a:t>
            </a:r>
            <a:r>
              <a:rPr lang="tr-TR" b="1" dirty="0"/>
              <a:t>Cümlenin ögeleri bulunurken </a:t>
            </a:r>
            <a:r>
              <a:rPr lang="tr-TR" b="1" dirty="0">
                <a:solidFill>
                  <a:srgbClr val="FF0000"/>
                </a:solidFill>
              </a:rPr>
              <a:t>‘’</a:t>
            </a:r>
            <a:r>
              <a:rPr lang="tr-TR" b="1" dirty="0" err="1">
                <a:solidFill>
                  <a:srgbClr val="FF0000"/>
                </a:solidFill>
              </a:rPr>
              <a:t>YÖNTem</a:t>
            </a:r>
            <a:r>
              <a:rPr lang="tr-TR" b="1" dirty="0">
                <a:solidFill>
                  <a:srgbClr val="FF0000"/>
                </a:solidFill>
              </a:rPr>
              <a:t>’’ </a:t>
            </a:r>
            <a:r>
              <a:rPr lang="tr-TR" b="1" dirty="0"/>
              <a:t>kuralı uygulanmalıdır. Yani bir cümlede sırasıyla </a:t>
            </a:r>
            <a:r>
              <a:rPr lang="tr-TR" b="1" dirty="0">
                <a:solidFill>
                  <a:srgbClr val="FF0000"/>
                </a:solidFill>
              </a:rPr>
              <a:t>‘’yüklem, özne, nesne ve diğer tümleçler’’</a:t>
            </a:r>
            <a:r>
              <a:rPr lang="tr-TR" b="1" dirty="0"/>
              <a:t> bulunmalıdır. 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/>
              <a:t>Ahmet    temmuzda    Ankara’ya     evini      taşıyacak.</a:t>
            </a:r>
          </a:p>
          <a:p>
            <a:endParaRPr lang="tr-TR" b="1" dirty="0"/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</a:rPr>
              <a:t>2. </a:t>
            </a:r>
            <a:r>
              <a:rPr lang="tr-TR" b="1" dirty="0"/>
              <a:t>Cümlenin ögeleri bulunurken sorular kesinlikle yükleme sorulmalıdır ve </a:t>
            </a:r>
            <a:r>
              <a:rPr lang="tr-TR" b="1" dirty="0">
                <a:solidFill>
                  <a:srgbClr val="FF0000"/>
                </a:solidFill>
              </a:rPr>
              <a:t>‘’neyin, kimin’’</a:t>
            </a:r>
            <a:r>
              <a:rPr lang="tr-TR" b="1" dirty="0"/>
              <a:t> sorularının hiçbir ögeyi buldurmadığı </a:t>
            </a:r>
            <a:r>
              <a:rPr lang="tr-TR" b="1" u="sng" dirty="0"/>
              <a:t>unutulmamalıdır.</a:t>
            </a:r>
          </a:p>
          <a:p>
            <a:endParaRPr lang="tr-TR" b="1" dirty="0"/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A70B41B8-4BD1-48DC-A8D8-DA164DC2A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CÜMLENİN ÖGELERİ BULUNURKEN DİKKAT EDİLECEK KURALLAR:</a:t>
            </a:r>
          </a:p>
        </p:txBody>
      </p:sp>
      <p:graphicFrame>
        <p:nvGraphicFramePr>
          <p:cNvPr id="8" name="6 Tablo">
            <a:extLst>
              <a:ext uri="{FF2B5EF4-FFF2-40B4-BE49-F238E27FC236}">
                <a16:creationId xmlns:a16="http://schemas.microsoft.com/office/drawing/2014/main" id="{058EB296-68A3-48AC-99DA-EEC68A1D8B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328685"/>
              </p:ext>
            </p:extLst>
          </p:nvPr>
        </p:nvGraphicFramePr>
        <p:xfrm>
          <a:off x="8240346" y="3674063"/>
          <a:ext cx="1428760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yüklem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6 Tablo">
            <a:extLst>
              <a:ext uri="{FF2B5EF4-FFF2-40B4-BE49-F238E27FC236}">
                <a16:creationId xmlns:a16="http://schemas.microsoft.com/office/drawing/2014/main" id="{2E589885-B5D1-4618-9C45-83ABF1A33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970634"/>
              </p:ext>
            </p:extLst>
          </p:nvPr>
        </p:nvGraphicFramePr>
        <p:xfrm>
          <a:off x="647249" y="3674063"/>
          <a:ext cx="1428760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özne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6 Tablo">
            <a:extLst>
              <a:ext uri="{FF2B5EF4-FFF2-40B4-BE49-F238E27FC236}">
                <a16:creationId xmlns:a16="http://schemas.microsoft.com/office/drawing/2014/main" id="{2E312E5B-8304-4638-8BF9-C258EB9510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58539"/>
              </p:ext>
            </p:extLst>
          </p:nvPr>
        </p:nvGraphicFramePr>
        <p:xfrm>
          <a:off x="2484343" y="3674063"/>
          <a:ext cx="1428760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Zarf 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6 Tablo">
            <a:extLst>
              <a:ext uri="{FF2B5EF4-FFF2-40B4-BE49-F238E27FC236}">
                <a16:creationId xmlns:a16="http://schemas.microsoft.com/office/drawing/2014/main" id="{B296D60C-C077-4C9B-ACCC-5EDB178E8D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533437"/>
              </p:ext>
            </p:extLst>
          </p:nvPr>
        </p:nvGraphicFramePr>
        <p:xfrm>
          <a:off x="4489958" y="3674063"/>
          <a:ext cx="1606042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6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Yer 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6 Tablo">
            <a:extLst>
              <a:ext uri="{FF2B5EF4-FFF2-40B4-BE49-F238E27FC236}">
                <a16:creationId xmlns:a16="http://schemas.microsoft.com/office/drawing/2014/main" id="{C8D52B62-B92F-4DBC-B288-6C0438C7F8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473429"/>
              </p:ext>
            </p:extLst>
          </p:nvPr>
        </p:nvGraphicFramePr>
        <p:xfrm>
          <a:off x="6327052" y="3674063"/>
          <a:ext cx="1428760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nesne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234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BBF6E526-A401-4B06-B1A9-0A87A5334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60947"/>
            <a:ext cx="10972800" cy="5646153"/>
          </a:xfrm>
        </p:spPr>
        <p:txBody>
          <a:bodyPr/>
          <a:lstStyle/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</a:rPr>
              <a:t>3. </a:t>
            </a:r>
            <a:r>
              <a:rPr lang="tr-TR" b="1" dirty="0"/>
              <a:t>Yüklem dahil tüm ögeler birden çok sözcükten de meydana gelebilir. </a:t>
            </a:r>
            <a:r>
              <a:rPr lang="tr-TR" b="1" u="sng" dirty="0">
                <a:solidFill>
                  <a:srgbClr val="FF0000"/>
                </a:solidFill>
              </a:rPr>
              <a:t>İkilemeler, tamlamalar, deyimler, yan cümlecikler ve birleşik fiiller bölünemez. </a:t>
            </a:r>
          </a:p>
          <a:p>
            <a:pPr marL="109537" indent="0">
              <a:buNone/>
            </a:pPr>
            <a:endParaRPr lang="tr-TR" b="1" u="sng" dirty="0">
              <a:solidFill>
                <a:srgbClr val="FF0000"/>
              </a:solidFill>
            </a:endParaRPr>
          </a:p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</a:rPr>
              <a:t>Babamın çantası,    </a:t>
            </a:r>
            <a:r>
              <a:rPr lang="tr-TR" b="1" dirty="0">
                <a:solidFill>
                  <a:srgbClr val="0000FF"/>
                </a:solidFill>
              </a:rPr>
              <a:t>arabanın bagajındaymış.</a:t>
            </a:r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endParaRPr lang="tr-TR" b="1" u="sng" dirty="0">
              <a:solidFill>
                <a:srgbClr val="FF0000"/>
              </a:solidFill>
            </a:endParaRPr>
          </a:p>
          <a:p>
            <a:endParaRPr lang="tr-TR" b="1" dirty="0"/>
          </a:p>
        </p:txBody>
      </p:sp>
      <p:graphicFrame>
        <p:nvGraphicFramePr>
          <p:cNvPr id="4" name="6 Tablo">
            <a:extLst>
              <a:ext uri="{FF2B5EF4-FFF2-40B4-BE49-F238E27FC236}">
                <a16:creationId xmlns:a16="http://schemas.microsoft.com/office/drawing/2014/main" id="{C413F86C-D4B2-450D-950F-8BDA14036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794997"/>
              </p:ext>
            </p:extLst>
          </p:nvPr>
        </p:nvGraphicFramePr>
        <p:xfrm>
          <a:off x="4238210" y="2648777"/>
          <a:ext cx="37155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5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Yüklem&gt; isim tamlaması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6 Tablo">
            <a:extLst>
              <a:ext uri="{FF2B5EF4-FFF2-40B4-BE49-F238E27FC236}">
                <a16:creationId xmlns:a16="http://schemas.microsoft.com/office/drawing/2014/main" id="{4CD17F1C-69D9-45E8-8155-EED5FEA23A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37683"/>
              </p:ext>
            </p:extLst>
          </p:nvPr>
        </p:nvGraphicFramePr>
        <p:xfrm>
          <a:off x="387188" y="2638575"/>
          <a:ext cx="3390727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07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Özne&gt; isim tamlaması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08482C0A-A600-41B3-8171-E7627BDEFDE7}"/>
              </a:ext>
            </a:extLst>
          </p:cNvPr>
          <p:cNvSpPr/>
          <p:nvPr/>
        </p:nvSpPr>
        <p:spPr>
          <a:xfrm>
            <a:off x="609600" y="4324056"/>
            <a:ext cx="1025491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700" b="1" i="0" dirty="0">
                <a:solidFill>
                  <a:srgbClr val="FF0000"/>
                </a:solidFill>
                <a:effectLst/>
              </a:rPr>
              <a:t>Çocukların yaptığı deneyler</a:t>
            </a:r>
            <a:r>
              <a:rPr lang="tr-TR" sz="2700" b="0" i="0" dirty="0">
                <a:solidFill>
                  <a:srgbClr val="FF0000"/>
                </a:solidFill>
                <a:effectLst/>
              </a:rPr>
              <a:t>   </a:t>
            </a:r>
            <a:r>
              <a:rPr lang="tr-TR" sz="2700" b="1" i="0" dirty="0">
                <a:effectLst/>
              </a:rPr>
              <a:t>öğretmenini  </a:t>
            </a:r>
            <a:r>
              <a:rPr lang="tr-TR" sz="2700" b="0" i="0" dirty="0">
                <a:solidFill>
                  <a:srgbClr val="0000FF"/>
                </a:solidFill>
                <a:effectLst/>
              </a:rPr>
              <a:t> </a:t>
            </a:r>
            <a:r>
              <a:rPr lang="tr-TR" sz="2700" b="1" i="0" dirty="0">
                <a:solidFill>
                  <a:srgbClr val="0000FF"/>
                </a:solidFill>
                <a:effectLst/>
              </a:rPr>
              <a:t>mutlu etmişti</a:t>
            </a:r>
            <a:r>
              <a:rPr lang="tr-TR" sz="2700" b="0" i="0" dirty="0">
                <a:solidFill>
                  <a:srgbClr val="0000FF"/>
                </a:solidFill>
                <a:effectLst/>
              </a:rPr>
              <a:t>.</a:t>
            </a:r>
            <a:endParaRPr lang="tr-TR" sz="2700" dirty="0">
              <a:solidFill>
                <a:srgbClr val="0000FF"/>
              </a:solidFill>
            </a:endParaRPr>
          </a:p>
        </p:txBody>
      </p:sp>
      <p:graphicFrame>
        <p:nvGraphicFramePr>
          <p:cNvPr id="7" name="6 Tablo">
            <a:extLst>
              <a:ext uri="{FF2B5EF4-FFF2-40B4-BE49-F238E27FC236}">
                <a16:creationId xmlns:a16="http://schemas.microsoft.com/office/drawing/2014/main" id="{DB348900-4E3C-4D3E-A0B8-B1947538BE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380308"/>
              </p:ext>
            </p:extLst>
          </p:nvPr>
        </p:nvGraphicFramePr>
        <p:xfrm>
          <a:off x="7800475" y="4877394"/>
          <a:ext cx="3352800" cy="465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5073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Yüklem&gt; birleşik fiil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6 Tablo">
            <a:extLst>
              <a:ext uri="{FF2B5EF4-FFF2-40B4-BE49-F238E27FC236}">
                <a16:creationId xmlns:a16="http://schemas.microsoft.com/office/drawing/2014/main" id="{F72AAE1F-3DB4-43F8-A610-FC53C9BC54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453130"/>
              </p:ext>
            </p:extLst>
          </p:nvPr>
        </p:nvGraphicFramePr>
        <p:xfrm>
          <a:off x="1126958" y="4812428"/>
          <a:ext cx="3264568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Özne&gt; sıfat tamlaması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876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CA5D58C5-67B8-4FA2-A94F-8139E5C687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365" y="222493"/>
            <a:ext cx="9211270" cy="6003892"/>
          </a:xfrm>
        </p:spPr>
      </p:pic>
    </p:spTree>
    <p:extLst>
      <p:ext uri="{BB962C8B-B14F-4D97-AF65-F5344CB8AC3E}">
        <p14:creationId xmlns:p14="http://schemas.microsoft.com/office/powerpoint/2010/main" val="3006200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C:\Users\SENOL\Desktop\CÜMLENİN ÖGELERİ AFİŞ 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05" y="144378"/>
            <a:ext cx="11309684" cy="6557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48CC4700-4C6E-4DE2-B759-7A9B21076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buNone/>
            </a:pPr>
            <a:r>
              <a:rPr lang="tr-TR" sz="3200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1. YÜKLEM:</a:t>
            </a:r>
          </a:p>
          <a:p>
            <a:endParaRPr lang="tr-TR" dirty="0"/>
          </a:p>
          <a:p>
            <a:r>
              <a:rPr lang="tr-TR" b="1" dirty="0"/>
              <a:t>Cümlede oluş, iş ve hareket bildiren sözcük ya da sözcük grubudur.</a:t>
            </a:r>
          </a:p>
          <a:p>
            <a:endParaRPr lang="tr-TR" b="1" dirty="0"/>
          </a:p>
          <a:p>
            <a:r>
              <a:rPr lang="tr-TR" b="1" dirty="0"/>
              <a:t>Cümlede ilk bulunan ögedir ancak yüklemi bulduran herhangi bir soru yoktur.</a:t>
            </a:r>
          </a:p>
          <a:p>
            <a:endParaRPr lang="tr-TR" b="1" dirty="0"/>
          </a:p>
          <a:p>
            <a:r>
              <a:rPr lang="tr-TR" b="1" dirty="0"/>
              <a:t>Diğer ögeleri bulabilmek için tüm sorular yükleme sorulur.</a:t>
            </a:r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A549ED86-D092-4D64-B5EA-0BC3F3671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A. TEMEL ÖGELER</a:t>
            </a:r>
          </a:p>
        </p:txBody>
      </p:sp>
    </p:spTree>
    <p:extLst>
      <p:ext uri="{BB962C8B-B14F-4D97-AF65-F5344CB8AC3E}">
        <p14:creationId xmlns:p14="http://schemas.microsoft.com/office/powerpoint/2010/main" val="78928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484C271F-5E7A-43F4-AAB3-A74DD767A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45168"/>
            <a:ext cx="10972800" cy="5561932"/>
          </a:xfrm>
        </p:spPr>
        <p:txBody>
          <a:bodyPr/>
          <a:lstStyle/>
          <a:p>
            <a:r>
              <a:rPr lang="tr-TR" b="1" dirty="0"/>
              <a:t>Fiiller, kip ve kişi eki alarak yüklem olabilir.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</a:rPr>
              <a:t>ÖRNEK: </a:t>
            </a:r>
            <a:r>
              <a:rPr lang="tr-TR" b="1" dirty="0">
                <a:solidFill>
                  <a:srgbClr val="0000FF"/>
                </a:solidFill>
              </a:rPr>
              <a:t>Mehmet çok hızlı </a:t>
            </a:r>
            <a:r>
              <a:rPr lang="tr-TR" b="1" u="sng" dirty="0">
                <a:solidFill>
                  <a:srgbClr val="FF0000"/>
                </a:solidFill>
              </a:rPr>
              <a:t>koşuyorsun. </a:t>
            </a:r>
            <a:r>
              <a:rPr lang="tr-TR" b="1" dirty="0"/>
              <a:t>→ Koş- fiili, “-yor” kip ekini ve “-sun” kişi ekini alarak yüklem olmuş.</a:t>
            </a:r>
          </a:p>
          <a:p>
            <a:endParaRPr lang="tr-TR" b="1" dirty="0"/>
          </a:p>
          <a:p>
            <a:r>
              <a:rPr lang="tr-TR" b="1" dirty="0"/>
              <a:t>İsimler veya isim soylu sözcükler ek-fiil alarak yüklem olabilir.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</a:rPr>
              <a:t>ÖRNEK: </a:t>
            </a:r>
            <a:r>
              <a:rPr lang="tr-TR" b="1" dirty="0">
                <a:solidFill>
                  <a:srgbClr val="0000FF"/>
                </a:solidFill>
              </a:rPr>
              <a:t>Mehmet iyi bir </a:t>
            </a:r>
            <a:r>
              <a:rPr lang="tr-TR" b="1" u="sng" dirty="0">
                <a:solidFill>
                  <a:srgbClr val="FF0000"/>
                </a:solidFill>
              </a:rPr>
              <a:t>koşucuydu. </a:t>
            </a:r>
            <a:r>
              <a:rPr lang="tr-TR" b="1" dirty="0"/>
              <a:t>→ Koşu sözcüğü, ek-fiilin görülen geçmiş zaman eki olan “-</a:t>
            </a:r>
            <a:r>
              <a:rPr lang="tr-TR" b="1" dirty="0" err="1"/>
              <a:t>di”yi</a:t>
            </a:r>
            <a:r>
              <a:rPr lang="tr-TR" b="1" dirty="0"/>
              <a:t> alarak yüklem olmuş.</a:t>
            </a:r>
          </a:p>
        </p:txBody>
      </p:sp>
    </p:spTree>
    <p:extLst>
      <p:ext uri="{BB962C8B-B14F-4D97-AF65-F5344CB8AC3E}">
        <p14:creationId xmlns:p14="http://schemas.microsoft.com/office/powerpoint/2010/main" val="205827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F7EEF3EA-44FE-4A88-9AE1-FF7B7BAFA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57200"/>
            <a:ext cx="10972800" cy="5549900"/>
          </a:xfrm>
        </p:spPr>
        <p:txBody>
          <a:bodyPr/>
          <a:lstStyle/>
          <a:p>
            <a:r>
              <a:rPr lang="tr-TR" b="1" dirty="0"/>
              <a:t>Cümlede birden fazla yüklem bulunabilir.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</a:rPr>
              <a:t>Örnek: </a:t>
            </a:r>
            <a:r>
              <a:rPr lang="tr-TR" b="1" dirty="0"/>
              <a:t>Çok </a:t>
            </a:r>
            <a:r>
              <a:rPr lang="tr-TR" b="1" dirty="0">
                <a:solidFill>
                  <a:srgbClr val="0000FF"/>
                </a:solidFill>
              </a:rPr>
              <a:t>yoruldum, </a:t>
            </a:r>
            <a:r>
              <a:rPr lang="tr-TR" b="1" dirty="0"/>
              <a:t>yatıp biraz </a:t>
            </a:r>
            <a:r>
              <a:rPr lang="tr-TR" b="1" dirty="0">
                <a:solidFill>
                  <a:srgbClr val="0000FF"/>
                </a:solidFill>
              </a:rPr>
              <a:t>dinleneceğim.</a:t>
            </a:r>
          </a:p>
          <a:p>
            <a:endParaRPr lang="tr-TR" b="1" dirty="0"/>
          </a:p>
          <a:p>
            <a:r>
              <a:rPr lang="tr-TR" b="1" dirty="0"/>
              <a:t>Yüklem, genelde cümlenin sonundadır ancak başında veya ortasında da olabilir. </a:t>
            </a:r>
            <a:r>
              <a:rPr lang="tr-TR" b="1" dirty="0">
                <a:solidFill>
                  <a:srgbClr val="FF0000"/>
                </a:solidFill>
              </a:rPr>
              <a:t>(DEVRİK CÜMLE)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</a:rPr>
              <a:t>Örnek: </a:t>
            </a:r>
            <a:r>
              <a:rPr lang="tr-TR" b="1" dirty="0"/>
              <a:t>Derya’yı dün sabah okulda </a:t>
            </a:r>
            <a:r>
              <a:rPr lang="tr-TR" b="1" dirty="0">
                <a:solidFill>
                  <a:srgbClr val="0000FF"/>
                </a:solidFill>
              </a:rPr>
              <a:t>görmüştüm.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/>
              <a:t>            Dün sabah okulda </a:t>
            </a:r>
            <a:r>
              <a:rPr lang="tr-TR" b="1" dirty="0">
                <a:solidFill>
                  <a:srgbClr val="0000FF"/>
                </a:solidFill>
              </a:rPr>
              <a:t>görmüştüm</a:t>
            </a:r>
            <a:r>
              <a:rPr lang="tr-TR" b="1" dirty="0"/>
              <a:t> Derya’yı.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</a:rPr>
              <a:t>            </a:t>
            </a:r>
            <a:r>
              <a:rPr lang="tr-TR" b="1" dirty="0">
                <a:solidFill>
                  <a:srgbClr val="0000FF"/>
                </a:solidFill>
              </a:rPr>
              <a:t>Görmüştüm</a:t>
            </a:r>
            <a:r>
              <a:rPr lang="tr-TR" b="1" dirty="0"/>
              <a:t> Derya’yı dün sabah okulda.</a:t>
            </a:r>
          </a:p>
        </p:txBody>
      </p:sp>
    </p:spTree>
    <p:extLst>
      <p:ext uri="{BB962C8B-B14F-4D97-AF65-F5344CB8AC3E}">
        <p14:creationId xmlns:p14="http://schemas.microsoft.com/office/powerpoint/2010/main" val="302185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356508A6-0070-4445-AFFC-7557BB57D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85011"/>
            <a:ext cx="10972800" cy="5622089"/>
          </a:xfrm>
        </p:spPr>
        <p:txBody>
          <a:bodyPr/>
          <a:lstStyle/>
          <a:p>
            <a:r>
              <a:rPr lang="tr-TR" b="1" dirty="0"/>
              <a:t>Tek bir sözcük yüklem olabileceği gibi bir sözcük grubu da yüklem olabilir.</a:t>
            </a:r>
          </a:p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</a:rPr>
              <a:t>Örnek: </a:t>
            </a:r>
            <a:r>
              <a:rPr lang="tr-TR" b="1" dirty="0"/>
              <a:t>Arabası yarı yolda </a:t>
            </a:r>
            <a:r>
              <a:rPr lang="tr-TR" b="1" u="sng" dirty="0">
                <a:solidFill>
                  <a:srgbClr val="FF0000"/>
                </a:solidFill>
              </a:rPr>
              <a:t>bozuldu</a:t>
            </a:r>
            <a:r>
              <a:rPr lang="tr-TR" b="1" dirty="0"/>
              <a:t>.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/>
              <a:t>            Arabayı ağacın gölgesine </a:t>
            </a:r>
            <a:r>
              <a:rPr lang="tr-TR" b="1" u="sng" dirty="0">
                <a:solidFill>
                  <a:srgbClr val="FF0000"/>
                </a:solidFill>
              </a:rPr>
              <a:t>park etti</a:t>
            </a:r>
            <a:r>
              <a:rPr lang="tr-TR" b="1" dirty="0">
                <a:solidFill>
                  <a:srgbClr val="FF0000"/>
                </a:solidFill>
              </a:rPr>
              <a:t>. </a:t>
            </a:r>
            <a:r>
              <a:rPr lang="tr-TR" b="1" dirty="0">
                <a:solidFill>
                  <a:srgbClr val="0000FF"/>
                </a:solidFill>
              </a:rPr>
              <a:t>(birleşik fiil)</a:t>
            </a:r>
          </a:p>
          <a:p>
            <a:endParaRPr lang="tr-TR" b="1" dirty="0"/>
          </a:p>
          <a:p>
            <a:r>
              <a:rPr lang="tr-TR" b="1" dirty="0"/>
              <a:t>Tamamı yüklem olan cümleler de olabilir.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</a:rPr>
              <a:t>Örnek: </a:t>
            </a:r>
            <a:r>
              <a:rPr lang="tr-TR" b="1" u="sng" dirty="0">
                <a:solidFill>
                  <a:srgbClr val="0000FF"/>
                </a:solidFill>
              </a:rPr>
              <a:t>Yeşilin bin bir tonuyla bezeli bir ormandaydık.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/>
              <a:t>            </a:t>
            </a:r>
            <a:r>
              <a:rPr lang="tr-TR" b="1" u="sng" dirty="0">
                <a:solidFill>
                  <a:srgbClr val="0000FF"/>
                </a:solidFill>
              </a:rPr>
              <a:t>Sınıfın en uzun boylu öğrencisiydi.</a:t>
            </a:r>
          </a:p>
          <a:p>
            <a:endParaRPr lang="tr-TR" b="1" dirty="0"/>
          </a:p>
          <a:p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56151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7A18C6DB-1A9D-4AD1-80B8-A30365355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64695"/>
            <a:ext cx="10972800" cy="5634121"/>
          </a:xfrm>
        </p:spPr>
        <p:txBody>
          <a:bodyPr/>
          <a:lstStyle/>
          <a:p>
            <a:r>
              <a:rPr lang="tr-TR" b="1" dirty="0"/>
              <a:t>Tüm sözcük türleri yüklem olabilir.</a:t>
            </a:r>
          </a:p>
          <a:p>
            <a:pPr marL="109537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Örnek: </a:t>
            </a:r>
            <a:r>
              <a:rPr lang="tr-TR" sz="2400" b="1" dirty="0"/>
              <a:t>Anahtarı düşürdüğü yer </a:t>
            </a:r>
            <a:r>
              <a:rPr lang="tr-TR" sz="2400" b="1" dirty="0">
                <a:solidFill>
                  <a:srgbClr val="0000FF"/>
                </a:solidFill>
              </a:rPr>
              <a:t>buraydı. </a:t>
            </a:r>
            <a:r>
              <a:rPr lang="tr-TR" sz="2400" b="1" dirty="0"/>
              <a:t>→ </a:t>
            </a:r>
            <a:r>
              <a:rPr lang="tr-TR" sz="2400" b="1" dirty="0">
                <a:solidFill>
                  <a:srgbClr val="FF0000"/>
                </a:solidFill>
              </a:rPr>
              <a:t>Zamir</a:t>
            </a:r>
          </a:p>
          <a:p>
            <a:endParaRPr lang="tr-TR" sz="2400" b="1" dirty="0"/>
          </a:p>
          <a:p>
            <a:pPr marL="109537" indent="0">
              <a:buNone/>
            </a:pPr>
            <a:r>
              <a:rPr lang="tr-TR" sz="2400" b="1" dirty="0"/>
              <a:t>           Tek görevi dosyaları </a:t>
            </a:r>
            <a:r>
              <a:rPr lang="tr-TR" sz="2400" b="1" dirty="0">
                <a:solidFill>
                  <a:srgbClr val="0000FF"/>
                </a:solidFill>
              </a:rPr>
              <a:t>düzenlemekti. </a:t>
            </a:r>
            <a:r>
              <a:rPr lang="tr-TR" sz="2400" b="1" dirty="0"/>
              <a:t>→ </a:t>
            </a:r>
            <a:r>
              <a:rPr lang="tr-TR" sz="2400" b="1" dirty="0">
                <a:solidFill>
                  <a:srgbClr val="FF0000"/>
                </a:solidFill>
              </a:rPr>
              <a:t>Fiilimsi</a:t>
            </a:r>
          </a:p>
          <a:p>
            <a:endParaRPr lang="tr-TR" sz="2400" b="1" dirty="0"/>
          </a:p>
          <a:p>
            <a:pPr marL="109537" indent="0">
              <a:buNone/>
            </a:pPr>
            <a:r>
              <a:rPr lang="tr-TR" sz="2400" b="1" dirty="0"/>
              <a:t>           Çöp kovaları </a:t>
            </a:r>
            <a:r>
              <a:rPr lang="tr-TR" sz="2400" b="1" dirty="0">
                <a:solidFill>
                  <a:srgbClr val="0000FF"/>
                </a:solidFill>
              </a:rPr>
              <a:t>binanın arkasındaydı. </a:t>
            </a:r>
            <a:r>
              <a:rPr lang="tr-TR" sz="2400" b="1" dirty="0"/>
              <a:t>→</a:t>
            </a:r>
            <a:r>
              <a:rPr lang="tr-TR" sz="2400" b="1" dirty="0">
                <a:solidFill>
                  <a:srgbClr val="FF0000"/>
                </a:solidFill>
              </a:rPr>
              <a:t> İsim tamlaması</a:t>
            </a:r>
          </a:p>
          <a:p>
            <a:endParaRPr lang="tr-TR" sz="2400" b="1" dirty="0"/>
          </a:p>
          <a:p>
            <a:pPr marL="109537" indent="0">
              <a:buNone/>
            </a:pPr>
            <a:r>
              <a:rPr lang="tr-TR" sz="2400" b="1" dirty="0"/>
              <a:t>           Ömer, </a:t>
            </a:r>
            <a:r>
              <a:rPr lang="tr-TR" sz="2400" b="1" dirty="0">
                <a:solidFill>
                  <a:srgbClr val="0000FF"/>
                </a:solidFill>
              </a:rPr>
              <a:t>çalışkan bir çocuktur. </a:t>
            </a:r>
            <a:r>
              <a:rPr lang="tr-TR" sz="2400" b="1" dirty="0"/>
              <a:t>→ </a:t>
            </a:r>
            <a:r>
              <a:rPr lang="tr-TR" sz="2400" b="1" dirty="0">
                <a:solidFill>
                  <a:srgbClr val="FF0000"/>
                </a:solidFill>
              </a:rPr>
              <a:t>Sıfat tamlaması</a:t>
            </a:r>
          </a:p>
          <a:p>
            <a:endParaRPr lang="tr-TR" sz="2400" b="1" dirty="0"/>
          </a:p>
          <a:p>
            <a:pPr marL="109537" indent="0">
              <a:buNone/>
            </a:pPr>
            <a:r>
              <a:rPr lang="tr-TR" sz="2400" b="1" dirty="0"/>
              <a:t>           Yardımlarınız için </a:t>
            </a:r>
            <a:r>
              <a:rPr lang="tr-TR" sz="2400" b="1" dirty="0">
                <a:solidFill>
                  <a:srgbClr val="0000FF"/>
                </a:solidFill>
              </a:rPr>
              <a:t>teşekkür ederim. </a:t>
            </a:r>
            <a:r>
              <a:rPr lang="tr-TR" sz="2400" b="1" dirty="0"/>
              <a:t>→ </a:t>
            </a:r>
            <a:r>
              <a:rPr lang="tr-TR" sz="2400" b="1" dirty="0">
                <a:solidFill>
                  <a:srgbClr val="FF0000"/>
                </a:solidFill>
              </a:rPr>
              <a:t>Birleşik fiil</a:t>
            </a:r>
          </a:p>
          <a:p>
            <a:endParaRPr lang="tr-TR" sz="2400" b="1" dirty="0"/>
          </a:p>
          <a:p>
            <a:pPr marL="109537" indent="0">
              <a:buNone/>
            </a:pPr>
            <a:r>
              <a:rPr lang="tr-TR" sz="2400" b="1" dirty="0"/>
              <a:t>           Bu hediyeler, </a:t>
            </a:r>
            <a:r>
              <a:rPr lang="tr-TR" sz="2400" b="1" dirty="0">
                <a:solidFill>
                  <a:srgbClr val="0000FF"/>
                </a:solidFill>
              </a:rPr>
              <a:t>benim içinmiş. </a:t>
            </a:r>
            <a:r>
              <a:rPr lang="tr-TR" sz="2400" b="1" dirty="0"/>
              <a:t>→ </a:t>
            </a:r>
            <a:r>
              <a:rPr lang="tr-TR" sz="2400" b="1" dirty="0">
                <a:solidFill>
                  <a:srgbClr val="FF0000"/>
                </a:solidFill>
              </a:rPr>
              <a:t>Edat grubu</a:t>
            </a:r>
          </a:p>
          <a:p>
            <a:endParaRPr lang="tr-TR" sz="2400" b="1" dirty="0"/>
          </a:p>
          <a:p>
            <a:pPr marL="109537" indent="0">
              <a:buNone/>
            </a:pPr>
            <a:r>
              <a:rPr lang="tr-TR" sz="2400" b="1" dirty="0"/>
              <a:t>           Başım yine </a:t>
            </a:r>
            <a:r>
              <a:rPr lang="tr-TR" sz="2400" b="1" dirty="0">
                <a:solidFill>
                  <a:srgbClr val="0000FF"/>
                </a:solidFill>
              </a:rPr>
              <a:t>dara düştü. </a:t>
            </a:r>
            <a:r>
              <a:rPr lang="tr-TR" sz="2400" b="1" dirty="0"/>
              <a:t>→ </a:t>
            </a:r>
            <a:r>
              <a:rPr lang="tr-TR" sz="2400" b="1" dirty="0">
                <a:solidFill>
                  <a:srgbClr val="FF0000"/>
                </a:solidFill>
              </a:rPr>
              <a:t>Deyim</a:t>
            </a:r>
          </a:p>
        </p:txBody>
      </p:sp>
    </p:spTree>
    <p:extLst>
      <p:ext uri="{BB962C8B-B14F-4D97-AF65-F5344CB8AC3E}">
        <p14:creationId xmlns:p14="http://schemas.microsoft.com/office/powerpoint/2010/main" val="284191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id="{D6F8B5C3-C822-4EF5-9C28-BCCA5F6426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5685708"/>
              </p:ext>
            </p:extLst>
          </p:nvPr>
        </p:nvGraphicFramePr>
        <p:xfrm>
          <a:off x="609600" y="1174044"/>
          <a:ext cx="10972797" cy="5350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0489">
                  <a:extLst>
                    <a:ext uri="{9D8B030D-6E8A-4147-A177-3AD203B41FA5}">
                      <a16:colId xmlns:a16="http://schemas.microsoft.com/office/drawing/2014/main" val="2560116534"/>
                    </a:ext>
                  </a:extLst>
                </a:gridCol>
                <a:gridCol w="1004709">
                  <a:extLst>
                    <a:ext uri="{9D8B030D-6E8A-4147-A177-3AD203B41FA5}">
                      <a16:colId xmlns:a16="http://schemas.microsoft.com/office/drawing/2014/main" val="1163063314"/>
                    </a:ext>
                  </a:extLst>
                </a:gridCol>
                <a:gridCol w="3657599">
                  <a:extLst>
                    <a:ext uri="{9D8B030D-6E8A-4147-A177-3AD203B41FA5}">
                      <a16:colId xmlns:a16="http://schemas.microsoft.com/office/drawing/2014/main" val="638210934"/>
                    </a:ext>
                  </a:extLst>
                </a:gridCol>
              </a:tblGrid>
              <a:tr h="764419">
                <a:tc>
                  <a:txBody>
                    <a:bodyPr/>
                    <a:lstStyle/>
                    <a:p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1. 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O yazarı severek okuyorum.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İsim tamlaması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534811"/>
                  </a:ext>
                </a:extLst>
              </a:tr>
              <a:tr h="764419">
                <a:tc>
                  <a:txBody>
                    <a:bodyPr/>
                    <a:lstStyle/>
                    <a:p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2. </a:t>
                      </a:r>
                      <a:r>
                        <a:rPr lang="nn-NO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Bu akşam Uludağ etekleri al ipektendir.</a:t>
                      </a:r>
                      <a:endParaRPr lang="tr-TR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24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Sıfat tamlaması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70357"/>
                  </a:ext>
                </a:extLst>
              </a:tr>
              <a:tr h="764419">
                <a:tc>
                  <a:txBody>
                    <a:bodyPr/>
                    <a:lstStyle/>
                    <a:p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3. 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Yediği tek şey abur cuburdu.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Adlaşmış sıfat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562373"/>
                  </a:ext>
                </a:extLst>
              </a:tr>
              <a:tr h="764419">
                <a:tc>
                  <a:txBody>
                    <a:bodyPr/>
                    <a:lstStyle/>
                    <a:p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4. 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En sevdiği elbise arkadaşının üzerindeydi.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İkileme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080991"/>
                  </a:ext>
                </a:extLst>
              </a:tr>
              <a:tr h="764419">
                <a:tc>
                  <a:txBody>
                    <a:bodyPr/>
                    <a:lstStyle/>
                    <a:p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5. </a:t>
                      </a:r>
                      <a:r>
                        <a:rPr lang="pt-BR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Benim de bir zamanlar param çoktu.</a:t>
                      </a:r>
                      <a:endParaRPr lang="tr-TR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800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Segoe UI" panose="020B0502040204020203" pitchFamily="34" charset="0"/>
                        </a:rPr>
                        <a:t> Fiil</a:t>
                      </a: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378436"/>
                  </a:ext>
                </a:extLst>
              </a:tr>
              <a:tr h="764419">
                <a:tc>
                  <a:txBody>
                    <a:bodyPr/>
                    <a:lstStyle/>
                    <a:p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6. </a:t>
                      </a:r>
                      <a:r>
                        <a:rPr lang="es-E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Bana bu yanlışı yapan sendin.</a:t>
                      </a:r>
                      <a:endParaRPr lang="tr-TR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800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Segoe UI" panose="020B0502040204020203" pitchFamily="34" charset="0"/>
                        </a:rPr>
                        <a:t> Zarf</a:t>
                      </a: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457326"/>
                  </a:ext>
                </a:extLst>
              </a:tr>
              <a:tr h="764419">
                <a:tc>
                  <a:txBody>
                    <a:bodyPr/>
                    <a:lstStyle/>
                    <a:p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7. 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Bir zamanlar çok gençtim.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800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Segoe UI" panose="020B0502040204020203" pitchFamily="34" charset="0"/>
                        </a:rPr>
                        <a:t> Zamir</a:t>
                      </a: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701413"/>
                  </a:ext>
                </a:extLst>
              </a:tr>
            </a:tbl>
          </a:graphicData>
        </a:graphic>
      </p:graphicFrame>
      <p:sp>
        <p:nvSpPr>
          <p:cNvPr id="3" name="Başlık 2">
            <a:extLst>
              <a:ext uri="{FF2B5EF4-FFF2-40B4-BE49-F238E27FC236}">
                <a16:creationId xmlns:a16="http://schemas.microsoft.com/office/drawing/2014/main" id="{90A4DBCC-3B0A-4C4F-9C87-F55B3848E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6594"/>
            <a:ext cx="10972800" cy="842962"/>
          </a:xfrm>
        </p:spPr>
        <p:txBody>
          <a:bodyPr>
            <a:noAutofit/>
          </a:bodyPr>
          <a:lstStyle/>
          <a:p>
            <a:r>
              <a:rPr lang="tr-TR" sz="3000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Aşağıdaki cümlelerin yüklemlerini uygun olan sözcük / sözcük grubu türüyle eşleştiriniz.</a:t>
            </a:r>
          </a:p>
        </p:txBody>
      </p:sp>
      <p:graphicFrame>
        <p:nvGraphicFramePr>
          <p:cNvPr id="6" name="6 Tablo">
            <a:extLst>
              <a:ext uri="{FF2B5EF4-FFF2-40B4-BE49-F238E27FC236}">
                <a16:creationId xmlns:a16="http://schemas.microsoft.com/office/drawing/2014/main" id="{AD95867F-E3DE-46F8-86F2-5F84C1A9C5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863159"/>
              </p:ext>
            </p:extLst>
          </p:nvPr>
        </p:nvGraphicFramePr>
        <p:xfrm>
          <a:off x="7157491" y="4360972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6 Tablo">
            <a:extLst>
              <a:ext uri="{FF2B5EF4-FFF2-40B4-BE49-F238E27FC236}">
                <a16:creationId xmlns:a16="http://schemas.microsoft.com/office/drawing/2014/main" id="{FCF50E3E-FDCF-496C-AEAD-AA90EB09A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918127"/>
              </p:ext>
            </p:extLst>
          </p:nvPr>
        </p:nvGraphicFramePr>
        <p:xfrm>
          <a:off x="7157491" y="3599477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6 Tablo">
            <a:extLst>
              <a:ext uri="{FF2B5EF4-FFF2-40B4-BE49-F238E27FC236}">
                <a16:creationId xmlns:a16="http://schemas.microsoft.com/office/drawing/2014/main" id="{00BED72B-3C44-4150-A16F-4D4DACEB6E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919764"/>
              </p:ext>
            </p:extLst>
          </p:nvPr>
        </p:nvGraphicFramePr>
        <p:xfrm>
          <a:off x="7157491" y="2031014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6 Tablo">
            <a:extLst>
              <a:ext uri="{FF2B5EF4-FFF2-40B4-BE49-F238E27FC236}">
                <a16:creationId xmlns:a16="http://schemas.microsoft.com/office/drawing/2014/main" id="{53BDB7E4-A9F0-4F57-93BA-7311ADD706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082762"/>
              </p:ext>
            </p:extLst>
          </p:nvPr>
        </p:nvGraphicFramePr>
        <p:xfrm>
          <a:off x="7154372" y="5101034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6 Tablo">
            <a:extLst>
              <a:ext uri="{FF2B5EF4-FFF2-40B4-BE49-F238E27FC236}">
                <a16:creationId xmlns:a16="http://schemas.microsoft.com/office/drawing/2014/main" id="{CD9E89A7-F993-4302-A8D5-8F79C096AC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00830"/>
              </p:ext>
            </p:extLst>
          </p:nvPr>
        </p:nvGraphicFramePr>
        <p:xfrm>
          <a:off x="7133521" y="2849433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6 Tablo">
            <a:extLst>
              <a:ext uri="{FF2B5EF4-FFF2-40B4-BE49-F238E27FC236}">
                <a16:creationId xmlns:a16="http://schemas.microsoft.com/office/drawing/2014/main" id="{EEBF1660-AD6C-426B-A2AB-EE7D416C8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264458"/>
              </p:ext>
            </p:extLst>
          </p:nvPr>
        </p:nvGraphicFramePr>
        <p:xfrm>
          <a:off x="7133521" y="5851078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6 Tablo">
            <a:extLst>
              <a:ext uri="{FF2B5EF4-FFF2-40B4-BE49-F238E27FC236}">
                <a16:creationId xmlns:a16="http://schemas.microsoft.com/office/drawing/2014/main" id="{6B85DCB8-9A83-4DAE-9B28-189B807FCE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1208370"/>
              </p:ext>
            </p:extLst>
          </p:nvPr>
        </p:nvGraphicFramePr>
        <p:xfrm>
          <a:off x="7157491" y="1312892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903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432404A9-E1FE-4662-B45A-5C9648971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03158"/>
            <a:ext cx="10972800" cy="4803942"/>
          </a:xfrm>
        </p:spPr>
        <p:txBody>
          <a:bodyPr/>
          <a:lstStyle/>
          <a:p>
            <a:r>
              <a:rPr lang="tr-TR" b="1" dirty="0"/>
              <a:t>Bir cümlede bildirilen işi yapan, yüklemin bildirdiği durumu üzerine alan kişi veya varlıktır.</a:t>
            </a:r>
          </a:p>
          <a:p>
            <a:endParaRPr lang="tr-TR" b="1" dirty="0"/>
          </a:p>
          <a:p>
            <a:r>
              <a:rPr lang="tr-TR" b="1" dirty="0"/>
              <a:t>Cümlede yüklemden hemen sonra özne bulunur.</a:t>
            </a:r>
          </a:p>
          <a:p>
            <a:endParaRPr lang="tr-TR" b="1" dirty="0"/>
          </a:p>
          <a:p>
            <a:r>
              <a:rPr lang="tr-TR" b="1" dirty="0"/>
              <a:t>Özneyi bulabilmek için yükleme </a:t>
            </a:r>
            <a:r>
              <a:rPr lang="tr-TR" b="1" dirty="0">
                <a:solidFill>
                  <a:srgbClr val="FF0000"/>
                </a:solidFill>
              </a:rPr>
              <a:t>“Kim?” ve “Ne?” </a:t>
            </a:r>
            <a:r>
              <a:rPr lang="tr-TR" b="1" dirty="0"/>
              <a:t>soruları sorulur. Ancak bu soruları </a:t>
            </a:r>
            <a:r>
              <a:rPr lang="tr-TR" b="1" dirty="0">
                <a:solidFill>
                  <a:srgbClr val="FF0000"/>
                </a:solidFill>
              </a:rPr>
              <a:t>“-en kim?”, “-en ne?”; “olan kim?”, “olan ne?” </a:t>
            </a:r>
            <a:r>
              <a:rPr lang="tr-TR" b="1" dirty="0"/>
              <a:t>kalıplarıyla sormak en doğrusudur. Böylelikle olası bir özne-nesne karışıklığının önüne geçilmiş olur.</a:t>
            </a:r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F1E6895D-F874-4666-9DD6-AD9ADA6BA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0158"/>
            <a:ext cx="10972800" cy="1143000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2. ÖZNE</a:t>
            </a:r>
          </a:p>
        </p:txBody>
      </p:sp>
    </p:spTree>
    <p:extLst>
      <p:ext uri="{BB962C8B-B14F-4D97-AF65-F5344CB8AC3E}">
        <p14:creationId xmlns:p14="http://schemas.microsoft.com/office/powerpoint/2010/main" val="91917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AC18B9AA-49EA-434F-9ECE-67DA8D3A7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589547"/>
            <a:ext cx="10972800" cy="5417553"/>
          </a:xfrm>
        </p:spPr>
        <p:txBody>
          <a:bodyPr/>
          <a:lstStyle/>
          <a:p>
            <a:r>
              <a:rPr lang="tr-TR" b="1" u="sng" dirty="0">
                <a:solidFill>
                  <a:srgbClr val="FF0000"/>
                </a:solidFill>
              </a:rPr>
              <a:t>Deniz</a:t>
            </a:r>
            <a:r>
              <a:rPr lang="tr-TR" b="1" dirty="0"/>
              <a:t> yeni bir kitap	</a:t>
            </a:r>
            <a:r>
              <a:rPr lang="tr-TR" b="1" u="sng" dirty="0">
                <a:solidFill>
                  <a:srgbClr val="0000FF"/>
                </a:solidFill>
              </a:rPr>
              <a:t>aldı</a:t>
            </a:r>
            <a:r>
              <a:rPr lang="tr-TR" b="1" dirty="0">
                <a:solidFill>
                  <a:srgbClr val="0000FF"/>
                </a:solidFill>
              </a:rPr>
              <a:t>.  </a:t>
            </a:r>
            <a:r>
              <a:rPr lang="tr-TR" b="1" dirty="0"/>
              <a:t>→ </a:t>
            </a:r>
            <a:r>
              <a:rPr lang="tr-TR" b="1" dirty="0">
                <a:solidFill>
                  <a:srgbClr val="FF0000"/>
                </a:solidFill>
              </a:rPr>
              <a:t>Alan kim? </a:t>
            </a:r>
          </a:p>
          <a:p>
            <a:endParaRPr lang="tr-TR" b="1" dirty="0">
              <a:solidFill>
                <a:srgbClr val="FF0000"/>
              </a:solidFill>
            </a:endParaRPr>
          </a:p>
          <a:p>
            <a:endParaRPr lang="tr-TR" b="1" dirty="0">
              <a:solidFill>
                <a:srgbClr val="FF0000"/>
              </a:solidFill>
            </a:endParaRPr>
          </a:p>
          <a:p>
            <a:endParaRPr lang="tr-TR" b="1" dirty="0">
              <a:solidFill>
                <a:srgbClr val="FF0000"/>
              </a:solidFill>
            </a:endParaRPr>
          </a:p>
          <a:p>
            <a:r>
              <a:rPr lang="tr-TR" b="1" u="sng" dirty="0">
                <a:solidFill>
                  <a:srgbClr val="FF0000"/>
                </a:solidFill>
              </a:rPr>
              <a:t>Şiddetli rüzgâr</a:t>
            </a:r>
            <a:r>
              <a:rPr lang="tr-TR" b="1" dirty="0">
                <a:solidFill>
                  <a:srgbClr val="FF0000"/>
                </a:solidFill>
              </a:rPr>
              <a:t>, </a:t>
            </a:r>
            <a:r>
              <a:rPr lang="tr-TR" b="1" dirty="0"/>
              <a:t>ağacın dallarını </a:t>
            </a:r>
            <a:r>
              <a:rPr lang="tr-TR" b="1" u="sng" dirty="0">
                <a:solidFill>
                  <a:srgbClr val="0000FF"/>
                </a:solidFill>
              </a:rPr>
              <a:t>kırmış.</a:t>
            </a:r>
            <a:r>
              <a:rPr lang="tr-TR" b="1" dirty="0"/>
              <a:t>→ </a:t>
            </a:r>
            <a:r>
              <a:rPr lang="tr-TR" b="1" dirty="0">
                <a:solidFill>
                  <a:srgbClr val="FF0000"/>
                </a:solidFill>
              </a:rPr>
              <a:t>Kıran ne?</a:t>
            </a:r>
          </a:p>
          <a:p>
            <a:endParaRPr lang="tr-TR" b="1" dirty="0">
              <a:solidFill>
                <a:srgbClr val="FF0000"/>
              </a:solidFill>
            </a:endParaRPr>
          </a:p>
          <a:p>
            <a:endParaRPr lang="tr-TR" b="1" dirty="0">
              <a:solidFill>
                <a:srgbClr val="FF0000"/>
              </a:solidFill>
            </a:endParaRPr>
          </a:p>
          <a:p>
            <a:endParaRPr lang="tr-TR" b="1" dirty="0">
              <a:solidFill>
                <a:srgbClr val="FF0000"/>
              </a:solidFill>
            </a:endParaRPr>
          </a:p>
          <a:p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u="sng" dirty="0">
                <a:solidFill>
                  <a:srgbClr val="FF0000"/>
                </a:solidFill>
              </a:rPr>
              <a:t>Ömer</a:t>
            </a:r>
            <a:r>
              <a:rPr lang="tr-TR" b="1" dirty="0">
                <a:solidFill>
                  <a:srgbClr val="FF0000"/>
                </a:solidFill>
              </a:rPr>
              <a:t>, </a:t>
            </a:r>
            <a:r>
              <a:rPr lang="tr-TR" b="1" u="sng" dirty="0">
                <a:solidFill>
                  <a:srgbClr val="0000FF"/>
                </a:solidFill>
              </a:rPr>
              <a:t>ailenin tek çocuğudur</a:t>
            </a:r>
            <a:r>
              <a:rPr lang="tr-TR" b="1" dirty="0">
                <a:solidFill>
                  <a:srgbClr val="FF0000"/>
                </a:solidFill>
              </a:rPr>
              <a:t>.→ Ailenin tek çocuğu olan kim?</a:t>
            </a:r>
          </a:p>
        </p:txBody>
      </p:sp>
      <p:graphicFrame>
        <p:nvGraphicFramePr>
          <p:cNvPr id="4" name="6 Tablo">
            <a:extLst>
              <a:ext uri="{FF2B5EF4-FFF2-40B4-BE49-F238E27FC236}">
                <a16:creationId xmlns:a16="http://schemas.microsoft.com/office/drawing/2014/main" id="{77782D26-521B-4510-9D08-4F98BF5914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610439"/>
              </p:ext>
            </p:extLst>
          </p:nvPr>
        </p:nvGraphicFramePr>
        <p:xfrm>
          <a:off x="4360668" y="1073833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6 Tablo">
            <a:extLst>
              <a:ext uri="{FF2B5EF4-FFF2-40B4-BE49-F238E27FC236}">
                <a16:creationId xmlns:a16="http://schemas.microsoft.com/office/drawing/2014/main" id="{4AE0178B-3A8A-4EF1-A9FA-1710C8F536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060832"/>
              </p:ext>
            </p:extLst>
          </p:nvPr>
        </p:nvGraphicFramePr>
        <p:xfrm>
          <a:off x="1192352" y="1073833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6 Tablo">
            <a:extLst>
              <a:ext uri="{FF2B5EF4-FFF2-40B4-BE49-F238E27FC236}">
                <a16:creationId xmlns:a16="http://schemas.microsoft.com/office/drawing/2014/main" id="{ED1B6D24-C525-420D-A4BA-666A03535D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663867"/>
              </p:ext>
            </p:extLst>
          </p:nvPr>
        </p:nvGraphicFramePr>
        <p:xfrm>
          <a:off x="6570468" y="2870839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6 Tablo">
            <a:extLst>
              <a:ext uri="{FF2B5EF4-FFF2-40B4-BE49-F238E27FC236}">
                <a16:creationId xmlns:a16="http://schemas.microsoft.com/office/drawing/2014/main" id="{67974FB2-F30A-4D55-9DB9-05C792D54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290104"/>
              </p:ext>
            </p:extLst>
          </p:nvPr>
        </p:nvGraphicFramePr>
        <p:xfrm>
          <a:off x="1844675" y="2870839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6 Tablo">
            <a:extLst>
              <a:ext uri="{FF2B5EF4-FFF2-40B4-BE49-F238E27FC236}">
                <a16:creationId xmlns:a16="http://schemas.microsoft.com/office/drawing/2014/main" id="{3A2304C9-3FEC-4437-B44A-8CFA6C79B4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465693"/>
              </p:ext>
            </p:extLst>
          </p:nvPr>
        </p:nvGraphicFramePr>
        <p:xfrm>
          <a:off x="3788389" y="4774590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6 Tablo">
            <a:extLst>
              <a:ext uri="{FF2B5EF4-FFF2-40B4-BE49-F238E27FC236}">
                <a16:creationId xmlns:a16="http://schemas.microsoft.com/office/drawing/2014/main" id="{8B167557-5E2B-49D8-95F4-75AC584235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656887"/>
              </p:ext>
            </p:extLst>
          </p:nvPr>
        </p:nvGraphicFramePr>
        <p:xfrm>
          <a:off x="1272396" y="4774590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959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6175B03D-3473-4D2E-A8C8-5BCCB4C1A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49956"/>
            <a:ext cx="10972800" cy="5657144"/>
          </a:xfrm>
        </p:spPr>
        <p:txBody>
          <a:bodyPr/>
          <a:lstStyle/>
          <a:p>
            <a:r>
              <a:rPr lang="tr-TR" b="1" dirty="0"/>
              <a:t>Gerçek ve sözde özne olmak üzere iki özne türü vardır.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1. Gerçek Özne : </a:t>
            </a:r>
            <a:r>
              <a:rPr lang="tr-TR" b="1" dirty="0"/>
              <a:t>Açık ve gizli özne olmak üzere iki çeşittir.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Açık Özne: </a:t>
            </a:r>
            <a:r>
              <a:rPr lang="tr-TR" b="1" dirty="0"/>
              <a:t>Cümlede açıkça yazılı olan öznedir.</a:t>
            </a:r>
          </a:p>
          <a:p>
            <a:pPr marL="109537" indent="0">
              <a:buNone/>
            </a:pPr>
            <a:r>
              <a:rPr lang="tr-TR" b="1" u="sng" dirty="0">
                <a:solidFill>
                  <a:srgbClr val="0000FF"/>
                </a:solidFill>
              </a:rPr>
              <a:t>Neslihan Hanım</a:t>
            </a:r>
            <a:r>
              <a:rPr lang="tr-TR" b="1" dirty="0"/>
              <a:t>, gazetesini sabahları	</a:t>
            </a:r>
            <a:r>
              <a:rPr lang="tr-TR" b="1" u="sng" dirty="0">
                <a:solidFill>
                  <a:srgbClr val="FF0000"/>
                </a:solidFill>
              </a:rPr>
              <a:t>okur</a:t>
            </a:r>
            <a:r>
              <a:rPr lang="tr-TR" b="1" dirty="0"/>
              <a:t>. → </a:t>
            </a:r>
            <a:r>
              <a:rPr lang="tr-TR" b="1" dirty="0">
                <a:solidFill>
                  <a:srgbClr val="006600"/>
                </a:solidFill>
              </a:rPr>
              <a:t>Okuyan kim?</a:t>
            </a:r>
          </a:p>
          <a:p>
            <a:pPr marL="109537" indent="0">
              <a:buNone/>
            </a:pPr>
            <a:endParaRPr lang="tr-TR" b="1" dirty="0">
              <a:solidFill>
                <a:srgbClr val="006600"/>
              </a:solidFill>
            </a:endParaRPr>
          </a:p>
          <a:p>
            <a:pPr marL="109537" indent="0">
              <a:buNone/>
            </a:pPr>
            <a:endParaRPr lang="tr-TR" b="1" dirty="0">
              <a:solidFill>
                <a:srgbClr val="006600"/>
              </a:solidFill>
            </a:endParaRPr>
          </a:p>
          <a:p>
            <a:pPr marL="109537" indent="0">
              <a:buNone/>
            </a:pPr>
            <a:r>
              <a:rPr lang="tr-TR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Gizli Özne: </a:t>
            </a:r>
            <a:r>
              <a:rPr lang="tr-TR" b="1" dirty="0"/>
              <a:t>Cümlede açıkça yazılı olamayan öznedir.</a:t>
            </a:r>
          </a:p>
          <a:p>
            <a:pPr marL="109537" indent="0">
              <a:buNone/>
            </a:pPr>
            <a:r>
              <a:rPr lang="tr-TR" b="1" u="sng" dirty="0">
                <a:solidFill>
                  <a:srgbClr val="0000FF"/>
                </a:solidFill>
              </a:rPr>
              <a:t>(O)</a:t>
            </a:r>
            <a:r>
              <a:rPr lang="tr-TR" b="1" dirty="0">
                <a:solidFill>
                  <a:srgbClr val="0000FF"/>
                </a:solidFill>
              </a:rPr>
              <a:t>  </a:t>
            </a:r>
            <a:r>
              <a:rPr lang="tr-TR" b="1" dirty="0"/>
              <a:t>Gazetesini sabahları </a:t>
            </a:r>
            <a:r>
              <a:rPr lang="tr-TR" b="1" u="sng" dirty="0">
                <a:solidFill>
                  <a:srgbClr val="FF0000"/>
                </a:solidFill>
              </a:rPr>
              <a:t>okur.</a:t>
            </a:r>
            <a:r>
              <a:rPr lang="tr-TR" b="1" dirty="0">
                <a:solidFill>
                  <a:srgbClr val="FF0000"/>
                </a:solidFill>
              </a:rPr>
              <a:t> </a:t>
            </a:r>
            <a:r>
              <a:rPr lang="tr-TR" b="1" dirty="0"/>
              <a:t>→ </a:t>
            </a:r>
            <a:r>
              <a:rPr lang="tr-TR" b="1" dirty="0">
                <a:solidFill>
                  <a:srgbClr val="006600"/>
                </a:solidFill>
              </a:rPr>
              <a:t>Okuyan kim?</a:t>
            </a:r>
          </a:p>
          <a:p>
            <a:pPr marL="109537" indent="0">
              <a:buNone/>
            </a:pPr>
            <a:endParaRPr lang="tr-TR" b="1" dirty="0">
              <a:solidFill>
                <a:srgbClr val="006600"/>
              </a:solidFill>
            </a:endParaRPr>
          </a:p>
        </p:txBody>
      </p:sp>
      <p:graphicFrame>
        <p:nvGraphicFramePr>
          <p:cNvPr id="4" name="6 Tablo">
            <a:extLst>
              <a:ext uri="{FF2B5EF4-FFF2-40B4-BE49-F238E27FC236}">
                <a16:creationId xmlns:a16="http://schemas.microsoft.com/office/drawing/2014/main" id="{17920985-0D79-4497-9204-9280E2E57A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252484"/>
              </p:ext>
            </p:extLst>
          </p:nvPr>
        </p:nvGraphicFramePr>
        <p:xfrm>
          <a:off x="7146201" y="3096616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6 Tablo">
            <a:extLst>
              <a:ext uri="{FF2B5EF4-FFF2-40B4-BE49-F238E27FC236}">
                <a16:creationId xmlns:a16="http://schemas.microsoft.com/office/drawing/2014/main" id="{97178BE6-63EA-4F9B-B824-C81785C76A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667783"/>
              </p:ext>
            </p:extLst>
          </p:nvPr>
        </p:nvGraphicFramePr>
        <p:xfrm>
          <a:off x="1823490" y="3105856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6 Tablo">
            <a:extLst>
              <a:ext uri="{FF2B5EF4-FFF2-40B4-BE49-F238E27FC236}">
                <a16:creationId xmlns:a16="http://schemas.microsoft.com/office/drawing/2014/main" id="{E90930AF-7D6F-4737-B621-5D07D62AB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974724"/>
              </p:ext>
            </p:extLst>
          </p:nvPr>
        </p:nvGraphicFramePr>
        <p:xfrm>
          <a:off x="756691" y="5041901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6 Tablo">
            <a:extLst>
              <a:ext uri="{FF2B5EF4-FFF2-40B4-BE49-F238E27FC236}">
                <a16:creationId xmlns:a16="http://schemas.microsoft.com/office/drawing/2014/main" id="{18829270-2BEF-4056-AC77-54E829477F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41851"/>
              </p:ext>
            </p:extLst>
          </p:nvPr>
        </p:nvGraphicFramePr>
        <p:xfrm>
          <a:off x="5136778" y="5041901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50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F2AE537D-8B19-499B-A132-1C8483C79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16089"/>
            <a:ext cx="10972800" cy="5691011"/>
          </a:xfrm>
        </p:spPr>
        <p:txBody>
          <a:bodyPr/>
          <a:lstStyle/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Uyarı: </a:t>
            </a:r>
            <a:r>
              <a:rPr lang="tr-TR" b="1" dirty="0"/>
              <a:t>Gizli özne, öge sıralanışında ve sayısında dikkate alınmaz.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/>
              <a:t>(</a:t>
            </a:r>
            <a:r>
              <a:rPr lang="tr-TR" b="1" u="sng" dirty="0"/>
              <a:t>Biz</a:t>
            </a:r>
            <a:r>
              <a:rPr lang="tr-TR" b="1" dirty="0"/>
              <a:t>)  </a:t>
            </a:r>
            <a:r>
              <a:rPr lang="tr-TR" b="1" u="sng" dirty="0"/>
              <a:t>Geçen gün</a:t>
            </a:r>
            <a:r>
              <a:rPr lang="tr-TR" b="1" dirty="0"/>
              <a:t> </a:t>
            </a:r>
            <a:r>
              <a:rPr lang="tr-TR" b="1" u="sng" dirty="0"/>
              <a:t>Melih’le</a:t>
            </a:r>
            <a:r>
              <a:rPr lang="tr-TR" b="1" dirty="0"/>
              <a:t> </a:t>
            </a:r>
            <a:r>
              <a:rPr lang="tr-TR" b="1" u="sng" dirty="0"/>
              <a:t>markette</a:t>
            </a:r>
            <a:r>
              <a:rPr lang="tr-TR" b="1" dirty="0"/>
              <a:t> </a:t>
            </a:r>
            <a:r>
              <a:rPr lang="tr-TR" b="1" u="sng" dirty="0"/>
              <a:t>karşılaştık</a:t>
            </a:r>
            <a:r>
              <a:rPr lang="tr-TR" b="1" dirty="0"/>
              <a:t>.</a:t>
            </a:r>
          </a:p>
          <a:p>
            <a:endParaRPr lang="tr-TR" b="1" dirty="0"/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</a:rPr>
              <a:t>→Öge sayısı: </a:t>
            </a:r>
            <a:r>
              <a:rPr lang="tr-TR" b="1" dirty="0"/>
              <a:t>4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</a:rPr>
              <a:t>→Öge sıralanışı: </a:t>
            </a:r>
            <a:r>
              <a:rPr lang="tr-TR" b="1" dirty="0"/>
              <a:t>ZT – ZT – YT – Y</a:t>
            </a:r>
          </a:p>
        </p:txBody>
      </p:sp>
      <p:graphicFrame>
        <p:nvGraphicFramePr>
          <p:cNvPr id="4" name="6 Tablo">
            <a:extLst>
              <a:ext uri="{FF2B5EF4-FFF2-40B4-BE49-F238E27FC236}">
                <a16:creationId xmlns:a16="http://schemas.microsoft.com/office/drawing/2014/main" id="{4ED36038-94D6-467A-82E0-0B535C91E7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037819"/>
              </p:ext>
            </p:extLst>
          </p:nvPr>
        </p:nvGraphicFramePr>
        <p:xfrm>
          <a:off x="2302524" y="2135013"/>
          <a:ext cx="701508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Z.T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6 Tablo">
            <a:extLst>
              <a:ext uri="{FF2B5EF4-FFF2-40B4-BE49-F238E27FC236}">
                <a16:creationId xmlns:a16="http://schemas.microsoft.com/office/drawing/2014/main" id="{806E6697-50AC-4A4A-AE38-6C0867204F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240907"/>
              </p:ext>
            </p:extLst>
          </p:nvPr>
        </p:nvGraphicFramePr>
        <p:xfrm>
          <a:off x="3909129" y="2125137"/>
          <a:ext cx="701508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Z.T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6 Tablo">
            <a:extLst>
              <a:ext uri="{FF2B5EF4-FFF2-40B4-BE49-F238E27FC236}">
                <a16:creationId xmlns:a16="http://schemas.microsoft.com/office/drawing/2014/main" id="{064D8934-66A3-409B-97E7-26E9ABF3EA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792967"/>
              </p:ext>
            </p:extLst>
          </p:nvPr>
        </p:nvGraphicFramePr>
        <p:xfrm>
          <a:off x="5523721" y="2135013"/>
          <a:ext cx="701508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Y.T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6 Tablo">
            <a:extLst>
              <a:ext uri="{FF2B5EF4-FFF2-40B4-BE49-F238E27FC236}">
                <a16:creationId xmlns:a16="http://schemas.microsoft.com/office/drawing/2014/main" id="{6F12C0A2-27C0-453C-9C15-C84034847E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685556"/>
              </p:ext>
            </p:extLst>
          </p:nvPr>
        </p:nvGraphicFramePr>
        <p:xfrm>
          <a:off x="7095402" y="2135013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6 Tablo">
            <a:extLst>
              <a:ext uri="{FF2B5EF4-FFF2-40B4-BE49-F238E27FC236}">
                <a16:creationId xmlns:a16="http://schemas.microsoft.com/office/drawing/2014/main" id="{78A7D284-F833-4BDA-A2F4-5F2AD6C6C7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108657"/>
              </p:ext>
            </p:extLst>
          </p:nvPr>
        </p:nvGraphicFramePr>
        <p:xfrm>
          <a:off x="695173" y="2135013"/>
          <a:ext cx="800324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G.Ö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48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6C729486-2E69-432D-9105-5DED109FD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04800"/>
            <a:ext cx="10972800" cy="5702300"/>
          </a:xfrm>
        </p:spPr>
        <p:txBody>
          <a:bodyPr/>
          <a:lstStyle/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2. Sözde Özne : </a:t>
            </a:r>
            <a:r>
              <a:rPr lang="tr-TR" b="1" dirty="0"/>
              <a:t>Eylemin, kimin tarafından yapıldığı belli olmayan cümlelerde yapılan işten etkilenen ögedir.</a:t>
            </a:r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r>
              <a:rPr lang="tr-TR" b="1" u="sng" dirty="0">
                <a:solidFill>
                  <a:srgbClr val="0000FF"/>
                </a:solidFill>
              </a:rPr>
              <a:t>Davetiyeler</a:t>
            </a:r>
            <a:r>
              <a:rPr lang="tr-TR" b="1" dirty="0"/>
              <a:t>, ilgililere	</a:t>
            </a:r>
            <a:r>
              <a:rPr lang="tr-TR" b="1" u="sng" dirty="0">
                <a:solidFill>
                  <a:srgbClr val="FF0000"/>
                </a:solidFill>
              </a:rPr>
              <a:t>yollandı</a:t>
            </a:r>
            <a:r>
              <a:rPr lang="tr-TR" b="1" dirty="0">
                <a:solidFill>
                  <a:srgbClr val="FF0000"/>
                </a:solidFill>
              </a:rPr>
              <a:t>. </a:t>
            </a:r>
            <a:r>
              <a:rPr lang="tr-TR" b="1" dirty="0">
                <a:solidFill>
                  <a:srgbClr val="006600"/>
                </a:solidFill>
              </a:rPr>
              <a:t>→yollanan ne? </a:t>
            </a:r>
          </a:p>
          <a:p>
            <a:pPr marL="109537" indent="0">
              <a:buNone/>
            </a:pPr>
            <a:endParaRPr lang="tr-TR" b="1" u="sng" dirty="0">
              <a:solidFill>
                <a:srgbClr val="FF0000"/>
              </a:solidFill>
            </a:endParaRPr>
          </a:p>
          <a:p>
            <a:pPr marL="109537" indent="0">
              <a:buNone/>
            </a:pPr>
            <a:endParaRPr lang="tr-TR" b="1" u="sng" dirty="0">
              <a:solidFill>
                <a:srgbClr val="FF0000"/>
              </a:solidFill>
            </a:endParaRPr>
          </a:p>
          <a:p>
            <a:pPr marL="109537" indent="0">
              <a:buNone/>
            </a:pPr>
            <a:endParaRPr lang="tr-TR" b="1" u="sng" dirty="0">
              <a:solidFill>
                <a:srgbClr val="FF0000"/>
              </a:solidFill>
            </a:endParaRPr>
          </a:p>
          <a:p>
            <a:pPr marL="109537" indent="0">
              <a:buNone/>
            </a:pPr>
            <a:r>
              <a:rPr lang="tr-TR" b="1" u="sng" dirty="0">
                <a:solidFill>
                  <a:srgbClr val="0000FF"/>
                </a:solidFill>
              </a:rPr>
              <a:t>Olay</a:t>
            </a:r>
            <a:r>
              <a:rPr lang="tr-TR" b="1" dirty="0">
                <a:solidFill>
                  <a:srgbClr val="0000FF"/>
                </a:solidFill>
              </a:rPr>
              <a:t>, </a:t>
            </a:r>
            <a:r>
              <a:rPr lang="tr-TR" b="1" dirty="0"/>
              <a:t>titizlikle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u="sng" dirty="0">
                <a:solidFill>
                  <a:srgbClr val="FF0000"/>
                </a:solidFill>
              </a:rPr>
              <a:t>araştırıldı</a:t>
            </a:r>
            <a:r>
              <a:rPr lang="tr-TR" b="1" dirty="0">
                <a:solidFill>
                  <a:srgbClr val="FF0000"/>
                </a:solidFill>
              </a:rPr>
              <a:t>. </a:t>
            </a:r>
            <a:r>
              <a:rPr lang="tr-TR" b="1" dirty="0">
                <a:solidFill>
                  <a:srgbClr val="006600"/>
                </a:solidFill>
              </a:rPr>
              <a:t>→Araştırılan ne?</a:t>
            </a:r>
          </a:p>
          <a:p>
            <a:pPr marL="109537" indent="0">
              <a:buNone/>
            </a:pPr>
            <a:endParaRPr lang="tr-TR" b="1" u="sng" dirty="0">
              <a:solidFill>
                <a:srgbClr val="FF0000"/>
              </a:solidFill>
            </a:endParaRPr>
          </a:p>
        </p:txBody>
      </p:sp>
      <p:graphicFrame>
        <p:nvGraphicFramePr>
          <p:cNvPr id="4" name="6 Tablo">
            <a:extLst>
              <a:ext uri="{FF2B5EF4-FFF2-40B4-BE49-F238E27FC236}">
                <a16:creationId xmlns:a16="http://schemas.microsoft.com/office/drawing/2014/main" id="{DE217762-84AD-4CFC-98D8-88A8BD780F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726595"/>
              </p:ext>
            </p:extLst>
          </p:nvPr>
        </p:nvGraphicFramePr>
        <p:xfrm>
          <a:off x="1203173" y="2067890"/>
          <a:ext cx="800324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S.Ö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6 Tablo">
            <a:extLst>
              <a:ext uri="{FF2B5EF4-FFF2-40B4-BE49-F238E27FC236}">
                <a16:creationId xmlns:a16="http://schemas.microsoft.com/office/drawing/2014/main" id="{AF834887-A5A6-4F58-9A8F-5C678BBA8E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701435"/>
              </p:ext>
            </p:extLst>
          </p:nvPr>
        </p:nvGraphicFramePr>
        <p:xfrm>
          <a:off x="4758602" y="2067890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6 Tablo">
            <a:extLst>
              <a:ext uri="{FF2B5EF4-FFF2-40B4-BE49-F238E27FC236}">
                <a16:creationId xmlns:a16="http://schemas.microsoft.com/office/drawing/2014/main" id="{E0BC9782-9A72-4FF7-A5B6-BE05A3EF29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747158"/>
              </p:ext>
            </p:extLst>
          </p:nvPr>
        </p:nvGraphicFramePr>
        <p:xfrm>
          <a:off x="803011" y="3928001"/>
          <a:ext cx="800324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S.Ö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6 Tablo">
            <a:extLst>
              <a:ext uri="{FF2B5EF4-FFF2-40B4-BE49-F238E27FC236}">
                <a16:creationId xmlns:a16="http://schemas.microsoft.com/office/drawing/2014/main" id="{0CF3B954-6396-4713-B2FE-FC12119766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110284"/>
              </p:ext>
            </p:extLst>
          </p:nvPr>
        </p:nvGraphicFramePr>
        <p:xfrm>
          <a:off x="3657935" y="3928001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5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DE576658-67D9-4E1F-89B8-98D49DDFB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37067"/>
            <a:ext cx="10972800" cy="5770033"/>
          </a:xfrm>
        </p:spPr>
        <p:txBody>
          <a:bodyPr/>
          <a:lstStyle/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Uyarı: </a:t>
            </a:r>
            <a:r>
              <a:rPr lang="tr-TR" sz="2400" b="1" dirty="0">
                <a:ea typeface="Segoe UI Black" panose="020B0A02040204020203" pitchFamily="34" charset="0"/>
              </a:rPr>
              <a:t>Gerçek öznenin </a:t>
            </a:r>
            <a:r>
              <a:rPr lang="tr-TR" sz="2400" b="1" dirty="0">
                <a:solidFill>
                  <a:srgbClr val="FF0000"/>
                </a:solidFill>
                <a:ea typeface="Segoe UI Black" panose="020B0A02040204020203" pitchFamily="34" charset="0"/>
              </a:rPr>
              <a:t>“tarafından”, “yüzünden”, “nedeniyle”, “etkisiyle” </a:t>
            </a:r>
            <a:r>
              <a:rPr lang="tr-TR" sz="2400" b="1" dirty="0">
                <a:ea typeface="Segoe UI Black" panose="020B0A02040204020203" pitchFamily="34" charset="0"/>
              </a:rPr>
              <a:t>sözcükleri ve </a:t>
            </a:r>
            <a:r>
              <a:rPr lang="tr-TR" sz="2400" b="1" dirty="0">
                <a:solidFill>
                  <a:srgbClr val="FF0000"/>
                </a:solidFill>
                <a:ea typeface="Segoe UI Black" panose="020B0A02040204020203" pitchFamily="34" charset="0"/>
              </a:rPr>
              <a:t>“-</a:t>
            </a:r>
            <a:r>
              <a:rPr lang="tr-TR" sz="2400" b="1" dirty="0" err="1">
                <a:solidFill>
                  <a:srgbClr val="FF0000"/>
                </a:solidFill>
                <a:ea typeface="Segoe UI Black" panose="020B0A02040204020203" pitchFamily="34" charset="0"/>
              </a:rPr>
              <a:t>ca</a:t>
            </a:r>
            <a:r>
              <a:rPr lang="tr-TR" sz="2400" b="1" dirty="0">
                <a:solidFill>
                  <a:srgbClr val="FF0000"/>
                </a:solidFill>
                <a:ea typeface="Segoe UI Black" panose="020B0A02040204020203" pitchFamily="34" charset="0"/>
              </a:rPr>
              <a:t>, -ce” </a:t>
            </a:r>
            <a:r>
              <a:rPr lang="tr-TR" sz="2400" b="1" dirty="0">
                <a:ea typeface="Segoe UI Black" panose="020B0A02040204020203" pitchFamily="34" charset="0"/>
              </a:rPr>
              <a:t>gibi ifadelerle belirtildiği bölüme </a:t>
            </a:r>
            <a:r>
              <a:rPr lang="tr-TR" sz="2400" b="1" dirty="0">
                <a:solidFill>
                  <a:srgbClr val="FF0000"/>
                </a:solidFill>
                <a:ea typeface="Segoe UI Black" panose="020B0A02040204020203" pitchFamily="34" charset="0"/>
              </a:rPr>
              <a:t>“örtülü özne” </a:t>
            </a:r>
            <a:r>
              <a:rPr lang="tr-TR" sz="2400" b="1" dirty="0">
                <a:ea typeface="Segoe UI Black" panose="020B0A02040204020203" pitchFamily="34" charset="0"/>
              </a:rPr>
              <a:t>denir. Örtülü özne, gerçek öznenin çeşitli ek ve sözcüklerle gizlenmesidir aslında. Örtülü öznenin olduğu cümlelerde </a:t>
            </a:r>
            <a:r>
              <a:rPr lang="tr-TR" sz="2400" b="1" dirty="0">
                <a:solidFill>
                  <a:srgbClr val="FF0000"/>
                </a:solidFill>
                <a:ea typeface="Segoe UI Black" panose="020B0A02040204020203" pitchFamily="34" charset="0"/>
              </a:rPr>
              <a:t>“sözde özne” </a:t>
            </a:r>
            <a:r>
              <a:rPr lang="tr-TR" sz="2400" b="1" dirty="0">
                <a:ea typeface="Segoe UI Black" panose="020B0A02040204020203" pitchFamily="34" charset="0"/>
              </a:rPr>
              <a:t>de bulunur.</a:t>
            </a:r>
            <a:endParaRPr lang="tr-TR" sz="2400" b="1" dirty="0"/>
          </a:p>
          <a:p>
            <a:pPr marL="109537" indent="0">
              <a:buNone/>
            </a:pPr>
            <a:r>
              <a:rPr lang="tr-TR" sz="2400" b="1" u="sng" dirty="0">
                <a:solidFill>
                  <a:srgbClr val="0000FF"/>
                </a:solidFill>
              </a:rPr>
              <a:t>Suçlular</a:t>
            </a:r>
            <a:r>
              <a:rPr lang="tr-TR" sz="2400" b="1" dirty="0">
                <a:solidFill>
                  <a:srgbClr val="0000FF"/>
                </a:solidFill>
              </a:rPr>
              <a:t>,  </a:t>
            </a:r>
            <a:r>
              <a:rPr lang="tr-TR" sz="2400" b="1" u="sng" dirty="0"/>
              <a:t>polis tarafından</a:t>
            </a:r>
            <a:r>
              <a:rPr lang="tr-TR" sz="2400" b="1" dirty="0"/>
              <a:t> </a:t>
            </a:r>
            <a:r>
              <a:rPr lang="tr-TR" sz="2400" b="1" u="sng" dirty="0">
                <a:solidFill>
                  <a:srgbClr val="FF0000"/>
                </a:solidFill>
              </a:rPr>
              <a:t>tutuklandı.</a:t>
            </a:r>
          </a:p>
          <a:p>
            <a:endParaRPr lang="tr-TR" sz="2400" b="1" dirty="0"/>
          </a:p>
          <a:p>
            <a:endParaRPr lang="tr-TR" sz="2400" b="1" dirty="0"/>
          </a:p>
          <a:p>
            <a:pPr marL="109537" indent="0">
              <a:buNone/>
            </a:pPr>
            <a:r>
              <a:rPr lang="tr-TR" sz="2400" b="1" u="sng" dirty="0">
                <a:solidFill>
                  <a:srgbClr val="0000FF"/>
                </a:solidFill>
              </a:rPr>
              <a:t>Halk</a:t>
            </a:r>
            <a:r>
              <a:rPr lang="tr-TR" sz="2400" b="1" dirty="0">
                <a:solidFill>
                  <a:srgbClr val="0000FF"/>
                </a:solidFill>
              </a:rPr>
              <a:t>, </a:t>
            </a:r>
            <a:r>
              <a:rPr lang="tr-TR" sz="2400" b="1" u="sng" dirty="0"/>
              <a:t>yetkililerce</a:t>
            </a:r>
            <a:r>
              <a:rPr lang="tr-TR" sz="2400" b="1" dirty="0"/>
              <a:t> </a:t>
            </a:r>
            <a:r>
              <a:rPr lang="tr-TR" sz="2400" b="1" u="sng" dirty="0">
                <a:solidFill>
                  <a:srgbClr val="FF0000"/>
                </a:solidFill>
              </a:rPr>
              <a:t>bilgilendirildi.</a:t>
            </a:r>
          </a:p>
          <a:p>
            <a:pPr marL="109537" indent="0">
              <a:buNone/>
            </a:pPr>
            <a:endParaRPr lang="tr-TR" sz="2400" b="1" dirty="0"/>
          </a:p>
          <a:p>
            <a:endParaRPr lang="tr-TR" sz="2400" b="1" dirty="0"/>
          </a:p>
          <a:p>
            <a:r>
              <a:rPr lang="tr-TR" sz="2400" b="1" dirty="0"/>
              <a:t>Bazı cümlelerde özne kullanılmayabilir.</a:t>
            </a:r>
          </a:p>
          <a:p>
            <a:endParaRPr lang="tr-TR" sz="2400" b="1" dirty="0"/>
          </a:p>
          <a:p>
            <a:pPr marL="109537" indent="0">
              <a:buNone/>
            </a:pPr>
            <a:r>
              <a:rPr lang="tr-TR" sz="2400" b="1" u="sng" dirty="0"/>
              <a:t>Sabah</a:t>
            </a:r>
            <a:r>
              <a:rPr lang="tr-TR" sz="2400" b="1" dirty="0"/>
              <a:t> , </a:t>
            </a:r>
            <a:r>
              <a:rPr lang="tr-TR" sz="2400" b="1" u="sng" dirty="0"/>
              <a:t>erken</a:t>
            </a:r>
            <a:r>
              <a:rPr lang="tr-TR" sz="2400" b="1" dirty="0"/>
              <a:t>  </a:t>
            </a:r>
            <a:r>
              <a:rPr lang="tr-TR" sz="2400" b="1" u="sng" dirty="0">
                <a:solidFill>
                  <a:srgbClr val="FF0000"/>
                </a:solidFill>
              </a:rPr>
              <a:t>kalkılacak.</a:t>
            </a:r>
          </a:p>
          <a:p>
            <a:pPr marL="109537" indent="0">
              <a:buNone/>
            </a:pPr>
            <a:endParaRPr lang="tr-TR" b="1" dirty="0"/>
          </a:p>
        </p:txBody>
      </p:sp>
      <p:graphicFrame>
        <p:nvGraphicFramePr>
          <p:cNvPr id="4" name="6 Tablo">
            <a:extLst>
              <a:ext uri="{FF2B5EF4-FFF2-40B4-BE49-F238E27FC236}">
                <a16:creationId xmlns:a16="http://schemas.microsoft.com/office/drawing/2014/main" id="{7B2F388C-69A5-4393-9E8B-4CB7784620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202856"/>
              </p:ext>
            </p:extLst>
          </p:nvPr>
        </p:nvGraphicFramePr>
        <p:xfrm>
          <a:off x="3172855" y="2583902"/>
          <a:ext cx="800324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3802">
                <a:tc>
                  <a:txBody>
                    <a:bodyPr/>
                    <a:lstStyle/>
                    <a:p>
                      <a:pPr algn="ctr"/>
                      <a:r>
                        <a:rPr lang="tr-TR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Ö.Ö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6 Tablo">
            <a:extLst>
              <a:ext uri="{FF2B5EF4-FFF2-40B4-BE49-F238E27FC236}">
                <a16:creationId xmlns:a16="http://schemas.microsoft.com/office/drawing/2014/main" id="{358E23C0-8E5D-4E06-996C-564D1AACD6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150649"/>
              </p:ext>
            </p:extLst>
          </p:nvPr>
        </p:nvGraphicFramePr>
        <p:xfrm>
          <a:off x="853321" y="3836615"/>
          <a:ext cx="68754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tr-TR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S.Ö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6 Tablo">
            <a:extLst>
              <a:ext uri="{FF2B5EF4-FFF2-40B4-BE49-F238E27FC236}">
                <a16:creationId xmlns:a16="http://schemas.microsoft.com/office/drawing/2014/main" id="{980C6F90-2054-4ECE-9D1D-2B6946CB11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755266"/>
              </p:ext>
            </p:extLst>
          </p:nvPr>
        </p:nvGraphicFramePr>
        <p:xfrm>
          <a:off x="5127226" y="2583902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6 Tablo">
            <a:extLst>
              <a:ext uri="{FF2B5EF4-FFF2-40B4-BE49-F238E27FC236}">
                <a16:creationId xmlns:a16="http://schemas.microsoft.com/office/drawing/2014/main" id="{1B6BEBCE-5FE7-4C84-BF2B-5B88FBDC31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928004"/>
              </p:ext>
            </p:extLst>
          </p:nvPr>
        </p:nvGraphicFramePr>
        <p:xfrm>
          <a:off x="4130908" y="3836615"/>
          <a:ext cx="458257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2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tr-TR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6 Tablo">
            <a:extLst>
              <a:ext uri="{FF2B5EF4-FFF2-40B4-BE49-F238E27FC236}">
                <a16:creationId xmlns:a16="http://schemas.microsoft.com/office/drawing/2014/main" id="{19491790-68F1-4DA2-AC03-E1ACE5A37C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07022"/>
              </p:ext>
            </p:extLst>
          </p:nvPr>
        </p:nvGraphicFramePr>
        <p:xfrm>
          <a:off x="3465689" y="5942801"/>
          <a:ext cx="41769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7115">
                <a:tc>
                  <a:txBody>
                    <a:bodyPr/>
                    <a:lstStyle/>
                    <a:p>
                      <a:pPr algn="ctr"/>
                      <a:r>
                        <a:rPr lang="tr-TR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6 Tablo">
            <a:extLst>
              <a:ext uri="{FF2B5EF4-FFF2-40B4-BE49-F238E27FC236}">
                <a16:creationId xmlns:a16="http://schemas.microsoft.com/office/drawing/2014/main" id="{D34D88CD-382D-4527-AE2C-2294B242D7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724019"/>
              </p:ext>
            </p:extLst>
          </p:nvPr>
        </p:nvGraphicFramePr>
        <p:xfrm>
          <a:off x="2045851" y="5903196"/>
          <a:ext cx="697349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7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7577">
                <a:tc>
                  <a:txBody>
                    <a:bodyPr/>
                    <a:lstStyle/>
                    <a:p>
                      <a:pPr algn="ctr"/>
                      <a:r>
                        <a:rPr lang="tr-TR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Z.T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6 Tablo">
            <a:extLst>
              <a:ext uri="{FF2B5EF4-FFF2-40B4-BE49-F238E27FC236}">
                <a16:creationId xmlns:a16="http://schemas.microsoft.com/office/drawing/2014/main" id="{C47450E8-D8C7-4583-A96E-982419EDF0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888038"/>
              </p:ext>
            </p:extLst>
          </p:nvPr>
        </p:nvGraphicFramePr>
        <p:xfrm>
          <a:off x="853321" y="5896753"/>
          <a:ext cx="800324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tr-TR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Z.T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6 Tablo">
            <a:extLst>
              <a:ext uri="{FF2B5EF4-FFF2-40B4-BE49-F238E27FC236}">
                <a16:creationId xmlns:a16="http://schemas.microsoft.com/office/drawing/2014/main" id="{21DBD040-3180-428C-AE8B-4F05C867DB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936498"/>
              </p:ext>
            </p:extLst>
          </p:nvPr>
        </p:nvGraphicFramePr>
        <p:xfrm>
          <a:off x="1045128" y="2583902"/>
          <a:ext cx="68754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8250">
                <a:tc>
                  <a:txBody>
                    <a:bodyPr/>
                    <a:lstStyle/>
                    <a:p>
                      <a:pPr algn="ctr"/>
                      <a:r>
                        <a:rPr lang="tr-TR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S.Ö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6 Tablo">
            <a:extLst>
              <a:ext uri="{FF2B5EF4-FFF2-40B4-BE49-F238E27FC236}">
                <a16:creationId xmlns:a16="http://schemas.microsoft.com/office/drawing/2014/main" id="{BC1214CF-FB54-4947-9288-A71C9BCCF9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290884"/>
              </p:ext>
            </p:extLst>
          </p:nvPr>
        </p:nvGraphicFramePr>
        <p:xfrm>
          <a:off x="2045851" y="3851165"/>
          <a:ext cx="800324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tr-TR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Ö.Ö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403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6B900CB9-9335-46C8-A7F0-9F2C002436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8332333"/>
              </p:ext>
            </p:extLst>
          </p:nvPr>
        </p:nvGraphicFramePr>
        <p:xfrm>
          <a:off x="948267" y="1625599"/>
          <a:ext cx="9810045" cy="47864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86311">
                  <a:extLst>
                    <a:ext uri="{9D8B030D-6E8A-4147-A177-3AD203B41FA5}">
                      <a16:colId xmlns:a16="http://schemas.microsoft.com/office/drawing/2014/main" val="3098572473"/>
                    </a:ext>
                  </a:extLst>
                </a:gridCol>
                <a:gridCol w="1241778">
                  <a:extLst>
                    <a:ext uri="{9D8B030D-6E8A-4147-A177-3AD203B41FA5}">
                      <a16:colId xmlns:a16="http://schemas.microsoft.com/office/drawing/2014/main" val="3723642114"/>
                    </a:ext>
                  </a:extLst>
                </a:gridCol>
                <a:gridCol w="2381956">
                  <a:extLst>
                    <a:ext uri="{9D8B030D-6E8A-4147-A177-3AD203B41FA5}">
                      <a16:colId xmlns:a16="http://schemas.microsoft.com/office/drawing/2014/main" val="1999802963"/>
                    </a:ext>
                  </a:extLst>
                </a:gridCol>
              </a:tblGrid>
              <a:tr h="7890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 Denizin uykusu dinmiş.</a:t>
                      </a: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İsim</a:t>
                      </a:r>
                      <a:endParaRPr lang="tr-TR" sz="1800" b="1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877033"/>
                  </a:ext>
                </a:extLst>
              </a:tr>
              <a:tr h="7890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 Böyle seven zor bulunur.</a:t>
                      </a: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İsim tamlaması</a:t>
                      </a:r>
                      <a:endParaRPr lang="tr-TR" sz="1800" b="1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805636"/>
                  </a:ext>
                </a:extLst>
              </a:tr>
              <a:tr h="7890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 Sen bu akşam bize gel.</a:t>
                      </a: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Sıfat tamlaması</a:t>
                      </a: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567782"/>
                  </a:ext>
                </a:extLst>
              </a:tr>
              <a:tr h="7890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 Okumak ufkumuzu açar.</a:t>
                      </a: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Adlaşmış sıfat</a:t>
                      </a: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990586"/>
                  </a:ext>
                </a:extLst>
              </a:tr>
              <a:tr h="7890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5. Eylül hazin ayıdır.</a:t>
                      </a: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b="1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Zamir </a:t>
                      </a: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858587"/>
                  </a:ext>
                </a:extLst>
              </a:tr>
              <a:tr h="8414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 Halden anlayan insan zor bulunur.</a:t>
                      </a: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İsim fiil</a:t>
                      </a: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225443"/>
                  </a:ext>
                </a:extLst>
              </a:tr>
            </a:tbl>
          </a:graphicData>
        </a:graphic>
      </p:graphicFrame>
      <p:sp>
        <p:nvSpPr>
          <p:cNvPr id="3" name="Başlık 2">
            <a:extLst>
              <a:ext uri="{FF2B5EF4-FFF2-40B4-BE49-F238E27FC236}">
                <a16:creationId xmlns:a16="http://schemas.microsoft.com/office/drawing/2014/main" id="{75FA0A3D-632F-45DB-BD00-66CB8C1AF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000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Aşağıdaki cümlelerin öznelerini türüne göre, uygun olan sözcük / sözcük grubu türüyle eşleştiriniz.</a:t>
            </a:r>
          </a:p>
        </p:txBody>
      </p:sp>
      <p:graphicFrame>
        <p:nvGraphicFramePr>
          <p:cNvPr id="7" name="6 Tablo">
            <a:extLst>
              <a:ext uri="{FF2B5EF4-FFF2-40B4-BE49-F238E27FC236}">
                <a16:creationId xmlns:a16="http://schemas.microsoft.com/office/drawing/2014/main" id="{60FD81C9-ECBC-4547-8093-6CA4E2F45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34321"/>
              </p:ext>
            </p:extLst>
          </p:nvPr>
        </p:nvGraphicFramePr>
        <p:xfrm>
          <a:off x="7417136" y="2554750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6 Tablo">
            <a:extLst>
              <a:ext uri="{FF2B5EF4-FFF2-40B4-BE49-F238E27FC236}">
                <a16:creationId xmlns:a16="http://schemas.microsoft.com/office/drawing/2014/main" id="{1AAD24F8-E655-48C1-8BB0-94351DC806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857331"/>
              </p:ext>
            </p:extLst>
          </p:nvPr>
        </p:nvGraphicFramePr>
        <p:xfrm>
          <a:off x="7417135" y="4112617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6 Tablo">
            <a:extLst>
              <a:ext uri="{FF2B5EF4-FFF2-40B4-BE49-F238E27FC236}">
                <a16:creationId xmlns:a16="http://schemas.microsoft.com/office/drawing/2014/main" id="{50AEA9EE-1497-4236-911F-CAE591C458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085753"/>
              </p:ext>
            </p:extLst>
          </p:nvPr>
        </p:nvGraphicFramePr>
        <p:xfrm>
          <a:off x="7417134" y="4982368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6 Tablo">
            <a:extLst>
              <a:ext uri="{FF2B5EF4-FFF2-40B4-BE49-F238E27FC236}">
                <a16:creationId xmlns:a16="http://schemas.microsoft.com/office/drawing/2014/main" id="{D6011011-028F-422A-8B0E-5FD67FC4CE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679226"/>
              </p:ext>
            </p:extLst>
          </p:nvPr>
        </p:nvGraphicFramePr>
        <p:xfrm>
          <a:off x="7417134" y="5829393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6 Tablo">
            <a:extLst>
              <a:ext uri="{FF2B5EF4-FFF2-40B4-BE49-F238E27FC236}">
                <a16:creationId xmlns:a16="http://schemas.microsoft.com/office/drawing/2014/main" id="{D340B0C6-5EF3-4F24-80DB-A0BF55665F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77462"/>
              </p:ext>
            </p:extLst>
          </p:nvPr>
        </p:nvGraphicFramePr>
        <p:xfrm>
          <a:off x="7417134" y="1846723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6 Tablo">
            <a:extLst>
              <a:ext uri="{FF2B5EF4-FFF2-40B4-BE49-F238E27FC236}">
                <a16:creationId xmlns:a16="http://schemas.microsoft.com/office/drawing/2014/main" id="{E470B253-F4F6-4118-A1E1-FDC3689B8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064566"/>
              </p:ext>
            </p:extLst>
          </p:nvPr>
        </p:nvGraphicFramePr>
        <p:xfrm>
          <a:off x="7417134" y="3384336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4866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23A3DF6E-AF25-454D-8529-6120246CFA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1112334"/>
              </p:ext>
            </p:extLst>
          </p:nvPr>
        </p:nvGraphicFramePr>
        <p:xfrm>
          <a:off x="801511" y="643466"/>
          <a:ext cx="10566400" cy="5497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84800">
                  <a:extLst>
                    <a:ext uri="{9D8B030D-6E8A-4147-A177-3AD203B41FA5}">
                      <a16:colId xmlns:a16="http://schemas.microsoft.com/office/drawing/2014/main" val="2217253125"/>
                    </a:ext>
                  </a:extLst>
                </a:gridCol>
                <a:gridCol w="1715911">
                  <a:extLst>
                    <a:ext uri="{9D8B030D-6E8A-4147-A177-3AD203B41FA5}">
                      <a16:colId xmlns:a16="http://schemas.microsoft.com/office/drawing/2014/main" val="522801852"/>
                    </a:ext>
                  </a:extLst>
                </a:gridCol>
                <a:gridCol w="1761067">
                  <a:extLst>
                    <a:ext uri="{9D8B030D-6E8A-4147-A177-3AD203B41FA5}">
                      <a16:colId xmlns:a16="http://schemas.microsoft.com/office/drawing/2014/main" val="2259784581"/>
                    </a:ext>
                  </a:extLst>
                </a:gridCol>
                <a:gridCol w="1704622">
                  <a:extLst>
                    <a:ext uri="{9D8B030D-6E8A-4147-A177-3AD203B41FA5}">
                      <a16:colId xmlns:a16="http://schemas.microsoft.com/office/drawing/2014/main" val="3001173229"/>
                    </a:ext>
                  </a:extLst>
                </a:gridCol>
              </a:tblGrid>
              <a:tr h="7708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CÜMLELER</a:t>
                      </a: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GERÇEK ÖZNE</a:t>
                      </a: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GİZLİ ÖZNE</a:t>
                      </a:r>
                      <a:endParaRPr lang="tr-TR" sz="1800" b="1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SÖZDE ÖZNE</a:t>
                      </a: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2781622"/>
                  </a:ext>
                </a:extLst>
              </a:tr>
              <a:tr h="8300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>
                          <a:effectLst/>
                          <a:latin typeface="+mn-lt"/>
                        </a:rPr>
                        <a:t>Bu romanı okuyanlar onu daha iyi tanıdı.</a:t>
                      </a:r>
                      <a:endParaRPr lang="tr-TR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>
                          <a:effectLst/>
                          <a:latin typeface="+mn-lt"/>
                        </a:rPr>
                        <a:t>        </a:t>
                      </a:r>
                      <a:endParaRPr lang="tr-TR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800" b="1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800" b="1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57432"/>
                  </a:ext>
                </a:extLst>
              </a:tr>
              <a:tr h="763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>
                          <a:effectLst/>
                          <a:latin typeface="+mn-lt"/>
                        </a:rPr>
                        <a:t>Görüyorum ki evdesin.</a:t>
                      </a:r>
                      <a:endParaRPr lang="tr-TR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800" b="1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>
                          <a:effectLst/>
                          <a:latin typeface="+mn-lt"/>
                        </a:rPr>
                        <a:t>          </a:t>
                      </a:r>
                      <a:endParaRPr lang="tr-TR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800" b="1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072963"/>
                  </a:ext>
                </a:extLst>
              </a:tr>
              <a:tr h="8422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>
                          <a:effectLst/>
                          <a:latin typeface="+mn-lt"/>
                        </a:rPr>
                        <a:t>Bahçedeki çiçekleri o koparmış.</a:t>
                      </a:r>
                      <a:endParaRPr lang="tr-TR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800" b="1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800" b="1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800" b="1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1977062"/>
                  </a:ext>
                </a:extLst>
              </a:tr>
              <a:tr h="763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>
                          <a:effectLst/>
                          <a:latin typeface="+mn-lt"/>
                        </a:rPr>
                        <a:t>Duvar boydan boya yıkandı.</a:t>
                      </a:r>
                      <a:endParaRPr lang="tr-TR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800" b="1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800" b="1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800" b="1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622000"/>
                  </a:ext>
                </a:extLst>
              </a:tr>
              <a:tr h="763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  <a:latin typeface="+mn-lt"/>
                        </a:rPr>
                        <a:t>Anladım ben bu konuyu.</a:t>
                      </a:r>
                      <a:endParaRPr lang="tr-TR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800" b="1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800" b="1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800" b="1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638298"/>
                  </a:ext>
                </a:extLst>
              </a:tr>
              <a:tr h="763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>
                          <a:effectLst/>
                          <a:latin typeface="+mn-lt"/>
                        </a:rPr>
                        <a:t>Yataklar üst üste yığıldı.</a:t>
                      </a:r>
                      <a:endParaRPr lang="tr-TR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800" b="1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800" b="1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tr-TR" sz="1800" b="1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181980"/>
                  </a:ext>
                </a:extLst>
              </a:tr>
            </a:tbl>
          </a:graphicData>
        </a:graphic>
      </p:graphicFrame>
      <p:sp>
        <p:nvSpPr>
          <p:cNvPr id="5" name="Dikdörtgen 4">
            <a:extLst>
              <a:ext uri="{FF2B5EF4-FFF2-40B4-BE49-F238E27FC236}">
                <a16:creationId xmlns:a16="http://schemas.microsoft.com/office/drawing/2014/main" id="{238CEE3B-002A-4F09-892C-24F2C26FE0F0}"/>
              </a:ext>
            </a:extLst>
          </p:cNvPr>
          <p:cNvSpPr/>
          <p:nvPr/>
        </p:nvSpPr>
        <p:spPr>
          <a:xfrm>
            <a:off x="6638026" y="1598912"/>
            <a:ext cx="1027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>
                <a:solidFill>
                  <a:srgbClr val="00B050"/>
                </a:solidFill>
              </a:rPr>
              <a:t>✅</a:t>
            </a:r>
            <a:r>
              <a:rPr lang="tr-TR" dirty="0"/>
              <a:t> 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5D00E352-8449-4EA0-8DC8-48AE487B51FF}"/>
              </a:ext>
            </a:extLst>
          </p:cNvPr>
          <p:cNvSpPr/>
          <p:nvPr/>
        </p:nvSpPr>
        <p:spPr>
          <a:xfrm>
            <a:off x="8297254" y="2312523"/>
            <a:ext cx="1027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>
                <a:solidFill>
                  <a:srgbClr val="00B050"/>
                </a:solidFill>
              </a:rPr>
              <a:t>✅</a:t>
            </a:r>
            <a:r>
              <a:rPr lang="tr-TR" dirty="0"/>
              <a:t> 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C3DE3BC5-0F4D-4067-BAA8-1AC9104C8E12}"/>
              </a:ext>
            </a:extLst>
          </p:cNvPr>
          <p:cNvSpPr/>
          <p:nvPr/>
        </p:nvSpPr>
        <p:spPr>
          <a:xfrm>
            <a:off x="6609724" y="3142530"/>
            <a:ext cx="1027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>
                <a:solidFill>
                  <a:srgbClr val="00B050"/>
                </a:solidFill>
              </a:rPr>
              <a:t>✅</a:t>
            </a:r>
            <a:r>
              <a:rPr lang="tr-TR" dirty="0"/>
              <a:t> 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7375E9E5-662E-43EB-8F40-A2E547E1E1B8}"/>
              </a:ext>
            </a:extLst>
          </p:cNvPr>
          <p:cNvSpPr/>
          <p:nvPr/>
        </p:nvSpPr>
        <p:spPr>
          <a:xfrm>
            <a:off x="10069610" y="3960701"/>
            <a:ext cx="1027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>
                <a:solidFill>
                  <a:srgbClr val="00B050"/>
                </a:solidFill>
              </a:rPr>
              <a:t>✅</a:t>
            </a:r>
            <a:r>
              <a:rPr lang="tr-TR" dirty="0"/>
              <a:t> 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E702AE93-6562-4D06-9370-CC5DFA193226}"/>
              </a:ext>
            </a:extLst>
          </p:cNvPr>
          <p:cNvSpPr/>
          <p:nvPr/>
        </p:nvSpPr>
        <p:spPr>
          <a:xfrm>
            <a:off x="6638026" y="4660613"/>
            <a:ext cx="1027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>
                <a:solidFill>
                  <a:srgbClr val="00B050"/>
                </a:solidFill>
              </a:rPr>
              <a:t>✅</a:t>
            </a:r>
            <a:r>
              <a:rPr lang="tr-TR" dirty="0"/>
              <a:t> 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9DAA2B68-2BA6-4107-88DB-2A43C7D47F97}"/>
              </a:ext>
            </a:extLst>
          </p:cNvPr>
          <p:cNvSpPr/>
          <p:nvPr/>
        </p:nvSpPr>
        <p:spPr>
          <a:xfrm>
            <a:off x="10069610" y="5507280"/>
            <a:ext cx="1027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>
                <a:solidFill>
                  <a:srgbClr val="00B050"/>
                </a:solidFill>
              </a:rPr>
              <a:t>✅</a:t>
            </a:r>
            <a:r>
              <a:rPr lang="tr-T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440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8CE1EBC8-4912-478D-94B9-654465D81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70844"/>
            <a:ext cx="10972800" cy="5036256"/>
          </a:xfrm>
        </p:spPr>
        <p:txBody>
          <a:bodyPr/>
          <a:lstStyle/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1. NESNE (DÜZ TÜMLEÇ)</a:t>
            </a:r>
          </a:p>
          <a:p>
            <a:r>
              <a:rPr lang="tr-TR" b="1" dirty="0"/>
              <a:t>Cümlede, öznenin yaptığı işten etkilenen varlıktır.</a:t>
            </a:r>
          </a:p>
          <a:p>
            <a:r>
              <a:rPr lang="tr-TR" b="1" dirty="0"/>
              <a:t>Nesne, iki çeşittir.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1. Belirtili Nesne: </a:t>
            </a:r>
            <a:r>
              <a:rPr lang="tr-TR" b="1" dirty="0"/>
              <a:t>Özneyi kullanarak yükleme sorulan </a:t>
            </a:r>
            <a:r>
              <a:rPr lang="tr-TR" b="1" dirty="0">
                <a:solidFill>
                  <a:srgbClr val="FF0000"/>
                </a:solidFill>
              </a:rPr>
              <a:t>“Neyi?”, “Kimi?”, “Nereyi?” </a:t>
            </a:r>
            <a:r>
              <a:rPr lang="tr-TR" b="1" dirty="0"/>
              <a:t>sorularının cevabı belirtili nesneyi verir. Belirtili nesne olan sözcük ya da sözcük grubu </a:t>
            </a:r>
            <a:r>
              <a:rPr lang="tr-TR" b="1" dirty="0">
                <a:solidFill>
                  <a:srgbClr val="FF0000"/>
                </a:solidFill>
              </a:rPr>
              <a:t>belirtme hâl ekini (-i hâl ekini) </a:t>
            </a:r>
            <a:r>
              <a:rPr lang="tr-TR" b="1" dirty="0"/>
              <a:t>alır.</a:t>
            </a:r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r>
              <a:rPr lang="tr-TR" b="1" u="sng" dirty="0">
                <a:solidFill>
                  <a:srgbClr val="0000FF"/>
                </a:solidFill>
              </a:rPr>
              <a:t>Babam</a:t>
            </a:r>
            <a:r>
              <a:rPr lang="tr-TR" b="1" dirty="0">
                <a:solidFill>
                  <a:srgbClr val="0000FF"/>
                </a:solidFill>
              </a:rPr>
              <a:t> </a:t>
            </a:r>
            <a:r>
              <a:rPr lang="tr-TR" b="1" dirty="0"/>
              <a:t> </a:t>
            </a:r>
            <a:r>
              <a:rPr lang="tr-TR" b="1" u="sng" dirty="0">
                <a:solidFill>
                  <a:srgbClr val="006600"/>
                </a:solidFill>
              </a:rPr>
              <a:t>ağaçları</a:t>
            </a:r>
            <a:r>
              <a:rPr lang="tr-TR" b="1" dirty="0"/>
              <a:t>  </a:t>
            </a:r>
            <a:r>
              <a:rPr lang="tr-TR" b="1" u="sng" dirty="0">
                <a:solidFill>
                  <a:srgbClr val="FF0000"/>
                </a:solidFill>
              </a:rPr>
              <a:t>suluyor</a:t>
            </a:r>
            <a:r>
              <a:rPr lang="tr-TR" b="1" dirty="0">
                <a:solidFill>
                  <a:srgbClr val="FF0000"/>
                </a:solidFill>
              </a:rPr>
              <a:t>.</a:t>
            </a:r>
            <a:r>
              <a:rPr lang="tr-TR" b="1" dirty="0"/>
              <a:t>→ </a:t>
            </a:r>
            <a:r>
              <a:rPr lang="tr-TR" b="1" dirty="0">
                <a:solidFill>
                  <a:srgbClr val="006600"/>
                </a:solidFill>
              </a:rPr>
              <a:t>Babam neyi suluyor?</a:t>
            </a:r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DEE32283-A00C-4003-B4C9-2B5511792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0827"/>
            <a:ext cx="10972800" cy="730073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B. YARDIMCI ÖGELER</a:t>
            </a:r>
          </a:p>
        </p:txBody>
      </p:sp>
      <p:graphicFrame>
        <p:nvGraphicFramePr>
          <p:cNvPr id="4" name="6 Tablo">
            <a:extLst>
              <a:ext uri="{FF2B5EF4-FFF2-40B4-BE49-F238E27FC236}">
                <a16:creationId xmlns:a16="http://schemas.microsoft.com/office/drawing/2014/main" id="{F8342139-A651-4C0A-ACA7-8FA3627372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975690"/>
              </p:ext>
            </p:extLst>
          </p:nvPr>
        </p:nvGraphicFramePr>
        <p:xfrm>
          <a:off x="2242281" y="5438156"/>
          <a:ext cx="1065893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B’li</a:t>
                      </a:r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6 Tablo">
            <a:extLst>
              <a:ext uri="{FF2B5EF4-FFF2-40B4-BE49-F238E27FC236}">
                <a16:creationId xmlns:a16="http://schemas.microsoft.com/office/drawing/2014/main" id="{7841B527-8FB6-4D8A-80AC-2D45D6E5C7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72521"/>
              </p:ext>
            </p:extLst>
          </p:nvPr>
        </p:nvGraphicFramePr>
        <p:xfrm>
          <a:off x="3944410" y="5438156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6 Tablo">
            <a:extLst>
              <a:ext uri="{FF2B5EF4-FFF2-40B4-BE49-F238E27FC236}">
                <a16:creationId xmlns:a16="http://schemas.microsoft.com/office/drawing/2014/main" id="{7E4A197E-B69B-4319-8AD6-822964AF3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301798"/>
              </p:ext>
            </p:extLst>
          </p:nvPr>
        </p:nvGraphicFramePr>
        <p:xfrm>
          <a:off x="1033766" y="5420424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409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715CBAB1-6197-4D0E-89E7-9431F952E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06400"/>
            <a:ext cx="10972800" cy="5600700"/>
          </a:xfrm>
        </p:spPr>
        <p:txBody>
          <a:bodyPr/>
          <a:lstStyle/>
          <a:p>
            <a:pPr marL="109537" indent="0">
              <a:buNone/>
            </a:pPr>
            <a:r>
              <a:rPr lang="tr-TR" b="1" u="sng" dirty="0">
                <a:solidFill>
                  <a:srgbClr val="0000FF"/>
                </a:solidFill>
              </a:rPr>
              <a:t>Zeynep</a:t>
            </a:r>
            <a:r>
              <a:rPr lang="tr-TR" b="1" dirty="0"/>
              <a:t>  </a:t>
            </a:r>
            <a:r>
              <a:rPr lang="tr-TR" b="1" u="sng" dirty="0">
                <a:solidFill>
                  <a:srgbClr val="006600"/>
                </a:solidFill>
              </a:rPr>
              <a:t>ablasını</a:t>
            </a:r>
            <a:r>
              <a:rPr lang="tr-TR" b="1" dirty="0">
                <a:solidFill>
                  <a:srgbClr val="006600"/>
                </a:solidFill>
              </a:rPr>
              <a:t> </a:t>
            </a:r>
            <a:r>
              <a:rPr lang="tr-TR" b="1" dirty="0"/>
              <a:t> </a:t>
            </a:r>
            <a:r>
              <a:rPr lang="tr-TR" b="1" u="sng" dirty="0">
                <a:solidFill>
                  <a:srgbClr val="FF0000"/>
                </a:solidFill>
              </a:rPr>
              <a:t>taklit ediyor</a:t>
            </a:r>
            <a:r>
              <a:rPr lang="tr-TR" b="1" dirty="0">
                <a:solidFill>
                  <a:srgbClr val="FF0000"/>
                </a:solidFill>
              </a:rPr>
              <a:t>.</a:t>
            </a:r>
            <a:r>
              <a:rPr lang="tr-TR" b="1" dirty="0"/>
              <a:t>→ </a:t>
            </a:r>
            <a:r>
              <a:rPr lang="tr-TR" b="1" dirty="0">
                <a:solidFill>
                  <a:srgbClr val="006600"/>
                </a:solidFill>
              </a:rPr>
              <a:t>Zeynep kimi taklit ediyor?</a:t>
            </a:r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r>
              <a:rPr lang="tr-TR" b="1" u="sng" dirty="0">
                <a:solidFill>
                  <a:srgbClr val="0000FF"/>
                </a:solidFill>
              </a:rPr>
              <a:t>Ağaçlar</a:t>
            </a:r>
            <a:r>
              <a:rPr lang="tr-TR" b="1" dirty="0"/>
              <a:t>  </a:t>
            </a:r>
            <a:r>
              <a:rPr lang="tr-TR" b="1" u="sng" dirty="0">
                <a:solidFill>
                  <a:srgbClr val="006600"/>
                </a:solidFill>
              </a:rPr>
              <a:t>bahçeyi</a:t>
            </a:r>
            <a:r>
              <a:rPr lang="tr-TR" b="1" dirty="0"/>
              <a:t>   </a:t>
            </a:r>
            <a:r>
              <a:rPr lang="tr-TR" b="1" u="sng" dirty="0">
                <a:solidFill>
                  <a:srgbClr val="FF0000"/>
                </a:solidFill>
              </a:rPr>
              <a:t>süslüyor</a:t>
            </a:r>
            <a:r>
              <a:rPr lang="tr-TR" b="1" dirty="0">
                <a:solidFill>
                  <a:srgbClr val="FF0000"/>
                </a:solidFill>
              </a:rPr>
              <a:t>.</a:t>
            </a:r>
            <a:r>
              <a:rPr lang="tr-TR" b="1" dirty="0"/>
              <a:t>→ </a:t>
            </a:r>
            <a:r>
              <a:rPr lang="tr-TR" b="1" dirty="0">
                <a:solidFill>
                  <a:srgbClr val="006600"/>
                </a:solidFill>
              </a:rPr>
              <a:t>Ağaçlar nereyi süslüyor? </a:t>
            </a:r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r>
              <a:rPr lang="tr-TR" b="1" u="sng" dirty="0">
                <a:solidFill>
                  <a:srgbClr val="0000FF"/>
                </a:solidFill>
              </a:rPr>
              <a:t>Annem</a:t>
            </a:r>
            <a:r>
              <a:rPr lang="tr-TR" b="1" dirty="0"/>
              <a:t>  </a:t>
            </a:r>
            <a:r>
              <a:rPr lang="tr-TR" b="1" u="sng" dirty="0">
                <a:solidFill>
                  <a:srgbClr val="006600"/>
                </a:solidFill>
              </a:rPr>
              <a:t>beni</a:t>
            </a:r>
            <a:r>
              <a:rPr lang="tr-TR" b="1" dirty="0"/>
              <a:t>   çok </a:t>
            </a:r>
            <a:r>
              <a:rPr lang="tr-TR" b="1" u="sng" dirty="0">
                <a:solidFill>
                  <a:srgbClr val="FF0000"/>
                </a:solidFill>
              </a:rPr>
              <a:t>seviyor</a:t>
            </a:r>
            <a:r>
              <a:rPr lang="tr-TR" b="1" dirty="0">
                <a:solidFill>
                  <a:srgbClr val="FF0000"/>
                </a:solidFill>
              </a:rPr>
              <a:t>. </a:t>
            </a:r>
            <a:r>
              <a:rPr lang="tr-TR" b="1" dirty="0"/>
              <a:t>→ </a:t>
            </a:r>
            <a:r>
              <a:rPr lang="tr-TR" b="1" dirty="0">
                <a:solidFill>
                  <a:srgbClr val="006600"/>
                </a:solidFill>
              </a:rPr>
              <a:t>Annem kimi seviyor?</a:t>
            </a:r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r>
              <a:rPr lang="tr-TR" b="1" u="sng" dirty="0">
                <a:solidFill>
                  <a:srgbClr val="0000FF"/>
                </a:solidFill>
              </a:rPr>
              <a:t>Ali</a:t>
            </a:r>
            <a:r>
              <a:rPr lang="tr-TR" b="1" dirty="0"/>
              <a:t>,  </a:t>
            </a:r>
            <a:r>
              <a:rPr lang="tr-TR" b="1" u="sng" dirty="0">
                <a:solidFill>
                  <a:srgbClr val="006600"/>
                </a:solidFill>
              </a:rPr>
              <a:t>sınıfı</a:t>
            </a:r>
            <a:r>
              <a:rPr lang="tr-TR" b="1" dirty="0">
                <a:solidFill>
                  <a:srgbClr val="006600"/>
                </a:solidFill>
              </a:rPr>
              <a:t>  </a:t>
            </a:r>
            <a:r>
              <a:rPr lang="tr-TR" b="1" dirty="0"/>
              <a:t> </a:t>
            </a:r>
            <a:r>
              <a:rPr lang="tr-TR" b="1" u="sng" dirty="0">
                <a:solidFill>
                  <a:srgbClr val="FF0000"/>
                </a:solidFill>
              </a:rPr>
              <a:t>temizledi</a:t>
            </a:r>
            <a:r>
              <a:rPr lang="tr-TR" b="1" dirty="0">
                <a:solidFill>
                  <a:srgbClr val="FF0000"/>
                </a:solidFill>
              </a:rPr>
              <a:t>. </a:t>
            </a:r>
            <a:r>
              <a:rPr lang="tr-TR" b="1" dirty="0"/>
              <a:t>→ </a:t>
            </a:r>
            <a:r>
              <a:rPr lang="tr-TR" b="1" dirty="0">
                <a:solidFill>
                  <a:srgbClr val="006600"/>
                </a:solidFill>
              </a:rPr>
              <a:t>Ali nereyi temizledi?</a:t>
            </a:r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endParaRPr lang="tr-TR" b="1" dirty="0"/>
          </a:p>
        </p:txBody>
      </p:sp>
      <p:graphicFrame>
        <p:nvGraphicFramePr>
          <p:cNvPr id="4" name="6 Tablo">
            <a:extLst>
              <a:ext uri="{FF2B5EF4-FFF2-40B4-BE49-F238E27FC236}">
                <a16:creationId xmlns:a16="http://schemas.microsoft.com/office/drawing/2014/main" id="{FB36528A-B8A6-4F6E-A0F6-55C34EB7EF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774186"/>
              </p:ext>
            </p:extLst>
          </p:nvPr>
        </p:nvGraphicFramePr>
        <p:xfrm>
          <a:off x="1510846" y="5006969"/>
          <a:ext cx="90731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73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B’li</a:t>
                      </a:r>
                      <a:r>
                        <a:rPr lang="tr-TR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6 Tablo">
            <a:extLst>
              <a:ext uri="{FF2B5EF4-FFF2-40B4-BE49-F238E27FC236}">
                <a16:creationId xmlns:a16="http://schemas.microsoft.com/office/drawing/2014/main" id="{20DF0ECF-0489-4005-B0C1-C378B1E4E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771352"/>
              </p:ext>
            </p:extLst>
          </p:nvPr>
        </p:nvGraphicFramePr>
        <p:xfrm>
          <a:off x="2248984" y="2248379"/>
          <a:ext cx="1065893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B’li</a:t>
                      </a:r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6 Tablo">
            <a:extLst>
              <a:ext uri="{FF2B5EF4-FFF2-40B4-BE49-F238E27FC236}">
                <a16:creationId xmlns:a16="http://schemas.microsoft.com/office/drawing/2014/main" id="{F802143C-A1C3-4864-985E-80AF61D1BF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551038"/>
              </p:ext>
            </p:extLst>
          </p:nvPr>
        </p:nvGraphicFramePr>
        <p:xfrm>
          <a:off x="2248984" y="850900"/>
          <a:ext cx="1065893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B’li</a:t>
                      </a:r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6 Tablo">
            <a:extLst>
              <a:ext uri="{FF2B5EF4-FFF2-40B4-BE49-F238E27FC236}">
                <a16:creationId xmlns:a16="http://schemas.microsoft.com/office/drawing/2014/main" id="{E21D8389-91CC-466D-AFE9-B353791808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570419"/>
              </p:ext>
            </p:extLst>
          </p:nvPr>
        </p:nvGraphicFramePr>
        <p:xfrm>
          <a:off x="2024643" y="3627673"/>
          <a:ext cx="90731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73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B’li</a:t>
                      </a:r>
                      <a:r>
                        <a:rPr lang="tr-TR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6 Tablo">
            <a:extLst>
              <a:ext uri="{FF2B5EF4-FFF2-40B4-BE49-F238E27FC236}">
                <a16:creationId xmlns:a16="http://schemas.microsoft.com/office/drawing/2014/main" id="{73164B71-9F2E-4CEA-9C49-02264A5A55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352766"/>
              </p:ext>
            </p:extLst>
          </p:nvPr>
        </p:nvGraphicFramePr>
        <p:xfrm>
          <a:off x="662703" y="5006969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6 Tablo">
            <a:extLst>
              <a:ext uri="{FF2B5EF4-FFF2-40B4-BE49-F238E27FC236}">
                <a16:creationId xmlns:a16="http://schemas.microsoft.com/office/drawing/2014/main" id="{89F4A816-C7F2-4684-930C-BE2C52FF0E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965647"/>
              </p:ext>
            </p:extLst>
          </p:nvPr>
        </p:nvGraphicFramePr>
        <p:xfrm>
          <a:off x="1030982" y="3635873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6 Tablo">
            <a:extLst>
              <a:ext uri="{FF2B5EF4-FFF2-40B4-BE49-F238E27FC236}">
                <a16:creationId xmlns:a16="http://schemas.microsoft.com/office/drawing/2014/main" id="{DB9BCDAD-E91C-41D9-AEA3-1F35977719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1937968"/>
              </p:ext>
            </p:extLst>
          </p:nvPr>
        </p:nvGraphicFramePr>
        <p:xfrm>
          <a:off x="1116525" y="2244306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6 Tablo">
            <a:extLst>
              <a:ext uri="{FF2B5EF4-FFF2-40B4-BE49-F238E27FC236}">
                <a16:creationId xmlns:a16="http://schemas.microsoft.com/office/drawing/2014/main" id="{3516CB73-B83E-4439-9B2F-F6226019FA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979228"/>
              </p:ext>
            </p:extLst>
          </p:nvPr>
        </p:nvGraphicFramePr>
        <p:xfrm>
          <a:off x="1125955" y="865011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6 Tablo">
            <a:extLst>
              <a:ext uri="{FF2B5EF4-FFF2-40B4-BE49-F238E27FC236}">
                <a16:creationId xmlns:a16="http://schemas.microsoft.com/office/drawing/2014/main" id="{F11F01AC-A361-4481-8EC2-7BF442D6CE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014553"/>
              </p:ext>
            </p:extLst>
          </p:nvPr>
        </p:nvGraphicFramePr>
        <p:xfrm>
          <a:off x="3028737" y="5006969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6 Tablo">
            <a:extLst>
              <a:ext uri="{FF2B5EF4-FFF2-40B4-BE49-F238E27FC236}">
                <a16:creationId xmlns:a16="http://schemas.microsoft.com/office/drawing/2014/main" id="{5E115727-E4F7-4B5D-89A4-6B4127F666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850816"/>
              </p:ext>
            </p:extLst>
          </p:nvPr>
        </p:nvGraphicFramePr>
        <p:xfrm>
          <a:off x="4143853" y="3617586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6 Tablo">
            <a:extLst>
              <a:ext uri="{FF2B5EF4-FFF2-40B4-BE49-F238E27FC236}">
                <a16:creationId xmlns:a16="http://schemas.microsoft.com/office/drawing/2014/main" id="{544CE159-A803-4CA8-820A-8CE53B6907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058667"/>
              </p:ext>
            </p:extLst>
          </p:nvPr>
        </p:nvGraphicFramePr>
        <p:xfrm>
          <a:off x="4143854" y="2240283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6 Tablo">
            <a:extLst>
              <a:ext uri="{FF2B5EF4-FFF2-40B4-BE49-F238E27FC236}">
                <a16:creationId xmlns:a16="http://schemas.microsoft.com/office/drawing/2014/main" id="{CBE1D99E-E133-4279-8A1F-32675DAC60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154936"/>
              </p:ext>
            </p:extLst>
          </p:nvPr>
        </p:nvGraphicFramePr>
        <p:xfrm>
          <a:off x="4143855" y="850900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428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7FACA5DB-D67E-4D47-9FFC-72BE310DE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61244"/>
            <a:ext cx="10972800" cy="5645856"/>
          </a:xfrm>
        </p:spPr>
        <p:txBody>
          <a:bodyPr/>
          <a:lstStyle/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2. Belirtisiz Nesne: </a:t>
            </a:r>
            <a:r>
              <a:rPr lang="tr-TR" b="1" dirty="0"/>
              <a:t>Özneyi kullanarak yükleme sorulan </a:t>
            </a:r>
            <a:r>
              <a:rPr lang="tr-TR" b="1" dirty="0">
                <a:solidFill>
                  <a:srgbClr val="FF0000"/>
                </a:solidFill>
              </a:rPr>
              <a:t>“Ne?” </a:t>
            </a:r>
            <a:r>
              <a:rPr lang="tr-TR" b="1" dirty="0"/>
              <a:t>sorusunun cevabı belirtisiz nesneyi verir.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u="sng" dirty="0">
                <a:solidFill>
                  <a:srgbClr val="0000FF"/>
                </a:solidFill>
              </a:rPr>
              <a:t>Kardeşim</a:t>
            </a:r>
            <a:r>
              <a:rPr lang="tr-TR" b="1" dirty="0"/>
              <a:t>, benden </a:t>
            </a:r>
            <a:r>
              <a:rPr lang="tr-TR" b="1" u="sng" dirty="0">
                <a:solidFill>
                  <a:srgbClr val="006600"/>
                </a:solidFill>
              </a:rPr>
              <a:t>bir bardak süt</a:t>
            </a:r>
            <a:r>
              <a:rPr lang="tr-TR" b="1" dirty="0">
                <a:solidFill>
                  <a:srgbClr val="006600"/>
                </a:solidFill>
              </a:rPr>
              <a:t>  </a:t>
            </a:r>
            <a:r>
              <a:rPr lang="tr-TR" b="1" u="sng" dirty="0">
                <a:solidFill>
                  <a:srgbClr val="FF0000"/>
                </a:solidFill>
              </a:rPr>
              <a:t>istedi</a:t>
            </a:r>
            <a:r>
              <a:rPr lang="tr-TR" b="1" dirty="0">
                <a:solidFill>
                  <a:srgbClr val="FF0000"/>
                </a:solidFill>
              </a:rPr>
              <a:t>. </a:t>
            </a:r>
            <a:r>
              <a:rPr lang="tr-TR" b="1" dirty="0"/>
              <a:t>→ </a:t>
            </a:r>
            <a:r>
              <a:rPr lang="tr-TR" b="1" dirty="0">
                <a:solidFill>
                  <a:srgbClr val="006600"/>
                </a:solidFill>
              </a:rPr>
              <a:t>Kardeşim ne istedi?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/>
              <a:t> </a:t>
            </a:r>
          </a:p>
          <a:p>
            <a:pPr marL="109537" indent="0">
              <a:buNone/>
            </a:pPr>
            <a:r>
              <a:rPr lang="tr-TR" b="1" u="sng" dirty="0">
                <a:solidFill>
                  <a:srgbClr val="0000FF"/>
                </a:solidFill>
              </a:rPr>
              <a:t>Ayla</a:t>
            </a:r>
            <a:r>
              <a:rPr lang="tr-TR" b="1" dirty="0"/>
              <a:t> “</a:t>
            </a:r>
            <a:r>
              <a:rPr lang="tr-TR" b="1" u="sng" dirty="0">
                <a:solidFill>
                  <a:srgbClr val="006600"/>
                </a:solidFill>
              </a:rPr>
              <a:t>Bu konuyu çok iyi anladım</a:t>
            </a:r>
            <a:r>
              <a:rPr lang="tr-TR" b="1" dirty="0"/>
              <a:t>.” </a:t>
            </a:r>
            <a:r>
              <a:rPr lang="tr-TR" b="1" u="sng" dirty="0">
                <a:solidFill>
                  <a:srgbClr val="FF0000"/>
                </a:solidFill>
              </a:rPr>
              <a:t>dedi</a:t>
            </a:r>
            <a:r>
              <a:rPr lang="tr-TR" b="1" dirty="0"/>
              <a:t>. → </a:t>
            </a:r>
            <a:r>
              <a:rPr lang="tr-TR" b="1" dirty="0">
                <a:solidFill>
                  <a:srgbClr val="006600"/>
                </a:solidFill>
              </a:rPr>
              <a:t>Ayla ne dedi?</a:t>
            </a:r>
          </a:p>
        </p:txBody>
      </p:sp>
      <p:graphicFrame>
        <p:nvGraphicFramePr>
          <p:cNvPr id="4" name="6 Tablo">
            <a:extLst>
              <a:ext uri="{FF2B5EF4-FFF2-40B4-BE49-F238E27FC236}">
                <a16:creationId xmlns:a16="http://schemas.microsoft.com/office/drawing/2014/main" id="{6B5FFBBE-4457-4689-85F4-8D6A1FFD2E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056495"/>
              </p:ext>
            </p:extLst>
          </p:nvPr>
        </p:nvGraphicFramePr>
        <p:xfrm>
          <a:off x="838693" y="3576102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6 Tablo">
            <a:extLst>
              <a:ext uri="{FF2B5EF4-FFF2-40B4-BE49-F238E27FC236}">
                <a16:creationId xmlns:a16="http://schemas.microsoft.com/office/drawing/2014/main" id="{312CF3CB-8122-4EE2-8AC6-2145B4AC5E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31814"/>
              </p:ext>
            </p:extLst>
          </p:nvPr>
        </p:nvGraphicFramePr>
        <p:xfrm>
          <a:off x="1205582" y="2145236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6 Tablo">
            <a:extLst>
              <a:ext uri="{FF2B5EF4-FFF2-40B4-BE49-F238E27FC236}">
                <a16:creationId xmlns:a16="http://schemas.microsoft.com/office/drawing/2014/main" id="{6E322112-7043-4F98-9F47-3461E2FC8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574030"/>
              </p:ext>
            </p:extLst>
          </p:nvPr>
        </p:nvGraphicFramePr>
        <p:xfrm>
          <a:off x="6550870" y="3576102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6 Tablo">
            <a:extLst>
              <a:ext uri="{FF2B5EF4-FFF2-40B4-BE49-F238E27FC236}">
                <a16:creationId xmlns:a16="http://schemas.microsoft.com/office/drawing/2014/main" id="{D99036C2-6289-4A60-86CC-E3A70F1106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255528"/>
              </p:ext>
            </p:extLst>
          </p:nvPr>
        </p:nvGraphicFramePr>
        <p:xfrm>
          <a:off x="6680692" y="2145236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6 Tablo">
            <a:extLst>
              <a:ext uri="{FF2B5EF4-FFF2-40B4-BE49-F238E27FC236}">
                <a16:creationId xmlns:a16="http://schemas.microsoft.com/office/drawing/2014/main" id="{6CACBCC4-5AAE-4324-A301-975E85B3AF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679608"/>
              </p:ext>
            </p:extLst>
          </p:nvPr>
        </p:nvGraphicFramePr>
        <p:xfrm>
          <a:off x="4505067" y="2145236"/>
          <a:ext cx="1173244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3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B’siz</a:t>
                      </a:r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6 Tablo">
            <a:extLst>
              <a:ext uri="{FF2B5EF4-FFF2-40B4-BE49-F238E27FC236}">
                <a16:creationId xmlns:a16="http://schemas.microsoft.com/office/drawing/2014/main" id="{3E0655DB-2C5D-44D0-AA1B-EEE2145DF2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518785"/>
              </p:ext>
            </p:extLst>
          </p:nvPr>
        </p:nvGraphicFramePr>
        <p:xfrm>
          <a:off x="3107651" y="3576102"/>
          <a:ext cx="1148260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8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B’siz</a:t>
                      </a:r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537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id="{929B602F-70E5-4077-B1F4-11E3DFE2129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9600" y="1377243"/>
          <a:ext cx="10972800" cy="5194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2711">
                  <a:extLst>
                    <a:ext uri="{9D8B030D-6E8A-4147-A177-3AD203B41FA5}">
                      <a16:colId xmlns:a16="http://schemas.microsoft.com/office/drawing/2014/main" val="2971840828"/>
                    </a:ext>
                  </a:extLst>
                </a:gridCol>
                <a:gridCol w="4380089">
                  <a:extLst>
                    <a:ext uri="{9D8B030D-6E8A-4147-A177-3AD203B41FA5}">
                      <a16:colId xmlns:a16="http://schemas.microsoft.com/office/drawing/2014/main" val="1922205480"/>
                    </a:ext>
                  </a:extLst>
                </a:gridCol>
              </a:tblGrid>
              <a:tr h="6493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Annemi o günden beri görmedim.</a:t>
                      </a:r>
                    </a:p>
                    <a:p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631187"/>
                  </a:ext>
                </a:extLst>
              </a:tr>
              <a:tr h="6493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Senin ne kadar okuduğunu bilmez miyim?</a:t>
                      </a:r>
                    </a:p>
                    <a:p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1248474"/>
                  </a:ext>
                </a:extLst>
              </a:tr>
              <a:tr h="6493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Babamın aldığı kazağı oynarken kirlettim.</a:t>
                      </a:r>
                    </a:p>
                    <a:p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66534"/>
                  </a:ext>
                </a:extLst>
              </a:tr>
              <a:tr h="6493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Bazı kuşlar et yer bu bölgede.</a:t>
                      </a:r>
                    </a:p>
                    <a:p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1747713"/>
                  </a:ext>
                </a:extLst>
              </a:tr>
              <a:tr h="6493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Bana bir bardak su verir misin?</a:t>
                      </a:r>
                    </a:p>
                    <a:p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110381"/>
                  </a:ext>
                </a:extLst>
              </a:tr>
              <a:tr h="6493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 kadar söylesem de annesini dinlemiyor.</a:t>
                      </a:r>
                    </a:p>
                    <a:p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939739"/>
                  </a:ext>
                </a:extLst>
              </a:tr>
              <a:tr h="6493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Öğretmenimiz derste Baki’yi anlattı.</a:t>
                      </a:r>
                    </a:p>
                    <a:p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935851"/>
                  </a:ext>
                </a:extLst>
              </a:tr>
              <a:tr h="6493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Çocuk heyecanla “Bana ne zaman kitap alacaksın?” dedi</a:t>
                      </a:r>
                    </a:p>
                    <a:p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723756"/>
                  </a:ext>
                </a:extLst>
              </a:tr>
            </a:tbl>
          </a:graphicData>
        </a:graphic>
      </p:graphicFrame>
      <p:sp>
        <p:nvSpPr>
          <p:cNvPr id="3" name="Başlık 2">
            <a:extLst>
              <a:ext uri="{FF2B5EF4-FFF2-40B4-BE49-F238E27FC236}">
                <a16:creationId xmlns:a16="http://schemas.microsoft.com/office/drawing/2014/main" id="{437B26FD-3492-422B-A259-A72B3C348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5927"/>
            <a:ext cx="11582400" cy="786517"/>
          </a:xfrm>
        </p:spPr>
        <p:txBody>
          <a:bodyPr>
            <a:noAutofit/>
          </a:bodyPr>
          <a:lstStyle/>
          <a:p>
            <a:r>
              <a:rPr lang="tr-TR" sz="2800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Aşağıdaki cümleleri inceleyiniz. yükleme sorduğunuz “ne?, neyi?, kimi?” sorularının yanıtlarını cümlelerin karşılarına yazınız.</a:t>
            </a:r>
          </a:p>
        </p:txBody>
      </p:sp>
      <p:graphicFrame>
        <p:nvGraphicFramePr>
          <p:cNvPr id="6" name="6 Tablo">
            <a:extLst>
              <a:ext uri="{FF2B5EF4-FFF2-40B4-BE49-F238E27FC236}">
                <a16:creationId xmlns:a16="http://schemas.microsoft.com/office/drawing/2014/main" id="{89FBB54E-D8B2-4999-AD63-AB7EF3D54E28}"/>
              </a:ext>
            </a:extLst>
          </p:cNvPr>
          <p:cNvGraphicFramePr>
            <a:graphicFrameLocks noGrp="1"/>
          </p:cNvGraphicFramePr>
          <p:nvPr/>
        </p:nvGraphicFramePr>
        <p:xfrm>
          <a:off x="7298266" y="2786595"/>
          <a:ext cx="4131733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1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Babamın aldığı kazağı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6 Tablo">
            <a:extLst>
              <a:ext uri="{FF2B5EF4-FFF2-40B4-BE49-F238E27FC236}">
                <a16:creationId xmlns:a16="http://schemas.microsoft.com/office/drawing/2014/main" id="{768513B9-9E5A-4FB2-8037-275C7319AF4F}"/>
              </a:ext>
            </a:extLst>
          </p:cNvPr>
          <p:cNvGraphicFramePr>
            <a:graphicFrameLocks noGrp="1"/>
          </p:cNvGraphicFramePr>
          <p:nvPr/>
        </p:nvGraphicFramePr>
        <p:xfrm>
          <a:off x="7286977" y="3420554"/>
          <a:ext cx="4131733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1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6 Tablo">
            <a:extLst>
              <a:ext uri="{FF2B5EF4-FFF2-40B4-BE49-F238E27FC236}">
                <a16:creationId xmlns:a16="http://schemas.microsoft.com/office/drawing/2014/main" id="{6F80831D-7C35-4B8D-9B82-1A7679713A51}"/>
              </a:ext>
            </a:extLst>
          </p:cNvPr>
          <p:cNvGraphicFramePr>
            <a:graphicFrameLocks noGrp="1"/>
          </p:cNvGraphicFramePr>
          <p:nvPr/>
        </p:nvGraphicFramePr>
        <p:xfrm>
          <a:off x="7298266" y="4046042"/>
          <a:ext cx="4131733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1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bir bardak su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6 Tablo">
            <a:extLst>
              <a:ext uri="{FF2B5EF4-FFF2-40B4-BE49-F238E27FC236}">
                <a16:creationId xmlns:a16="http://schemas.microsoft.com/office/drawing/2014/main" id="{71BC8E53-38C1-4017-8D64-B926B9833DB7}"/>
              </a:ext>
            </a:extLst>
          </p:cNvPr>
          <p:cNvGraphicFramePr>
            <a:graphicFrameLocks noGrp="1"/>
          </p:cNvGraphicFramePr>
          <p:nvPr/>
        </p:nvGraphicFramePr>
        <p:xfrm>
          <a:off x="7303910" y="4697936"/>
          <a:ext cx="4131733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1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annesini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6 Tablo">
            <a:extLst>
              <a:ext uri="{FF2B5EF4-FFF2-40B4-BE49-F238E27FC236}">
                <a16:creationId xmlns:a16="http://schemas.microsoft.com/office/drawing/2014/main" id="{DA763B32-908D-40F3-963A-D8AE0AC549FE}"/>
              </a:ext>
            </a:extLst>
          </p:cNvPr>
          <p:cNvGraphicFramePr>
            <a:graphicFrameLocks noGrp="1"/>
          </p:cNvGraphicFramePr>
          <p:nvPr/>
        </p:nvGraphicFramePr>
        <p:xfrm>
          <a:off x="7298266" y="5340258"/>
          <a:ext cx="4131733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1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Baki’yi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6 Tablo">
            <a:extLst>
              <a:ext uri="{FF2B5EF4-FFF2-40B4-BE49-F238E27FC236}">
                <a16:creationId xmlns:a16="http://schemas.microsoft.com/office/drawing/2014/main" id="{15DDB4F0-4D39-442B-B214-B6536C5F1C47}"/>
              </a:ext>
            </a:extLst>
          </p:cNvPr>
          <p:cNvGraphicFramePr>
            <a:graphicFrameLocks noGrp="1"/>
          </p:cNvGraphicFramePr>
          <p:nvPr/>
        </p:nvGraphicFramePr>
        <p:xfrm>
          <a:off x="7286978" y="5992724"/>
          <a:ext cx="4131733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1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fi-FI" sz="18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Bana ne zaman kitap alacaksın? </a:t>
                      </a:r>
                      <a:endParaRPr lang="tr-TR" sz="180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6 Tablo">
            <a:extLst>
              <a:ext uri="{FF2B5EF4-FFF2-40B4-BE49-F238E27FC236}">
                <a16:creationId xmlns:a16="http://schemas.microsoft.com/office/drawing/2014/main" id="{8912642B-FA0F-4E6A-9B21-D015EA295579}"/>
              </a:ext>
            </a:extLst>
          </p:cNvPr>
          <p:cNvGraphicFramePr>
            <a:graphicFrameLocks noGrp="1"/>
          </p:cNvGraphicFramePr>
          <p:nvPr/>
        </p:nvGraphicFramePr>
        <p:xfrm>
          <a:off x="7286978" y="2104292"/>
          <a:ext cx="4131733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1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Senin ne kadar okuduğunu </a:t>
                      </a:r>
                      <a:endParaRPr lang="tr-TR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6 Tablo">
            <a:extLst>
              <a:ext uri="{FF2B5EF4-FFF2-40B4-BE49-F238E27FC236}">
                <a16:creationId xmlns:a16="http://schemas.microsoft.com/office/drawing/2014/main" id="{9A6D4997-642E-45D5-9897-4E6B01248B6C}"/>
              </a:ext>
            </a:extLst>
          </p:cNvPr>
          <p:cNvGraphicFramePr>
            <a:graphicFrameLocks noGrp="1"/>
          </p:cNvGraphicFramePr>
          <p:nvPr/>
        </p:nvGraphicFramePr>
        <p:xfrm>
          <a:off x="7286978" y="1473239"/>
          <a:ext cx="4131733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1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Annemi</a:t>
                      </a:r>
                      <a:endParaRPr lang="tr-TR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046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id="{DBB9ED4E-CF96-4798-A8F9-28A9BE5892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2793315"/>
              </p:ext>
            </p:extLst>
          </p:nvPr>
        </p:nvGraphicFramePr>
        <p:xfrm>
          <a:off x="609600" y="1128889"/>
          <a:ext cx="10972800" cy="5294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581701217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3835238587"/>
                    </a:ext>
                  </a:extLst>
                </a:gridCol>
              </a:tblGrid>
              <a:tr h="661811"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chemeClr val="tx1"/>
                          </a:solidFill>
                          <a:latin typeface="+mn-lt"/>
                        </a:rPr>
                        <a:t>Resimdeki açık renkler beni rahatsız etti.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275862"/>
                  </a:ext>
                </a:extLst>
              </a:tr>
              <a:tr h="6618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Boğazı baştan başa dolaştım ağır ağır.</a:t>
                      </a:r>
                    </a:p>
                    <a:p>
                      <a:endParaRPr lang="tr-TR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342309"/>
                  </a:ext>
                </a:extLst>
              </a:tr>
              <a:tr h="6618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Zavallı kız korkudan hiçbir şey anlatamıyordu.</a:t>
                      </a:r>
                    </a:p>
                    <a:p>
                      <a:endParaRPr lang="tr-TR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268152"/>
                  </a:ext>
                </a:extLst>
              </a:tr>
              <a:tr h="6618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Adam “Artık size güvenmiyorum.” diyordu.</a:t>
                      </a:r>
                    </a:p>
                    <a:p>
                      <a:endParaRPr lang="tr-TR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258103"/>
                  </a:ext>
                </a:extLst>
              </a:tr>
              <a:tr h="6618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Geç anladım bana yapılan büyük haksızlığı.</a:t>
                      </a:r>
                    </a:p>
                    <a:p>
                      <a:endParaRPr lang="tr-TR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9467419"/>
                  </a:ext>
                </a:extLst>
              </a:tr>
              <a:tr h="6618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u="none" dirty="0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Arkadaşımın mavi gözlü kardeşini 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gördüm. </a:t>
                      </a:r>
                    </a:p>
                    <a:p>
                      <a:endParaRPr lang="tr-TR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248999"/>
                  </a:ext>
                </a:extLst>
              </a:tr>
              <a:tr h="6618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u="none" dirty="0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Yeni aldığım kumandayı 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kırmış.</a:t>
                      </a:r>
                    </a:p>
                    <a:p>
                      <a:endParaRPr lang="tr-TR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462767"/>
                  </a:ext>
                </a:extLst>
              </a:tr>
              <a:tr h="6618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Hayatımda ilk defa </a:t>
                      </a:r>
                      <a:r>
                        <a:rPr lang="tr-TR" sz="1800" b="1" u="none" dirty="0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bir aslan 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gördüm. </a:t>
                      </a:r>
                    </a:p>
                    <a:p>
                      <a:endParaRPr lang="tr-TR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599605"/>
                  </a:ext>
                </a:extLst>
              </a:tr>
            </a:tbl>
          </a:graphicData>
        </a:graphic>
      </p:graphicFrame>
      <p:sp>
        <p:nvSpPr>
          <p:cNvPr id="3" name="Başlık 2">
            <a:extLst>
              <a:ext uri="{FF2B5EF4-FFF2-40B4-BE49-F238E27FC236}">
                <a16:creationId xmlns:a16="http://schemas.microsoft.com/office/drawing/2014/main" id="{AB10B814-0513-42C5-8617-19D702CA8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95616"/>
            <a:ext cx="10972800" cy="820384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Aşağıdaki cümlelerde yer alan nesneleri bulunuz.</a:t>
            </a:r>
          </a:p>
        </p:txBody>
      </p:sp>
      <p:graphicFrame>
        <p:nvGraphicFramePr>
          <p:cNvPr id="6" name="6 Tablo">
            <a:extLst>
              <a:ext uri="{FF2B5EF4-FFF2-40B4-BE49-F238E27FC236}">
                <a16:creationId xmlns:a16="http://schemas.microsoft.com/office/drawing/2014/main" id="{41A71B4E-53D6-4496-99A1-0AB4702459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306725"/>
              </p:ext>
            </p:extLst>
          </p:nvPr>
        </p:nvGraphicFramePr>
        <p:xfrm>
          <a:off x="6289653" y="1261573"/>
          <a:ext cx="499782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3811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beni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6 Tablo">
            <a:extLst>
              <a:ext uri="{FF2B5EF4-FFF2-40B4-BE49-F238E27FC236}">
                <a16:creationId xmlns:a16="http://schemas.microsoft.com/office/drawing/2014/main" id="{AC340A3D-430C-45E7-A376-3AFAC8D692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331564"/>
              </p:ext>
            </p:extLst>
          </p:nvPr>
        </p:nvGraphicFramePr>
        <p:xfrm>
          <a:off x="6289653" y="1851457"/>
          <a:ext cx="4997825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boğazı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6 Tablo">
            <a:extLst>
              <a:ext uri="{FF2B5EF4-FFF2-40B4-BE49-F238E27FC236}">
                <a16:creationId xmlns:a16="http://schemas.microsoft.com/office/drawing/2014/main" id="{C5B6E8F1-2897-4AE0-9873-6AE7AF0CC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976532"/>
              </p:ext>
            </p:extLst>
          </p:nvPr>
        </p:nvGraphicFramePr>
        <p:xfrm>
          <a:off x="6289653" y="2561357"/>
          <a:ext cx="4997825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hiçbir şey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6 Tablo">
            <a:extLst>
              <a:ext uri="{FF2B5EF4-FFF2-40B4-BE49-F238E27FC236}">
                <a16:creationId xmlns:a16="http://schemas.microsoft.com/office/drawing/2014/main" id="{59F271E2-3DE2-4BA0-8DF5-D5B953773E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05397"/>
              </p:ext>
            </p:extLst>
          </p:nvPr>
        </p:nvGraphicFramePr>
        <p:xfrm>
          <a:off x="6287911" y="3178967"/>
          <a:ext cx="4997825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artık size güvenmiyorum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6 Tablo">
            <a:extLst>
              <a:ext uri="{FF2B5EF4-FFF2-40B4-BE49-F238E27FC236}">
                <a16:creationId xmlns:a16="http://schemas.microsoft.com/office/drawing/2014/main" id="{52E865EA-69F7-4F86-8F34-65629D2B6A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685151"/>
              </p:ext>
            </p:extLst>
          </p:nvPr>
        </p:nvGraphicFramePr>
        <p:xfrm>
          <a:off x="6287912" y="3839837"/>
          <a:ext cx="4997824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7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bana yapılan büyük haksızlığı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6 Tablo">
            <a:extLst>
              <a:ext uri="{FF2B5EF4-FFF2-40B4-BE49-F238E27FC236}">
                <a16:creationId xmlns:a16="http://schemas.microsoft.com/office/drawing/2014/main" id="{25CCB5CD-ADE0-4A9E-9037-CEF41B4925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243743"/>
              </p:ext>
            </p:extLst>
          </p:nvPr>
        </p:nvGraphicFramePr>
        <p:xfrm>
          <a:off x="6289653" y="4522501"/>
          <a:ext cx="4997825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arkadaşımın mavi gözlü kardeşini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6 Tablo">
            <a:extLst>
              <a:ext uri="{FF2B5EF4-FFF2-40B4-BE49-F238E27FC236}">
                <a16:creationId xmlns:a16="http://schemas.microsoft.com/office/drawing/2014/main" id="{17DFCDBC-2E4D-4DD1-99BC-AA03D737F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473985"/>
              </p:ext>
            </p:extLst>
          </p:nvPr>
        </p:nvGraphicFramePr>
        <p:xfrm>
          <a:off x="6287912" y="5202122"/>
          <a:ext cx="4997824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7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yeni aldığım kumandayı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6 Tablo">
            <a:extLst>
              <a:ext uri="{FF2B5EF4-FFF2-40B4-BE49-F238E27FC236}">
                <a16:creationId xmlns:a16="http://schemas.microsoft.com/office/drawing/2014/main" id="{E91BB42A-8A43-48D7-95DE-D528548262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601386"/>
              </p:ext>
            </p:extLst>
          </p:nvPr>
        </p:nvGraphicFramePr>
        <p:xfrm>
          <a:off x="6287912" y="5861222"/>
          <a:ext cx="4997824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7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bir aslan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9147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id="{F78D2680-1C39-4DD4-A0D5-75491D0AB2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2290375"/>
              </p:ext>
            </p:extLst>
          </p:nvPr>
        </p:nvGraphicFramePr>
        <p:xfrm>
          <a:off x="1140178" y="1548871"/>
          <a:ext cx="9595555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8561">
                  <a:extLst>
                    <a:ext uri="{9D8B030D-6E8A-4147-A177-3AD203B41FA5}">
                      <a16:colId xmlns:a16="http://schemas.microsoft.com/office/drawing/2014/main" val="1839297698"/>
                    </a:ext>
                  </a:extLst>
                </a:gridCol>
                <a:gridCol w="1996994">
                  <a:extLst>
                    <a:ext uri="{9D8B030D-6E8A-4147-A177-3AD203B41FA5}">
                      <a16:colId xmlns:a16="http://schemas.microsoft.com/office/drawing/2014/main" val="3419766440"/>
                    </a:ext>
                  </a:extLst>
                </a:gridCol>
              </a:tblGrid>
              <a:tr h="7860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Hep misafirdi </a:t>
                      </a:r>
                      <a:r>
                        <a:rPr kumimoji="0" lang="tr-TR" sz="240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içimdeki çocuk</a:t>
                      </a:r>
                      <a:r>
                        <a:rPr kumimoji="0" lang="tr-TR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bana.</a:t>
                      </a:r>
                    </a:p>
                    <a:p>
                      <a:endParaRPr lang="tr-T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027275"/>
                  </a:ext>
                </a:extLst>
              </a:tr>
              <a:tr h="7860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Uzunca bir süre </a:t>
                      </a:r>
                      <a:r>
                        <a:rPr kumimoji="0" lang="tr-TR" sz="240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kitap</a:t>
                      </a:r>
                      <a:r>
                        <a:rPr kumimoji="0" lang="tr-TR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aradı.</a:t>
                      </a:r>
                    </a:p>
                    <a:p>
                      <a:endParaRPr lang="tr-T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690007"/>
                  </a:ext>
                </a:extLst>
              </a:tr>
              <a:tr h="7860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Kör olası çöpçüler </a:t>
                      </a:r>
                      <a:r>
                        <a:rPr kumimoji="0" lang="tr-TR" sz="240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aşkımı</a:t>
                      </a:r>
                      <a:r>
                        <a:rPr kumimoji="0" lang="tr-TR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süpürmüşler.</a:t>
                      </a:r>
                    </a:p>
                    <a:p>
                      <a:endParaRPr lang="tr-T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632984"/>
                  </a:ext>
                </a:extLst>
              </a:tr>
              <a:tr h="7860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40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Ağaçlar</a:t>
                      </a:r>
                      <a:r>
                        <a:rPr kumimoji="0" lang="tr-TR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bu sene erkenden çiçek açtı.</a:t>
                      </a:r>
                    </a:p>
                    <a:p>
                      <a:endParaRPr lang="tr-T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174191"/>
                  </a:ext>
                </a:extLst>
              </a:tr>
              <a:tr h="786077">
                <a:tc>
                  <a:txBody>
                    <a:bodyPr/>
                    <a:lstStyle/>
                    <a:p>
                      <a:r>
                        <a:rPr lang="tr-TR" sz="2400" b="1" u="sng" dirty="0">
                          <a:solidFill>
                            <a:schemeClr val="tx1"/>
                          </a:solidFill>
                        </a:rPr>
                        <a:t>Bu maçı</a:t>
                      </a:r>
                      <a:r>
                        <a:rPr lang="tr-TR" sz="2400" b="1" u="none" dirty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tr-TR" sz="2400" b="1" dirty="0">
                          <a:solidFill>
                            <a:schemeClr val="tx1"/>
                          </a:solidFill>
                        </a:rPr>
                        <a:t>mutlaka izlemeliyim.</a:t>
                      </a:r>
                    </a:p>
                    <a:p>
                      <a:endParaRPr lang="tr-T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070753"/>
                  </a:ext>
                </a:extLst>
              </a:tr>
              <a:tr h="786077">
                <a:tc>
                  <a:txBody>
                    <a:bodyPr/>
                    <a:lstStyle/>
                    <a:p>
                      <a:r>
                        <a:rPr lang="tr-TR" sz="2400" b="1" u="sng" dirty="0">
                          <a:solidFill>
                            <a:schemeClr val="tx1"/>
                          </a:solidFill>
                        </a:rPr>
                        <a:t>Yaşananlar</a:t>
                      </a:r>
                      <a:r>
                        <a:rPr lang="tr-TR" sz="2400" b="1" dirty="0">
                          <a:solidFill>
                            <a:schemeClr val="tx1"/>
                          </a:solidFill>
                        </a:rPr>
                        <a:t>, hepimizi derinden etkiledi.</a:t>
                      </a:r>
                    </a:p>
                    <a:p>
                      <a:endParaRPr lang="tr-T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860148"/>
                  </a:ext>
                </a:extLst>
              </a:tr>
            </a:tbl>
          </a:graphicData>
        </a:graphic>
      </p:graphicFrame>
      <p:sp>
        <p:nvSpPr>
          <p:cNvPr id="3" name="Başlık 2">
            <a:extLst>
              <a:ext uri="{FF2B5EF4-FFF2-40B4-BE49-F238E27FC236}">
                <a16:creationId xmlns:a16="http://schemas.microsoft.com/office/drawing/2014/main" id="{E454E2B5-2E60-4518-82D4-D53B1B49C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Aşağıdaki cümlelerde yer alan altı çizili sözcüklerden nesne olanlara “N” , özne olanlara “Ö” yazınız. </a:t>
            </a:r>
          </a:p>
        </p:txBody>
      </p:sp>
      <p:graphicFrame>
        <p:nvGraphicFramePr>
          <p:cNvPr id="6" name="6 Tablo">
            <a:extLst>
              <a:ext uri="{FF2B5EF4-FFF2-40B4-BE49-F238E27FC236}">
                <a16:creationId xmlns:a16="http://schemas.microsoft.com/office/drawing/2014/main" id="{69A8C962-5648-48E0-AE90-F815F0E6B3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456581"/>
              </p:ext>
            </p:extLst>
          </p:nvPr>
        </p:nvGraphicFramePr>
        <p:xfrm>
          <a:off x="9172221" y="1688918"/>
          <a:ext cx="1264355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4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kumimoji="0" lang="tr-TR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Ö</a:t>
                      </a:r>
                      <a:endParaRPr lang="tr-TR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6 Tablo">
            <a:extLst>
              <a:ext uri="{FF2B5EF4-FFF2-40B4-BE49-F238E27FC236}">
                <a16:creationId xmlns:a16="http://schemas.microsoft.com/office/drawing/2014/main" id="{43BEEB3C-49D4-4BC3-9AB2-066D2D8A3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77836"/>
              </p:ext>
            </p:extLst>
          </p:nvPr>
        </p:nvGraphicFramePr>
        <p:xfrm>
          <a:off x="9172222" y="2474127"/>
          <a:ext cx="1264355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4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kumimoji="0" lang="tr-TR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endParaRPr lang="tr-TR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6 Tablo">
            <a:extLst>
              <a:ext uri="{FF2B5EF4-FFF2-40B4-BE49-F238E27FC236}">
                <a16:creationId xmlns:a16="http://schemas.microsoft.com/office/drawing/2014/main" id="{F4985D28-61CF-4C48-B037-0969CEFCAB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763788"/>
              </p:ext>
            </p:extLst>
          </p:nvPr>
        </p:nvGraphicFramePr>
        <p:xfrm>
          <a:off x="9172223" y="3298876"/>
          <a:ext cx="1264355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4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kumimoji="0" lang="tr-TR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endParaRPr lang="tr-TR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6 Tablo">
            <a:extLst>
              <a:ext uri="{FF2B5EF4-FFF2-40B4-BE49-F238E27FC236}">
                <a16:creationId xmlns:a16="http://schemas.microsoft.com/office/drawing/2014/main" id="{D63B8A91-9F53-4271-B9B9-AD3FD97617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092735"/>
              </p:ext>
            </p:extLst>
          </p:nvPr>
        </p:nvGraphicFramePr>
        <p:xfrm>
          <a:off x="9172223" y="4180235"/>
          <a:ext cx="1264355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4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kumimoji="0" lang="tr-TR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Ö</a:t>
                      </a:r>
                      <a:endParaRPr lang="tr-TR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6 Tablo">
            <a:extLst>
              <a:ext uri="{FF2B5EF4-FFF2-40B4-BE49-F238E27FC236}">
                <a16:creationId xmlns:a16="http://schemas.microsoft.com/office/drawing/2014/main" id="{6088FE39-B220-44BB-855D-00196D8B61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560020"/>
              </p:ext>
            </p:extLst>
          </p:nvPr>
        </p:nvGraphicFramePr>
        <p:xfrm>
          <a:off x="9177868" y="4974478"/>
          <a:ext cx="1264355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4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kumimoji="0" lang="tr-TR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endParaRPr lang="tr-TR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6 Tablo">
            <a:extLst>
              <a:ext uri="{FF2B5EF4-FFF2-40B4-BE49-F238E27FC236}">
                <a16:creationId xmlns:a16="http://schemas.microsoft.com/office/drawing/2014/main" id="{2464BE32-1D99-485B-A517-D8795944A3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254773"/>
              </p:ext>
            </p:extLst>
          </p:nvPr>
        </p:nvGraphicFramePr>
        <p:xfrm>
          <a:off x="9172223" y="5790193"/>
          <a:ext cx="1264355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4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kumimoji="0" lang="tr-TR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Ö</a:t>
                      </a:r>
                      <a:endParaRPr lang="tr-TR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789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F44B28C5-9198-464B-B8E5-C49FC077D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06400"/>
            <a:ext cx="10972800" cy="5600700"/>
          </a:xfrm>
        </p:spPr>
        <p:txBody>
          <a:bodyPr/>
          <a:lstStyle/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2. YER TAMLAYICISI (DOLAYLI TÜMLEÇ)</a:t>
            </a:r>
          </a:p>
          <a:p>
            <a:r>
              <a:rPr lang="tr-TR" b="1" dirty="0"/>
              <a:t>Özneyi kullanarak yükleme sorulan </a:t>
            </a:r>
            <a:r>
              <a:rPr lang="tr-TR" b="1" dirty="0">
                <a:solidFill>
                  <a:srgbClr val="FF0000"/>
                </a:solidFill>
              </a:rPr>
              <a:t>“Kim</a:t>
            </a:r>
            <a:r>
              <a:rPr lang="tr-TR" b="1" dirty="0">
                <a:solidFill>
                  <a:srgbClr val="0000FF"/>
                </a:solidFill>
              </a:rPr>
              <a:t>e</a:t>
            </a:r>
            <a:r>
              <a:rPr lang="tr-TR" b="1" dirty="0">
                <a:solidFill>
                  <a:srgbClr val="FF0000"/>
                </a:solidFill>
              </a:rPr>
              <a:t>?”, “Kim</a:t>
            </a:r>
            <a:r>
              <a:rPr lang="tr-TR" b="1" dirty="0">
                <a:solidFill>
                  <a:srgbClr val="0000FF"/>
                </a:solidFill>
              </a:rPr>
              <a:t>de</a:t>
            </a:r>
            <a:r>
              <a:rPr lang="tr-TR" b="1" dirty="0">
                <a:solidFill>
                  <a:srgbClr val="FF0000"/>
                </a:solidFill>
              </a:rPr>
              <a:t>?”, “Kim</a:t>
            </a:r>
            <a:r>
              <a:rPr lang="tr-TR" b="1" dirty="0">
                <a:solidFill>
                  <a:srgbClr val="0000FF"/>
                </a:solidFill>
              </a:rPr>
              <a:t>den</a:t>
            </a:r>
            <a:r>
              <a:rPr lang="tr-TR" b="1" dirty="0">
                <a:solidFill>
                  <a:srgbClr val="FF0000"/>
                </a:solidFill>
              </a:rPr>
              <a:t>?”; “Ney</a:t>
            </a:r>
            <a:r>
              <a:rPr lang="tr-TR" b="1" dirty="0">
                <a:solidFill>
                  <a:srgbClr val="0000FF"/>
                </a:solidFill>
              </a:rPr>
              <a:t>e</a:t>
            </a:r>
            <a:r>
              <a:rPr lang="tr-TR" b="1" dirty="0">
                <a:solidFill>
                  <a:srgbClr val="FF0000"/>
                </a:solidFill>
              </a:rPr>
              <a:t>?”, “Neyd</a:t>
            </a:r>
            <a:r>
              <a:rPr lang="tr-TR" b="1" dirty="0">
                <a:solidFill>
                  <a:srgbClr val="0000FF"/>
                </a:solidFill>
              </a:rPr>
              <a:t>e</a:t>
            </a:r>
            <a:r>
              <a:rPr lang="tr-TR" b="1" dirty="0">
                <a:solidFill>
                  <a:srgbClr val="FF0000"/>
                </a:solidFill>
              </a:rPr>
              <a:t>?”, “Ney</a:t>
            </a:r>
            <a:r>
              <a:rPr lang="tr-TR" b="1" dirty="0">
                <a:solidFill>
                  <a:srgbClr val="0000FF"/>
                </a:solidFill>
              </a:rPr>
              <a:t>den</a:t>
            </a:r>
            <a:r>
              <a:rPr lang="tr-TR" b="1" dirty="0">
                <a:solidFill>
                  <a:srgbClr val="FF0000"/>
                </a:solidFill>
              </a:rPr>
              <a:t>?”; “Nere(y)</a:t>
            </a:r>
            <a:r>
              <a:rPr lang="tr-TR" b="1" dirty="0">
                <a:solidFill>
                  <a:srgbClr val="0000FF"/>
                </a:solidFill>
              </a:rPr>
              <a:t>e</a:t>
            </a:r>
            <a:r>
              <a:rPr lang="tr-TR" b="1" dirty="0">
                <a:solidFill>
                  <a:srgbClr val="FF0000"/>
                </a:solidFill>
              </a:rPr>
              <a:t>?”, “Nere</a:t>
            </a:r>
            <a:r>
              <a:rPr lang="tr-TR" b="1" dirty="0">
                <a:solidFill>
                  <a:srgbClr val="0000FF"/>
                </a:solidFill>
              </a:rPr>
              <a:t>de</a:t>
            </a:r>
            <a:r>
              <a:rPr lang="tr-TR" b="1" dirty="0">
                <a:solidFill>
                  <a:srgbClr val="FF0000"/>
                </a:solidFill>
              </a:rPr>
              <a:t>?”, “Nere</a:t>
            </a:r>
            <a:r>
              <a:rPr lang="tr-TR" b="1" dirty="0">
                <a:solidFill>
                  <a:srgbClr val="0000FF"/>
                </a:solidFill>
              </a:rPr>
              <a:t>den</a:t>
            </a:r>
            <a:r>
              <a:rPr lang="tr-TR" b="1" dirty="0">
                <a:solidFill>
                  <a:srgbClr val="FF0000"/>
                </a:solidFill>
              </a:rPr>
              <a:t>?” </a:t>
            </a:r>
            <a:r>
              <a:rPr lang="tr-TR" b="1" dirty="0"/>
              <a:t>sorularının cevabı yer </a:t>
            </a:r>
            <a:r>
              <a:rPr lang="tr-TR" b="1" dirty="0" err="1"/>
              <a:t>tamlayıcısını</a:t>
            </a:r>
            <a:r>
              <a:rPr lang="tr-TR" b="1" dirty="0"/>
              <a:t> verir.</a:t>
            </a:r>
          </a:p>
          <a:p>
            <a:endParaRPr lang="tr-TR" b="1" dirty="0"/>
          </a:p>
          <a:p>
            <a:r>
              <a:rPr lang="tr-TR" b="1" dirty="0"/>
              <a:t>Yer </a:t>
            </a:r>
            <a:r>
              <a:rPr lang="tr-TR" b="1" dirty="0" err="1"/>
              <a:t>tamlayıcısı</a:t>
            </a:r>
            <a:r>
              <a:rPr lang="tr-TR" b="1" dirty="0"/>
              <a:t> olan sözcük ya da sözcük grubunda mutlaka  </a:t>
            </a:r>
            <a:r>
              <a:rPr lang="tr-TR" b="1" dirty="0">
                <a:solidFill>
                  <a:srgbClr val="FF0000"/>
                </a:solidFill>
              </a:rPr>
              <a:t>“-e, -de, -den” hâl eklerinden </a:t>
            </a:r>
            <a:r>
              <a:rPr lang="tr-TR" b="1" dirty="0"/>
              <a:t>biri bulunur.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>
                <a:solidFill>
                  <a:srgbClr val="0000FF"/>
                </a:solidFill>
              </a:rPr>
              <a:t>(Siz) </a:t>
            </a:r>
            <a:r>
              <a:rPr lang="tr-TR" b="1" dirty="0"/>
              <a:t>Eve ulaştığınızda </a:t>
            </a:r>
            <a:r>
              <a:rPr lang="tr-TR" b="1" u="sng" dirty="0">
                <a:solidFill>
                  <a:srgbClr val="006600"/>
                </a:solidFill>
              </a:rPr>
              <a:t>ban</a:t>
            </a:r>
            <a:r>
              <a:rPr lang="tr-TR" b="1" u="sng" dirty="0">
                <a:solidFill>
                  <a:srgbClr val="0000FF"/>
                </a:solidFill>
              </a:rPr>
              <a:t>a</a:t>
            </a:r>
            <a:r>
              <a:rPr lang="tr-TR" b="1" dirty="0"/>
              <a:t> </a:t>
            </a:r>
            <a:r>
              <a:rPr lang="tr-TR" b="1" u="sng" dirty="0">
                <a:solidFill>
                  <a:srgbClr val="FF0000"/>
                </a:solidFill>
              </a:rPr>
              <a:t>haber verin</a:t>
            </a:r>
            <a:r>
              <a:rPr lang="tr-TR" b="1" dirty="0"/>
              <a:t>. → </a:t>
            </a:r>
            <a:r>
              <a:rPr lang="tr-TR" b="1" dirty="0">
                <a:solidFill>
                  <a:srgbClr val="006600"/>
                </a:solidFill>
              </a:rPr>
              <a:t>Kim</a:t>
            </a:r>
            <a:r>
              <a:rPr lang="tr-TR" b="1" dirty="0">
                <a:solidFill>
                  <a:srgbClr val="0000FF"/>
                </a:solidFill>
              </a:rPr>
              <a:t>e</a:t>
            </a:r>
            <a:r>
              <a:rPr lang="tr-TR" b="1" dirty="0">
                <a:solidFill>
                  <a:srgbClr val="006600"/>
                </a:solidFill>
              </a:rPr>
              <a:t> haber verin? </a:t>
            </a:r>
          </a:p>
        </p:txBody>
      </p:sp>
      <p:graphicFrame>
        <p:nvGraphicFramePr>
          <p:cNvPr id="4" name="6 Tablo">
            <a:extLst>
              <a:ext uri="{FF2B5EF4-FFF2-40B4-BE49-F238E27FC236}">
                <a16:creationId xmlns:a16="http://schemas.microsoft.com/office/drawing/2014/main" id="{5732CAC3-FC92-4B8F-95CD-3074E0D94D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437510"/>
              </p:ext>
            </p:extLst>
          </p:nvPr>
        </p:nvGraphicFramePr>
        <p:xfrm>
          <a:off x="833581" y="4377614"/>
          <a:ext cx="696596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6 Tablo">
            <a:extLst>
              <a:ext uri="{FF2B5EF4-FFF2-40B4-BE49-F238E27FC236}">
                <a16:creationId xmlns:a16="http://schemas.microsoft.com/office/drawing/2014/main" id="{C93DF906-C8E1-45D9-B1D7-D8A3ACCC6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510158"/>
              </p:ext>
            </p:extLst>
          </p:nvPr>
        </p:nvGraphicFramePr>
        <p:xfrm>
          <a:off x="4592249" y="4377614"/>
          <a:ext cx="696596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6 Tablo">
            <a:extLst>
              <a:ext uri="{FF2B5EF4-FFF2-40B4-BE49-F238E27FC236}">
                <a16:creationId xmlns:a16="http://schemas.microsoft.com/office/drawing/2014/main" id="{6F3B9798-AD6B-4722-8E0B-431825D09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996187"/>
              </p:ext>
            </p:extLst>
          </p:nvPr>
        </p:nvGraphicFramePr>
        <p:xfrm>
          <a:off x="6096000" y="4377614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079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54EE79DE-3241-44C4-AA58-1DADE43DE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530578"/>
            <a:ext cx="10972800" cy="5476522"/>
          </a:xfrm>
        </p:spPr>
        <p:txBody>
          <a:bodyPr/>
          <a:lstStyle/>
          <a:p>
            <a:pPr marL="109537" indent="0">
              <a:buNone/>
            </a:pPr>
            <a:r>
              <a:rPr lang="tr-TR" b="1" dirty="0">
                <a:solidFill>
                  <a:srgbClr val="0000FF"/>
                </a:solidFill>
              </a:rPr>
              <a:t>(Ben) </a:t>
            </a:r>
            <a:r>
              <a:rPr lang="tr-TR" b="1" dirty="0"/>
              <a:t>Bir dönem </a:t>
            </a:r>
            <a:r>
              <a:rPr lang="tr-TR" b="1" u="sng" dirty="0">
                <a:solidFill>
                  <a:srgbClr val="006600"/>
                </a:solidFill>
              </a:rPr>
              <a:t>köy</a:t>
            </a:r>
            <a:r>
              <a:rPr lang="tr-TR" b="1" u="sng" dirty="0">
                <a:solidFill>
                  <a:srgbClr val="0000FF"/>
                </a:solidFill>
              </a:rPr>
              <a:t>de</a:t>
            </a:r>
            <a:r>
              <a:rPr lang="tr-TR" b="1" dirty="0"/>
              <a:t> </a:t>
            </a:r>
            <a:r>
              <a:rPr lang="tr-TR" b="1" u="sng" dirty="0">
                <a:solidFill>
                  <a:srgbClr val="FF0000"/>
                </a:solidFill>
              </a:rPr>
              <a:t>yaşadım</a:t>
            </a:r>
            <a:r>
              <a:rPr lang="tr-TR" b="1" dirty="0">
                <a:solidFill>
                  <a:srgbClr val="FF0000"/>
                </a:solidFill>
              </a:rPr>
              <a:t>. </a:t>
            </a:r>
            <a:r>
              <a:rPr lang="tr-TR" b="1" dirty="0"/>
              <a:t>→ </a:t>
            </a:r>
            <a:r>
              <a:rPr lang="tr-TR" b="1" dirty="0">
                <a:solidFill>
                  <a:srgbClr val="006600"/>
                </a:solidFill>
              </a:rPr>
              <a:t>Nere</a:t>
            </a:r>
            <a:r>
              <a:rPr lang="tr-TR" b="1" dirty="0">
                <a:solidFill>
                  <a:srgbClr val="0000FF"/>
                </a:solidFill>
              </a:rPr>
              <a:t>de</a:t>
            </a:r>
            <a:r>
              <a:rPr lang="tr-TR" b="1" dirty="0">
                <a:solidFill>
                  <a:srgbClr val="006600"/>
                </a:solidFill>
              </a:rPr>
              <a:t> yaşadım? </a:t>
            </a:r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r>
              <a:rPr lang="tr-TR" b="1" u="sng" dirty="0">
                <a:solidFill>
                  <a:srgbClr val="0000FF"/>
                </a:solidFill>
              </a:rPr>
              <a:t>Yoğurt</a:t>
            </a:r>
            <a:r>
              <a:rPr lang="tr-TR" b="1" dirty="0"/>
              <a:t>, </a:t>
            </a:r>
            <a:r>
              <a:rPr lang="tr-TR" b="1" u="sng" dirty="0">
                <a:solidFill>
                  <a:srgbClr val="006600"/>
                </a:solidFill>
              </a:rPr>
              <a:t>süt</a:t>
            </a:r>
            <a:r>
              <a:rPr lang="tr-TR" b="1" u="sng" dirty="0">
                <a:solidFill>
                  <a:srgbClr val="0000FF"/>
                </a:solidFill>
              </a:rPr>
              <a:t>ten</a:t>
            </a:r>
            <a:r>
              <a:rPr lang="tr-TR" b="1" dirty="0"/>
              <a:t> </a:t>
            </a:r>
            <a:r>
              <a:rPr lang="tr-TR" b="1" u="sng" dirty="0">
                <a:solidFill>
                  <a:srgbClr val="FF0000"/>
                </a:solidFill>
              </a:rPr>
              <a:t>yapılır</a:t>
            </a:r>
            <a:r>
              <a:rPr lang="tr-TR" b="1" dirty="0">
                <a:solidFill>
                  <a:srgbClr val="FF0000"/>
                </a:solidFill>
              </a:rPr>
              <a:t>. </a:t>
            </a:r>
            <a:r>
              <a:rPr lang="tr-TR" b="1" dirty="0"/>
              <a:t>→ </a:t>
            </a:r>
            <a:r>
              <a:rPr lang="tr-TR" b="1" dirty="0">
                <a:solidFill>
                  <a:srgbClr val="006600"/>
                </a:solidFill>
              </a:rPr>
              <a:t>Yoğurt ney</a:t>
            </a:r>
            <a:r>
              <a:rPr lang="tr-TR" b="1" dirty="0">
                <a:solidFill>
                  <a:srgbClr val="0000FF"/>
                </a:solidFill>
              </a:rPr>
              <a:t>den</a:t>
            </a:r>
            <a:r>
              <a:rPr lang="tr-TR" b="1" dirty="0">
                <a:solidFill>
                  <a:srgbClr val="006600"/>
                </a:solidFill>
              </a:rPr>
              <a:t> yapılır? </a:t>
            </a:r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r>
              <a:rPr lang="tr-TR" b="1" dirty="0">
                <a:solidFill>
                  <a:srgbClr val="0000FF"/>
                </a:solidFill>
              </a:rPr>
              <a:t>(Biz) </a:t>
            </a:r>
            <a:r>
              <a:rPr lang="tr-TR" b="1" dirty="0"/>
              <a:t>Yarın beraber </a:t>
            </a:r>
            <a:r>
              <a:rPr lang="tr-TR" b="1" u="sng" dirty="0">
                <a:solidFill>
                  <a:srgbClr val="006600"/>
                </a:solidFill>
              </a:rPr>
              <a:t>pikniğ</a:t>
            </a:r>
            <a:r>
              <a:rPr lang="tr-TR" b="1" u="sng" dirty="0">
                <a:solidFill>
                  <a:srgbClr val="0000FF"/>
                </a:solidFill>
              </a:rPr>
              <a:t>e</a:t>
            </a:r>
            <a:r>
              <a:rPr lang="tr-TR" b="1" dirty="0"/>
              <a:t> </a:t>
            </a:r>
            <a:r>
              <a:rPr lang="tr-TR" b="1" u="sng" dirty="0">
                <a:solidFill>
                  <a:srgbClr val="FF0000"/>
                </a:solidFill>
              </a:rPr>
              <a:t>gideceğiz</a:t>
            </a:r>
            <a:r>
              <a:rPr lang="tr-TR" b="1" dirty="0">
                <a:solidFill>
                  <a:srgbClr val="FF0000"/>
                </a:solidFill>
              </a:rPr>
              <a:t>. </a:t>
            </a:r>
            <a:r>
              <a:rPr lang="tr-TR" b="1" dirty="0"/>
              <a:t>→ </a:t>
            </a:r>
            <a:r>
              <a:rPr lang="tr-TR" b="1" dirty="0">
                <a:solidFill>
                  <a:srgbClr val="006600"/>
                </a:solidFill>
              </a:rPr>
              <a:t>Biz nerey</a:t>
            </a:r>
            <a:r>
              <a:rPr lang="tr-TR" b="1" dirty="0">
                <a:solidFill>
                  <a:srgbClr val="0000FF"/>
                </a:solidFill>
              </a:rPr>
              <a:t>e</a:t>
            </a:r>
            <a:r>
              <a:rPr lang="tr-TR" b="1" dirty="0">
                <a:solidFill>
                  <a:srgbClr val="006600"/>
                </a:solidFill>
              </a:rPr>
              <a:t> gideceğiz?</a:t>
            </a:r>
          </a:p>
          <a:p>
            <a:pPr marL="109537" indent="0">
              <a:buNone/>
            </a:pPr>
            <a:endParaRPr lang="tr-TR" b="1" dirty="0"/>
          </a:p>
        </p:txBody>
      </p:sp>
      <p:graphicFrame>
        <p:nvGraphicFramePr>
          <p:cNvPr id="4" name="6 Tablo">
            <a:extLst>
              <a:ext uri="{FF2B5EF4-FFF2-40B4-BE49-F238E27FC236}">
                <a16:creationId xmlns:a16="http://schemas.microsoft.com/office/drawing/2014/main" id="{FFA638D7-698A-408B-8C00-C7074E0879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403783"/>
              </p:ext>
            </p:extLst>
          </p:nvPr>
        </p:nvGraphicFramePr>
        <p:xfrm>
          <a:off x="3700958" y="985303"/>
          <a:ext cx="696596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6 Tablo">
            <a:extLst>
              <a:ext uri="{FF2B5EF4-FFF2-40B4-BE49-F238E27FC236}">
                <a16:creationId xmlns:a16="http://schemas.microsoft.com/office/drawing/2014/main" id="{2C0823AF-933E-4E50-8A32-117BF8CD61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138266"/>
              </p:ext>
            </p:extLst>
          </p:nvPr>
        </p:nvGraphicFramePr>
        <p:xfrm>
          <a:off x="2218197" y="2356902"/>
          <a:ext cx="696596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6 Tablo">
            <a:extLst>
              <a:ext uri="{FF2B5EF4-FFF2-40B4-BE49-F238E27FC236}">
                <a16:creationId xmlns:a16="http://schemas.microsoft.com/office/drawing/2014/main" id="{67ED4C83-CF3E-44F5-9E9A-0B035E334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839667"/>
              </p:ext>
            </p:extLst>
          </p:nvPr>
        </p:nvGraphicFramePr>
        <p:xfrm>
          <a:off x="4243951" y="3772433"/>
          <a:ext cx="696596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6 Tablo">
            <a:extLst>
              <a:ext uri="{FF2B5EF4-FFF2-40B4-BE49-F238E27FC236}">
                <a16:creationId xmlns:a16="http://schemas.microsoft.com/office/drawing/2014/main" id="{5D61F634-016F-4EAB-864C-4C65481FB6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549286"/>
              </p:ext>
            </p:extLst>
          </p:nvPr>
        </p:nvGraphicFramePr>
        <p:xfrm>
          <a:off x="5809860" y="3768014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6 Tablo">
            <a:extLst>
              <a:ext uri="{FF2B5EF4-FFF2-40B4-BE49-F238E27FC236}">
                <a16:creationId xmlns:a16="http://schemas.microsoft.com/office/drawing/2014/main" id="{CECB0213-EE88-4EDB-AC36-FD963B0A8E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767532"/>
              </p:ext>
            </p:extLst>
          </p:nvPr>
        </p:nvGraphicFramePr>
        <p:xfrm>
          <a:off x="897466" y="3764764"/>
          <a:ext cx="679524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6 Tablo">
            <a:extLst>
              <a:ext uri="{FF2B5EF4-FFF2-40B4-BE49-F238E27FC236}">
                <a16:creationId xmlns:a16="http://schemas.microsoft.com/office/drawing/2014/main" id="{6A2CA54A-FF0C-4EF4-8977-DD6931179B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637887"/>
              </p:ext>
            </p:extLst>
          </p:nvPr>
        </p:nvGraphicFramePr>
        <p:xfrm>
          <a:off x="1004711" y="2343138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6 Tablo">
            <a:extLst>
              <a:ext uri="{FF2B5EF4-FFF2-40B4-BE49-F238E27FC236}">
                <a16:creationId xmlns:a16="http://schemas.microsoft.com/office/drawing/2014/main" id="{363FE9E7-E3F9-4226-B655-680AF8CC96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186930"/>
              </p:ext>
            </p:extLst>
          </p:nvPr>
        </p:nvGraphicFramePr>
        <p:xfrm>
          <a:off x="897466" y="985303"/>
          <a:ext cx="679524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6 Tablo">
            <a:extLst>
              <a:ext uri="{FF2B5EF4-FFF2-40B4-BE49-F238E27FC236}">
                <a16:creationId xmlns:a16="http://schemas.microsoft.com/office/drawing/2014/main" id="{9A30B7E6-A074-4A7F-82FA-DD18EFCC80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389668"/>
              </p:ext>
            </p:extLst>
          </p:nvPr>
        </p:nvGraphicFramePr>
        <p:xfrm>
          <a:off x="3476977" y="2356902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6 Tablo">
            <a:extLst>
              <a:ext uri="{FF2B5EF4-FFF2-40B4-BE49-F238E27FC236}">
                <a16:creationId xmlns:a16="http://schemas.microsoft.com/office/drawing/2014/main" id="{1C584581-AAF2-494B-847B-5442DF20A9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478569"/>
              </p:ext>
            </p:extLst>
          </p:nvPr>
        </p:nvGraphicFramePr>
        <p:xfrm>
          <a:off x="5055626" y="985303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5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A7E3F423-24E2-46FA-B945-E177AD20A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28978"/>
            <a:ext cx="10972800" cy="5578122"/>
          </a:xfrm>
        </p:spPr>
        <p:txBody>
          <a:bodyPr/>
          <a:lstStyle/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Uyarı: </a:t>
            </a:r>
            <a:r>
              <a:rPr lang="tr-TR" b="1" dirty="0">
                <a:solidFill>
                  <a:srgbClr val="FF0000"/>
                </a:solidFill>
              </a:rPr>
              <a:t>“-e, -de, -den” </a:t>
            </a:r>
            <a:r>
              <a:rPr lang="tr-TR" b="1" dirty="0"/>
              <a:t>hâl eklerini alan her sözcük yer </a:t>
            </a:r>
            <a:r>
              <a:rPr lang="tr-TR" b="1" dirty="0" err="1"/>
              <a:t>tamlayıcısı</a:t>
            </a:r>
            <a:r>
              <a:rPr lang="tr-TR" b="1" dirty="0"/>
              <a:t> </a:t>
            </a:r>
            <a:r>
              <a:rPr lang="tr-TR" b="1" u="sng" dirty="0"/>
              <a:t>değildir</a:t>
            </a:r>
            <a:r>
              <a:rPr lang="tr-TR" b="1" dirty="0"/>
              <a:t>.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u="sng" dirty="0">
                <a:solidFill>
                  <a:srgbClr val="0000FF"/>
                </a:solidFill>
              </a:rPr>
              <a:t>Öfkeden</a:t>
            </a:r>
            <a:r>
              <a:rPr lang="tr-TR" b="1" dirty="0"/>
              <a:t>  </a:t>
            </a:r>
            <a:r>
              <a:rPr lang="tr-TR" b="1" u="sng" dirty="0">
                <a:solidFill>
                  <a:srgbClr val="FF0000"/>
                </a:solidFill>
              </a:rPr>
              <a:t>deliye dönmüştü</a:t>
            </a:r>
            <a:r>
              <a:rPr lang="tr-TR" b="1" dirty="0">
                <a:solidFill>
                  <a:srgbClr val="FF0000"/>
                </a:solidFill>
              </a:rPr>
              <a:t>. </a:t>
            </a:r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r>
              <a:rPr lang="tr-TR" b="1" dirty="0"/>
              <a:t>→ “Öfkeden” sözcüğü, sebep bildiriyor; bu nedenle yer </a:t>
            </a:r>
            <a:r>
              <a:rPr lang="tr-TR" b="1" dirty="0" err="1"/>
              <a:t>tamlayıcısı</a:t>
            </a:r>
            <a:r>
              <a:rPr lang="tr-TR" b="1" dirty="0"/>
              <a:t> değildir.</a:t>
            </a:r>
          </a:p>
        </p:txBody>
      </p:sp>
      <p:graphicFrame>
        <p:nvGraphicFramePr>
          <p:cNvPr id="4" name="6 Tablo">
            <a:extLst>
              <a:ext uri="{FF2B5EF4-FFF2-40B4-BE49-F238E27FC236}">
                <a16:creationId xmlns:a16="http://schemas.microsoft.com/office/drawing/2014/main" id="{108028A8-978D-4727-BF30-4946E620B4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843933"/>
              </p:ext>
            </p:extLst>
          </p:nvPr>
        </p:nvGraphicFramePr>
        <p:xfrm>
          <a:off x="3531626" y="2193214"/>
          <a:ext cx="475930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6 Tablo">
            <a:extLst>
              <a:ext uri="{FF2B5EF4-FFF2-40B4-BE49-F238E27FC236}">
                <a16:creationId xmlns:a16="http://schemas.microsoft.com/office/drawing/2014/main" id="{DC15993D-FFB8-4621-896E-F633FAAD22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355283"/>
              </p:ext>
            </p:extLst>
          </p:nvPr>
        </p:nvGraphicFramePr>
        <p:xfrm>
          <a:off x="1115804" y="2193214"/>
          <a:ext cx="656552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629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5">
            <a:extLst>
              <a:ext uri="{FF2B5EF4-FFF2-40B4-BE49-F238E27FC236}">
                <a16:creationId xmlns:a16="http://schemas.microsoft.com/office/drawing/2014/main" id="{2A21E21F-73FB-4527-A2F9-FBF96F7F8D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5256920"/>
              </p:ext>
            </p:extLst>
          </p:nvPr>
        </p:nvGraphicFramePr>
        <p:xfrm>
          <a:off x="609600" y="1230488"/>
          <a:ext cx="10972800" cy="5192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91111">
                  <a:extLst>
                    <a:ext uri="{9D8B030D-6E8A-4147-A177-3AD203B41FA5}">
                      <a16:colId xmlns:a16="http://schemas.microsoft.com/office/drawing/2014/main" val="109719227"/>
                    </a:ext>
                  </a:extLst>
                </a:gridCol>
                <a:gridCol w="4481689">
                  <a:extLst>
                    <a:ext uri="{9D8B030D-6E8A-4147-A177-3AD203B41FA5}">
                      <a16:colId xmlns:a16="http://schemas.microsoft.com/office/drawing/2014/main" val="3420965953"/>
                    </a:ext>
                  </a:extLst>
                </a:gridCol>
              </a:tblGrid>
              <a:tr h="865482">
                <a:tc>
                  <a:txBody>
                    <a:bodyPr/>
                    <a:lstStyle/>
                    <a:p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Çözemediği soruları bana sorar.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07043"/>
                  </a:ext>
                </a:extLst>
              </a:tr>
              <a:tr h="865482">
                <a:tc>
                  <a:txBody>
                    <a:bodyPr/>
                    <a:lstStyle/>
                    <a:p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Sabah erkenden dağa çıkacağız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842978"/>
                  </a:ext>
                </a:extLst>
              </a:tr>
              <a:tr h="865482">
                <a:tc>
                  <a:txBody>
                    <a:bodyPr/>
                    <a:lstStyle/>
                    <a:p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Öğrenciler henüz dersten çıkmadı.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407083"/>
                  </a:ext>
                </a:extLst>
              </a:tr>
              <a:tr h="865482">
                <a:tc>
                  <a:txBody>
                    <a:bodyPr/>
                    <a:lstStyle/>
                    <a:p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Toplantıda olanları eşine bir </a:t>
                      </a:r>
                      <a:r>
                        <a:rPr lang="tr-TR" sz="2000" b="1" dirty="0" err="1">
                          <a:solidFill>
                            <a:schemeClr val="tx1"/>
                          </a:solidFill>
                        </a:rPr>
                        <a:t>bir</a:t>
                      </a:r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 anlatmıştı.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1925745"/>
                  </a:ext>
                </a:extLst>
              </a:tr>
              <a:tr h="865482">
                <a:tc>
                  <a:txBody>
                    <a:bodyPr/>
                    <a:lstStyle/>
                    <a:p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Bu sabah bahçedeki çiçeklere su verdim.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9679"/>
                  </a:ext>
                </a:extLst>
              </a:tr>
              <a:tr h="865482">
                <a:tc>
                  <a:txBody>
                    <a:bodyPr/>
                    <a:lstStyle/>
                    <a:p>
                      <a:r>
                        <a:rPr lang="tr-TR" sz="2000" b="1" dirty="0">
                          <a:solidFill>
                            <a:schemeClr val="tx1"/>
                          </a:solidFill>
                        </a:rPr>
                        <a:t>Ağır iş makineleriyle bozuk arazide çalışıyorlar.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286508"/>
                  </a:ext>
                </a:extLst>
              </a:tr>
            </a:tbl>
          </a:graphicData>
        </a:graphic>
      </p:graphicFrame>
      <p:sp>
        <p:nvSpPr>
          <p:cNvPr id="4" name="Başlık 2">
            <a:extLst>
              <a:ext uri="{FF2B5EF4-FFF2-40B4-BE49-F238E27FC236}">
                <a16:creationId xmlns:a16="http://schemas.microsoft.com/office/drawing/2014/main" id="{0A52B97E-700B-4E11-AF71-73930B421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95616"/>
            <a:ext cx="10972800" cy="820384"/>
          </a:xfrm>
        </p:spPr>
        <p:txBody>
          <a:bodyPr>
            <a:normAutofit fontScale="90000"/>
          </a:bodyPr>
          <a:lstStyle/>
          <a:p>
            <a:r>
              <a:rPr lang="tr-TR" sz="3200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Aşağıdaki cümlelerde yer alan yer </a:t>
            </a:r>
            <a:r>
              <a:rPr lang="tr-TR" sz="3200" dirty="0" err="1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tamlayıcılarını</a:t>
            </a:r>
            <a:r>
              <a:rPr lang="tr-TR" sz="3200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bulunuz.</a:t>
            </a:r>
          </a:p>
        </p:txBody>
      </p:sp>
      <p:graphicFrame>
        <p:nvGraphicFramePr>
          <p:cNvPr id="7" name="6 Tablo">
            <a:extLst>
              <a:ext uri="{FF2B5EF4-FFF2-40B4-BE49-F238E27FC236}">
                <a16:creationId xmlns:a16="http://schemas.microsoft.com/office/drawing/2014/main" id="{563C5ACD-D002-4861-A5ED-90BE04BEDD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143837"/>
              </p:ext>
            </p:extLst>
          </p:nvPr>
        </p:nvGraphicFramePr>
        <p:xfrm>
          <a:off x="7215343" y="1442194"/>
          <a:ext cx="4186436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6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3811">
                <a:tc>
                  <a:txBody>
                    <a:bodyPr/>
                    <a:lstStyle/>
                    <a:p>
                      <a:pPr algn="ctr"/>
                      <a:r>
                        <a:rPr kumimoji="0" lang="tr-T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bana</a:t>
                      </a:r>
                      <a:endParaRPr lang="tr-TR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6 Tablo">
            <a:extLst>
              <a:ext uri="{FF2B5EF4-FFF2-40B4-BE49-F238E27FC236}">
                <a16:creationId xmlns:a16="http://schemas.microsoft.com/office/drawing/2014/main" id="{F5044867-C5BD-4264-A7A7-5D21EF12E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689580"/>
              </p:ext>
            </p:extLst>
          </p:nvPr>
        </p:nvGraphicFramePr>
        <p:xfrm>
          <a:off x="7215343" y="2348088"/>
          <a:ext cx="4186436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6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0" lang="tr-T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dağa</a:t>
                      </a:r>
                      <a:endParaRPr lang="tr-TR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6 Tablo">
            <a:extLst>
              <a:ext uri="{FF2B5EF4-FFF2-40B4-BE49-F238E27FC236}">
                <a16:creationId xmlns:a16="http://schemas.microsoft.com/office/drawing/2014/main" id="{A06F3A2A-81AA-468A-A364-EAA360DE21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125300"/>
              </p:ext>
            </p:extLst>
          </p:nvPr>
        </p:nvGraphicFramePr>
        <p:xfrm>
          <a:off x="7215343" y="3200400"/>
          <a:ext cx="4186436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6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3811">
                <a:tc>
                  <a:txBody>
                    <a:bodyPr/>
                    <a:lstStyle/>
                    <a:p>
                      <a:pPr algn="ctr"/>
                      <a:r>
                        <a:rPr kumimoji="0" lang="tr-T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dersten</a:t>
                      </a:r>
                      <a:endParaRPr lang="tr-TR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6 Tablo">
            <a:extLst>
              <a:ext uri="{FF2B5EF4-FFF2-40B4-BE49-F238E27FC236}">
                <a16:creationId xmlns:a16="http://schemas.microsoft.com/office/drawing/2014/main" id="{4BC7E4E0-5280-4183-B9A2-E624BC7B2D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255165"/>
              </p:ext>
            </p:extLst>
          </p:nvPr>
        </p:nvGraphicFramePr>
        <p:xfrm>
          <a:off x="7215343" y="3990624"/>
          <a:ext cx="4186436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6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3811">
                <a:tc>
                  <a:txBody>
                    <a:bodyPr/>
                    <a:lstStyle/>
                    <a:p>
                      <a:pPr algn="ctr"/>
                      <a:r>
                        <a:rPr kumimoji="0" lang="tr-T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eşine</a:t>
                      </a:r>
                      <a:endParaRPr lang="tr-TR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6 Tablo">
            <a:extLst>
              <a:ext uri="{FF2B5EF4-FFF2-40B4-BE49-F238E27FC236}">
                <a16:creationId xmlns:a16="http://schemas.microsoft.com/office/drawing/2014/main" id="{F967916F-4668-4748-A467-0BC6D15409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435707"/>
              </p:ext>
            </p:extLst>
          </p:nvPr>
        </p:nvGraphicFramePr>
        <p:xfrm>
          <a:off x="7215343" y="4874018"/>
          <a:ext cx="4186436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6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3811">
                <a:tc>
                  <a:txBody>
                    <a:bodyPr/>
                    <a:lstStyle/>
                    <a:p>
                      <a:pPr algn="ctr"/>
                      <a:r>
                        <a:rPr kumimoji="0" lang="tr-T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bahçedeki çiçeklere </a:t>
                      </a:r>
                      <a:endParaRPr lang="tr-TR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6 Tablo">
            <a:extLst>
              <a:ext uri="{FF2B5EF4-FFF2-40B4-BE49-F238E27FC236}">
                <a16:creationId xmlns:a16="http://schemas.microsoft.com/office/drawing/2014/main" id="{A4A84C85-AD06-4100-9446-3026309D3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928089"/>
              </p:ext>
            </p:extLst>
          </p:nvPr>
        </p:nvGraphicFramePr>
        <p:xfrm>
          <a:off x="7215343" y="5813780"/>
          <a:ext cx="4186436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6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3811">
                <a:tc>
                  <a:txBody>
                    <a:bodyPr/>
                    <a:lstStyle/>
                    <a:p>
                      <a:pPr algn="ctr"/>
                      <a:r>
                        <a:rPr kumimoji="0" lang="tr-T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bozuk arazide </a:t>
                      </a:r>
                      <a:endParaRPr lang="tr-TR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230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25E4C547-E045-48AB-B742-F1A77EACC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95111"/>
            <a:ext cx="10972800" cy="5611989"/>
          </a:xfrm>
        </p:spPr>
        <p:txBody>
          <a:bodyPr/>
          <a:lstStyle/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3. ZARF TAMLAYICISI (ZARF TÜMLECİ)</a:t>
            </a:r>
          </a:p>
          <a:p>
            <a:pPr marL="109537" indent="0">
              <a:buNone/>
            </a:pPr>
            <a:endParaRPr lang="tr-TR" b="1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tr-TR" b="1" dirty="0"/>
              <a:t>Özneyi kullanarak yükleme sorulan </a:t>
            </a:r>
            <a:r>
              <a:rPr lang="tr-TR" b="1" dirty="0">
                <a:solidFill>
                  <a:srgbClr val="FF0000"/>
                </a:solidFill>
              </a:rPr>
              <a:t>“Ne zaman?”, “Nasıl?”, “Niçin?”, “Niye?”, “Neden?”, “Ne kadar?”, “Ne şekilde?”, “Ne ile?”, “Kim ile?”, “</a:t>
            </a:r>
            <a:r>
              <a:rPr lang="tr-TR" b="1" dirty="0" err="1">
                <a:solidFill>
                  <a:srgbClr val="FF0000"/>
                </a:solidFill>
              </a:rPr>
              <a:t>Nereye?”</a:t>
            </a:r>
            <a:r>
              <a:rPr lang="tr-TR" b="1" dirty="0" err="1"/>
              <a:t>sorularının</a:t>
            </a:r>
            <a:r>
              <a:rPr lang="tr-TR" b="1" dirty="0"/>
              <a:t> cevabı zarf </a:t>
            </a:r>
            <a:r>
              <a:rPr lang="tr-TR" b="1" dirty="0" err="1"/>
              <a:t>tamlayıcısını</a:t>
            </a:r>
            <a:r>
              <a:rPr lang="tr-TR" b="1" dirty="0"/>
              <a:t> verir.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/>
              <a:t>(BEN) </a:t>
            </a:r>
            <a:r>
              <a:rPr lang="tr-TR" b="1" u="sng" dirty="0">
                <a:solidFill>
                  <a:srgbClr val="0000FF"/>
                </a:solidFill>
              </a:rPr>
              <a:t>Canım sıkıldığında</a:t>
            </a:r>
            <a:r>
              <a:rPr lang="tr-TR" b="1" dirty="0">
                <a:solidFill>
                  <a:srgbClr val="0000FF"/>
                </a:solidFill>
              </a:rPr>
              <a:t>  </a:t>
            </a:r>
            <a:r>
              <a:rPr lang="tr-TR" b="1" u="sng" dirty="0">
                <a:solidFill>
                  <a:srgbClr val="006600"/>
                </a:solidFill>
              </a:rPr>
              <a:t>buraya</a:t>
            </a:r>
            <a:r>
              <a:rPr lang="tr-TR" b="1" dirty="0"/>
              <a:t> </a:t>
            </a:r>
            <a:r>
              <a:rPr lang="tr-TR" b="1" u="sng" dirty="0">
                <a:solidFill>
                  <a:srgbClr val="FF0000"/>
                </a:solidFill>
              </a:rPr>
              <a:t>gelirim</a:t>
            </a:r>
            <a:r>
              <a:rPr lang="tr-TR" b="1" dirty="0"/>
              <a:t>. → </a:t>
            </a:r>
            <a:r>
              <a:rPr lang="tr-TR" b="1" dirty="0">
                <a:solidFill>
                  <a:srgbClr val="0000FF"/>
                </a:solidFill>
              </a:rPr>
              <a:t>Ne zaman gelirim?</a:t>
            </a:r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r>
              <a:rPr lang="tr-TR" b="1" dirty="0"/>
              <a:t>(BİZ) </a:t>
            </a:r>
            <a:r>
              <a:rPr lang="tr-TR" b="1" u="sng" dirty="0">
                <a:solidFill>
                  <a:srgbClr val="0000FF"/>
                </a:solidFill>
              </a:rPr>
              <a:t>Meraklanma  diye</a:t>
            </a:r>
            <a:r>
              <a:rPr lang="tr-TR" b="1" dirty="0">
                <a:solidFill>
                  <a:srgbClr val="0000FF"/>
                </a:solidFill>
              </a:rPr>
              <a:t>  </a:t>
            </a:r>
            <a:r>
              <a:rPr lang="tr-TR" b="1" u="sng" dirty="0">
                <a:solidFill>
                  <a:srgbClr val="006600"/>
                </a:solidFill>
              </a:rPr>
              <a:t>senden</a:t>
            </a:r>
            <a:r>
              <a:rPr lang="tr-TR" b="1" dirty="0">
                <a:solidFill>
                  <a:srgbClr val="006600"/>
                </a:solidFill>
              </a:rPr>
              <a:t> </a:t>
            </a:r>
            <a:r>
              <a:rPr lang="tr-TR" b="1" dirty="0"/>
              <a:t> </a:t>
            </a:r>
            <a:r>
              <a:rPr lang="tr-TR" b="1" u="sng" dirty="0">
                <a:solidFill>
                  <a:srgbClr val="FF0000"/>
                </a:solidFill>
              </a:rPr>
              <a:t>gizledik</a:t>
            </a:r>
            <a:r>
              <a:rPr lang="tr-TR" b="1" dirty="0"/>
              <a:t>. → </a:t>
            </a:r>
            <a:r>
              <a:rPr lang="tr-TR" b="1" dirty="0">
                <a:solidFill>
                  <a:srgbClr val="0000FF"/>
                </a:solidFill>
              </a:rPr>
              <a:t>Niye gizledik? </a:t>
            </a:r>
          </a:p>
        </p:txBody>
      </p:sp>
      <p:graphicFrame>
        <p:nvGraphicFramePr>
          <p:cNvPr id="4" name="6 Tablo">
            <a:extLst>
              <a:ext uri="{FF2B5EF4-FFF2-40B4-BE49-F238E27FC236}">
                <a16:creationId xmlns:a16="http://schemas.microsoft.com/office/drawing/2014/main" id="{9C186355-F58F-4619-8717-C973ECCA4F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488713"/>
              </p:ext>
            </p:extLst>
          </p:nvPr>
        </p:nvGraphicFramePr>
        <p:xfrm>
          <a:off x="2843004" y="3514014"/>
          <a:ext cx="656552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6 Tablo">
            <a:extLst>
              <a:ext uri="{FF2B5EF4-FFF2-40B4-BE49-F238E27FC236}">
                <a16:creationId xmlns:a16="http://schemas.microsoft.com/office/drawing/2014/main" id="{93F60239-A527-4997-A1C0-B36688C508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930166"/>
              </p:ext>
            </p:extLst>
          </p:nvPr>
        </p:nvGraphicFramePr>
        <p:xfrm>
          <a:off x="2843004" y="4885614"/>
          <a:ext cx="656552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6 Tablo">
            <a:extLst>
              <a:ext uri="{FF2B5EF4-FFF2-40B4-BE49-F238E27FC236}">
                <a16:creationId xmlns:a16="http://schemas.microsoft.com/office/drawing/2014/main" id="{DE7D5DEF-BC99-4A49-9B3A-13933BFE37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385350"/>
              </p:ext>
            </p:extLst>
          </p:nvPr>
        </p:nvGraphicFramePr>
        <p:xfrm>
          <a:off x="6682559" y="3514014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6 Tablo">
            <a:extLst>
              <a:ext uri="{FF2B5EF4-FFF2-40B4-BE49-F238E27FC236}">
                <a16:creationId xmlns:a16="http://schemas.microsoft.com/office/drawing/2014/main" id="{74A3D277-33EE-429D-ACA6-197212003C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448603"/>
              </p:ext>
            </p:extLst>
          </p:nvPr>
        </p:nvGraphicFramePr>
        <p:xfrm>
          <a:off x="6682558" y="4885614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6 Tablo">
            <a:extLst>
              <a:ext uri="{FF2B5EF4-FFF2-40B4-BE49-F238E27FC236}">
                <a16:creationId xmlns:a16="http://schemas.microsoft.com/office/drawing/2014/main" id="{BFC917CF-C34D-4ED7-BC7C-ABA5DA6561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199076"/>
              </p:ext>
            </p:extLst>
          </p:nvPr>
        </p:nvGraphicFramePr>
        <p:xfrm>
          <a:off x="5335061" y="3522827"/>
          <a:ext cx="656552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6 Tablo">
            <a:extLst>
              <a:ext uri="{FF2B5EF4-FFF2-40B4-BE49-F238E27FC236}">
                <a16:creationId xmlns:a16="http://schemas.microsoft.com/office/drawing/2014/main" id="{69D6AEB8-0DC8-45C9-82CC-8D45DEAEC8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869385"/>
              </p:ext>
            </p:extLst>
          </p:nvPr>
        </p:nvGraphicFramePr>
        <p:xfrm>
          <a:off x="5006785" y="4885614"/>
          <a:ext cx="656552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6 Tablo">
            <a:extLst>
              <a:ext uri="{FF2B5EF4-FFF2-40B4-BE49-F238E27FC236}">
                <a16:creationId xmlns:a16="http://schemas.microsoft.com/office/drawing/2014/main" id="{0B379608-2FE3-488F-8274-B5D2DFE39B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569709"/>
              </p:ext>
            </p:extLst>
          </p:nvPr>
        </p:nvGraphicFramePr>
        <p:xfrm>
          <a:off x="923227" y="3522827"/>
          <a:ext cx="656552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6 Tablo">
            <a:extLst>
              <a:ext uri="{FF2B5EF4-FFF2-40B4-BE49-F238E27FC236}">
                <a16:creationId xmlns:a16="http://schemas.microsoft.com/office/drawing/2014/main" id="{1F3ED7F7-0329-4799-84E6-C1932C4130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261277"/>
              </p:ext>
            </p:extLst>
          </p:nvPr>
        </p:nvGraphicFramePr>
        <p:xfrm>
          <a:off x="918078" y="4885614"/>
          <a:ext cx="656552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202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9295EBD2-EDF9-45E8-8CB0-F26575E5D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72533"/>
            <a:ext cx="10972800" cy="5634567"/>
          </a:xfrm>
        </p:spPr>
        <p:txBody>
          <a:bodyPr/>
          <a:lstStyle/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Uyarı: </a:t>
            </a:r>
            <a:r>
              <a:rPr lang="tr-TR" b="1" dirty="0">
                <a:solidFill>
                  <a:srgbClr val="FF0000"/>
                </a:solidFill>
              </a:rPr>
              <a:t>“Nereye?” </a:t>
            </a:r>
            <a:r>
              <a:rPr lang="tr-TR" b="1" dirty="0"/>
              <a:t>sorusuna cevap olan </a:t>
            </a:r>
            <a:r>
              <a:rPr lang="tr-TR" b="1" dirty="0">
                <a:solidFill>
                  <a:srgbClr val="FF0000"/>
                </a:solidFill>
              </a:rPr>
              <a:t>aşağı, yukarı, içeri, dışarı, ileri, geri, öte, beri gibi yer-yön bildiren sözcükler ek almadıklarında zarf </a:t>
            </a:r>
            <a:r>
              <a:rPr lang="tr-TR" b="1" dirty="0" err="1">
                <a:solidFill>
                  <a:srgbClr val="FF0000"/>
                </a:solidFill>
              </a:rPr>
              <a:t>tamlayıcısı</a:t>
            </a:r>
            <a:r>
              <a:rPr lang="tr-TR" b="1" dirty="0">
                <a:solidFill>
                  <a:srgbClr val="FF0000"/>
                </a:solidFill>
              </a:rPr>
              <a:t>;</a:t>
            </a:r>
            <a:r>
              <a:rPr lang="tr-TR" b="1" dirty="0"/>
              <a:t> </a:t>
            </a:r>
            <a:r>
              <a:rPr lang="tr-TR" b="1" dirty="0">
                <a:solidFill>
                  <a:srgbClr val="0000FF"/>
                </a:solidFill>
              </a:rPr>
              <a:t>“-e, -de, -den” eklerinden birini aldıklarında yer </a:t>
            </a:r>
            <a:r>
              <a:rPr lang="tr-TR" b="1" dirty="0" err="1">
                <a:solidFill>
                  <a:srgbClr val="0000FF"/>
                </a:solidFill>
              </a:rPr>
              <a:t>tamlayıcısı</a:t>
            </a:r>
            <a:r>
              <a:rPr lang="tr-TR" b="1" dirty="0">
                <a:solidFill>
                  <a:srgbClr val="0000FF"/>
                </a:solidFill>
              </a:rPr>
              <a:t> </a:t>
            </a:r>
            <a:r>
              <a:rPr lang="tr-TR" b="1" dirty="0"/>
              <a:t>olurlar.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u="sng" dirty="0">
                <a:solidFill>
                  <a:srgbClr val="7030A0"/>
                </a:solidFill>
              </a:rPr>
              <a:t>Sude Hanım</a:t>
            </a:r>
            <a:r>
              <a:rPr lang="tr-TR" b="1" dirty="0">
                <a:solidFill>
                  <a:srgbClr val="7030A0"/>
                </a:solidFill>
              </a:rPr>
              <a:t>,   </a:t>
            </a:r>
            <a:r>
              <a:rPr lang="tr-TR" b="1" u="sng" dirty="0">
                <a:solidFill>
                  <a:srgbClr val="006600"/>
                </a:solidFill>
              </a:rPr>
              <a:t>az önce</a:t>
            </a:r>
            <a:r>
              <a:rPr lang="tr-TR" b="1" dirty="0">
                <a:solidFill>
                  <a:srgbClr val="006600"/>
                </a:solidFill>
              </a:rPr>
              <a:t>   </a:t>
            </a:r>
            <a:r>
              <a:rPr lang="tr-TR" b="1" u="sng" dirty="0">
                <a:solidFill>
                  <a:srgbClr val="0000FF"/>
                </a:solidFill>
              </a:rPr>
              <a:t>aşağı</a:t>
            </a:r>
            <a:r>
              <a:rPr lang="tr-TR" b="1" dirty="0"/>
              <a:t>  </a:t>
            </a:r>
            <a:r>
              <a:rPr lang="tr-TR" b="1" u="sng" dirty="0">
                <a:solidFill>
                  <a:srgbClr val="FF0000"/>
                </a:solidFill>
              </a:rPr>
              <a:t>indi</a:t>
            </a:r>
            <a:r>
              <a:rPr lang="tr-TR" b="1" dirty="0"/>
              <a:t>. → </a:t>
            </a:r>
            <a:r>
              <a:rPr lang="tr-TR" b="1" dirty="0">
                <a:solidFill>
                  <a:srgbClr val="0000FF"/>
                </a:solidFill>
              </a:rPr>
              <a:t>Sude Hanım nereye indi?</a:t>
            </a:r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r>
              <a:rPr lang="tr-TR" b="1" u="sng" dirty="0">
                <a:solidFill>
                  <a:srgbClr val="7030A0"/>
                </a:solidFill>
              </a:rPr>
              <a:t>Sude Hanım</a:t>
            </a:r>
            <a:r>
              <a:rPr lang="tr-TR" b="1" dirty="0">
                <a:solidFill>
                  <a:srgbClr val="7030A0"/>
                </a:solidFill>
              </a:rPr>
              <a:t>,  </a:t>
            </a:r>
            <a:r>
              <a:rPr lang="tr-TR" b="1" u="sng" dirty="0">
                <a:solidFill>
                  <a:srgbClr val="006600"/>
                </a:solidFill>
              </a:rPr>
              <a:t>az önce</a:t>
            </a:r>
            <a:r>
              <a:rPr lang="tr-TR" b="1" dirty="0">
                <a:solidFill>
                  <a:srgbClr val="006600"/>
                </a:solidFill>
              </a:rPr>
              <a:t>   </a:t>
            </a:r>
            <a:r>
              <a:rPr lang="tr-TR" b="1" u="sng" dirty="0">
                <a:solidFill>
                  <a:srgbClr val="0000FF"/>
                </a:solidFill>
              </a:rPr>
              <a:t>aşağıya</a:t>
            </a:r>
            <a:r>
              <a:rPr lang="tr-TR" b="1" dirty="0">
                <a:solidFill>
                  <a:srgbClr val="0000FF"/>
                </a:solidFill>
              </a:rPr>
              <a:t> </a:t>
            </a:r>
            <a:r>
              <a:rPr lang="tr-TR" b="1" dirty="0"/>
              <a:t>  </a:t>
            </a:r>
            <a:r>
              <a:rPr lang="tr-TR" b="1" u="sng" dirty="0" err="1">
                <a:solidFill>
                  <a:srgbClr val="FF0000"/>
                </a:solidFill>
              </a:rPr>
              <a:t>indi</a:t>
            </a:r>
            <a:r>
              <a:rPr lang="tr-TR" b="1" dirty="0" err="1">
                <a:solidFill>
                  <a:srgbClr val="FF0000"/>
                </a:solidFill>
              </a:rPr>
              <a:t>.</a:t>
            </a:r>
            <a:r>
              <a:rPr lang="tr-TR" b="1" dirty="0" err="1"/>
              <a:t>→</a:t>
            </a:r>
            <a:r>
              <a:rPr lang="tr-TR" b="1" dirty="0" err="1">
                <a:solidFill>
                  <a:srgbClr val="0000FF"/>
                </a:solidFill>
              </a:rPr>
              <a:t>Sude</a:t>
            </a:r>
            <a:r>
              <a:rPr lang="tr-TR" b="1" dirty="0">
                <a:solidFill>
                  <a:srgbClr val="0000FF"/>
                </a:solidFill>
              </a:rPr>
              <a:t> Hanım nereye indi? </a:t>
            </a:r>
          </a:p>
        </p:txBody>
      </p:sp>
      <p:graphicFrame>
        <p:nvGraphicFramePr>
          <p:cNvPr id="4" name="6 Tablo">
            <a:extLst>
              <a:ext uri="{FF2B5EF4-FFF2-40B4-BE49-F238E27FC236}">
                <a16:creationId xmlns:a16="http://schemas.microsoft.com/office/drawing/2014/main" id="{316EE474-D120-4628-84C0-720CF389C8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04627"/>
              </p:ext>
            </p:extLst>
          </p:nvPr>
        </p:nvGraphicFramePr>
        <p:xfrm>
          <a:off x="5971359" y="3013948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6 Tablo">
            <a:extLst>
              <a:ext uri="{FF2B5EF4-FFF2-40B4-BE49-F238E27FC236}">
                <a16:creationId xmlns:a16="http://schemas.microsoft.com/office/drawing/2014/main" id="{37F74476-DC5F-43BA-A75A-F1D106404B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360726"/>
              </p:ext>
            </p:extLst>
          </p:nvPr>
        </p:nvGraphicFramePr>
        <p:xfrm>
          <a:off x="3452604" y="3005829"/>
          <a:ext cx="656552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6 Tablo">
            <a:extLst>
              <a:ext uri="{FF2B5EF4-FFF2-40B4-BE49-F238E27FC236}">
                <a16:creationId xmlns:a16="http://schemas.microsoft.com/office/drawing/2014/main" id="{B5050A17-EEA0-45C5-A235-643F4DC2C3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406599"/>
              </p:ext>
            </p:extLst>
          </p:nvPr>
        </p:nvGraphicFramePr>
        <p:xfrm>
          <a:off x="5006785" y="4885614"/>
          <a:ext cx="656552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6 Tablo">
            <a:extLst>
              <a:ext uri="{FF2B5EF4-FFF2-40B4-BE49-F238E27FC236}">
                <a16:creationId xmlns:a16="http://schemas.microsoft.com/office/drawing/2014/main" id="{10497882-519F-4BA4-B91B-C47AAF658A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23302"/>
              </p:ext>
            </p:extLst>
          </p:nvPr>
        </p:nvGraphicFramePr>
        <p:xfrm>
          <a:off x="4882770" y="3005829"/>
          <a:ext cx="656552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</a:t>
                      </a:r>
                      <a:r>
                        <a:rPr lang="tr-TR"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tr-TR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6 Tablo">
            <a:extLst>
              <a:ext uri="{FF2B5EF4-FFF2-40B4-BE49-F238E27FC236}">
                <a16:creationId xmlns:a16="http://schemas.microsoft.com/office/drawing/2014/main" id="{A986DD07-0D23-4136-BBF1-FA91D2D22B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058371"/>
              </p:ext>
            </p:extLst>
          </p:nvPr>
        </p:nvGraphicFramePr>
        <p:xfrm>
          <a:off x="3367937" y="4885614"/>
          <a:ext cx="656552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6 Tablo">
            <a:extLst>
              <a:ext uri="{FF2B5EF4-FFF2-40B4-BE49-F238E27FC236}">
                <a16:creationId xmlns:a16="http://schemas.microsoft.com/office/drawing/2014/main" id="{DA6B71F5-EFE8-4905-B63C-BBB091A89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127982"/>
              </p:ext>
            </p:extLst>
          </p:nvPr>
        </p:nvGraphicFramePr>
        <p:xfrm>
          <a:off x="6359493" y="4925830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6 Tablo">
            <a:extLst>
              <a:ext uri="{FF2B5EF4-FFF2-40B4-BE49-F238E27FC236}">
                <a16:creationId xmlns:a16="http://schemas.microsoft.com/office/drawing/2014/main" id="{F137B533-F238-49A9-B775-9A9C5988E0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401496"/>
              </p:ext>
            </p:extLst>
          </p:nvPr>
        </p:nvGraphicFramePr>
        <p:xfrm>
          <a:off x="1458320" y="4885614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6 Tablo">
            <a:extLst>
              <a:ext uri="{FF2B5EF4-FFF2-40B4-BE49-F238E27FC236}">
                <a16:creationId xmlns:a16="http://schemas.microsoft.com/office/drawing/2014/main" id="{E45A7689-2DDB-4D5A-844F-82BAF40D5E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760073"/>
              </p:ext>
            </p:extLst>
          </p:nvPr>
        </p:nvGraphicFramePr>
        <p:xfrm>
          <a:off x="1467487" y="3013948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401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B55F52DC-519D-4CBB-B772-ECC0DC257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533" y="395111"/>
            <a:ext cx="11650134" cy="5611989"/>
          </a:xfrm>
        </p:spPr>
        <p:txBody>
          <a:bodyPr/>
          <a:lstStyle/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DİKKAT: </a:t>
            </a:r>
            <a:r>
              <a:rPr lang="tr-TR" b="1" dirty="0"/>
              <a:t>Cümlede her öge çeşidinden birden fazla olabilir.</a:t>
            </a:r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r>
              <a:rPr lang="tr-TR" b="1" u="sng" dirty="0">
                <a:solidFill>
                  <a:srgbClr val="0000FF"/>
                </a:solidFill>
              </a:rPr>
              <a:t>Ayşe</a:t>
            </a:r>
            <a:r>
              <a:rPr lang="tr-TR" b="1" dirty="0">
                <a:solidFill>
                  <a:srgbClr val="0000FF"/>
                </a:solidFill>
              </a:rPr>
              <a:t>, </a:t>
            </a:r>
            <a:r>
              <a:rPr lang="tr-TR" b="1" u="sng" dirty="0">
                <a:solidFill>
                  <a:srgbClr val="006600"/>
                </a:solidFill>
              </a:rPr>
              <a:t>olanları duyunca</a:t>
            </a:r>
            <a:r>
              <a:rPr lang="tr-TR" b="1" dirty="0">
                <a:solidFill>
                  <a:srgbClr val="006600"/>
                </a:solidFill>
              </a:rPr>
              <a:t> </a:t>
            </a:r>
            <a:r>
              <a:rPr lang="tr-TR" b="1" u="sng" dirty="0">
                <a:solidFill>
                  <a:srgbClr val="FF0000"/>
                </a:solidFill>
              </a:rPr>
              <a:t>sinirlendi</a:t>
            </a:r>
            <a:r>
              <a:rPr lang="tr-TR" b="1" dirty="0"/>
              <a:t>; </a:t>
            </a:r>
            <a:r>
              <a:rPr lang="tr-TR" b="1" u="sng" dirty="0">
                <a:solidFill>
                  <a:srgbClr val="0000FF"/>
                </a:solidFill>
              </a:rPr>
              <a:t>arkadaşı</a:t>
            </a:r>
            <a:r>
              <a:rPr lang="tr-TR" b="1" dirty="0"/>
              <a:t> </a:t>
            </a:r>
            <a:r>
              <a:rPr lang="tr-TR" b="1" u="sng" dirty="0">
                <a:solidFill>
                  <a:srgbClr val="7030A0"/>
                </a:solidFill>
              </a:rPr>
              <a:t>onu</a:t>
            </a:r>
            <a:r>
              <a:rPr lang="tr-TR" b="1" dirty="0"/>
              <a:t> </a:t>
            </a:r>
            <a:r>
              <a:rPr lang="tr-TR" b="1" u="sng" dirty="0">
                <a:solidFill>
                  <a:srgbClr val="006600"/>
                </a:solidFill>
              </a:rPr>
              <a:t>hemen</a:t>
            </a:r>
            <a:r>
              <a:rPr lang="tr-TR" b="1" dirty="0"/>
              <a:t> </a:t>
            </a:r>
            <a:r>
              <a:rPr lang="tr-TR" b="1" u="sng" dirty="0">
                <a:solidFill>
                  <a:srgbClr val="FF0000"/>
                </a:solidFill>
              </a:rPr>
              <a:t>sakinleştirdi</a:t>
            </a:r>
            <a:r>
              <a:rPr lang="tr-TR" b="1" dirty="0"/>
              <a:t>.</a:t>
            </a:r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DİKKAT: </a:t>
            </a:r>
            <a:r>
              <a:rPr lang="tr-TR" b="1" dirty="0"/>
              <a:t>Ara sözler ögenin açıklayıcısı durumunda olabilir.</a:t>
            </a:r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r>
              <a:rPr lang="tr-TR" b="1" dirty="0">
                <a:solidFill>
                  <a:srgbClr val="0000FF"/>
                </a:solidFill>
              </a:rPr>
              <a:t>(Ben) </a:t>
            </a:r>
            <a:r>
              <a:rPr lang="tr-TR" b="1" u="sng" dirty="0">
                <a:solidFill>
                  <a:srgbClr val="006600"/>
                </a:solidFill>
              </a:rPr>
              <a:t>Annemi</a:t>
            </a:r>
            <a:r>
              <a:rPr lang="tr-TR" b="1" dirty="0"/>
              <a:t>, </a:t>
            </a:r>
            <a:r>
              <a:rPr lang="tr-TR" b="1" dirty="0">
                <a:solidFill>
                  <a:srgbClr val="006600"/>
                </a:solidFill>
              </a:rPr>
              <a:t>o fedakâr kadını</a:t>
            </a:r>
            <a:r>
              <a:rPr lang="tr-TR" b="1" dirty="0"/>
              <a:t>, </a:t>
            </a:r>
            <a:r>
              <a:rPr lang="tr-TR" b="1" u="sng" dirty="0">
                <a:solidFill>
                  <a:srgbClr val="7030A0"/>
                </a:solidFill>
              </a:rPr>
              <a:t>çok</a:t>
            </a:r>
            <a:r>
              <a:rPr lang="tr-TR" b="1" dirty="0">
                <a:solidFill>
                  <a:srgbClr val="7030A0"/>
                </a:solidFill>
              </a:rPr>
              <a:t> </a:t>
            </a:r>
            <a:r>
              <a:rPr lang="tr-TR" b="1" dirty="0"/>
              <a:t> </a:t>
            </a:r>
            <a:r>
              <a:rPr lang="tr-TR" b="1" u="sng" dirty="0">
                <a:solidFill>
                  <a:srgbClr val="FF0000"/>
                </a:solidFill>
              </a:rPr>
              <a:t>özledim</a:t>
            </a:r>
            <a:r>
              <a:rPr lang="tr-TR" b="1" dirty="0"/>
              <a:t>.</a:t>
            </a:r>
          </a:p>
        </p:txBody>
      </p:sp>
      <p:graphicFrame>
        <p:nvGraphicFramePr>
          <p:cNvPr id="4" name="6 Tablo">
            <a:extLst>
              <a:ext uri="{FF2B5EF4-FFF2-40B4-BE49-F238E27FC236}">
                <a16:creationId xmlns:a16="http://schemas.microsoft.com/office/drawing/2014/main" id="{5A2B4D8A-C47C-45AE-B0BC-CB1BF1FDFF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145483"/>
              </p:ext>
            </p:extLst>
          </p:nvPr>
        </p:nvGraphicFramePr>
        <p:xfrm>
          <a:off x="5023556" y="1760617"/>
          <a:ext cx="359843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6 Tablo">
            <a:extLst>
              <a:ext uri="{FF2B5EF4-FFF2-40B4-BE49-F238E27FC236}">
                <a16:creationId xmlns:a16="http://schemas.microsoft.com/office/drawing/2014/main" id="{2DDE8C1E-ED6A-4991-A8A5-FFD52A7CE5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832477"/>
              </p:ext>
            </p:extLst>
          </p:nvPr>
        </p:nvGraphicFramePr>
        <p:xfrm>
          <a:off x="10588978" y="1760617"/>
          <a:ext cx="354198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6 Tablo">
            <a:extLst>
              <a:ext uri="{FF2B5EF4-FFF2-40B4-BE49-F238E27FC236}">
                <a16:creationId xmlns:a16="http://schemas.microsoft.com/office/drawing/2014/main" id="{7230FA64-C498-4DF6-BD2E-3C1C788D1A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105790"/>
              </p:ext>
            </p:extLst>
          </p:nvPr>
        </p:nvGraphicFramePr>
        <p:xfrm>
          <a:off x="6583476" y="1760617"/>
          <a:ext cx="438214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6 Tablo">
            <a:extLst>
              <a:ext uri="{FF2B5EF4-FFF2-40B4-BE49-F238E27FC236}">
                <a16:creationId xmlns:a16="http://schemas.microsoft.com/office/drawing/2014/main" id="{51BA8EF3-46F0-4CA0-8088-954688DFF8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800335"/>
              </p:ext>
            </p:extLst>
          </p:nvPr>
        </p:nvGraphicFramePr>
        <p:xfrm>
          <a:off x="651164" y="1764237"/>
          <a:ext cx="48336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6 Tablo">
            <a:extLst>
              <a:ext uri="{FF2B5EF4-FFF2-40B4-BE49-F238E27FC236}">
                <a16:creationId xmlns:a16="http://schemas.microsoft.com/office/drawing/2014/main" id="{327BFD41-B564-4179-90AC-5428922AAE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639857"/>
              </p:ext>
            </p:extLst>
          </p:nvPr>
        </p:nvGraphicFramePr>
        <p:xfrm>
          <a:off x="2687912" y="1760617"/>
          <a:ext cx="665480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5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6 Tablo">
            <a:extLst>
              <a:ext uri="{FF2B5EF4-FFF2-40B4-BE49-F238E27FC236}">
                <a16:creationId xmlns:a16="http://schemas.microsoft.com/office/drawing/2014/main" id="{2B9AF2CC-3002-404E-8458-119486242A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541146"/>
              </p:ext>
            </p:extLst>
          </p:nvPr>
        </p:nvGraphicFramePr>
        <p:xfrm>
          <a:off x="8622411" y="1760617"/>
          <a:ext cx="656552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6 Tablo">
            <a:extLst>
              <a:ext uri="{FF2B5EF4-FFF2-40B4-BE49-F238E27FC236}">
                <a16:creationId xmlns:a16="http://schemas.microsoft.com/office/drawing/2014/main" id="{08D41F12-21DF-4C14-A6E1-7C5DADB1B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824365"/>
              </p:ext>
            </p:extLst>
          </p:nvPr>
        </p:nvGraphicFramePr>
        <p:xfrm>
          <a:off x="7483906" y="1760617"/>
          <a:ext cx="966996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B’li</a:t>
                      </a:r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6 Tablo">
            <a:extLst>
              <a:ext uri="{FF2B5EF4-FFF2-40B4-BE49-F238E27FC236}">
                <a16:creationId xmlns:a16="http://schemas.microsoft.com/office/drawing/2014/main" id="{95DF6053-1BC8-49C8-BC5C-70BD8E4DC2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758679"/>
              </p:ext>
            </p:extLst>
          </p:nvPr>
        </p:nvGraphicFramePr>
        <p:xfrm>
          <a:off x="7058452" y="4532039"/>
          <a:ext cx="354198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6 Tablo">
            <a:extLst>
              <a:ext uri="{FF2B5EF4-FFF2-40B4-BE49-F238E27FC236}">
                <a16:creationId xmlns:a16="http://schemas.microsoft.com/office/drawing/2014/main" id="{C498A896-E915-45FE-A75C-F04D4123F3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290383"/>
              </p:ext>
            </p:extLst>
          </p:nvPr>
        </p:nvGraphicFramePr>
        <p:xfrm>
          <a:off x="5864860" y="4548522"/>
          <a:ext cx="665480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5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6 Tablo">
            <a:extLst>
              <a:ext uri="{FF2B5EF4-FFF2-40B4-BE49-F238E27FC236}">
                <a16:creationId xmlns:a16="http://schemas.microsoft.com/office/drawing/2014/main" id="{CCBD8815-9CB6-4956-A431-A8843D57F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280040"/>
              </p:ext>
            </p:extLst>
          </p:nvPr>
        </p:nvGraphicFramePr>
        <p:xfrm>
          <a:off x="1668203" y="4548522"/>
          <a:ext cx="966996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B’li</a:t>
                      </a:r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6 Tablo">
            <a:extLst>
              <a:ext uri="{FF2B5EF4-FFF2-40B4-BE49-F238E27FC236}">
                <a16:creationId xmlns:a16="http://schemas.microsoft.com/office/drawing/2014/main" id="{46998135-A1DD-4E48-8134-9EBDE3100F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135391"/>
              </p:ext>
            </p:extLst>
          </p:nvPr>
        </p:nvGraphicFramePr>
        <p:xfrm>
          <a:off x="564572" y="4532039"/>
          <a:ext cx="656552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239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DF77007E-12A8-4A00-9731-0C6DA46F2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61244"/>
            <a:ext cx="10972800" cy="5645856"/>
          </a:xfrm>
        </p:spPr>
        <p:txBody>
          <a:bodyPr/>
          <a:lstStyle/>
          <a:p>
            <a:pPr marL="109537" indent="0">
              <a:buNone/>
            </a:pPr>
            <a:r>
              <a:rPr lang="tr-TR" sz="2400" b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DİKKAT: </a:t>
            </a:r>
            <a:r>
              <a:rPr lang="tr-TR" sz="2400" b="1" dirty="0"/>
              <a:t>Cümle dışı unsurlar, yükleme sorulan hiçbir soruya cevap vermeyen yapılardır. </a:t>
            </a:r>
            <a:r>
              <a:rPr lang="tr-TR" sz="2400" b="1" dirty="0">
                <a:solidFill>
                  <a:srgbClr val="FF0000"/>
                </a:solidFill>
              </a:rPr>
              <a:t>Ara cümleler, seslenmeler, ünlemler, onay bildiren sözcükler ve bazen bağlaçlar</a:t>
            </a:r>
            <a:r>
              <a:rPr lang="tr-TR" sz="2400" b="1" dirty="0"/>
              <a:t> cümle dışı unsur olarak değerlendirilir.</a:t>
            </a:r>
          </a:p>
          <a:p>
            <a:pPr marL="109537" indent="0">
              <a:buNone/>
            </a:pPr>
            <a:endParaRPr lang="tr-TR" sz="2400" b="1" dirty="0"/>
          </a:p>
          <a:p>
            <a:pPr marL="109537" indent="0">
              <a:buNone/>
            </a:pPr>
            <a:r>
              <a:rPr lang="tr-TR" sz="2400" b="1" dirty="0"/>
              <a:t>Çalışınca, </a:t>
            </a:r>
            <a:r>
              <a:rPr lang="tr-TR" sz="2400" b="1" dirty="0">
                <a:solidFill>
                  <a:srgbClr val="FF0000"/>
                </a:solidFill>
              </a:rPr>
              <a:t>emin ol, </a:t>
            </a:r>
            <a:r>
              <a:rPr lang="tr-TR" sz="2400" b="1" dirty="0"/>
              <a:t>başaramayacağın hiçbir şey yoktur. → </a:t>
            </a:r>
            <a:r>
              <a:rPr lang="tr-TR" sz="2400" b="1" dirty="0">
                <a:solidFill>
                  <a:srgbClr val="FF0000"/>
                </a:solidFill>
              </a:rPr>
              <a:t>Ara cümle</a:t>
            </a:r>
          </a:p>
          <a:p>
            <a:pPr marL="109537" indent="0">
              <a:buNone/>
            </a:pPr>
            <a:endParaRPr lang="tr-TR" sz="2400" b="1" dirty="0"/>
          </a:p>
          <a:p>
            <a:pPr marL="109537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Hey, </a:t>
            </a:r>
            <a:r>
              <a:rPr lang="tr-TR" sz="2400" b="1" dirty="0"/>
              <a:t>sesimi duyan var mı? → </a:t>
            </a:r>
            <a:r>
              <a:rPr lang="tr-TR" sz="2400" b="1" dirty="0">
                <a:solidFill>
                  <a:srgbClr val="FF0000"/>
                </a:solidFill>
              </a:rPr>
              <a:t>Seslenme</a:t>
            </a:r>
          </a:p>
          <a:p>
            <a:pPr marL="109537" indent="0">
              <a:buNone/>
            </a:pPr>
            <a:endParaRPr lang="tr-TR" sz="2400" b="1" dirty="0"/>
          </a:p>
          <a:p>
            <a:pPr marL="109537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Tüh, </a:t>
            </a:r>
            <a:r>
              <a:rPr lang="tr-TR" sz="2400" b="1" dirty="0"/>
              <a:t>yine geciktim. → </a:t>
            </a:r>
            <a:r>
              <a:rPr lang="tr-TR" sz="2400" b="1" dirty="0">
                <a:solidFill>
                  <a:srgbClr val="FF0000"/>
                </a:solidFill>
              </a:rPr>
              <a:t>Ünlem</a:t>
            </a:r>
          </a:p>
          <a:p>
            <a:pPr marL="109537" indent="0">
              <a:buNone/>
            </a:pPr>
            <a:endParaRPr lang="tr-TR" sz="2400" b="1" dirty="0"/>
          </a:p>
          <a:p>
            <a:pPr marL="109537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Peki, </a:t>
            </a:r>
            <a:r>
              <a:rPr lang="tr-TR" sz="2400" b="1" dirty="0"/>
              <a:t>ben de sizinle gelirim. → </a:t>
            </a:r>
            <a:r>
              <a:rPr lang="tr-TR" sz="2400" b="1" dirty="0">
                <a:solidFill>
                  <a:srgbClr val="FF0000"/>
                </a:solidFill>
              </a:rPr>
              <a:t>Onay</a:t>
            </a:r>
          </a:p>
          <a:p>
            <a:pPr marL="109537" indent="0">
              <a:buNone/>
            </a:pPr>
            <a:endParaRPr lang="tr-TR" sz="2400" b="1" dirty="0"/>
          </a:p>
          <a:p>
            <a:pPr marL="109537" indent="0">
              <a:buNone/>
            </a:pPr>
            <a:r>
              <a:rPr lang="tr-TR" sz="2400" b="1" dirty="0"/>
              <a:t>Baktı </a:t>
            </a:r>
            <a:r>
              <a:rPr lang="tr-TR" sz="2400" b="1" dirty="0">
                <a:solidFill>
                  <a:srgbClr val="FF0000"/>
                </a:solidFill>
              </a:rPr>
              <a:t>ve</a:t>
            </a:r>
            <a:r>
              <a:rPr lang="tr-TR" sz="2400" b="1" dirty="0"/>
              <a:t> geçti.  → </a:t>
            </a:r>
            <a:r>
              <a:rPr lang="tr-TR" sz="2400" b="1" dirty="0">
                <a:solidFill>
                  <a:srgbClr val="FF0000"/>
                </a:solidFill>
              </a:rPr>
              <a:t>Bağlaç</a:t>
            </a:r>
          </a:p>
        </p:txBody>
      </p:sp>
    </p:spTree>
    <p:extLst>
      <p:ext uri="{BB962C8B-B14F-4D97-AF65-F5344CB8AC3E}">
        <p14:creationId xmlns:p14="http://schemas.microsoft.com/office/powerpoint/2010/main" val="100306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B676B0D4-4CF5-4971-AD6A-D933B2D21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74133"/>
            <a:ext cx="10972800" cy="5779911"/>
          </a:xfrm>
        </p:spPr>
        <p:txBody>
          <a:bodyPr/>
          <a:lstStyle/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UYARI: </a:t>
            </a:r>
            <a:r>
              <a:rPr lang="tr-TR" b="1" dirty="0"/>
              <a:t>Bağlaçlar her zaman cümle dışı unsur olmayabilir.</a:t>
            </a:r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r>
              <a:rPr lang="tr-TR" b="1" dirty="0"/>
              <a:t>Arda </a:t>
            </a:r>
            <a:r>
              <a:rPr lang="tr-TR" b="1" dirty="0">
                <a:solidFill>
                  <a:srgbClr val="FF0000"/>
                </a:solidFill>
              </a:rPr>
              <a:t>ve</a:t>
            </a:r>
            <a:r>
              <a:rPr lang="tr-TR" b="1" dirty="0"/>
              <a:t> Melih, birazdan gelecek. → </a:t>
            </a:r>
            <a:r>
              <a:rPr lang="tr-TR" b="1" dirty="0">
                <a:solidFill>
                  <a:srgbClr val="FF0000"/>
                </a:solidFill>
              </a:rPr>
              <a:t>“ve” </a:t>
            </a:r>
            <a:r>
              <a:rPr lang="tr-TR" b="1" dirty="0"/>
              <a:t>bağlacı bu cümlede öznenin içinde yer almıştır.</a:t>
            </a:r>
          </a:p>
          <a:p>
            <a:endParaRPr lang="tr-TR" b="1" dirty="0"/>
          </a:p>
          <a:p>
            <a:pPr marL="109537" indent="0">
              <a:buNone/>
            </a:pPr>
            <a:r>
              <a:rPr lang="tr-TR" b="1" dirty="0"/>
              <a:t>Gelecek olan kim? -</a:t>
            </a:r>
            <a:r>
              <a:rPr lang="tr-TR" b="1" dirty="0">
                <a:solidFill>
                  <a:srgbClr val="FF0000"/>
                </a:solidFill>
              </a:rPr>
              <a:t>Arda ve Melih (Özne)</a:t>
            </a:r>
          </a:p>
          <a:p>
            <a:pPr marL="109537" indent="0">
              <a:buNone/>
            </a:pPr>
            <a:endParaRPr lang="tr-TR" b="1" dirty="0">
              <a:solidFill>
                <a:srgbClr val="FF0000"/>
              </a:solidFill>
            </a:endParaRPr>
          </a:p>
          <a:p>
            <a:pPr marL="109537" indent="0">
              <a:buNone/>
            </a:pPr>
            <a:r>
              <a:rPr lang="tr-TR" b="1" dirty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DİKKAT: </a:t>
            </a:r>
            <a:r>
              <a:rPr lang="tr-TR" b="1" dirty="0"/>
              <a:t>Alıntı cümleler, ayrı ayrı ögelerine ayrılmaz. Genellikle bulundukları cümlenin nesnesi durumundadırlar.</a:t>
            </a:r>
          </a:p>
          <a:p>
            <a:pPr marL="109537" indent="0">
              <a:buNone/>
            </a:pPr>
            <a:endParaRPr lang="tr-TR" b="1" dirty="0"/>
          </a:p>
          <a:p>
            <a:pPr marL="109537" indent="0">
              <a:buNone/>
            </a:pPr>
            <a:r>
              <a:rPr lang="tr-TR" b="1" u="sng" dirty="0">
                <a:solidFill>
                  <a:srgbClr val="0000FF"/>
                </a:solidFill>
              </a:rPr>
              <a:t>Bekir amca </a:t>
            </a:r>
            <a:r>
              <a:rPr lang="tr-TR" b="1" dirty="0">
                <a:solidFill>
                  <a:srgbClr val="006600"/>
                </a:solidFill>
              </a:rPr>
              <a:t>“</a:t>
            </a:r>
            <a:r>
              <a:rPr lang="tr-TR" b="1" u="sng" dirty="0">
                <a:solidFill>
                  <a:srgbClr val="006600"/>
                </a:solidFill>
              </a:rPr>
              <a:t>Onun ipiyle kuyuya inilmez.</a:t>
            </a:r>
            <a:r>
              <a:rPr lang="tr-TR" b="1" dirty="0">
                <a:solidFill>
                  <a:srgbClr val="006600"/>
                </a:solidFill>
              </a:rPr>
              <a:t>” </a:t>
            </a:r>
            <a:r>
              <a:rPr lang="tr-TR" b="1" u="sng" dirty="0">
                <a:solidFill>
                  <a:srgbClr val="FF0000"/>
                </a:solidFill>
              </a:rPr>
              <a:t>derdi</a:t>
            </a:r>
            <a:r>
              <a:rPr lang="tr-TR" b="1" dirty="0">
                <a:solidFill>
                  <a:srgbClr val="FF0000"/>
                </a:solidFill>
              </a:rPr>
              <a:t>.</a:t>
            </a:r>
          </a:p>
        </p:txBody>
      </p:sp>
      <p:graphicFrame>
        <p:nvGraphicFramePr>
          <p:cNvPr id="4" name="6 Tablo">
            <a:extLst>
              <a:ext uri="{FF2B5EF4-FFF2-40B4-BE49-F238E27FC236}">
                <a16:creationId xmlns:a16="http://schemas.microsoft.com/office/drawing/2014/main" id="{433A5996-C8E3-4783-B5DC-C7CC5BA661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817850"/>
              </p:ext>
            </p:extLst>
          </p:nvPr>
        </p:nvGraphicFramePr>
        <p:xfrm>
          <a:off x="7867893" y="5463637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6 Tablo">
            <a:extLst>
              <a:ext uri="{FF2B5EF4-FFF2-40B4-BE49-F238E27FC236}">
                <a16:creationId xmlns:a16="http://schemas.microsoft.com/office/drawing/2014/main" id="{1DD80C47-19C5-476E-93ED-BA31B8960D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065945"/>
              </p:ext>
            </p:extLst>
          </p:nvPr>
        </p:nvGraphicFramePr>
        <p:xfrm>
          <a:off x="1365493" y="5463637"/>
          <a:ext cx="572279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6 Tablo">
            <a:extLst>
              <a:ext uri="{FF2B5EF4-FFF2-40B4-BE49-F238E27FC236}">
                <a16:creationId xmlns:a16="http://schemas.microsoft.com/office/drawing/2014/main" id="{2F006DFC-127E-4528-8C2A-BC54D7359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547920"/>
              </p:ext>
            </p:extLst>
          </p:nvPr>
        </p:nvGraphicFramePr>
        <p:xfrm>
          <a:off x="4492515" y="5463637"/>
          <a:ext cx="1309974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99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B’siz</a:t>
                      </a:r>
                      <a:r>
                        <a:rPr lang="tr-TR" sz="2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073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labalık">
  <a:themeElements>
    <a:clrScheme name="Kalabalı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alabalı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alabalı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labalık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Kalabalık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Kalabalık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Kalabalık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2116</Words>
  <Application>Microsoft Office PowerPoint</Application>
  <PresentationFormat>Geniş ekran</PresentationFormat>
  <Paragraphs>448</Paragraphs>
  <Slides>37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45" baseType="lpstr">
      <vt:lpstr>Lucida Sans Unicode</vt:lpstr>
      <vt:lpstr>Segoe UI</vt:lpstr>
      <vt:lpstr>Segoe UI Black</vt:lpstr>
      <vt:lpstr>Times New Roman</vt:lpstr>
      <vt:lpstr>Verdana</vt:lpstr>
      <vt:lpstr>Wingdings 2</vt:lpstr>
      <vt:lpstr>Wingdings 3</vt:lpstr>
      <vt:lpstr>Kalabalık</vt:lpstr>
      <vt:lpstr>CÜMLENİN ÖGELERİ</vt:lpstr>
      <vt:lpstr>ÖGE NEDİR?</vt:lpstr>
      <vt:lpstr>CÜMLE NEDİR?</vt:lpstr>
      <vt:lpstr>PowerPoint Sunusu</vt:lpstr>
      <vt:lpstr>CÜMLENİN ÖGELERİ BULUNURKEN DİKKAT EDİLECEK KURALLAR:</vt:lpstr>
      <vt:lpstr>PowerPoint Sunusu</vt:lpstr>
      <vt:lpstr>PowerPoint Sunusu</vt:lpstr>
      <vt:lpstr>PowerPoint Sunusu</vt:lpstr>
      <vt:lpstr>A. TEMEL ÖGELER</vt:lpstr>
      <vt:lpstr>PowerPoint Sunusu</vt:lpstr>
      <vt:lpstr>PowerPoint Sunusu</vt:lpstr>
      <vt:lpstr>PowerPoint Sunusu</vt:lpstr>
      <vt:lpstr>PowerPoint Sunusu</vt:lpstr>
      <vt:lpstr>Aşağıdaki cümlelerin yüklemlerini uygun olan sözcük / sözcük grubu türüyle eşleştiriniz.</vt:lpstr>
      <vt:lpstr>2. ÖZNE</vt:lpstr>
      <vt:lpstr>PowerPoint Sunusu</vt:lpstr>
      <vt:lpstr>PowerPoint Sunusu</vt:lpstr>
      <vt:lpstr>PowerPoint Sunusu</vt:lpstr>
      <vt:lpstr>PowerPoint Sunusu</vt:lpstr>
      <vt:lpstr>PowerPoint Sunusu</vt:lpstr>
      <vt:lpstr>Aşağıdaki cümlelerin öznelerini türüne göre, uygun olan sözcük / sözcük grubu türüyle eşleştiriniz.</vt:lpstr>
      <vt:lpstr>PowerPoint Sunusu</vt:lpstr>
      <vt:lpstr>B. YARDIMCI ÖGELER</vt:lpstr>
      <vt:lpstr>PowerPoint Sunusu</vt:lpstr>
      <vt:lpstr>PowerPoint Sunusu</vt:lpstr>
      <vt:lpstr>Aşağıdaki cümleleri inceleyiniz. yükleme sorduğunuz “ne?, neyi?, kimi?” sorularının yanıtlarını cümlelerin karşılarına yazınız.</vt:lpstr>
      <vt:lpstr>Aşağıdaki cümlelerde yer alan nesneleri bulunuz.</vt:lpstr>
      <vt:lpstr>Aşağıdaki cümlelerde yer alan altı çizili sözcüklerden nesne olanlara “N” , özne olanlara “Ö” yazınız. </vt:lpstr>
      <vt:lpstr>PowerPoint Sunusu</vt:lpstr>
      <vt:lpstr>PowerPoint Sunusu</vt:lpstr>
      <vt:lpstr>PowerPoint Sunusu</vt:lpstr>
      <vt:lpstr>Aşağıdaki cümlelerde yer alan yer tamlayıcılarını bulunuz.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CÜMLENİN ÖGELERİ</dc:title>
  <dc:creator>Serkan Özbay</dc:creator>
  <cp:lastModifiedBy>Serkan Özbay</cp:lastModifiedBy>
  <cp:revision>42</cp:revision>
  <dcterms:created xsi:type="dcterms:W3CDTF">2020-10-11T10:51:43Z</dcterms:created>
  <dcterms:modified xsi:type="dcterms:W3CDTF">2020-10-16T09:29:35Z</dcterms:modified>
</cp:coreProperties>
</file>