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51"/>
  </p:notesMasterIdLst>
  <p:sldIdLst>
    <p:sldId id="256" r:id="rId2"/>
    <p:sldId id="257" r:id="rId3"/>
    <p:sldId id="261" r:id="rId4"/>
    <p:sldId id="260" r:id="rId5"/>
    <p:sldId id="259" r:id="rId6"/>
    <p:sldId id="262" r:id="rId7"/>
    <p:sldId id="263" r:id="rId8"/>
    <p:sldId id="258" r:id="rId9"/>
    <p:sldId id="268" r:id="rId10"/>
    <p:sldId id="267" r:id="rId11"/>
    <p:sldId id="266" r:id="rId12"/>
    <p:sldId id="264" r:id="rId13"/>
    <p:sldId id="265" r:id="rId14"/>
    <p:sldId id="269" r:id="rId15"/>
    <p:sldId id="276" r:id="rId16"/>
    <p:sldId id="275" r:id="rId17"/>
    <p:sldId id="274" r:id="rId18"/>
    <p:sldId id="270" r:id="rId19"/>
    <p:sldId id="273" r:id="rId20"/>
    <p:sldId id="272" r:id="rId21"/>
    <p:sldId id="271" r:id="rId22"/>
    <p:sldId id="277" r:id="rId23"/>
    <p:sldId id="278" r:id="rId24"/>
    <p:sldId id="279" r:id="rId25"/>
    <p:sldId id="280" r:id="rId26"/>
    <p:sldId id="281" r:id="rId27"/>
    <p:sldId id="282" r:id="rId28"/>
    <p:sldId id="283" r:id="rId29"/>
    <p:sldId id="284" r:id="rId30"/>
    <p:sldId id="296" r:id="rId31"/>
    <p:sldId id="297" r:id="rId32"/>
    <p:sldId id="298" r:id="rId33"/>
    <p:sldId id="300" r:id="rId34"/>
    <p:sldId id="299" r:id="rId35"/>
    <p:sldId id="301" r:id="rId36"/>
    <p:sldId id="302" r:id="rId37"/>
    <p:sldId id="303" r:id="rId38"/>
    <p:sldId id="304" r:id="rId39"/>
    <p:sldId id="285" r:id="rId40"/>
    <p:sldId id="286" r:id="rId41"/>
    <p:sldId id="287" r:id="rId42"/>
    <p:sldId id="288" r:id="rId43"/>
    <p:sldId id="289" r:id="rId44"/>
    <p:sldId id="290" r:id="rId45"/>
    <p:sldId id="291" r:id="rId46"/>
    <p:sldId id="292" r:id="rId47"/>
    <p:sldId id="293" r:id="rId48"/>
    <p:sldId id="305" r:id="rId49"/>
    <p:sldId id="306" r:id="rId5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306C8B-6E8D-4C81-A683-5B75C34D2834}" type="datetimeFigureOut">
              <a:rPr lang="tr-TR" smtClean="0"/>
              <a:t>26.11.2020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9FC5CD-530B-48E1-88CF-06456DFD95B4}" type="slidenum">
              <a:rPr lang="tr-TR" smtClean="0"/>
              <a:t>‹#›</a:t>
            </a:fld>
            <a:endParaRPr lang="tr-TR"/>
          </a:p>
        </p:txBody>
      </p:sp>
    </p:spTree>
    <p:extLst>
      <p:ext uri="{BB962C8B-B14F-4D97-AF65-F5344CB8AC3E}">
        <p14:creationId xmlns:p14="http://schemas.microsoft.com/office/powerpoint/2010/main" val="41372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39FC5CD-530B-48E1-88CF-06456DFD95B4}" type="slidenum">
              <a:rPr lang="tr-TR" smtClean="0"/>
              <a:t>48</a:t>
            </a:fld>
            <a:endParaRPr lang="tr-TR"/>
          </a:p>
        </p:txBody>
      </p:sp>
    </p:spTree>
    <p:extLst>
      <p:ext uri="{BB962C8B-B14F-4D97-AF65-F5344CB8AC3E}">
        <p14:creationId xmlns:p14="http://schemas.microsoft.com/office/powerpoint/2010/main" val="72050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26.11.2020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26.11.2020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26.11.2020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t>26.11.2020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26.11.2020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26.11.2020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26.11.2020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A23720DD-5B6D-40BF-8493-A6B52D484E6B}" type="datetimeFigureOut">
              <a:rPr lang="tr-TR" smtClean="0"/>
              <a:t>26.11.2020</a:t>
            </a:fld>
            <a:endParaRPr lang="tr-T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tr-T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F302176B-0E47-46AC-8F43-DAB4B8A37D06}" type="slidenum">
              <a:rPr lang="tr-TR" smtClean="0"/>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milliyet.com.tr/haberler/cocuk"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s://www.cocukludunya.com/uzman-yazilari/cocuk-gelisiminde-sporun-onemi.html" TargetMode="External"/><Relationship Id="rId13" Type="http://schemas.openxmlformats.org/officeDocument/2006/relationships/hyperlink" Target="https://dergipark.org.tr/en/pub/gbesbd/issue/36374/435324" TargetMode="External"/><Relationship Id="rId3" Type="http://schemas.openxmlformats.org/officeDocument/2006/relationships/hyperlink" Target="https://acikerisim.mehmetakif.edu.tr/xmlui/handle/11672/929" TargetMode="External"/><Relationship Id="rId7" Type="http://schemas.openxmlformats.org/officeDocument/2006/relationships/hyperlink" Target="https://dergipark.org.tr/tr/download/article-file/491916" TargetMode="External"/><Relationship Id="rId12" Type="http://schemas.openxmlformats.org/officeDocument/2006/relationships/hyperlink" Target="https://www.haberturk.com/saglik/haber/603333-sporcu-cocuklara-beslenme-recetesi"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bu.saglik.gov.tr/Ekutuphane/kitaplar/t42.pdf" TargetMode="External"/><Relationship Id="rId11" Type="http://schemas.openxmlformats.org/officeDocument/2006/relationships/hyperlink" Target="https://www.milliyet.com.tr/cocuk/spor-yapan-cocuk-beslenmesi-2064694" TargetMode="External"/><Relationship Id="rId5" Type="http://schemas.openxmlformats.org/officeDocument/2006/relationships/hyperlink" Target="https://www.nobelyayin.com/kitap_bilgileri/dosyalar/cock-ve-spor-jen_175105.pdf" TargetMode="External"/><Relationship Id="rId10" Type="http://schemas.openxmlformats.org/officeDocument/2006/relationships/hyperlink" Target="https://www.kadinlarbilir.com/saglik/saglikli-beslenme/diyetisyen-serap-orak-anlatiyor-spor-yapan-cocuklarda-beslenme" TargetMode="External"/><Relationship Id="rId4" Type="http://schemas.openxmlformats.org/officeDocument/2006/relationships/hyperlink" Target="https://dergipark.org.tr/en/download/article-file/188107" TargetMode="External"/><Relationship Id="rId9" Type="http://schemas.openxmlformats.org/officeDocument/2006/relationships/hyperlink" Target="https://hsgm.saglik.gov.tr/tr/beslenme/yeterli-ve-dengeli-beslenme-nedir.html" TargetMode="External"/></Relationships>
</file>

<file path=ppt/slides/_rels/slide49.xml.rels><?xml version="1.0" encoding="UTF-8" standalone="yes"?>
<Relationships xmlns="http://schemas.openxmlformats.org/package/2006/relationships"><Relationship Id="rId2" Type="http://schemas.openxmlformats.org/officeDocument/2006/relationships/hyperlink" Target="mailto:sinancobanoglu1@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755576" y="1484784"/>
            <a:ext cx="7543800" cy="1524000"/>
          </a:xfrm>
        </p:spPr>
        <p:txBody>
          <a:bodyPr/>
          <a:lstStyle/>
          <a:p>
            <a:pPr algn="ctr"/>
            <a:r>
              <a:rPr lang="tr-TR" sz="4800" dirty="0" smtClean="0"/>
              <a:t> ÇOCUKLARDA </a:t>
            </a:r>
            <a:br>
              <a:rPr lang="tr-TR" sz="4800" dirty="0" smtClean="0"/>
            </a:br>
            <a:r>
              <a:rPr lang="tr-TR" sz="4800" dirty="0" smtClean="0"/>
              <a:t>EGZERSİZ VE BESLENME</a:t>
            </a:r>
            <a:endParaRPr lang="tr-TR" sz="4800" dirty="0"/>
          </a:p>
        </p:txBody>
      </p:sp>
      <p:sp>
        <p:nvSpPr>
          <p:cNvPr id="3" name="Alt Başlık 2"/>
          <p:cNvSpPr>
            <a:spLocks noGrp="1"/>
          </p:cNvSpPr>
          <p:nvPr>
            <p:ph type="subTitle" idx="1"/>
          </p:nvPr>
        </p:nvSpPr>
        <p:spPr>
          <a:xfrm>
            <a:off x="1043608" y="5157192"/>
            <a:ext cx="6858000" cy="990600"/>
          </a:xfrm>
        </p:spPr>
        <p:txBody>
          <a:bodyPr>
            <a:normAutofit/>
          </a:bodyPr>
          <a:lstStyle/>
          <a:p>
            <a:pPr algn="ctr"/>
            <a:r>
              <a:rPr lang="tr-TR" sz="2400" dirty="0" smtClean="0"/>
              <a:t>Hazırlayan : Sinan ÇOBANOĞLU </a:t>
            </a:r>
            <a:endParaRPr lang="tr-TR" sz="2400" dirty="0"/>
          </a:p>
        </p:txBody>
      </p:sp>
    </p:spTree>
    <p:extLst>
      <p:ext uri="{BB962C8B-B14F-4D97-AF65-F5344CB8AC3E}">
        <p14:creationId xmlns:p14="http://schemas.microsoft.com/office/powerpoint/2010/main" val="3936509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07496"/>
          </a:xfrm>
        </p:spPr>
        <p:txBody>
          <a:bodyPr>
            <a:normAutofit fontScale="92500"/>
          </a:bodyPr>
          <a:lstStyle/>
          <a:p>
            <a:r>
              <a:rPr lang="tr-TR" b="1" dirty="0" smtClean="0"/>
              <a:t>EGZERSİZ NEDİR ? </a:t>
            </a:r>
          </a:p>
          <a:p>
            <a:r>
              <a:rPr lang="tr-TR" dirty="0">
                <a:solidFill>
                  <a:srgbClr val="202124"/>
                </a:solidFill>
                <a:latin typeface="arial"/>
              </a:rPr>
              <a:t>Egzersiz, belli bir alanda yapılan ve planlı bir şekilde tekrar eden vücut hareketlerine denir. Birçok insan, hayatının belli dönemlerinde egzersize başlayıp sonradan bırakır</a:t>
            </a:r>
            <a:r>
              <a:rPr lang="tr-TR" b="1" dirty="0">
                <a:solidFill>
                  <a:srgbClr val="202124"/>
                </a:solidFill>
                <a:latin typeface="arial"/>
              </a:rPr>
              <a:t>. </a:t>
            </a:r>
            <a:endParaRPr lang="tr-TR" b="1" dirty="0" smtClean="0">
              <a:solidFill>
                <a:srgbClr val="202124"/>
              </a:solidFill>
              <a:latin typeface="arial"/>
            </a:endParaRPr>
          </a:p>
          <a:p>
            <a:endParaRPr lang="tr-TR" b="1" dirty="0">
              <a:solidFill>
                <a:srgbClr val="202124"/>
              </a:solidFill>
              <a:latin typeface="arial"/>
            </a:endParaRPr>
          </a:p>
          <a:p>
            <a:endParaRPr lang="tr-TR" b="1" dirty="0" smtClean="0">
              <a:solidFill>
                <a:srgbClr val="202124"/>
              </a:solidFill>
              <a:latin typeface="arial"/>
            </a:endParaRPr>
          </a:p>
          <a:p>
            <a:endParaRPr lang="tr-TR" b="1" dirty="0">
              <a:solidFill>
                <a:srgbClr val="202124"/>
              </a:solidFill>
              <a:latin typeface="arial"/>
            </a:endParaRPr>
          </a:p>
          <a:p>
            <a:endParaRPr lang="tr-TR" b="1" dirty="0" smtClean="0">
              <a:solidFill>
                <a:srgbClr val="202124"/>
              </a:solidFill>
              <a:latin typeface="arial"/>
            </a:endParaRPr>
          </a:p>
          <a:p>
            <a:r>
              <a:rPr lang="tr-TR" b="1" dirty="0" smtClean="0">
                <a:solidFill>
                  <a:srgbClr val="202124"/>
                </a:solidFill>
                <a:latin typeface="arial"/>
              </a:rPr>
              <a:t>SPOR NEDİR ?</a:t>
            </a:r>
          </a:p>
          <a:p>
            <a:r>
              <a:rPr lang="tr-TR" dirty="0">
                <a:solidFill>
                  <a:srgbClr val="202122"/>
                </a:solidFill>
                <a:latin typeface="Arial"/>
              </a:rPr>
              <a:t>Spor, önceden belirlenmiş kurallara göre bireysel veya </a:t>
            </a:r>
            <a:r>
              <a:rPr lang="tr-TR" dirty="0" smtClean="0">
                <a:solidFill>
                  <a:schemeClr val="tx1"/>
                </a:solidFill>
                <a:latin typeface="Arial"/>
              </a:rPr>
              <a:t>takım</a:t>
            </a:r>
            <a:r>
              <a:rPr lang="tr-TR" dirty="0">
                <a:solidFill>
                  <a:srgbClr val="202122"/>
                </a:solidFill>
                <a:latin typeface="Arial"/>
              </a:rPr>
              <a:t> halinde yapılan, genellikle rekabete dayalı yarışma ve kişisel eğlence veya mükemmelliğe ulaşmak için yapılan fiziksel veya zihinsel </a:t>
            </a:r>
            <a:r>
              <a:rPr lang="tr-TR" dirty="0" smtClean="0">
                <a:solidFill>
                  <a:srgbClr val="202122"/>
                </a:solidFill>
                <a:latin typeface="Arial"/>
              </a:rPr>
              <a:t>aktivitedir.</a:t>
            </a:r>
            <a:r>
              <a:rPr lang="tr-TR" b="1" dirty="0">
                <a:solidFill>
                  <a:srgbClr val="202122"/>
                </a:solidFill>
                <a:latin typeface="Arial"/>
              </a:rPr>
              <a:t> </a:t>
            </a:r>
            <a:endParaRPr lang="tr-TR" b="1" dirty="0" smtClean="0"/>
          </a:p>
        </p:txBody>
      </p:sp>
    </p:spTree>
    <p:extLst>
      <p:ext uri="{BB962C8B-B14F-4D97-AF65-F5344CB8AC3E}">
        <p14:creationId xmlns:p14="http://schemas.microsoft.com/office/powerpoint/2010/main" val="3502932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27678"/>
            <a:ext cx="7543800" cy="6055568"/>
          </a:xfrm>
        </p:spPr>
        <p:txBody>
          <a:bodyPr/>
          <a:lstStyle/>
          <a:p>
            <a:r>
              <a:rPr lang="tr-TR" dirty="0" smtClean="0"/>
              <a:t>GİRİŞ</a:t>
            </a:r>
          </a:p>
          <a:p>
            <a:r>
              <a:rPr lang="tr-TR" dirty="0" smtClean="0"/>
              <a:t>Günümüzde </a:t>
            </a:r>
            <a:r>
              <a:rPr lang="tr-TR" dirty="0"/>
              <a:t>başta teknolojik gelişmeler olmak üzere pek çok faktöre bağlı olarak hareketsiz bir yaşam tarzı </a:t>
            </a:r>
            <a:r>
              <a:rPr lang="tr-TR" dirty="0" smtClean="0"/>
              <a:t>benimsenmektedir.</a:t>
            </a:r>
          </a:p>
          <a:p>
            <a:endParaRPr lang="tr-TR" dirty="0" smtClean="0"/>
          </a:p>
          <a:p>
            <a:endParaRPr lang="tr-TR" dirty="0"/>
          </a:p>
          <a:p>
            <a:r>
              <a:rPr lang="tr-TR" dirty="0" smtClean="0"/>
              <a:t>Bu </a:t>
            </a:r>
            <a:r>
              <a:rPr lang="tr-TR" dirty="0"/>
              <a:t>hareketsiz yaşam tarzı çocukluktan başlayarak alışkanlık haline gelmektedir. Hareket bir çocuğun bedensel gelişimi için çok </a:t>
            </a:r>
            <a:r>
              <a:rPr lang="tr-TR" dirty="0" smtClean="0"/>
              <a:t>önemlidir.</a:t>
            </a:r>
          </a:p>
        </p:txBody>
      </p:sp>
    </p:spTree>
    <p:extLst>
      <p:ext uri="{BB962C8B-B14F-4D97-AF65-F5344CB8AC3E}">
        <p14:creationId xmlns:p14="http://schemas.microsoft.com/office/powerpoint/2010/main" val="4035050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335488"/>
          </a:xfrm>
        </p:spPr>
        <p:txBody>
          <a:bodyPr/>
          <a:lstStyle/>
          <a:p>
            <a:pPr lvl="0">
              <a:buClr>
                <a:srgbClr val="AD0101"/>
              </a:buClr>
            </a:pPr>
            <a:r>
              <a:rPr lang="tr-TR" dirty="0">
                <a:solidFill>
                  <a:srgbClr val="303030"/>
                </a:solidFill>
              </a:rPr>
              <a:t>Değişen yaşam koşulları, çevresel, sosyal etmenler, teknoloji ve beslenme alışkanlıkları okul çağındaki çocukların fiziksel aktivite düzeylerini olumsuz etkilemektedir. Bu alanda yapılan araştırmalar, okul çağındaki çocukların fiziksel aktivite düzeylerinin son yirmi yıldır belirgin düzeyde azaldığını göstermiştir</a:t>
            </a:r>
          </a:p>
          <a:p>
            <a:endParaRPr lang="tr-TR" dirty="0" smtClean="0"/>
          </a:p>
          <a:p>
            <a:r>
              <a:rPr lang="tr-TR" dirty="0" smtClean="0"/>
              <a:t>Düzenli </a:t>
            </a:r>
            <a:r>
              <a:rPr lang="tr-TR" dirty="0"/>
              <a:t>hareket ve fiziksel aktivite alışkanlığı okul öncesi dönemde kazandırılmalıdır. Çünkü okul öncesi dönemdeki çocuklara egzersiz alışkanlığı kazandırmak ergenlik dönemindeki çocuklara göre daha kolaydır</a:t>
            </a:r>
          </a:p>
        </p:txBody>
      </p:sp>
    </p:spTree>
    <p:extLst>
      <p:ext uri="{BB962C8B-B14F-4D97-AF65-F5344CB8AC3E}">
        <p14:creationId xmlns:p14="http://schemas.microsoft.com/office/powerpoint/2010/main" val="498870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07496"/>
          </a:xfrm>
        </p:spPr>
        <p:txBody>
          <a:bodyPr>
            <a:normAutofit/>
          </a:bodyPr>
          <a:lstStyle/>
          <a:p>
            <a:r>
              <a:rPr lang="tr-TR" b="1" dirty="0" smtClean="0"/>
              <a:t>ÇOCUKLARDA EGZERSİZİN ETKİLERİ</a:t>
            </a:r>
          </a:p>
          <a:p>
            <a:endParaRPr lang="tr-TR" b="1" dirty="0" smtClean="0"/>
          </a:p>
          <a:p>
            <a:r>
              <a:rPr lang="tr-TR" dirty="0"/>
              <a:t>Egzersizin etkileriyle ilgili olarak kendimize aşağıdaki soruları </a:t>
            </a:r>
            <a:r>
              <a:rPr lang="tr-TR" dirty="0" smtClean="0"/>
              <a:t>yöneltebiliriz ;</a:t>
            </a:r>
          </a:p>
          <a:p>
            <a:endParaRPr lang="tr-TR" dirty="0" smtClean="0"/>
          </a:p>
          <a:p>
            <a:r>
              <a:rPr lang="tr-TR" dirty="0" smtClean="0"/>
              <a:t>1</a:t>
            </a:r>
            <a:r>
              <a:rPr lang="tr-TR" dirty="0"/>
              <a:t>. Çocukluk çağında yapılan egzersizin çocukluktaki </a:t>
            </a:r>
            <a:r>
              <a:rPr lang="tr-TR" dirty="0" smtClean="0"/>
              <a:t>etkileri nelerdir?</a:t>
            </a:r>
          </a:p>
          <a:p>
            <a:endParaRPr lang="tr-TR" dirty="0" smtClean="0"/>
          </a:p>
          <a:p>
            <a:r>
              <a:rPr lang="tr-TR" dirty="0" smtClean="0"/>
              <a:t> </a:t>
            </a:r>
            <a:r>
              <a:rPr lang="tr-TR" dirty="0"/>
              <a:t>2. Çocukluk çağında yapılan egzersizin yetişkinlikteki etkileri nelerdir?</a:t>
            </a:r>
            <a:endParaRPr lang="tr-TR" dirty="0" smtClean="0"/>
          </a:p>
          <a:p>
            <a:endParaRPr lang="tr-TR" b="1" dirty="0"/>
          </a:p>
        </p:txBody>
      </p:sp>
    </p:spTree>
    <p:extLst>
      <p:ext uri="{BB962C8B-B14F-4D97-AF65-F5344CB8AC3E}">
        <p14:creationId xmlns:p14="http://schemas.microsoft.com/office/powerpoint/2010/main" val="973624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6055568"/>
          </a:xfrm>
        </p:spPr>
        <p:txBody>
          <a:bodyPr>
            <a:normAutofit lnSpcReduction="10000"/>
          </a:bodyPr>
          <a:lstStyle/>
          <a:p>
            <a:r>
              <a:rPr lang="tr-TR" dirty="0"/>
              <a:t>Çocukluk ve yetişkinlikteki sağlık ve hastalık ilişkisi Tablo 1’de olduğu gibi gösterilebilir (</a:t>
            </a:r>
            <a:r>
              <a:rPr lang="tr-TR" dirty="0" err="1"/>
              <a:t>Boreham</a:t>
            </a:r>
            <a:r>
              <a:rPr lang="tr-TR" dirty="0"/>
              <a:t> ve </a:t>
            </a:r>
            <a:r>
              <a:rPr lang="tr-TR" dirty="0" err="1"/>
              <a:t>Riddoch</a:t>
            </a:r>
            <a:r>
              <a:rPr lang="tr-TR" dirty="0"/>
              <a:t>, 2001).</a:t>
            </a:r>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pPr lvl="0">
              <a:buClr>
                <a:srgbClr val="AD0101"/>
              </a:buClr>
            </a:pPr>
            <a:r>
              <a:rPr lang="tr-TR" dirty="0">
                <a:solidFill>
                  <a:srgbClr val="303030"/>
                </a:solidFill>
              </a:rPr>
              <a:t>Tablo 1’de gösterildiği gibi çocukluk döneminde yapılan egzersizler, hem çocuklukta hem de yetişkinlikte sağlığı etkiler. </a:t>
            </a:r>
          </a:p>
          <a:p>
            <a:endParaRPr lang="tr-TR" dirty="0" smtClean="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700808"/>
            <a:ext cx="7272808" cy="3384376"/>
          </a:xfrm>
          <a:prstGeom prst="rect">
            <a:avLst/>
          </a:prstGeom>
        </p:spPr>
      </p:pic>
    </p:spTree>
    <p:extLst>
      <p:ext uri="{BB962C8B-B14F-4D97-AF65-F5344CB8AC3E}">
        <p14:creationId xmlns:p14="http://schemas.microsoft.com/office/powerpoint/2010/main" val="500592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dirty="0" smtClean="0"/>
              <a:t>Genellikle </a:t>
            </a:r>
            <a:r>
              <a:rPr lang="tr-TR" dirty="0"/>
              <a:t>çocukluk döneminde egzersiz yapanlar ileri yaşlarda da egzersiz yapmaya devam ederler. </a:t>
            </a:r>
            <a:endParaRPr lang="tr-TR" dirty="0" smtClean="0"/>
          </a:p>
          <a:p>
            <a:r>
              <a:rPr lang="tr-TR" dirty="0" smtClean="0"/>
              <a:t>Yetişkinlerde </a:t>
            </a:r>
            <a:r>
              <a:rPr lang="tr-TR" dirty="0"/>
              <a:t>düzenli egzersiz yapmak, kronik hastalıklara yakalanma riskini </a:t>
            </a:r>
            <a:r>
              <a:rPr lang="tr-TR" dirty="0" smtClean="0"/>
              <a:t>azaltır.</a:t>
            </a:r>
          </a:p>
          <a:p>
            <a:r>
              <a:rPr lang="tr-TR" dirty="0"/>
              <a:t>Çocukluk döneminde aktif olmayan bireylerin yetişkinlikte de aktif olmadığı bu yüzden de egzersiz alışkanlığının çocukluktan itibaren kazandırılması ve yetişkinliğe taşınması gerektiği uzun zamandır </a:t>
            </a:r>
            <a:r>
              <a:rPr lang="tr-TR" dirty="0" smtClean="0"/>
              <a:t>düşünülmektedir.</a:t>
            </a:r>
            <a:endParaRPr lang="tr-TR" dirty="0"/>
          </a:p>
        </p:txBody>
      </p:sp>
    </p:spTree>
    <p:extLst>
      <p:ext uri="{BB962C8B-B14F-4D97-AF65-F5344CB8AC3E}">
        <p14:creationId xmlns:p14="http://schemas.microsoft.com/office/powerpoint/2010/main" val="31901176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normAutofit fontScale="85000" lnSpcReduction="20000"/>
          </a:bodyPr>
          <a:lstStyle/>
          <a:p>
            <a:endParaRPr lang="tr-TR" dirty="0" smtClean="0">
              <a:solidFill>
                <a:schemeClr val="tx1"/>
              </a:solidFill>
              <a:latin typeface="Arial"/>
            </a:endParaRPr>
          </a:p>
          <a:p>
            <a:r>
              <a:rPr lang="tr-TR" b="1" dirty="0" smtClean="0">
                <a:solidFill>
                  <a:schemeClr val="tx1"/>
                </a:solidFill>
                <a:latin typeface="Roboto"/>
              </a:rPr>
              <a:t>ÇOCUK GELİŞİMİNDE EGZERSİZİN ÖNEMİ</a:t>
            </a:r>
            <a:endParaRPr lang="tr-TR" b="1" dirty="0">
              <a:solidFill>
                <a:schemeClr val="tx1"/>
              </a:solidFill>
              <a:latin typeface="Roboto"/>
            </a:endParaRPr>
          </a:p>
          <a:p>
            <a:endParaRPr lang="tr-TR" dirty="0">
              <a:solidFill>
                <a:schemeClr val="tx1"/>
              </a:solidFill>
              <a:latin typeface="Arial"/>
            </a:endParaRPr>
          </a:p>
          <a:p>
            <a:r>
              <a:rPr lang="tr-TR" dirty="0" smtClean="0">
                <a:solidFill>
                  <a:schemeClr val="tx1"/>
                </a:solidFill>
                <a:latin typeface="Arial"/>
              </a:rPr>
              <a:t>Çocuklarımızın </a:t>
            </a:r>
            <a:r>
              <a:rPr lang="tr-TR" dirty="0">
                <a:solidFill>
                  <a:schemeClr val="tx1"/>
                </a:solidFill>
                <a:latin typeface="Arial"/>
              </a:rPr>
              <a:t>sağlıklı büyüme ve gelişmesinde </a:t>
            </a:r>
            <a:r>
              <a:rPr lang="tr-TR" dirty="0" smtClean="0">
                <a:solidFill>
                  <a:schemeClr val="tx1"/>
                </a:solidFill>
                <a:latin typeface="Arial"/>
              </a:rPr>
              <a:t>EGZERSİZ </a:t>
            </a:r>
            <a:r>
              <a:rPr lang="tr-TR" dirty="0">
                <a:solidFill>
                  <a:schemeClr val="tx1"/>
                </a:solidFill>
                <a:latin typeface="Arial"/>
              </a:rPr>
              <a:t>çok önemli bir katkı sağlar. </a:t>
            </a:r>
            <a:endParaRPr lang="tr-TR" dirty="0" smtClean="0">
              <a:solidFill>
                <a:schemeClr val="tx1"/>
              </a:solidFill>
              <a:latin typeface="Arial"/>
            </a:endParaRPr>
          </a:p>
          <a:p>
            <a:r>
              <a:rPr lang="tr-TR" dirty="0" smtClean="0">
                <a:solidFill>
                  <a:schemeClr val="tx1"/>
                </a:solidFill>
                <a:latin typeface="Arial"/>
              </a:rPr>
              <a:t>Sadece </a:t>
            </a:r>
            <a:r>
              <a:rPr lang="tr-TR" dirty="0">
                <a:solidFill>
                  <a:schemeClr val="tx1"/>
                </a:solidFill>
                <a:latin typeface="Arial"/>
              </a:rPr>
              <a:t>fiziksel anlamda değil, aynı zamanda ruhsal, bilişsel, sosyal ve kişisel gelişiminde de spor, önemli bir rol oynar. </a:t>
            </a:r>
            <a:endParaRPr lang="tr-TR" dirty="0" smtClean="0">
              <a:solidFill>
                <a:schemeClr val="tx1"/>
              </a:solidFill>
              <a:latin typeface="Arial"/>
            </a:endParaRPr>
          </a:p>
          <a:p>
            <a:r>
              <a:rPr lang="tr-TR" dirty="0" smtClean="0">
                <a:solidFill>
                  <a:schemeClr val="tx1"/>
                </a:solidFill>
                <a:latin typeface="Arial"/>
              </a:rPr>
              <a:t>Çağımızın </a:t>
            </a:r>
            <a:r>
              <a:rPr lang="tr-TR" dirty="0">
                <a:solidFill>
                  <a:schemeClr val="tx1"/>
                </a:solidFill>
                <a:latin typeface="Arial"/>
              </a:rPr>
              <a:t>en önemli sorunlarından biri haline gelen fiziksel aktivite azlığı, çocuklarda </a:t>
            </a:r>
            <a:r>
              <a:rPr lang="tr-TR" dirty="0" err="1">
                <a:solidFill>
                  <a:schemeClr val="tx1"/>
                </a:solidFill>
                <a:latin typeface="Arial"/>
              </a:rPr>
              <a:t>obezite</a:t>
            </a:r>
            <a:r>
              <a:rPr lang="tr-TR" dirty="0">
                <a:solidFill>
                  <a:schemeClr val="tx1"/>
                </a:solidFill>
                <a:latin typeface="Arial"/>
              </a:rPr>
              <a:t>, diyabet ve dikkat eksikliği gibi hastalıklara önemli oranda zemin hazırlamaktadır</a:t>
            </a:r>
            <a:r>
              <a:rPr lang="tr-TR" dirty="0" smtClean="0">
                <a:solidFill>
                  <a:schemeClr val="tx1"/>
                </a:solidFill>
                <a:latin typeface="Arial"/>
              </a:rPr>
              <a:t>.</a:t>
            </a:r>
          </a:p>
          <a:p>
            <a:r>
              <a:rPr lang="tr-TR" dirty="0" smtClean="0">
                <a:solidFill>
                  <a:schemeClr val="tx1"/>
                </a:solidFill>
                <a:latin typeface="Arial"/>
              </a:rPr>
              <a:t> </a:t>
            </a:r>
            <a:r>
              <a:rPr lang="tr-TR" dirty="0">
                <a:solidFill>
                  <a:schemeClr val="tx1"/>
                </a:solidFill>
                <a:latin typeface="Arial"/>
              </a:rPr>
              <a:t>Uzun süre tablet, televizyon ve bilgisayar karşısında zaman geçiren, spordan uzak duran ve açık alanlar yerine alışveriş merkezlerinde dolaşmayı tercih eden çocuklar, ileriki dönemin önemli kronik hastalıkları için aday haline gelirler.</a:t>
            </a:r>
          </a:p>
          <a:p>
            <a:r>
              <a:rPr lang="tr-TR" b="1" dirty="0">
                <a:solidFill>
                  <a:schemeClr val="tx1"/>
                </a:solidFill>
                <a:latin typeface="Arial"/>
              </a:rPr>
              <a:t>Düzenli </a:t>
            </a:r>
            <a:r>
              <a:rPr lang="tr-TR" b="1" dirty="0" smtClean="0">
                <a:solidFill>
                  <a:schemeClr val="tx1"/>
                </a:solidFill>
                <a:latin typeface="Arial"/>
              </a:rPr>
              <a:t>olarak egzersiz yapan </a:t>
            </a:r>
            <a:r>
              <a:rPr lang="tr-TR" b="1" dirty="0">
                <a:solidFill>
                  <a:schemeClr val="tx1"/>
                </a:solidFill>
                <a:latin typeface="Arial"/>
              </a:rPr>
              <a:t>çocuklar</a:t>
            </a:r>
            <a:r>
              <a:rPr lang="tr-TR" dirty="0">
                <a:solidFill>
                  <a:schemeClr val="tx1"/>
                </a:solidFill>
                <a:latin typeface="Arial"/>
              </a:rPr>
              <a:t>, yaşıtlarına göre birçok farklı özelliğe sahiptirler. Bireysel ya da takım oyunu sporlarından herhangi birini düzenli olarak yapan bu çocuklar, genellikle yetişkinlik dönemlerinde de spora devam ederler. Çocukluk döneminde yaptıkları sporun olumlu etkilerini hayat boyu yaşarlar</a:t>
            </a:r>
          </a:p>
          <a:p>
            <a:endParaRPr lang="tr-TR" b="1" dirty="0" smtClean="0">
              <a:solidFill>
                <a:schemeClr val="tx1"/>
              </a:solidFill>
            </a:endParaRPr>
          </a:p>
          <a:p>
            <a:endParaRPr lang="tr-TR" dirty="0">
              <a:solidFill>
                <a:schemeClr val="tx1"/>
              </a:solidFill>
            </a:endParaRPr>
          </a:p>
        </p:txBody>
      </p:sp>
    </p:spTree>
    <p:extLst>
      <p:ext uri="{BB962C8B-B14F-4D97-AF65-F5344CB8AC3E}">
        <p14:creationId xmlns:p14="http://schemas.microsoft.com/office/powerpoint/2010/main" val="25269104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r>
              <a:rPr lang="tr-TR" dirty="0" smtClean="0">
                <a:solidFill>
                  <a:schemeClr val="tx1"/>
                </a:solidFill>
                <a:latin typeface="Arial"/>
              </a:rPr>
              <a:t>Egzersiz yapan veya </a:t>
            </a:r>
            <a:r>
              <a:rPr lang="tr-TR" dirty="0">
                <a:solidFill>
                  <a:schemeClr val="tx1"/>
                </a:solidFill>
                <a:latin typeface="Arial"/>
              </a:rPr>
              <a:t>bir takımla çalışan çocuk, kendi değerinin farkındadır. </a:t>
            </a:r>
            <a:endParaRPr lang="tr-TR" dirty="0" smtClean="0">
              <a:solidFill>
                <a:schemeClr val="tx1"/>
              </a:solidFill>
              <a:latin typeface="Arial"/>
            </a:endParaRPr>
          </a:p>
          <a:p>
            <a:r>
              <a:rPr lang="tr-TR" dirty="0" smtClean="0">
                <a:solidFill>
                  <a:schemeClr val="tx1"/>
                </a:solidFill>
                <a:latin typeface="Arial"/>
              </a:rPr>
              <a:t>Özgüvenli</a:t>
            </a:r>
            <a:r>
              <a:rPr lang="tr-TR" dirty="0">
                <a:solidFill>
                  <a:schemeClr val="tx1"/>
                </a:solidFill>
                <a:latin typeface="Arial"/>
              </a:rPr>
              <a:t>, sorumluluk bilinci yüksek, disiplinli bireylerdir. </a:t>
            </a:r>
            <a:endParaRPr lang="tr-TR" dirty="0" smtClean="0">
              <a:solidFill>
                <a:schemeClr val="tx1"/>
              </a:solidFill>
              <a:latin typeface="Arial"/>
            </a:endParaRPr>
          </a:p>
          <a:p>
            <a:r>
              <a:rPr lang="tr-TR" dirty="0" smtClean="0">
                <a:solidFill>
                  <a:schemeClr val="tx1"/>
                </a:solidFill>
                <a:latin typeface="Arial"/>
              </a:rPr>
              <a:t>Bu </a:t>
            </a:r>
            <a:r>
              <a:rPr lang="tr-TR" dirty="0">
                <a:solidFill>
                  <a:schemeClr val="tx1"/>
                </a:solidFill>
                <a:latin typeface="Arial"/>
              </a:rPr>
              <a:t>çocuklar hedef belirleme ve hedefe ulaşma konusundaki bilgi ve beceriyi spor sayesinde kazanırlar. </a:t>
            </a:r>
            <a:endParaRPr lang="tr-TR" dirty="0" smtClean="0">
              <a:solidFill>
                <a:schemeClr val="tx1"/>
              </a:solidFill>
              <a:latin typeface="Arial"/>
            </a:endParaRPr>
          </a:p>
          <a:p>
            <a:r>
              <a:rPr lang="tr-TR" dirty="0" smtClean="0">
                <a:solidFill>
                  <a:schemeClr val="tx1"/>
                </a:solidFill>
                <a:latin typeface="Arial"/>
              </a:rPr>
              <a:t>Takım </a:t>
            </a:r>
            <a:r>
              <a:rPr lang="tr-TR" dirty="0">
                <a:solidFill>
                  <a:schemeClr val="tx1"/>
                </a:solidFill>
                <a:latin typeface="Arial"/>
              </a:rPr>
              <a:t>içindeki çocuk spor aktivitelerine katılırken grup içerisinde hareket etmeyi, kazanmayı veya kaybetmeyi, kurallara uymayı öğrenir.</a:t>
            </a:r>
            <a:endParaRPr lang="tr-TR" dirty="0">
              <a:solidFill>
                <a:schemeClr val="tx1"/>
              </a:solidFill>
            </a:endParaRPr>
          </a:p>
        </p:txBody>
      </p:sp>
    </p:spTree>
    <p:extLst>
      <p:ext uri="{BB962C8B-B14F-4D97-AF65-F5344CB8AC3E}">
        <p14:creationId xmlns:p14="http://schemas.microsoft.com/office/powerpoint/2010/main" val="4009798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4903440"/>
          </a:xfrm>
        </p:spPr>
        <p:txBody>
          <a:bodyPr/>
          <a:lstStyle/>
          <a:p>
            <a:r>
              <a:rPr lang="tr-TR" dirty="0">
                <a:solidFill>
                  <a:schemeClr val="tx1"/>
                </a:solidFill>
                <a:latin typeface="Roboto"/>
              </a:rPr>
              <a:t>Sağlıklı bir beden ile çocukları hastalıklardan uzak </a:t>
            </a:r>
            <a:r>
              <a:rPr lang="tr-TR" dirty="0" smtClean="0">
                <a:solidFill>
                  <a:schemeClr val="tx1"/>
                </a:solidFill>
                <a:latin typeface="Roboto"/>
              </a:rPr>
              <a:t>tutar.</a:t>
            </a:r>
            <a:endParaRPr lang="tr-TR" dirty="0">
              <a:solidFill>
                <a:schemeClr val="tx1"/>
              </a:solidFill>
              <a:latin typeface="Roboto"/>
            </a:endParaRPr>
          </a:p>
          <a:p>
            <a:r>
              <a:rPr lang="tr-TR" dirty="0">
                <a:solidFill>
                  <a:schemeClr val="tx1"/>
                </a:solidFill>
                <a:latin typeface="Arial"/>
              </a:rPr>
              <a:t>Spor, çocukların gelişme döneminde kas ve eklemlerin güçlenmesini, kalp ve akciğer gibi organların gelişmesini sağladığı gibi sindirim sisteminin de düzenli çalışmasında olumlu bir etki sağlar. </a:t>
            </a:r>
            <a:endParaRPr lang="tr-TR" dirty="0" smtClean="0">
              <a:solidFill>
                <a:schemeClr val="tx1"/>
              </a:solidFill>
              <a:latin typeface="Arial"/>
            </a:endParaRPr>
          </a:p>
          <a:p>
            <a:r>
              <a:rPr lang="tr-TR" dirty="0" smtClean="0">
                <a:solidFill>
                  <a:schemeClr val="tx1"/>
                </a:solidFill>
                <a:latin typeface="Arial"/>
              </a:rPr>
              <a:t>Dolayısıyla </a:t>
            </a:r>
            <a:r>
              <a:rPr lang="tr-TR" dirty="0">
                <a:solidFill>
                  <a:schemeClr val="tx1"/>
                </a:solidFill>
                <a:latin typeface="Arial"/>
              </a:rPr>
              <a:t>yetişkin dönemde karşılaşabileceğimiz kalp hastalığı, hipertansiyon mide, barsak hastalıkları gibi birçok hastalığın görülme sıklığını belirgin ölçüde azaltır.</a:t>
            </a:r>
          </a:p>
          <a:p>
            <a:endParaRPr lang="tr-TR" dirty="0">
              <a:solidFill>
                <a:schemeClr val="tx1"/>
              </a:solidFill>
            </a:endParaRPr>
          </a:p>
        </p:txBody>
      </p:sp>
    </p:spTree>
    <p:extLst>
      <p:ext uri="{BB962C8B-B14F-4D97-AF65-F5344CB8AC3E}">
        <p14:creationId xmlns:p14="http://schemas.microsoft.com/office/powerpoint/2010/main" val="504078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dirty="0">
                <a:solidFill>
                  <a:schemeClr val="tx1"/>
                </a:solidFill>
                <a:latin typeface="Roboto"/>
              </a:rPr>
              <a:t>Ruhsal ve fiziksel dengeyi destekler…</a:t>
            </a:r>
          </a:p>
          <a:p>
            <a:r>
              <a:rPr lang="tr-TR" dirty="0">
                <a:solidFill>
                  <a:schemeClr val="tx1"/>
                </a:solidFill>
                <a:latin typeface="Arial"/>
              </a:rPr>
              <a:t>Sosyalleşip, ekip halinde çalışma konusunda yetkinleşirler. Yaşanılan sorunlar karşısında hızlı ve </a:t>
            </a:r>
            <a:r>
              <a:rPr lang="tr-TR" dirty="0" err="1">
                <a:solidFill>
                  <a:schemeClr val="tx1"/>
                </a:solidFill>
                <a:latin typeface="Arial"/>
              </a:rPr>
              <a:t>çözümcül</a:t>
            </a:r>
            <a:r>
              <a:rPr lang="tr-TR" dirty="0">
                <a:solidFill>
                  <a:schemeClr val="tx1"/>
                </a:solidFill>
                <a:latin typeface="Arial"/>
              </a:rPr>
              <a:t> karar verme yeteneğine sahiptirler.</a:t>
            </a:r>
          </a:p>
          <a:p>
            <a:r>
              <a:rPr lang="tr-TR" dirty="0">
                <a:solidFill>
                  <a:schemeClr val="tx1"/>
                </a:solidFill>
                <a:latin typeface="Arial"/>
              </a:rPr>
              <a:t>Spor yapan çocuklar, yaptıkları spor dalına göre değişmekle birlikte güçlü </a:t>
            </a:r>
            <a:r>
              <a:rPr lang="tr-TR" dirty="0" err="1">
                <a:solidFill>
                  <a:schemeClr val="tx1"/>
                </a:solidFill>
                <a:latin typeface="Arial"/>
              </a:rPr>
              <a:t>refleklere</a:t>
            </a:r>
            <a:r>
              <a:rPr lang="tr-TR" dirty="0">
                <a:solidFill>
                  <a:schemeClr val="tx1"/>
                </a:solidFill>
                <a:latin typeface="Arial"/>
              </a:rPr>
              <a:t> ve yüksek odaklanma becerilerine sahiptirler. Bu özellik onların bilişsel (zihinsel) gelişimlerini önemli oranda artırır.</a:t>
            </a:r>
          </a:p>
          <a:p>
            <a:r>
              <a:rPr lang="tr-TR" dirty="0">
                <a:solidFill>
                  <a:schemeClr val="tx1"/>
                </a:solidFill>
                <a:latin typeface="Arial"/>
              </a:rPr>
              <a:t>Daha az stresli daha az kaygılıdırlar. Depresyon bu çocuklarda çok daha nadir görülür.</a:t>
            </a:r>
          </a:p>
          <a:p>
            <a:r>
              <a:rPr lang="tr-TR" dirty="0">
                <a:solidFill>
                  <a:schemeClr val="tx1"/>
                </a:solidFill>
                <a:latin typeface="Arial"/>
              </a:rPr>
              <a:t>Sigara ve madde kullanımı gibi zararlı alışkanlıklardan uzaktırlar.</a:t>
            </a:r>
          </a:p>
          <a:p>
            <a:endParaRPr lang="tr-TR" dirty="0">
              <a:solidFill>
                <a:schemeClr val="tx1"/>
              </a:solidFill>
            </a:endParaRPr>
          </a:p>
        </p:txBody>
      </p:sp>
    </p:spTree>
    <p:extLst>
      <p:ext uri="{BB962C8B-B14F-4D97-AF65-F5344CB8AC3E}">
        <p14:creationId xmlns:p14="http://schemas.microsoft.com/office/powerpoint/2010/main" val="31970597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119464"/>
          </a:xfrm>
        </p:spPr>
        <p:txBody>
          <a:bodyPr>
            <a:normAutofit fontScale="92500" lnSpcReduction="20000"/>
          </a:bodyPr>
          <a:lstStyle/>
          <a:p>
            <a:r>
              <a:rPr lang="tr-TR" dirty="0">
                <a:solidFill>
                  <a:schemeClr val="tx1"/>
                </a:solidFill>
                <a:latin typeface="Roboto"/>
              </a:rPr>
              <a:t>Ruhsal ve fiziksel dengeyi </a:t>
            </a:r>
            <a:r>
              <a:rPr lang="tr-TR" dirty="0" smtClean="0">
                <a:solidFill>
                  <a:schemeClr val="tx1"/>
                </a:solidFill>
                <a:latin typeface="Roboto"/>
              </a:rPr>
              <a:t>destekler.</a:t>
            </a:r>
          </a:p>
          <a:p>
            <a:pPr marL="0" indent="0">
              <a:buNone/>
            </a:pPr>
            <a:endParaRPr lang="tr-TR" dirty="0">
              <a:solidFill>
                <a:schemeClr val="tx1"/>
              </a:solidFill>
              <a:latin typeface="Roboto"/>
            </a:endParaRPr>
          </a:p>
          <a:p>
            <a:r>
              <a:rPr lang="tr-TR" dirty="0">
                <a:solidFill>
                  <a:schemeClr val="tx1"/>
                </a:solidFill>
                <a:latin typeface="Arial"/>
              </a:rPr>
              <a:t>Sosyalleşip, ekip halinde çalışma konusunda yetkinleşirler. Yaşanılan sorunlar karşısında hızlı ve </a:t>
            </a:r>
            <a:r>
              <a:rPr lang="tr-TR" dirty="0" err="1">
                <a:solidFill>
                  <a:schemeClr val="tx1"/>
                </a:solidFill>
                <a:latin typeface="Arial"/>
              </a:rPr>
              <a:t>çözümcül</a:t>
            </a:r>
            <a:r>
              <a:rPr lang="tr-TR" dirty="0">
                <a:solidFill>
                  <a:schemeClr val="tx1"/>
                </a:solidFill>
                <a:latin typeface="Arial"/>
              </a:rPr>
              <a:t> karar verme yeteneğine sahiptirler</a:t>
            </a:r>
            <a:r>
              <a:rPr lang="tr-TR" dirty="0" smtClean="0">
                <a:solidFill>
                  <a:schemeClr val="tx1"/>
                </a:solidFill>
                <a:latin typeface="Arial"/>
              </a:rPr>
              <a:t>.</a:t>
            </a:r>
          </a:p>
          <a:p>
            <a:pPr marL="0" indent="0">
              <a:buNone/>
            </a:pPr>
            <a:endParaRPr lang="tr-TR" dirty="0">
              <a:solidFill>
                <a:schemeClr val="tx1"/>
              </a:solidFill>
              <a:latin typeface="Arial"/>
            </a:endParaRPr>
          </a:p>
          <a:p>
            <a:r>
              <a:rPr lang="tr-TR" dirty="0">
                <a:solidFill>
                  <a:schemeClr val="tx1"/>
                </a:solidFill>
                <a:latin typeface="Arial"/>
              </a:rPr>
              <a:t>Spor yapan çocuklar, yaptıkları spor dalına göre değişmekle birlikte güçlü </a:t>
            </a:r>
            <a:r>
              <a:rPr lang="tr-TR" dirty="0" err="1">
                <a:solidFill>
                  <a:schemeClr val="tx1"/>
                </a:solidFill>
                <a:latin typeface="Arial"/>
              </a:rPr>
              <a:t>refleklere</a:t>
            </a:r>
            <a:r>
              <a:rPr lang="tr-TR" dirty="0">
                <a:solidFill>
                  <a:schemeClr val="tx1"/>
                </a:solidFill>
                <a:latin typeface="Arial"/>
              </a:rPr>
              <a:t> ve yüksek odaklanma becerilerine sahiptirler. Bu özellik onların bilişsel (zihinsel) gelişimlerini önemli oranda artırır</a:t>
            </a:r>
            <a:r>
              <a:rPr lang="tr-TR" dirty="0" smtClean="0">
                <a:solidFill>
                  <a:schemeClr val="tx1"/>
                </a:solidFill>
                <a:latin typeface="Arial"/>
              </a:rPr>
              <a:t>.</a:t>
            </a:r>
          </a:p>
          <a:p>
            <a:pPr marL="0" indent="0">
              <a:buNone/>
            </a:pPr>
            <a:endParaRPr lang="tr-TR" dirty="0">
              <a:solidFill>
                <a:schemeClr val="tx1"/>
              </a:solidFill>
              <a:latin typeface="Arial"/>
            </a:endParaRPr>
          </a:p>
          <a:p>
            <a:r>
              <a:rPr lang="tr-TR" dirty="0">
                <a:solidFill>
                  <a:schemeClr val="tx1"/>
                </a:solidFill>
                <a:latin typeface="Arial"/>
              </a:rPr>
              <a:t>Daha az stresli daha az kaygılıdırlar. Depresyon bu çocuklarda çok daha nadir görülür</a:t>
            </a:r>
            <a:r>
              <a:rPr lang="tr-TR" dirty="0" smtClean="0">
                <a:solidFill>
                  <a:schemeClr val="tx1"/>
                </a:solidFill>
                <a:latin typeface="Arial"/>
              </a:rPr>
              <a:t>.</a:t>
            </a:r>
          </a:p>
          <a:p>
            <a:pPr marL="0" indent="0">
              <a:buNone/>
            </a:pPr>
            <a:endParaRPr lang="tr-TR" dirty="0">
              <a:solidFill>
                <a:schemeClr val="tx1"/>
              </a:solidFill>
              <a:latin typeface="Arial"/>
            </a:endParaRPr>
          </a:p>
          <a:p>
            <a:r>
              <a:rPr lang="tr-TR" dirty="0">
                <a:solidFill>
                  <a:schemeClr val="tx1"/>
                </a:solidFill>
                <a:latin typeface="Arial"/>
              </a:rPr>
              <a:t>Sigara ve madde kullanımı gibi zararlı alışkanlıklardan uzaktırlar.</a:t>
            </a:r>
          </a:p>
          <a:p>
            <a:endParaRPr lang="tr-TR" dirty="0">
              <a:solidFill>
                <a:schemeClr val="tx1"/>
              </a:solidFill>
            </a:endParaRPr>
          </a:p>
        </p:txBody>
      </p:sp>
    </p:spTree>
    <p:extLst>
      <p:ext uri="{BB962C8B-B14F-4D97-AF65-F5344CB8AC3E}">
        <p14:creationId xmlns:p14="http://schemas.microsoft.com/office/powerpoint/2010/main" val="672127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dirty="0">
                <a:solidFill>
                  <a:schemeClr val="tx1"/>
                </a:solidFill>
                <a:latin typeface="Roboto"/>
              </a:rPr>
              <a:t>Çocuğun okul başarısını </a:t>
            </a:r>
            <a:r>
              <a:rPr lang="tr-TR" dirty="0" smtClean="0">
                <a:solidFill>
                  <a:schemeClr val="tx1"/>
                </a:solidFill>
                <a:latin typeface="Roboto"/>
              </a:rPr>
              <a:t>yükseltir.</a:t>
            </a:r>
          </a:p>
          <a:p>
            <a:endParaRPr lang="tr-TR" dirty="0">
              <a:solidFill>
                <a:schemeClr val="tx1"/>
              </a:solidFill>
              <a:latin typeface="Roboto"/>
            </a:endParaRPr>
          </a:p>
          <a:p>
            <a:r>
              <a:rPr lang="tr-TR" dirty="0">
                <a:solidFill>
                  <a:schemeClr val="tx1"/>
                </a:solidFill>
                <a:latin typeface="Arial"/>
              </a:rPr>
              <a:t>Bu çocukların hafıza ve öğrenme kapasiteleri çok daha fazla gelişir. Hızlı karar alma ve çözme konusunda yetkindirler. Bu nedenle matematiksel başarıları oldukça yüksektir, daha çabuk öğrenirler. </a:t>
            </a:r>
            <a:endParaRPr lang="tr-TR" dirty="0" smtClean="0">
              <a:solidFill>
                <a:schemeClr val="tx1"/>
              </a:solidFill>
              <a:latin typeface="Arial"/>
            </a:endParaRPr>
          </a:p>
          <a:p>
            <a:endParaRPr lang="tr-TR" dirty="0">
              <a:solidFill>
                <a:schemeClr val="tx1"/>
              </a:solidFill>
              <a:latin typeface="Arial"/>
            </a:endParaRPr>
          </a:p>
          <a:p>
            <a:r>
              <a:rPr lang="tr-TR" dirty="0" smtClean="0">
                <a:solidFill>
                  <a:schemeClr val="tx1"/>
                </a:solidFill>
                <a:latin typeface="Arial"/>
              </a:rPr>
              <a:t>Olumsuz </a:t>
            </a:r>
            <a:r>
              <a:rPr lang="tr-TR" dirty="0">
                <a:solidFill>
                  <a:schemeClr val="tx1"/>
                </a:solidFill>
                <a:latin typeface="Arial"/>
              </a:rPr>
              <a:t>koşulları spor yapmayan çocuklara göre çok daha iyi organize yönetirler.</a:t>
            </a:r>
          </a:p>
          <a:p>
            <a:endParaRPr lang="tr-TR" dirty="0"/>
          </a:p>
        </p:txBody>
      </p:sp>
    </p:spTree>
    <p:extLst>
      <p:ext uri="{BB962C8B-B14F-4D97-AF65-F5344CB8AC3E}">
        <p14:creationId xmlns:p14="http://schemas.microsoft.com/office/powerpoint/2010/main" val="27365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dirty="0">
                <a:solidFill>
                  <a:schemeClr val="tx1"/>
                </a:solidFill>
                <a:latin typeface="Roboto"/>
              </a:rPr>
              <a:t>Ergenlikte stres yönetimi </a:t>
            </a:r>
            <a:r>
              <a:rPr lang="tr-TR" dirty="0" smtClean="0">
                <a:solidFill>
                  <a:schemeClr val="tx1"/>
                </a:solidFill>
                <a:latin typeface="Roboto"/>
              </a:rPr>
              <a:t>sağlar.</a:t>
            </a:r>
            <a:endParaRPr lang="tr-TR" dirty="0">
              <a:solidFill>
                <a:schemeClr val="tx1"/>
              </a:solidFill>
              <a:latin typeface="Roboto"/>
            </a:endParaRPr>
          </a:p>
          <a:p>
            <a:r>
              <a:rPr lang="tr-TR" dirty="0">
                <a:solidFill>
                  <a:schemeClr val="tx1"/>
                </a:solidFill>
                <a:latin typeface="Arial"/>
              </a:rPr>
              <a:t>Ergenlik, stresin çok yüksek seviyede olduğu, aile ile sürekli bir çatışma halinin yaşandığı dönemdir. </a:t>
            </a:r>
            <a:endParaRPr lang="tr-TR" dirty="0" smtClean="0">
              <a:solidFill>
                <a:schemeClr val="tx1"/>
              </a:solidFill>
              <a:latin typeface="Arial"/>
            </a:endParaRPr>
          </a:p>
          <a:p>
            <a:r>
              <a:rPr lang="tr-TR" dirty="0" smtClean="0">
                <a:solidFill>
                  <a:schemeClr val="tx1"/>
                </a:solidFill>
                <a:latin typeface="Arial"/>
              </a:rPr>
              <a:t>Ergenin </a:t>
            </a:r>
            <a:r>
              <a:rPr lang="tr-TR" dirty="0">
                <a:solidFill>
                  <a:schemeClr val="tx1"/>
                </a:solidFill>
                <a:latin typeface="Arial"/>
              </a:rPr>
              <a:t>kendi bedenine karşı olumsuz bir algısı vardır. Sık sık karamsarlığa kapılır, ne yapacağını bilemez hale gelir. Yerlerinde duramaz, fazla enerjiktirler, her zaman canları sıkılır. Spor ve egzersiz yapması, özellikle bir takım içinde bulunması bu dönemde ergenin yüksek olan enerjisini atmasını sağladığı gibi, kendine güven duymasına, stresinin azalmasına olumlu bir etki sağlayacak, sakinleştirecektir. Hem bedenen hem de ruhen gelişimini olumlu düzeyde etkileyecektir.</a:t>
            </a:r>
          </a:p>
          <a:p>
            <a:endParaRPr lang="tr-TR" dirty="0">
              <a:solidFill>
                <a:schemeClr val="tx1"/>
              </a:solidFill>
            </a:endParaRPr>
          </a:p>
        </p:txBody>
      </p:sp>
    </p:spTree>
    <p:extLst>
      <p:ext uri="{BB962C8B-B14F-4D97-AF65-F5344CB8AC3E}">
        <p14:creationId xmlns:p14="http://schemas.microsoft.com/office/powerpoint/2010/main" val="23693121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07496"/>
          </a:xfrm>
        </p:spPr>
        <p:txBody>
          <a:bodyPr/>
          <a:lstStyle/>
          <a:p>
            <a:r>
              <a:rPr lang="tr-TR" dirty="0">
                <a:solidFill>
                  <a:schemeClr val="tx1"/>
                </a:solidFill>
                <a:latin typeface="Roboto"/>
              </a:rPr>
              <a:t>Enfeksiyon sıklığını </a:t>
            </a:r>
            <a:r>
              <a:rPr lang="tr-TR" dirty="0" smtClean="0">
                <a:solidFill>
                  <a:schemeClr val="tx1"/>
                </a:solidFill>
                <a:latin typeface="Roboto"/>
              </a:rPr>
              <a:t>azaltır.</a:t>
            </a:r>
          </a:p>
          <a:p>
            <a:endParaRPr lang="tr-TR" dirty="0">
              <a:solidFill>
                <a:schemeClr val="tx1"/>
              </a:solidFill>
              <a:latin typeface="Roboto"/>
            </a:endParaRPr>
          </a:p>
          <a:p>
            <a:r>
              <a:rPr lang="tr-TR" dirty="0">
                <a:solidFill>
                  <a:schemeClr val="tx1"/>
                </a:solidFill>
                <a:latin typeface="Arial"/>
              </a:rPr>
              <a:t>Düzenli olarak spor yapan çocukların bağışıklık sistemi çok güçlüdür, daha sağlıklı beslenirler. Bu nedenle hastalıklara karşı dirençleri çok yüksektir, daha az hastalanır daha az doktora giderler.</a:t>
            </a:r>
          </a:p>
          <a:p>
            <a:endParaRPr lang="tr-TR" dirty="0">
              <a:solidFill>
                <a:schemeClr val="tx1"/>
              </a:solidFill>
            </a:endParaRPr>
          </a:p>
        </p:txBody>
      </p:sp>
    </p:spTree>
    <p:extLst>
      <p:ext uri="{BB962C8B-B14F-4D97-AF65-F5344CB8AC3E}">
        <p14:creationId xmlns:p14="http://schemas.microsoft.com/office/powerpoint/2010/main" val="183627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dirty="0">
                <a:solidFill>
                  <a:schemeClr val="accent1"/>
                </a:solidFill>
                <a:latin typeface="Roboto"/>
              </a:rPr>
              <a:t>Ebeveynler Spor Konusunda Nasıl Bir Yol İzlemelidirler</a:t>
            </a:r>
            <a:r>
              <a:rPr lang="tr-TR" dirty="0" smtClean="0">
                <a:solidFill>
                  <a:schemeClr val="accent1"/>
                </a:solidFill>
                <a:latin typeface="Roboto"/>
              </a:rPr>
              <a:t>?</a:t>
            </a:r>
          </a:p>
          <a:p>
            <a:endParaRPr lang="tr-TR" dirty="0">
              <a:solidFill>
                <a:schemeClr val="accent1"/>
              </a:solidFill>
              <a:latin typeface="Roboto"/>
            </a:endParaRPr>
          </a:p>
          <a:p>
            <a:pPr marL="0" indent="0">
              <a:buNone/>
            </a:pPr>
            <a:endParaRPr lang="tr-TR" dirty="0">
              <a:solidFill>
                <a:schemeClr val="accent1"/>
              </a:solidFill>
              <a:latin typeface="Roboto"/>
            </a:endParaRPr>
          </a:p>
          <a:p>
            <a:r>
              <a:rPr lang="tr-TR" dirty="0">
                <a:solidFill>
                  <a:schemeClr val="tx1"/>
                </a:solidFill>
                <a:latin typeface="Arial"/>
              </a:rPr>
              <a:t>Çocuklara erken yaşta spor alışkanlığını kazandırmak adına faydalarını anlatmalı ve okul ortamındaki spor aktivitelerine yönlendirmelidirler. Sportif faaliyetlerden keyif almalarını sağlamak ve özendirmek açısından zaman zaman tüm aile birlikte ortak bir spor etkinliği planlayabilirler.</a:t>
            </a:r>
            <a:endParaRPr lang="tr-TR" dirty="0">
              <a:solidFill>
                <a:schemeClr val="tx1"/>
              </a:solidFill>
            </a:endParaRPr>
          </a:p>
        </p:txBody>
      </p:sp>
    </p:spTree>
    <p:extLst>
      <p:ext uri="{BB962C8B-B14F-4D97-AF65-F5344CB8AC3E}">
        <p14:creationId xmlns:p14="http://schemas.microsoft.com/office/powerpoint/2010/main" val="1068412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normAutofit fontScale="85000" lnSpcReduction="20000"/>
          </a:bodyPr>
          <a:lstStyle/>
          <a:p>
            <a:r>
              <a:rPr lang="tr-TR" dirty="0" smtClean="0">
                <a:solidFill>
                  <a:srgbClr val="350089"/>
                </a:solidFill>
                <a:latin typeface="Roboto"/>
              </a:rPr>
              <a:t>Hangi </a:t>
            </a:r>
            <a:r>
              <a:rPr lang="tr-TR" dirty="0">
                <a:solidFill>
                  <a:srgbClr val="350089"/>
                </a:solidFill>
                <a:latin typeface="Roboto"/>
              </a:rPr>
              <a:t>Yaş </a:t>
            </a:r>
            <a:r>
              <a:rPr lang="tr-TR" dirty="0" smtClean="0">
                <a:solidFill>
                  <a:srgbClr val="350089"/>
                </a:solidFill>
                <a:latin typeface="Roboto"/>
              </a:rPr>
              <a:t>Grubunda Neler  </a:t>
            </a:r>
            <a:r>
              <a:rPr lang="tr-TR" dirty="0">
                <a:solidFill>
                  <a:srgbClr val="350089"/>
                </a:solidFill>
                <a:latin typeface="Roboto"/>
              </a:rPr>
              <a:t>Yapılmalı</a:t>
            </a:r>
            <a:r>
              <a:rPr lang="tr-TR" dirty="0" smtClean="0">
                <a:solidFill>
                  <a:srgbClr val="350089"/>
                </a:solidFill>
                <a:latin typeface="Roboto"/>
              </a:rPr>
              <a:t>?</a:t>
            </a:r>
          </a:p>
          <a:p>
            <a:r>
              <a:rPr lang="tr-TR" dirty="0">
                <a:solidFill>
                  <a:srgbClr val="1A1A1A"/>
                </a:solidFill>
                <a:latin typeface="Roboto"/>
              </a:rPr>
              <a:t>2-3 yaş </a:t>
            </a:r>
            <a:r>
              <a:rPr lang="tr-TR" dirty="0" smtClean="0">
                <a:solidFill>
                  <a:srgbClr val="1A1A1A"/>
                </a:solidFill>
                <a:latin typeface="Roboto"/>
              </a:rPr>
              <a:t>aktiviteleri</a:t>
            </a:r>
            <a:endParaRPr lang="tr-TR" dirty="0">
              <a:solidFill>
                <a:srgbClr val="1A1A1A"/>
              </a:solidFill>
              <a:latin typeface="Roboto"/>
            </a:endParaRPr>
          </a:p>
          <a:p>
            <a:r>
              <a:rPr lang="tr-TR" dirty="0">
                <a:solidFill>
                  <a:srgbClr val="797979"/>
                </a:solidFill>
                <a:latin typeface="Arial"/>
              </a:rPr>
              <a:t>Açık havada bol vakit geçirmeleri sağlanmalı. Koşma, zıplama, yakalama veya </a:t>
            </a:r>
            <a:r>
              <a:rPr lang="tr-TR" dirty="0" err="1">
                <a:solidFill>
                  <a:srgbClr val="797979"/>
                </a:solidFill>
                <a:latin typeface="Arial"/>
              </a:rPr>
              <a:t>trambolinde</a:t>
            </a:r>
            <a:r>
              <a:rPr lang="tr-TR" dirty="0">
                <a:solidFill>
                  <a:srgbClr val="797979"/>
                </a:solidFill>
                <a:latin typeface="Arial"/>
              </a:rPr>
              <a:t> zıplama gibi bol bol oyun oynamaları sağlanmalı.</a:t>
            </a:r>
          </a:p>
          <a:p>
            <a:r>
              <a:rPr lang="tr-TR" dirty="0">
                <a:solidFill>
                  <a:srgbClr val="1A1A1A"/>
                </a:solidFill>
                <a:latin typeface="Roboto"/>
              </a:rPr>
              <a:t>4 yaş spor aktiviteleri</a:t>
            </a:r>
          </a:p>
          <a:p>
            <a:r>
              <a:rPr lang="tr-TR" dirty="0">
                <a:solidFill>
                  <a:srgbClr val="797979"/>
                </a:solidFill>
                <a:latin typeface="Arial"/>
              </a:rPr>
              <a:t>Jimnastik, dans veya yüzme gibi sporlar bu yaş çocuğunun kasların gelişimini için uygundur.</a:t>
            </a:r>
          </a:p>
          <a:p>
            <a:r>
              <a:rPr lang="tr-TR" dirty="0">
                <a:solidFill>
                  <a:srgbClr val="1A1A1A"/>
                </a:solidFill>
                <a:latin typeface="Roboto"/>
              </a:rPr>
              <a:t>5-7 yaş spor aktiviteleri</a:t>
            </a:r>
          </a:p>
          <a:p>
            <a:r>
              <a:rPr lang="tr-TR" dirty="0">
                <a:solidFill>
                  <a:srgbClr val="797979"/>
                </a:solidFill>
                <a:latin typeface="Arial"/>
              </a:rPr>
              <a:t>Bireysel spor bu yaş grubu için oldukça uygundur. Bu dönemde fiziksel dengenin gelişimi ve dikkat süresinin uzaması ile hareketli nesneleri daha iyi izleyebilirler. İp atlama, seksek, jimnastik, bisiklete binme gibi sporlar uygundur.</a:t>
            </a:r>
          </a:p>
          <a:p>
            <a:endParaRPr lang="tr-TR" dirty="0" smtClean="0">
              <a:solidFill>
                <a:srgbClr val="350089"/>
              </a:solidFill>
              <a:latin typeface="Roboto"/>
            </a:endParaRPr>
          </a:p>
          <a:p>
            <a:r>
              <a:rPr lang="tr-TR" dirty="0">
                <a:solidFill>
                  <a:srgbClr val="1A1A1A"/>
                </a:solidFill>
                <a:latin typeface="Roboto"/>
              </a:rPr>
              <a:t>8-10 yaş dönemi spor aktiviteleri</a:t>
            </a:r>
          </a:p>
          <a:p>
            <a:r>
              <a:rPr lang="tr-TR" dirty="0">
                <a:solidFill>
                  <a:srgbClr val="797979"/>
                </a:solidFill>
                <a:latin typeface="Arial"/>
              </a:rPr>
              <a:t>Karmaşık aktiviteleri yapabilme becerilerinde artış olur. Kurallara uyma ve takımla hareket edebilme yetileri başladığından, tenis, yüzme, basketbol, futbol, voleybol, yelken, hentbol </a:t>
            </a:r>
            <a:r>
              <a:rPr lang="tr-TR" dirty="0" err="1">
                <a:solidFill>
                  <a:srgbClr val="797979"/>
                </a:solidFill>
                <a:latin typeface="Arial"/>
              </a:rPr>
              <a:t>aikido</a:t>
            </a:r>
            <a:r>
              <a:rPr lang="tr-TR" dirty="0">
                <a:solidFill>
                  <a:srgbClr val="797979"/>
                </a:solidFill>
                <a:latin typeface="Arial"/>
              </a:rPr>
              <a:t>, binicilik, okçuluk yapabilirler.</a:t>
            </a:r>
          </a:p>
          <a:p>
            <a:endParaRPr lang="tr-TR" dirty="0">
              <a:solidFill>
                <a:srgbClr val="350089"/>
              </a:solidFill>
              <a:latin typeface="Roboto"/>
            </a:endParaRPr>
          </a:p>
          <a:p>
            <a:endParaRPr lang="tr-TR" dirty="0"/>
          </a:p>
        </p:txBody>
      </p:sp>
    </p:spTree>
    <p:extLst>
      <p:ext uri="{BB962C8B-B14F-4D97-AF65-F5344CB8AC3E}">
        <p14:creationId xmlns:p14="http://schemas.microsoft.com/office/powerpoint/2010/main" val="4039935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b="1" dirty="0" smtClean="0"/>
              <a:t>ÇOCUKLARDA EGZERSİZ EKSİKLİĞİ</a:t>
            </a:r>
          </a:p>
          <a:p>
            <a:endParaRPr lang="tr-TR" dirty="0" smtClean="0"/>
          </a:p>
          <a:p>
            <a:r>
              <a:rPr lang="tr-TR" dirty="0"/>
              <a:t>Çocuklarda orta-şiddetli fiziksel aktivite düzeylerinin az olması egzersiz eksikliği olarak </a:t>
            </a:r>
            <a:r>
              <a:rPr lang="tr-TR" dirty="0" smtClean="0"/>
              <a:t>tanımlanır</a:t>
            </a:r>
          </a:p>
          <a:p>
            <a:r>
              <a:rPr lang="tr-TR" dirty="0"/>
              <a:t>Son yayınlarda, 13-15 yaş arasındaki çocukların %80.3’ünün tavsiye edilen 60 dakikalık orta şiddetli fiziksel aktiviteye katılmadığı gösterilmiştir. Çocuklarda egzersiz eksikliği </a:t>
            </a:r>
            <a:r>
              <a:rPr lang="tr-TR" dirty="0" err="1"/>
              <a:t>adölesan</a:t>
            </a:r>
            <a:r>
              <a:rPr lang="tr-TR" dirty="0"/>
              <a:t> dönemde ve yetişkinlikte sağlık sorunlarına neden olabilir </a:t>
            </a:r>
            <a:endParaRPr lang="tr-TR" dirty="0" smtClean="0"/>
          </a:p>
          <a:p>
            <a:endParaRPr lang="tr-TR" dirty="0"/>
          </a:p>
        </p:txBody>
      </p:sp>
    </p:spTree>
    <p:extLst>
      <p:ext uri="{BB962C8B-B14F-4D97-AF65-F5344CB8AC3E}">
        <p14:creationId xmlns:p14="http://schemas.microsoft.com/office/powerpoint/2010/main" val="24507895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07496"/>
          </a:xfrm>
        </p:spPr>
        <p:txBody>
          <a:bodyPr>
            <a:normAutofit/>
          </a:bodyPr>
          <a:lstStyle/>
          <a:p>
            <a:r>
              <a:rPr lang="tr-TR" dirty="0"/>
              <a:t>Egzersiz eksikliğinin tanı ve tedavisi</a:t>
            </a:r>
            <a:r>
              <a:rPr lang="tr-TR" dirty="0" smtClean="0"/>
              <a:t>:</a:t>
            </a:r>
          </a:p>
          <a:p>
            <a:r>
              <a:rPr lang="tr-TR" dirty="0" smtClean="0"/>
              <a:t> </a:t>
            </a:r>
            <a:r>
              <a:rPr lang="tr-TR" dirty="0"/>
              <a:t>Doktorlar tarafından </a:t>
            </a:r>
            <a:r>
              <a:rPr lang="tr-TR" dirty="0" err="1"/>
              <a:t>inaktif</a:t>
            </a:r>
            <a:r>
              <a:rPr lang="tr-TR" dirty="0"/>
              <a:t> çocukların erken tanımlanması, </a:t>
            </a:r>
            <a:endParaRPr lang="tr-TR" dirty="0" smtClean="0"/>
          </a:p>
          <a:p>
            <a:r>
              <a:rPr lang="tr-TR" dirty="0" smtClean="0"/>
              <a:t> </a:t>
            </a:r>
            <a:r>
              <a:rPr lang="tr-TR" dirty="0"/>
              <a:t>Egzersiz reçetelerinin uzmanlar tarafından ayarlanması ve takip edilmesi, </a:t>
            </a:r>
            <a:endParaRPr lang="tr-TR" dirty="0" smtClean="0"/>
          </a:p>
          <a:p>
            <a:r>
              <a:rPr lang="tr-TR" dirty="0" smtClean="0"/>
              <a:t> </a:t>
            </a:r>
            <a:r>
              <a:rPr lang="tr-TR" dirty="0"/>
              <a:t>Egzersiz protokollerinin kas zayıflığı ve motor yeteneklerdeki eksiklikleri hedef almasını içerir </a:t>
            </a:r>
          </a:p>
          <a:p>
            <a:r>
              <a:rPr lang="tr-TR" dirty="0" smtClean="0"/>
              <a:t>Çocuklar </a:t>
            </a:r>
            <a:r>
              <a:rPr lang="tr-TR" dirty="0"/>
              <a:t>için egzersiz reçetesi; her gün orta şiddetli en az 60 dakika koşma, yüzme gibi aerobik egzersizler ve basketbol, tenis gibi kuvvetlendirme egzersizlerini içermelidir</a:t>
            </a:r>
            <a:r>
              <a:rPr lang="tr-TR" dirty="0" smtClean="0"/>
              <a:t>.</a:t>
            </a:r>
          </a:p>
          <a:p>
            <a:r>
              <a:rPr lang="tr-TR" dirty="0" smtClean="0"/>
              <a:t> Egzersizler</a:t>
            </a:r>
            <a:r>
              <a:rPr lang="tr-TR" dirty="0"/>
              <a:t>, çocuğun ilgi alanı ve zevklerine göre planlanmalıdır</a:t>
            </a:r>
          </a:p>
        </p:txBody>
      </p:sp>
    </p:spTree>
    <p:extLst>
      <p:ext uri="{BB962C8B-B14F-4D97-AF65-F5344CB8AC3E}">
        <p14:creationId xmlns:p14="http://schemas.microsoft.com/office/powerpoint/2010/main" val="759681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dirty="0"/>
              <a:t>Çocuklar Nasıl Egzersiz Yapmalı? </a:t>
            </a:r>
            <a:endParaRPr lang="tr-TR" dirty="0" smtClean="0"/>
          </a:p>
          <a:p>
            <a:r>
              <a:rPr lang="tr-TR" dirty="0"/>
              <a:t>Aerobik Egzersizler: Aerobik egzersizler çocuğun büyümesinde, olgunlaşmasında, bilişsel gelişiminde ve sosyalleşmesinde önemli rol oynar</a:t>
            </a:r>
            <a:r>
              <a:rPr lang="tr-TR" dirty="0" smtClean="0"/>
              <a:t>.</a:t>
            </a:r>
          </a:p>
          <a:p>
            <a:r>
              <a:rPr lang="tr-TR" dirty="0" smtClean="0"/>
              <a:t> </a:t>
            </a:r>
            <a:r>
              <a:rPr lang="tr-TR" dirty="0"/>
              <a:t>Sıklık: Her gün </a:t>
            </a:r>
            <a:endParaRPr lang="tr-TR" dirty="0" smtClean="0"/>
          </a:p>
          <a:p>
            <a:r>
              <a:rPr lang="tr-TR" dirty="0" smtClean="0"/>
              <a:t>Şiddet</a:t>
            </a:r>
            <a:r>
              <a:rPr lang="tr-TR" dirty="0"/>
              <a:t>: Her gün orta şiddetli ve en az haftada 3 gün şiddetli fiziksel aktivite </a:t>
            </a:r>
            <a:endParaRPr lang="tr-TR" dirty="0" smtClean="0"/>
          </a:p>
          <a:p>
            <a:r>
              <a:rPr lang="tr-TR" dirty="0" smtClean="0"/>
              <a:t>Süre</a:t>
            </a:r>
            <a:r>
              <a:rPr lang="tr-TR" dirty="0"/>
              <a:t>: Günde 60 dakika ve üzeri </a:t>
            </a:r>
            <a:endParaRPr lang="tr-TR" dirty="0" smtClean="0"/>
          </a:p>
          <a:p>
            <a:r>
              <a:rPr lang="tr-TR" dirty="0" smtClean="0"/>
              <a:t>Tip</a:t>
            </a:r>
            <a:r>
              <a:rPr lang="tr-TR" dirty="0"/>
              <a:t>: Koşma, tempolu yürüyüş, yüzme, dans ve bisiklet</a:t>
            </a:r>
          </a:p>
        </p:txBody>
      </p:sp>
    </p:spTree>
    <p:extLst>
      <p:ext uri="{BB962C8B-B14F-4D97-AF65-F5344CB8AC3E}">
        <p14:creationId xmlns:p14="http://schemas.microsoft.com/office/powerpoint/2010/main" val="11542450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548680"/>
            <a:ext cx="7543800" cy="5688632"/>
          </a:xfrm>
        </p:spPr>
        <p:txBody>
          <a:bodyPr>
            <a:normAutofit fontScale="92500" lnSpcReduction="20000"/>
          </a:bodyPr>
          <a:lstStyle/>
          <a:p>
            <a:r>
              <a:rPr lang="tr-TR" dirty="0"/>
              <a:t>Aerobik Egzersizlerin Yararları: </a:t>
            </a:r>
            <a:endParaRPr lang="tr-TR" dirty="0" smtClean="0"/>
          </a:p>
          <a:p>
            <a:r>
              <a:rPr lang="tr-TR" dirty="0" smtClean="0"/>
              <a:t>1</a:t>
            </a:r>
            <a:r>
              <a:rPr lang="tr-TR" dirty="0"/>
              <a:t>. Sağlıklı büyüme ve kemik gelişimini destekler</a:t>
            </a:r>
            <a:r>
              <a:rPr lang="tr-TR" dirty="0" smtClean="0"/>
              <a:t>,</a:t>
            </a:r>
          </a:p>
          <a:p>
            <a:r>
              <a:rPr lang="tr-TR" dirty="0" smtClean="0"/>
              <a:t> </a:t>
            </a:r>
            <a:r>
              <a:rPr lang="tr-TR" dirty="0"/>
              <a:t>2. Kalp hızının ve kilo kontrolünün düşük tutulmasında etkilidir, </a:t>
            </a:r>
            <a:endParaRPr lang="tr-TR" dirty="0" smtClean="0"/>
          </a:p>
          <a:p>
            <a:r>
              <a:rPr lang="tr-TR" dirty="0" smtClean="0"/>
              <a:t>3</a:t>
            </a:r>
            <a:r>
              <a:rPr lang="tr-TR" dirty="0"/>
              <a:t>. </a:t>
            </a:r>
            <a:r>
              <a:rPr lang="tr-TR" dirty="0" err="1"/>
              <a:t>Kardiyovasküler</a:t>
            </a:r>
            <a:r>
              <a:rPr lang="tr-TR" dirty="0"/>
              <a:t> sağlığın arttırılmasında </a:t>
            </a:r>
            <a:r>
              <a:rPr lang="tr-TR" dirty="0" smtClean="0"/>
              <a:t>etkilidir</a:t>
            </a:r>
          </a:p>
          <a:p>
            <a:endParaRPr lang="tr-TR" dirty="0"/>
          </a:p>
          <a:p>
            <a:endParaRPr lang="tr-TR" sz="1700" dirty="0" smtClean="0"/>
          </a:p>
          <a:p>
            <a:endParaRPr lang="tr-TR" sz="1700" dirty="0"/>
          </a:p>
          <a:p>
            <a:endParaRPr lang="tr-TR" sz="1700" dirty="0" smtClean="0"/>
          </a:p>
          <a:p>
            <a:endParaRPr lang="tr-TR" sz="1700" dirty="0"/>
          </a:p>
          <a:p>
            <a:endParaRPr lang="tr-TR" sz="1700" dirty="0" smtClean="0"/>
          </a:p>
          <a:p>
            <a:endParaRPr lang="tr-TR" sz="1700" dirty="0"/>
          </a:p>
          <a:p>
            <a:endParaRPr lang="tr-TR" sz="1700" dirty="0" smtClean="0"/>
          </a:p>
          <a:p>
            <a:endParaRPr lang="tr-TR" sz="1700" dirty="0"/>
          </a:p>
          <a:p>
            <a:r>
              <a:rPr lang="tr-TR" sz="1700" dirty="0" err="1" smtClean="0"/>
              <a:t>Not:Sevimli</a:t>
            </a:r>
            <a:r>
              <a:rPr lang="tr-TR" sz="1700" dirty="0" smtClean="0"/>
              <a:t> </a:t>
            </a:r>
            <a:r>
              <a:rPr lang="tr-TR" sz="1700" dirty="0"/>
              <a:t>ve Koçyiğit 2009 yılında yaptıkları çalışmada, farklı yaş gruplarındaki çocuklarda aerobik egzersizin </a:t>
            </a:r>
            <a:r>
              <a:rPr lang="tr-TR" sz="1700" dirty="0" err="1"/>
              <a:t>kardiyopulmoner</a:t>
            </a:r>
            <a:r>
              <a:rPr lang="tr-TR" sz="1700" dirty="0"/>
              <a:t> sistemde yarattığı değişiklikleri tespit ederek, hangi yaş grubunda aerobik egzersizin daha etkili olduğunu saptamak için 11-17 yaş aralığında 76 çocuk değerlendirmiştir. Denek grubuna 8 hafta süre ile haftada 3 gün 60 </a:t>
            </a:r>
            <a:r>
              <a:rPr lang="tr-TR" sz="1700" dirty="0" err="1"/>
              <a:t>dk</a:t>
            </a:r>
            <a:r>
              <a:rPr lang="tr-TR" sz="1700" dirty="0"/>
              <a:t> aerobik egzersiz uygulanmıştır. Çalışma sonucunda; aerobik egzersizin </a:t>
            </a:r>
            <a:r>
              <a:rPr lang="tr-TR" sz="1700" dirty="0" err="1"/>
              <a:t>kardiyopulmoner</a:t>
            </a:r>
            <a:r>
              <a:rPr lang="tr-TR" sz="1700" dirty="0"/>
              <a:t> sistem üzerindeki etkileri en fazla 15–17 yaş grubundaki çocuklarda elde edilmiştir (Sevimli ve Koçyiğit, 2009).</a:t>
            </a:r>
          </a:p>
        </p:txBody>
      </p:sp>
    </p:spTree>
    <p:extLst>
      <p:ext uri="{BB962C8B-B14F-4D97-AF65-F5344CB8AC3E}">
        <p14:creationId xmlns:p14="http://schemas.microsoft.com/office/powerpoint/2010/main" val="10486545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normAutofit/>
          </a:bodyPr>
          <a:lstStyle/>
          <a:p>
            <a:r>
              <a:rPr lang="tr-TR" dirty="0"/>
              <a:t>Kuvvetlendirme Egzersizleri: </a:t>
            </a:r>
            <a:endParaRPr lang="tr-TR" dirty="0" smtClean="0"/>
          </a:p>
          <a:p>
            <a:r>
              <a:rPr lang="tr-TR" dirty="0" smtClean="0"/>
              <a:t>Sıklık</a:t>
            </a:r>
            <a:r>
              <a:rPr lang="tr-TR" dirty="0"/>
              <a:t>: Haftada 3 gün ve üzeri </a:t>
            </a:r>
            <a:endParaRPr lang="tr-TR" dirty="0" smtClean="0"/>
          </a:p>
          <a:p>
            <a:r>
              <a:rPr lang="tr-TR" dirty="0" smtClean="0"/>
              <a:t>Süre</a:t>
            </a:r>
            <a:r>
              <a:rPr lang="tr-TR" dirty="0"/>
              <a:t>: Günde 60 dakika </a:t>
            </a:r>
            <a:endParaRPr lang="tr-TR" dirty="0" smtClean="0"/>
          </a:p>
          <a:p>
            <a:r>
              <a:rPr lang="tr-TR" dirty="0" smtClean="0"/>
              <a:t>Tip</a:t>
            </a:r>
            <a:r>
              <a:rPr lang="tr-TR" dirty="0"/>
              <a:t>: Ağırlık kaldırma, </a:t>
            </a:r>
            <a:r>
              <a:rPr lang="tr-TR" dirty="0" err="1"/>
              <a:t>theraband</a:t>
            </a:r>
            <a:r>
              <a:rPr lang="tr-TR" dirty="0"/>
              <a:t> egzersizleri, </a:t>
            </a:r>
            <a:r>
              <a:rPr lang="tr-TR" dirty="0" err="1"/>
              <a:t>şınav</a:t>
            </a:r>
            <a:r>
              <a:rPr lang="tr-TR" dirty="0"/>
              <a:t> ve </a:t>
            </a:r>
            <a:r>
              <a:rPr lang="tr-TR" dirty="0" smtClean="0"/>
              <a:t>tırmanma</a:t>
            </a:r>
          </a:p>
          <a:p>
            <a:r>
              <a:rPr lang="tr-TR" dirty="0"/>
              <a:t>Kemik Kuvvetlendirme Egzersizleri: </a:t>
            </a:r>
            <a:endParaRPr lang="tr-TR" dirty="0" smtClean="0"/>
          </a:p>
          <a:p>
            <a:r>
              <a:rPr lang="tr-TR" dirty="0" smtClean="0"/>
              <a:t>Sıklık</a:t>
            </a:r>
            <a:r>
              <a:rPr lang="tr-TR" dirty="0"/>
              <a:t>: Haftada 3 gün ve fazlası </a:t>
            </a:r>
            <a:endParaRPr lang="tr-TR" dirty="0" smtClean="0"/>
          </a:p>
          <a:p>
            <a:r>
              <a:rPr lang="tr-TR" dirty="0" smtClean="0"/>
              <a:t>Süre</a:t>
            </a:r>
            <a:r>
              <a:rPr lang="tr-TR" dirty="0"/>
              <a:t>: Günde 60 </a:t>
            </a:r>
            <a:r>
              <a:rPr lang="tr-TR" dirty="0" smtClean="0"/>
              <a:t>dakika</a:t>
            </a:r>
          </a:p>
          <a:p>
            <a:r>
              <a:rPr lang="tr-TR" dirty="0" smtClean="0"/>
              <a:t> Tip</a:t>
            </a:r>
            <a:r>
              <a:rPr lang="tr-TR" dirty="0"/>
              <a:t>: Basketbol, tenis, ip atlama ve direnç antrenmanları </a:t>
            </a:r>
          </a:p>
        </p:txBody>
      </p:sp>
    </p:spTree>
    <p:extLst>
      <p:ext uri="{BB962C8B-B14F-4D97-AF65-F5344CB8AC3E}">
        <p14:creationId xmlns:p14="http://schemas.microsoft.com/office/powerpoint/2010/main" val="2296845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normAutofit fontScale="92500" lnSpcReduction="20000"/>
          </a:bodyPr>
          <a:lstStyle/>
          <a:p>
            <a:r>
              <a:rPr lang="tr-TR" dirty="0"/>
              <a:t>Kuvvetlendirme Egzersizlerinin Yararları: </a:t>
            </a:r>
            <a:endParaRPr lang="tr-TR" dirty="0" smtClean="0"/>
          </a:p>
          <a:p>
            <a:r>
              <a:rPr lang="tr-TR" dirty="0" smtClean="0"/>
              <a:t>1</a:t>
            </a:r>
            <a:r>
              <a:rPr lang="tr-TR" dirty="0"/>
              <a:t>. Vücut kompozisyonunu geliştirir. </a:t>
            </a:r>
            <a:endParaRPr lang="tr-TR" dirty="0" smtClean="0"/>
          </a:p>
          <a:p>
            <a:r>
              <a:rPr lang="tr-TR" dirty="0" smtClean="0"/>
              <a:t>2</a:t>
            </a:r>
            <a:r>
              <a:rPr lang="tr-TR" dirty="0"/>
              <a:t>. Kronik </a:t>
            </a:r>
            <a:r>
              <a:rPr lang="tr-TR" dirty="0" err="1"/>
              <a:t>metabolik</a:t>
            </a:r>
            <a:r>
              <a:rPr lang="tr-TR" dirty="0"/>
              <a:t> hastalıklara yakalanma </a:t>
            </a:r>
            <a:r>
              <a:rPr lang="tr-TR" dirty="0" err="1"/>
              <a:t>riskiniazaltır</a:t>
            </a:r>
            <a:r>
              <a:rPr lang="tr-TR" dirty="0"/>
              <a:t>. 3. Yaralanmaları önlemede rol oynar. </a:t>
            </a:r>
            <a:endParaRPr lang="tr-TR" dirty="0" smtClean="0"/>
          </a:p>
          <a:p>
            <a:r>
              <a:rPr lang="tr-TR" dirty="0" smtClean="0"/>
              <a:t>4</a:t>
            </a:r>
            <a:r>
              <a:rPr lang="tr-TR" dirty="0"/>
              <a:t>. </a:t>
            </a:r>
            <a:r>
              <a:rPr lang="tr-TR" dirty="0" err="1"/>
              <a:t>Kardiovasküler</a:t>
            </a:r>
            <a:r>
              <a:rPr lang="tr-TR" dirty="0"/>
              <a:t> hastalıkları önler. </a:t>
            </a:r>
            <a:endParaRPr lang="tr-TR" dirty="0" smtClean="0"/>
          </a:p>
          <a:p>
            <a:r>
              <a:rPr lang="tr-TR" dirty="0" smtClean="0"/>
              <a:t>5</a:t>
            </a:r>
            <a:r>
              <a:rPr lang="tr-TR" dirty="0"/>
              <a:t>. Yüksek kan basıncını ve </a:t>
            </a:r>
            <a:r>
              <a:rPr lang="tr-TR" dirty="0" err="1"/>
              <a:t>obeziteyi</a:t>
            </a:r>
            <a:r>
              <a:rPr lang="tr-TR" dirty="0"/>
              <a:t> azaltır. </a:t>
            </a:r>
            <a:endParaRPr lang="tr-TR" dirty="0" smtClean="0"/>
          </a:p>
          <a:p>
            <a:r>
              <a:rPr lang="tr-TR" dirty="0" smtClean="0"/>
              <a:t>6</a:t>
            </a:r>
            <a:r>
              <a:rPr lang="tr-TR" dirty="0"/>
              <a:t>. Basit motor becerileri geliştirir. </a:t>
            </a:r>
            <a:endParaRPr lang="tr-TR" dirty="0" smtClean="0"/>
          </a:p>
          <a:p>
            <a:r>
              <a:rPr lang="tr-TR" dirty="0" smtClean="0"/>
              <a:t>7</a:t>
            </a:r>
            <a:r>
              <a:rPr lang="tr-TR" dirty="0"/>
              <a:t>. Yaralanmaları önler. </a:t>
            </a:r>
            <a:endParaRPr lang="tr-TR" dirty="0" smtClean="0"/>
          </a:p>
          <a:p>
            <a:r>
              <a:rPr lang="tr-TR" dirty="0" smtClean="0"/>
              <a:t>8</a:t>
            </a:r>
            <a:r>
              <a:rPr lang="tr-TR" dirty="0"/>
              <a:t>. Koordinasyon ve dengeyi erken </a:t>
            </a:r>
            <a:r>
              <a:rPr lang="tr-TR" dirty="0" err="1"/>
              <a:t>dönemdegeliştirir</a:t>
            </a:r>
            <a:r>
              <a:rPr lang="tr-TR" dirty="0"/>
              <a:t>. </a:t>
            </a:r>
            <a:endParaRPr lang="tr-TR" dirty="0" smtClean="0"/>
          </a:p>
          <a:p>
            <a:r>
              <a:rPr lang="tr-TR" dirty="0" smtClean="0"/>
              <a:t>9</a:t>
            </a:r>
            <a:r>
              <a:rPr lang="tr-TR" dirty="0"/>
              <a:t>. Esnekliği geliştirir. </a:t>
            </a:r>
            <a:endParaRPr lang="tr-TR" dirty="0" smtClean="0"/>
          </a:p>
          <a:p>
            <a:r>
              <a:rPr lang="tr-TR" dirty="0" smtClean="0"/>
              <a:t>10.Vücut </a:t>
            </a:r>
            <a:r>
              <a:rPr lang="tr-TR" dirty="0"/>
              <a:t>kompozisyonunu geliştirir. </a:t>
            </a:r>
            <a:endParaRPr lang="tr-TR" dirty="0" smtClean="0"/>
          </a:p>
          <a:p>
            <a:r>
              <a:rPr lang="tr-TR" dirty="0" smtClean="0"/>
              <a:t>11</a:t>
            </a:r>
            <a:r>
              <a:rPr lang="tr-TR" dirty="0"/>
              <a:t>. Kuvvet antrenmanları, genç kızlarda ileriki yaşlarda oluşabilecek osteoporoz riskini azaltıcı etkisinden dolayı </a:t>
            </a:r>
            <a:r>
              <a:rPr lang="tr-TR" dirty="0" err="1"/>
              <a:t>daönemlidir</a:t>
            </a:r>
            <a:r>
              <a:rPr lang="tr-TR" dirty="0"/>
              <a:t>. </a:t>
            </a:r>
            <a:endParaRPr lang="tr-TR" dirty="0" smtClean="0"/>
          </a:p>
          <a:p>
            <a:r>
              <a:rPr lang="tr-TR" dirty="0" smtClean="0"/>
              <a:t>12.Kişinin </a:t>
            </a:r>
            <a:r>
              <a:rPr lang="tr-TR" dirty="0"/>
              <a:t>kendine güvenini, algılamasını ve yaşam kalitesini geliştirir</a:t>
            </a:r>
          </a:p>
        </p:txBody>
      </p:sp>
    </p:spTree>
    <p:extLst>
      <p:ext uri="{BB962C8B-B14F-4D97-AF65-F5344CB8AC3E}">
        <p14:creationId xmlns:p14="http://schemas.microsoft.com/office/powerpoint/2010/main" val="5400293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551512"/>
          </a:xfrm>
        </p:spPr>
        <p:txBody>
          <a:bodyPr/>
          <a:lstStyle/>
          <a:p>
            <a:r>
              <a:rPr lang="tr-TR" dirty="0" smtClean="0"/>
              <a:t>Not:</a:t>
            </a:r>
          </a:p>
          <a:p>
            <a:r>
              <a:rPr lang="tr-TR" dirty="0" err="1" smtClean="0"/>
              <a:t>Cinemre</a:t>
            </a:r>
            <a:r>
              <a:rPr lang="tr-TR" dirty="0" smtClean="0"/>
              <a:t> </a:t>
            </a:r>
            <a:r>
              <a:rPr lang="tr-TR" dirty="0"/>
              <a:t>ve arkadaşları 2011 yılında düzenli antrenman yapan voleybolcu çocukların ve düzenli antrenman yapmayan çocukların kemik yapılarını karşılaştıran bir çalışma yapmıştır. Bu amaçla; 3-4 yıldır, haftada 10-12 saat düzenli voleybol antrenmanı yapan ve düzenli olarak herhangi bir spor ile uğraşmayan, </a:t>
            </a:r>
            <a:r>
              <a:rPr lang="tr-TR" dirty="0" err="1"/>
              <a:t>menarş</a:t>
            </a:r>
            <a:r>
              <a:rPr lang="tr-TR" dirty="0"/>
              <a:t> görmemiş toplam 37 kız çocuk değerlendirilmiştir. Çalışmanın sonucunda; vücut ağırlığının taşınması ile uygulanan ve yüksek etkili bir spor dalı olarak nitelendirilen voleybol sporu, </a:t>
            </a:r>
            <a:r>
              <a:rPr lang="tr-TR" dirty="0" err="1"/>
              <a:t>menarş</a:t>
            </a:r>
            <a:r>
              <a:rPr lang="tr-TR" dirty="0"/>
              <a:t> görmemiş 11-13 yaş arası kız çocuklarının kemik yapılarını olumlu yönde etkilediğini gözlemlemişlerdir (</a:t>
            </a:r>
            <a:r>
              <a:rPr lang="tr-TR" dirty="0" err="1"/>
              <a:t>Cinemre</a:t>
            </a:r>
            <a:r>
              <a:rPr lang="tr-TR" dirty="0"/>
              <a:t>, </a:t>
            </a:r>
            <a:r>
              <a:rPr lang="tr-TR" dirty="0" err="1"/>
              <a:t>Turnagöl</a:t>
            </a:r>
            <a:r>
              <a:rPr lang="tr-TR" dirty="0"/>
              <a:t> ve Okut, 2011).</a:t>
            </a:r>
          </a:p>
        </p:txBody>
      </p:sp>
    </p:spTree>
    <p:extLst>
      <p:ext uri="{BB962C8B-B14F-4D97-AF65-F5344CB8AC3E}">
        <p14:creationId xmlns:p14="http://schemas.microsoft.com/office/powerpoint/2010/main" val="41414053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5400" b="1" dirty="0" smtClean="0">
                <a:solidFill>
                  <a:schemeClr val="accent1"/>
                </a:solidFill>
              </a:rPr>
              <a:t>ÇOCUKLARDA BESLENME </a:t>
            </a:r>
            <a:endParaRPr lang="tr-TR" sz="5400" b="1" dirty="0">
              <a:solidFill>
                <a:schemeClr val="accent1"/>
              </a:solidFill>
            </a:endParaRPr>
          </a:p>
        </p:txBody>
      </p:sp>
    </p:spTree>
    <p:extLst>
      <p:ext uri="{BB962C8B-B14F-4D97-AF65-F5344CB8AC3E}">
        <p14:creationId xmlns:p14="http://schemas.microsoft.com/office/powerpoint/2010/main" val="19729969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b="1" dirty="0" smtClean="0"/>
              <a:t>BESLENME</a:t>
            </a:r>
            <a:r>
              <a:rPr lang="tr-TR" dirty="0" smtClean="0"/>
              <a:t> </a:t>
            </a:r>
          </a:p>
          <a:p>
            <a:r>
              <a:rPr lang="tr-TR" dirty="0" smtClean="0">
                <a:solidFill>
                  <a:srgbClr val="202124"/>
                </a:solidFill>
                <a:latin typeface="arial"/>
              </a:rPr>
              <a:t>Sağlığı </a:t>
            </a:r>
            <a:r>
              <a:rPr lang="tr-TR" dirty="0">
                <a:solidFill>
                  <a:srgbClr val="202124"/>
                </a:solidFill>
                <a:latin typeface="arial"/>
              </a:rPr>
              <a:t>korumak, geliştirmek ve yaşam kalitesini yükseltmek için vücudun gereksinimi olan besin öğelerini yeterli miktarlarda ve uygun zamanlarda almak için bilinçli yapılması gereken bir davranıştır. Besin öğeleri vücudun gereksinmesi düzeyinde alınamadığında Yetersiz </a:t>
            </a:r>
            <a:r>
              <a:rPr lang="tr-TR" b="1" dirty="0">
                <a:solidFill>
                  <a:srgbClr val="202124"/>
                </a:solidFill>
                <a:latin typeface="arial"/>
              </a:rPr>
              <a:t>Beslenme</a:t>
            </a:r>
            <a:r>
              <a:rPr lang="tr-TR" dirty="0">
                <a:solidFill>
                  <a:srgbClr val="202124"/>
                </a:solidFill>
                <a:latin typeface="arial"/>
              </a:rPr>
              <a:t> oluşur</a:t>
            </a:r>
            <a:r>
              <a:rPr lang="tr-TR" dirty="0" smtClean="0">
                <a:solidFill>
                  <a:srgbClr val="202124"/>
                </a:solidFill>
                <a:latin typeface="arial"/>
              </a:rPr>
              <a:t>.</a:t>
            </a:r>
          </a:p>
          <a:p>
            <a:endParaRPr lang="tr-TR" dirty="0"/>
          </a:p>
        </p:txBody>
      </p:sp>
    </p:spTree>
    <p:extLst>
      <p:ext uri="{BB962C8B-B14F-4D97-AF65-F5344CB8AC3E}">
        <p14:creationId xmlns:p14="http://schemas.microsoft.com/office/powerpoint/2010/main" val="15727140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191472"/>
          </a:xfrm>
        </p:spPr>
        <p:txBody>
          <a:bodyPr>
            <a:normAutofit lnSpcReduction="10000"/>
          </a:bodyPr>
          <a:lstStyle/>
          <a:p>
            <a:pPr algn="just"/>
            <a:r>
              <a:rPr lang="tr-TR" dirty="0">
                <a:solidFill>
                  <a:srgbClr val="474747"/>
                </a:solidFill>
                <a:latin typeface="Open Sans"/>
              </a:rPr>
              <a:t>İnsanın yaşamı için 50’ ye yakın besin öğesine gereksinimi vardır. İnsanın, sağlıklı büyüme ve gelişmesi, sağlıklı ve üretken olarak uzun süre yaşaması için bu öğelerin her birinden günlük ne kadar alınması gerektiği belirlenmiştir.</a:t>
            </a:r>
          </a:p>
          <a:p>
            <a:pPr algn="just"/>
            <a:r>
              <a:rPr lang="tr-TR" dirty="0">
                <a:solidFill>
                  <a:srgbClr val="474747"/>
                </a:solidFill>
                <a:latin typeface="Open Sans"/>
              </a:rPr>
              <a:t>Bu öğelerin herhangi biri alınmadığında, gereğinden az ya da çok </a:t>
            </a:r>
            <a:r>
              <a:rPr lang="tr-TR" dirty="0" err="1">
                <a:solidFill>
                  <a:srgbClr val="474747"/>
                </a:solidFill>
                <a:latin typeface="Open Sans"/>
              </a:rPr>
              <a:t>alındığında,büyüme</a:t>
            </a:r>
            <a:r>
              <a:rPr lang="tr-TR" dirty="0">
                <a:solidFill>
                  <a:srgbClr val="474747"/>
                </a:solidFill>
                <a:latin typeface="Open Sans"/>
              </a:rPr>
              <a:t> ve gelişme engellenir, sağlık </a:t>
            </a:r>
            <a:r>
              <a:rPr lang="tr-TR" dirty="0" err="1">
                <a:solidFill>
                  <a:srgbClr val="474747"/>
                </a:solidFill>
                <a:latin typeface="Open Sans"/>
              </a:rPr>
              <a:t>bozulur.Gereğinden</a:t>
            </a:r>
            <a:r>
              <a:rPr lang="tr-TR" dirty="0">
                <a:solidFill>
                  <a:srgbClr val="474747"/>
                </a:solidFill>
                <a:latin typeface="Open Sans"/>
              </a:rPr>
              <a:t> fazla besin tüketilirse, çok alınan bazı öğeler vücutta yağ olarak depolandığından sağlık için zararlı olur. Bu duruma </a:t>
            </a:r>
            <a:r>
              <a:rPr lang="tr-TR" b="1" dirty="0">
                <a:solidFill>
                  <a:srgbClr val="474747"/>
                </a:solidFill>
                <a:latin typeface="Open Sans"/>
              </a:rPr>
              <a:t>Dengesiz Beslenme</a:t>
            </a:r>
            <a:r>
              <a:rPr lang="tr-TR" dirty="0">
                <a:solidFill>
                  <a:srgbClr val="474747"/>
                </a:solidFill>
                <a:latin typeface="Open Sans"/>
              </a:rPr>
              <a:t> denir.</a:t>
            </a:r>
          </a:p>
          <a:p>
            <a:pPr algn="just"/>
            <a:r>
              <a:rPr lang="tr-TR" dirty="0">
                <a:solidFill>
                  <a:srgbClr val="474747"/>
                </a:solidFill>
                <a:latin typeface="Open Sans"/>
              </a:rPr>
              <a:t>Dengesiz beslenmenin önlenmesinde beslenme eğitimi ile sağlıklı beslenme bilincinin kazandırılması büyük bir önem taşır.</a:t>
            </a:r>
          </a:p>
          <a:p>
            <a:endParaRPr lang="tr-TR" dirty="0"/>
          </a:p>
        </p:txBody>
      </p:sp>
    </p:spTree>
    <p:extLst>
      <p:ext uri="{BB962C8B-B14F-4D97-AF65-F5344CB8AC3E}">
        <p14:creationId xmlns:p14="http://schemas.microsoft.com/office/powerpoint/2010/main" val="18569998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047456"/>
          </a:xfrm>
        </p:spPr>
        <p:txBody>
          <a:bodyPr>
            <a:normAutofit/>
          </a:bodyPr>
          <a:lstStyle/>
          <a:p>
            <a:pPr algn="just"/>
            <a:r>
              <a:rPr lang="tr-TR" b="1" dirty="0">
                <a:solidFill>
                  <a:srgbClr val="474747"/>
                </a:solidFill>
                <a:latin typeface="Open Sans"/>
              </a:rPr>
              <a:t>Yeterli ve Dengeli Beslenen Kişiler</a:t>
            </a:r>
            <a:endParaRPr lang="tr-TR" dirty="0">
              <a:solidFill>
                <a:srgbClr val="474747"/>
              </a:solidFill>
              <a:latin typeface="Open Sans"/>
            </a:endParaRPr>
          </a:p>
          <a:p>
            <a:pPr algn="just">
              <a:buFont typeface="Arial"/>
              <a:buChar char="•"/>
            </a:pPr>
            <a:r>
              <a:rPr lang="tr-TR" dirty="0">
                <a:solidFill>
                  <a:srgbClr val="474747"/>
                </a:solidFill>
                <a:latin typeface="Open Sans"/>
              </a:rPr>
              <a:t>Sağlam ve sağlıklı bir görünüştedir.</a:t>
            </a:r>
          </a:p>
          <a:p>
            <a:pPr algn="just">
              <a:buFont typeface="Arial"/>
              <a:buChar char="•"/>
            </a:pPr>
            <a:r>
              <a:rPr lang="tr-TR" dirty="0">
                <a:solidFill>
                  <a:srgbClr val="474747"/>
                </a:solidFill>
                <a:latin typeface="Open Sans"/>
              </a:rPr>
              <a:t>Hareketli ve esnek bir bedene,</a:t>
            </a:r>
          </a:p>
          <a:p>
            <a:pPr algn="just">
              <a:buFont typeface="Arial"/>
              <a:buChar char="•"/>
            </a:pPr>
            <a:r>
              <a:rPr lang="tr-TR" dirty="0">
                <a:solidFill>
                  <a:srgbClr val="474747"/>
                </a:solidFill>
                <a:latin typeface="Open Sans"/>
              </a:rPr>
              <a:t>Muntazam bir cilde, canlı ve parlak saçlara ve gözlere,</a:t>
            </a:r>
          </a:p>
          <a:p>
            <a:pPr algn="just">
              <a:buFont typeface="Arial"/>
              <a:buChar char="•"/>
            </a:pPr>
            <a:r>
              <a:rPr lang="tr-TR" dirty="0">
                <a:solidFill>
                  <a:srgbClr val="474747"/>
                </a:solidFill>
                <a:latin typeface="Open Sans"/>
              </a:rPr>
              <a:t>Kuvvetli, gelişimi normal kaslara,</a:t>
            </a:r>
          </a:p>
          <a:p>
            <a:pPr algn="just">
              <a:buFont typeface="Arial"/>
              <a:buChar char="•"/>
            </a:pPr>
            <a:r>
              <a:rPr lang="tr-TR" dirty="0">
                <a:solidFill>
                  <a:srgbClr val="474747"/>
                </a:solidFill>
                <a:latin typeface="Open Sans"/>
              </a:rPr>
              <a:t>Çalışmaya istekli kişiliğe,</a:t>
            </a:r>
          </a:p>
          <a:p>
            <a:pPr algn="just">
              <a:buFont typeface="Arial"/>
              <a:buChar char="•"/>
            </a:pPr>
            <a:r>
              <a:rPr lang="tr-TR" dirty="0">
                <a:solidFill>
                  <a:srgbClr val="474747"/>
                </a:solidFill>
                <a:latin typeface="Open Sans"/>
              </a:rPr>
              <a:t>Boy uzunluğuna uygun vücut ağırlığına,</a:t>
            </a:r>
          </a:p>
          <a:p>
            <a:pPr algn="just">
              <a:buFont typeface="Arial"/>
              <a:buChar char="•"/>
            </a:pPr>
            <a:r>
              <a:rPr lang="tr-TR" dirty="0">
                <a:solidFill>
                  <a:srgbClr val="474747"/>
                </a:solidFill>
                <a:latin typeface="Open Sans"/>
              </a:rPr>
              <a:t>Normal zihinsel gelişme,</a:t>
            </a:r>
          </a:p>
          <a:p>
            <a:pPr algn="just">
              <a:buFont typeface="Arial"/>
              <a:buChar char="•"/>
            </a:pPr>
            <a:r>
              <a:rPr lang="tr-TR" dirty="0">
                <a:solidFill>
                  <a:srgbClr val="474747"/>
                </a:solidFill>
                <a:latin typeface="Open Sans"/>
              </a:rPr>
              <a:t>Sık sık hasta olmayan bir yapıya sahiptir.</a:t>
            </a:r>
          </a:p>
          <a:p>
            <a:endParaRPr lang="tr-TR" dirty="0"/>
          </a:p>
        </p:txBody>
      </p:sp>
    </p:spTree>
    <p:extLst>
      <p:ext uri="{BB962C8B-B14F-4D97-AF65-F5344CB8AC3E}">
        <p14:creationId xmlns:p14="http://schemas.microsoft.com/office/powerpoint/2010/main" val="41438250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263480"/>
          </a:xfrm>
        </p:spPr>
        <p:txBody>
          <a:bodyPr/>
          <a:lstStyle/>
          <a:p>
            <a:pPr algn="just"/>
            <a:r>
              <a:rPr lang="tr-TR" b="1" dirty="0">
                <a:solidFill>
                  <a:srgbClr val="474747"/>
                </a:solidFill>
                <a:latin typeface="Open Sans"/>
              </a:rPr>
              <a:t>Yetersiz ve Dengesiz Beslenenler ise;</a:t>
            </a:r>
            <a:endParaRPr lang="tr-TR" dirty="0">
              <a:solidFill>
                <a:srgbClr val="474747"/>
              </a:solidFill>
              <a:latin typeface="Open Sans"/>
            </a:endParaRPr>
          </a:p>
          <a:p>
            <a:pPr algn="just">
              <a:buFont typeface="Arial"/>
              <a:buChar char="•"/>
            </a:pPr>
            <a:r>
              <a:rPr lang="tr-TR" dirty="0">
                <a:solidFill>
                  <a:srgbClr val="474747"/>
                </a:solidFill>
                <a:latin typeface="Open Sans"/>
              </a:rPr>
              <a:t>Hareketleri ağır ve isteksiz</a:t>
            </a:r>
          </a:p>
          <a:p>
            <a:pPr algn="just">
              <a:buFont typeface="Arial"/>
              <a:buChar char="•"/>
            </a:pPr>
            <a:r>
              <a:rPr lang="tr-TR" dirty="0">
                <a:solidFill>
                  <a:srgbClr val="474747"/>
                </a:solidFill>
                <a:latin typeface="Open Sans"/>
              </a:rPr>
              <a:t>Sağlıksız genel görünüşte (aşırı zayıf veya şişman)</a:t>
            </a:r>
          </a:p>
          <a:p>
            <a:pPr algn="just">
              <a:buFont typeface="Arial"/>
              <a:buChar char="•"/>
            </a:pPr>
            <a:r>
              <a:rPr lang="tr-TR" dirty="0">
                <a:solidFill>
                  <a:srgbClr val="474747"/>
                </a:solidFill>
                <a:latin typeface="Open Sans"/>
              </a:rPr>
              <a:t>Pürüzlü, kuru, sağlıksız cilt yapısına,</a:t>
            </a:r>
          </a:p>
          <a:p>
            <a:pPr algn="just">
              <a:buFont typeface="Arial"/>
              <a:buChar char="•"/>
            </a:pPr>
            <a:r>
              <a:rPr lang="tr-TR" dirty="0">
                <a:solidFill>
                  <a:srgbClr val="474747"/>
                </a:solidFill>
                <a:latin typeface="Open Sans"/>
              </a:rPr>
              <a:t>Şişman veya zayıf vücut yapısına,</a:t>
            </a:r>
          </a:p>
          <a:p>
            <a:pPr algn="just">
              <a:buFont typeface="Arial"/>
              <a:buChar char="•"/>
            </a:pPr>
            <a:r>
              <a:rPr lang="tr-TR" dirty="0" err="1">
                <a:solidFill>
                  <a:srgbClr val="474747"/>
                </a:solidFill>
                <a:latin typeface="Open Sans"/>
              </a:rPr>
              <a:t>Sıksık</a:t>
            </a:r>
            <a:r>
              <a:rPr lang="tr-TR" dirty="0">
                <a:solidFill>
                  <a:srgbClr val="474747"/>
                </a:solidFill>
                <a:latin typeface="Open Sans"/>
              </a:rPr>
              <a:t> baş ağrısından şikayet eden</a:t>
            </a:r>
          </a:p>
          <a:p>
            <a:pPr algn="just">
              <a:buFont typeface="Arial"/>
              <a:buChar char="•"/>
            </a:pPr>
            <a:r>
              <a:rPr lang="tr-TR" dirty="0">
                <a:solidFill>
                  <a:srgbClr val="474747"/>
                </a:solidFill>
                <a:latin typeface="Open Sans"/>
              </a:rPr>
              <a:t>İştahsız, yorgun, isteksiz bir yapıya sahiptir.</a:t>
            </a:r>
          </a:p>
          <a:p>
            <a:endParaRPr lang="tr-TR" dirty="0"/>
          </a:p>
        </p:txBody>
      </p:sp>
    </p:spTree>
    <p:extLst>
      <p:ext uri="{BB962C8B-B14F-4D97-AF65-F5344CB8AC3E}">
        <p14:creationId xmlns:p14="http://schemas.microsoft.com/office/powerpoint/2010/main" val="39895240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551512"/>
          </a:xfrm>
        </p:spPr>
        <p:txBody>
          <a:bodyPr>
            <a:normAutofit lnSpcReduction="10000"/>
          </a:bodyPr>
          <a:lstStyle/>
          <a:p>
            <a:pPr fontAlgn="base"/>
            <a:r>
              <a:rPr lang="tr-TR" b="1" dirty="0">
                <a:solidFill>
                  <a:srgbClr val="000000"/>
                </a:solidFill>
                <a:latin typeface="Arial"/>
              </a:rPr>
              <a:t>Enerji İhtiyacı</a:t>
            </a:r>
            <a:endParaRPr lang="tr-TR" dirty="0">
              <a:solidFill>
                <a:srgbClr val="000000"/>
              </a:solidFill>
              <a:latin typeface="Arial"/>
            </a:endParaRPr>
          </a:p>
          <a:p>
            <a:pPr fontAlgn="base"/>
            <a:r>
              <a:rPr lang="tr-TR" dirty="0">
                <a:solidFill>
                  <a:srgbClr val="000000"/>
                </a:solidFill>
                <a:latin typeface="Arial"/>
              </a:rPr>
              <a:t>Sporcunun dengeli beslenmesi hem yorgunluk, hastalık ve sakatlanma ihtimalini azaltarak performansı artırır, hem de çok daha iyi antrenman yapmasına ve de spor sonrası çok daha hızlı bir şekilde toparlanmasını sağlar. Sporcunun aktivite ile kaybettiği enerjinin geriye düzgün konması çok önemlidir, burada ne fazla ne eksik olmamasına dikkat edilmelidir.</a:t>
            </a:r>
            <a:br>
              <a:rPr lang="tr-TR" dirty="0">
                <a:solidFill>
                  <a:srgbClr val="000000"/>
                </a:solidFill>
                <a:latin typeface="Arial"/>
              </a:rPr>
            </a:br>
            <a:r>
              <a:rPr lang="tr-TR" dirty="0">
                <a:solidFill>
                  <a:srgbClr val="000000"/>
                </a:solidFill>
                <a:latin typeface="Arial"/>
              </a:rPr>
              <a:t/>
            </a:r>
            <a:br>
              <a:rPr lang="tr-TR" dirty="0">
                <a:solidFill>
                  <a:srgbClr val="000000"/>
                </a:solidFill>
                <a:latin typeface="Arial"/>
              </a:rPr>
            </a:br>
            <a:r>
              <a:rPr lang="tr-TR" dirty="0">
                <a:solidFill>
                  <a:srgbClr val="000000"/>
                </a:solidFill>
                <a:latin typeface="Arial"/>
              </a:rPr>
              <a:t>Enerji açığı boy kısalığı, adet bozuklukları veya ergenliğin gecikmesi, kas kitlesinin </a:t>
            </a:r>
            <a:r>
              <a:rPr lang="tr-TR" dirty="0" err="1">
                <a:solidFill>
                  <a:srgbClr val="000000"/>
                </a:solidFill>
                <a:latin typeface="Arial"/>
              </a:rPr>
              <a:t>kaybı,büyüme</a:t>
            </a:r>
            <a:r>
              <a:rPr lang="tr-TR" dirty="0">
                <a:solidFill>
                  <a:srgbClr val="000000"/>
                </a:solidFill>
                <a:latin typeface="Arial"/>
              </a:rPr>
              <a:t> ve gelişmede yavaşlama, çeşitli mineral ve vitaminlerin eksikliği ile ortaya çıkan anemiler, yorgunlukla beraber, hastalık ve </a:t>
            </a:r>
            <a:r>
              <a:rPr lang="tr-TR" dirty="0" smtClean="0">
                <a:solidFill>
                  <a:srgbClr val="000000"/>
                </a:solidFill>
                <a:latin typeface="Arial"/>
              </a:rPr>
              <a:t>sakatlanmalara eğilimi </a:t>
            </a:r>
            <a:r>
              <a:rPr lang="tr-TR" dirty="0">
                <a:solidFill>
                  <a:srgbClr val="000000"/>
                </a:solidFill>
                <a:latin typeface="Arial"/>
              </a:rPr>
              <a:t>arttırır.</a:t>
            </a:r>
          </a:p>
          <a:p>
            <a:endParaRPr lang="tr-TR" dirty="0"/>
          </a:p>
        </p:txBody>
      </p:sp>
    </p:spTree>
    <p:extLst>
      <p:ext uri="{BB962C8B-B14F-4D97-AF65-F5344CB8AC3E}">
        <p14:creationId xmlns:p14="http://schemas.microsoft.com/office/powerpoint/2010/main" val="40701009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3751312"/>
          </a:xfrm>
        </p:spPr>
        <p:txBody>
          <a:bodyPr>
            <a:normAutofit fontScale="92500" lnSpcReduction="20000"/>
          </a:bodyPr>
          <a:lstStyle/>
          <a:p>
            <a:pPr fontAlgn="base"/>
            <a:r>
              <a:rPr lang="tr-TR" dirty="0">
                <a:solidFill>
                  <a:srgbClr val="000000"/>
                </a:solidFill>
                <a:latin typeface="Arial"/>
              </a:rPr>
              <a:t>Eğer kaybedilenden fazla enerji alımı varsa bu da aşırı kilo veya </a:t>
            </a:r>
            <a:r>
              <a:rPr lang="tr-TR" dirty="0" err="1">
                <a:solidFill>
                  <a:srgbClr val="000000"/>
                </a:solidFill>
                <a:latin typeface="Arial"/>
              </a:rPr>
              <a:t>obezite</a:t>
            </a:r>
            <a:r>
              <a:rPr lang="tr-TR" dirty="0">
                <a:solidFill>
                  <a:srgbClr val="000000"/>
                </a:solidFill>
                <a:latin typeface="Arial"/>
              </a:rPr>
              <a:t> ile sonuçlanabilir.</a:t>
            </a:r>
          </a:p>
          <a:p>
            <a:pPr fontAlgn="base"/>
            <a:r>
              <a:rPr lang="tr-TR" dirty="0">
                <a:solidFill>
                  <a:srgbClr val="000000"/>
                </a:solidFill>
                <a:latin typeface="Arial"/>
              </a:rPr>
              <a:t>Aşağıdaki tabloda yaşa ve cinsiyete göre düzenli-dengeli büyümeyi ve vücut fonksiyonlarını idame ettirebilmek için gerekli olan minimum enerji ihtiyacını görmektesiniz (</a:t>
            </a:r>
            <a:r>
              <a:rPr lang="tr-TR" dirty="0" smtClean="0">
                <a:solidFill>
                  <a:srgbClr val="000000"/>
                </a:solidFill>
                <a:latin typeface="Arial"/>
              </a:rPr>
              <a:t>Tablo-1 ).</a:t>
            </a:r>
            <a:r>
              <a:rPr lang="tr-TR" dirty="0">
                <a:solidFill>
                  <a:srgbClr val="000000"/>
                </a:solidFill>
                <a:latin typeface="Arial"/>
              </a:rPr>
              <a:t/>
            </a:r>
            <a:br>
              <a:rPr lang="tr-TR" dirty="0">
                <a:solidFill>
                  <a:srgbClr val="000000"/>
                </a:solidFill>
                <a:latin typeface="Arial"/>
              </a:rPr>
            </a:br>
            <a:r>
              <a:rPr lang="tr-TR" dirty="0">
                <a:solidFill>
                  <a:srgbClr val="000000"/>
                </a:solidFill>
                <a:latin typeface="Arial"/>
              </a:rPr>
              <a:t/>
            </a:r>
            <a:br>
              <a:rPr lang="tr-TR" dirty="0">
                <a:solidFill>
                  <a:srgbClr val="000000"/>
                </a:solidFill>
                <a:latin typeface="Arial"/>
              </a:rPr>
            </a:br>
            <a:r>
              <a:rPr lang="tr-TR" dirty="0">
                <a:solidFill>
                  <a:srgbClr val="000000"/>
                </a:solidFill>
                <a:latin typeface="Arial"/>
              </a:rPr>
              <a:t>Bunun dışında yapılan aktivitelerin ve sporun tipi, süresine bağlı olarak da fazladan enerjiye ihtiyaç vardır; örnek vermek gerekirse 30 kg’lık bir kız </a:t>
            </a:r>
            <a:r>
              <a:rPr lang="tr-TR" dirty="0">
                <a:solidFill>
                  <a:srgbClr val="FB000F"/>
                </a:solidFill>
                <a:latin typeface="Arial"/>
                <a:hlinkClick r:id="rId2"/>
              </a:rPr>
              <a:t>çocuk</a:t>
            </a:r>
            <a:r>
              <a:rPr lang="tr-TR" dirty="0">
                <a:solidFill>
                  <a:srgbClr val="000000"/>
                </a:solidFill>
                <a:latin typeface="Arial"/>
              </a:rPr>
              <a:t> 60 dakika boyunca voleybol oynadığında ortalama 270 </a:t>
            </a:r>
            <a:r>
              <a:rPr lang="tr-TR" dirty="0" err="1">
                <a:solidFill>
                  <a:srgbClr val="000000"/>
                </a:solidFill>
                <a:latin typeface="Arial"/>
              </a:rPr>
              <a:t>KCal</a:t>
            </a:r>
            <a:r>
              <a:rPr lang="tr-TR" dirty="0">
                <a:solidFill>
                  <a:srgbClr val="000000"/>
                </a:solidFill>
                <a:latin typeface="Arial"/>
              </a:rPr>
              <a:t> harcarken, 60 kg’lık bir erkek genç buz hokeyi oynadığında, 1 saatte yaklaşık 936 </a:t>
            </a:r>
            <a:r>
              <a:rPr lang="tr-TR" dirty="0" err="1">
                <a:solidFill>
                  <a:srgbClr val="000000"/>
                </a:solidFill>
                <a:latin typeface="Arial"/>
              </a:rPr>
              <a:t>KCal</a:t>
            </a:r>
            <a:r>
              <a:rPr lang="tr-TR" dirty="0">
                <a:solidFill>
                  <a:srgbClr val="000000"/>
                </a:solidFill>
                <a:latin typeface="Arial"/>
              </a:rPr>
              <a:t> harcamaktadır.</a:t>
            </a:r>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4437112"/>
            <a:ext cx="7560840" cy="1800200"/>
          </a:xfrm>
          <a:prstGeom prst="rect">
            <a:avLst/>
          </a:prstGeom>
        </p:spPr>
      </p:pic>
    </p:spTree>
    <p:extLst>
      <p:ext uri="{BB962C8B-B14F-4D97-AF65-F5344CB8AC3E}">
        <p14:creationId xmlns:p14="http://schemas.microsoft.com/office/powerpoint/2010/main" val="31425167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b="1" dirty="0">
                <a:solidFill>
                  <a:srgbClr val="000000"/>
                </a:solidFill>
                <a:latin typeface="Arial"/>
              </a:rPr>
              <a:t>Makro Besin </a:t>
            </a:r>
            <a:r>
              <a:rPr lang="tr-TR" b="1" dirty="0" smtClean="0">
                <a:solidFill>
                  <a:srgbClr val="000000"/>
                </a:solidFill>
                <a:latin typeface="Arial"/>
              </a:rPr>
              <a:t>Öğeleri</a:t>
            </a:r>
          </a:p>
          <a:p>
            <a:pPr fontAlgn="base"/>
            <a:r>
              <a:rPr lang="tr-TR" b="1" dirty="0">
                <a:solidFill>
                  <a:srgbClr val="000000"/>
                </a:solidFill>
                <a:latin typeface="Arial"/>
              </a:rPr>
              <a:t>Karbonhidratlar</a:t>
            </a:r>
            <a:endParaRPr lang="tr-TR" dirty="0">
              <a:solidFill>
                <a:srgbClr val="000000"/>
              </a:solidFill>
              <a:latin typeface="Arial"/>
            </a:endParaRPr>
          </a:p>
          <a:p>
            <a:pPr fontAlgn="base"/>
            <a:r>
              <a:rPr lang="tr-TR" dirty="0">
                <a:solidFill>
                  <a:srgbClr val="000000"/>
                </a:solidFill>
                <a:latin typeface="Arial"/>
              </a:rPr>
              <a:t>Enerji açısından en önemli besin öğelerindendir; 1 gram karbonhidrat 4 kilo kalorilik enerji içerir. 4-18 yaş arasında karbonhidratlar günlük enerjinin%45-65’ini </a:t>
            </a:r>
            <a:r>
              <a:rPr lang="tr-TR" dirty="0" err="1">
                <a:solidFill>
                  <a:srgbClr val="000000"/>
                </a:solidFill>
                <a:latin typeface="Arial"/>
              </a:rPr>
              <a:t>kapsamalıdır.Tam</a:t>
            </a:r>
            <a:r>
              <a:rPr lang="tr-TR" dirty="0">
                <a:solidFill>
                  <a:srgbClr val="000000"/>
                </a:solidFill>
                <a:latin typeface="Arial"/>
              </a:rPr>
              <a:t> tahıllar ve meyveler, patates gibi bazı sebzeler iyi karbonhidrat kaynaklarındandır.</a:t>
            </a:r>
          </a:p>
          <a:p>
            <a:endParaRPr lang="tr-TR" dirty="0"/>
          </a:p>
        </p:txBody>
      </p:sp>
    </p:spTree>
    <p:extLst>
      <p:ext uri="{BB962C8B-B14F-4D97-AF65-F5344CB8AC3E}">
        <p14:creationId xmlns:p14="http://schemas.microsoft.com/office/powerpoint/2010/main" val="22681043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pPr fontAlgn="base"/>
            <a:r>
              <a:rPr lang="tr-TR" b="1" dirty="0">
                <a:solidFill>
                  <a:srgbClr val="000000"/>
                </a:solidFill>
                <a:latin typeface="Arial"/>
              </a:rPr>
              <a:t>Proteinler</a:t>
            </a:r>
            <a:endParaRPr lang="tr-TR" dirty="0">
              <a:solidFill>
                <a:srgbClr val="000000"/>
              </a:solidFill>
              <a:latin typeface="Arial"/>
            </a:endParaRPr>
          </a:p>
          <a:p>
            <a:pPr fontAlgn="base"/>
            <a:r>
              <a:rPr lang="tr-TR" dirty="0">
                <a:solidFill>
                  <a:srgbClr val="000000"/>
                </a:solidFill>
                <a:latin typeface="Arial"/>
              </a:rPr>
              <a:t>Proteinler kasların yapımı ve tamirinde saç tırnak ve derinin oluşumunda </a:t>
            </a:r>
            <a:r>
              <a:rPr lang="tr-TR" dirty="0" err="1">
                <a:solidFill>
                  <a:srgbClr val="000000"/>
                </a:solidFill>
                <a:latin typeface="Arial"/>
              </a:rPr>
              <a:t>önemlidir.Hafif</a:t>
            </a:r>
            <a:r>
              <a:rPr lang="tr-TR" dirty="0">
                <a:solidFill>
                  <a:srgbClr val="000000"/>
                </a:solidFill>
                <a:latin typeface="Arial"/>
              </a:rPr>
              <a:t> veya kısa süreli egzersizlerde proteinler ana enerji kaynağı değildir. Ancak egzersiz süresi arttıkça proteinler, </a:t>
            </a:r>
            <a:r>
              <a:rPr lang="tr-TR" dirty="0" err="1">
                <a:solidFill>
                  <a:srgbClr val="000000"/>
                </a:solidFill>
                <a:latin typeface="Arial"/>
              </a:rPr>
              <a:t>karaciğerdeglukoz</a:t>
            </a:r>
            <a:r>
              <a:rPr lang="tr-TR" dirty="0">
                <a:solidFill>
                  <a:srgbClr val="000000"/>
                </a:solidFill>
                <a:latin typeface="Arial"/>
              </a:rPr>
              <a:t> üretimine katkıda bulunarak yine enerji </a:t>
            </a:r>
            <a:r>
              <a:rPr lang="tr-TR" dirty="0" err="1">
                <a:solidFill>
                  <a:srgbClr val="000000"/>
                </a:solidFill>
                <a:latin typeface="Arial"/>
              </a:rPr>
              <a:t>verirler.Proteinlerin</a:t>
            </a:r>
            <a:r>
              <a:rPr lang="tr-TR" dirty="0">
                <a:solidFill>
                  <a:srgbClr val="000000"/>
                </a:solidFill>
                <a:latin typeface="Arial"/>
              </a:rPr>
              <a:t> de 1 gramı 4 kilo kalori enerji içerir.4-18 yaş arasında proteinler günlük enerjinin%15-30’unu </a:t>
            </a:r>
            <a:r>
              <a:rPr lang="tr-TR" dirty="0" err="1">
                <a:solidFill>
                  <a:srgbClr val="000000"/>
                </a:solidFill>
                <a:latin typeface="Arial"/>
              </a:rPr>
              <a:t>kapsamalıdır.Kırmızı</a:t>
            </a:r>
            <a:r>
              <a:rPr lang="tr-TR" dirty="0">
                <a:solidFill>
                  <a:srgbClr val="000000"/>
                </a:solidFill>
                <a:latin typeface="Arial"/>
              </a:rPr>
              <a:t> et, kümes hayvanları, balık, yumurta, süt ürünleri, baklagiller ve kuruyemişler iyi protein kaynaklarıdır.</a:t>
            </a:r>
          </a:p>
          <a:p>
            <a:endParaRPr lang="tr-TR" dirty="0"/>
          </a:p>
        </p:txBody>
      </p:sp>
    </p:spTree>
    <p:extLst>
      <p:ext uri="{BB962C8B-B14F-4D97-AF65-F5344CB8AC3E}">
        <p14:creationId xmlns:p14="http://schemas.microsoft.com/office/powerpoint/2010/main" val="21700956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4471392"/>
          </a:xfrm>
        </p:spPr>
        <p:txBody>
          <a:bodyPr>
            <a:normAutofit fontScale="92500" lnSpcReduction="10000"/>
          </a:bodyPr>
          <a:lstStyle/>
          <a:p>
            <a:pPr fontAlgn="base"/>
            <a:r>
              <a:rPr lang="tr-TR" b="1" dirty="0">
                <a:solidFill>
                  <a:srgbClr val="000000"/>
                </a:solidFill>
                <a:latin typeface="Arial"/>
              </a:rPr>
              <a:t>Yağlar</a:t>
            </a:r>
            <a:endParaRPr lang="tr-TR" dirty="0">
              <a:solidFill>
                <a:srgbClr val="000000"/>
              </a:solidFill>
              <a:latin typeface="Arial"/>
            </a:endParaRPr>
          </a:p>
          <a:p>
            <a:pPr fontAlgn="base"/>
            <a:r>
              <a:rPr lang="tr-TR" dirty="0">
                <a:solidFill>
                  <a:srgbClr val="000000"/>
                </a:solidFill>
                <a:latin typeface="Arial"/>
              </a:rPr>
              <a:t>Yağda eriyen A, D, E ve K vitaminlerinin emilimi için, vücudumuzdaki birçok fonksiyonda değerli </a:t>
            </a:r>
            <a:r>
              <a:rPr lang="tr-TR" dirty="0" err="1">
                <a:solidFill>
                  <a:srgbClr val="000000"/>
                </a:solidFill>
                <a:latin typeface="Arial"/>
              </a:rPr>
              <a:t>olanesansiyel</a:t>
            </a:r>
            <a:r>
              <a:rPr lang="tr-TR" dirty="0">
                <a:solidFill>
                  <a:srgbClr val="000000"/>
                </a:solidFill>
                <a:latin typeface="Arial"/>
              </a:rPr>
              <a:t> yağ asitlerinin temin edilmesi, hayati organların korunması ve vücut ısı dengesinin sağlanması için gereklidir. Yağların enerjisi </a:t>
            </a:r>
            <a:r>
              <a:rPr lang="tr-TR" dirty="0" err="1">
                <a:solidFill>
                  <a:srgbClr val="000000"/>
                </a:solidFill>
                <a:latin typeface="Arial"/>
              </a:rPr>
              <a:t>yoğunduri</a:t>
            </a:r>
            <a:r>
              <a:rPr lang="tr-TR" dirty="0">
                <a:solidFill>
                  <a:srgbClr val="000000"/>
                </a:solidFill>
                <a:latin typeface="Arial"/>
              </a:rPr>
              <a:t> 1 gram yağ 9 kilo kalori enerji içerir. 4-18 yaş arasında günlük enerjinin %30-35’i yağlardan gelmelidir. Ancak bu oran içinde doymuş yağ asitleri %10’u geçmemelidir. Kırmızı et, kümes hayvanları, balık, kuruyemişler, tohumlar, süt ürünleri, zeytinyağı, </a:t>
            </a:r>
            <a:r>
              <a:rPr lang="tr-TR" dirty="0" err="1">
                <a:solidFill>
                  <a:srgbClr val="000000"/>
                </a:solidFill>
                <a:latin typeface="Arial"/>
              </a:rPr>
              <a:t>tereyağı,Ayçiçek</a:t>
            </a:r>
            <a:r>
              <a:rPr lang="tr-TR" dirty="0">
                <a:solidFill>
                  <a:srgbClr val="000000"/>
                </a:solidFill>
                <a:latin typeface="Arial"/>
              </a:rPr>
              <a:t> ve mısır </a:t>
            </a:r>
            <a:r>
              <a:rPr lang="tr-TR" dirty="0" err="1">
                <a:solidFill>
                  <a:srgbClr val="000000"/>
                </a:solidFill>
                <a:latin typeface="Arial"/>
              </a:rPr>
              <a:t>yağıiyi</a:t>
            </a:r>
            <a:r>
              <a:rPr lang="tr-TR" dirty="0">
                <a:solidFill>
                  <a:srgbClr val="000000"/>
                </a:solidFill>
                <a:latin typeface="Arial"/>
              </a:rPr>
              <a:t> yağ kaynaklarıdır. Cipsler, çerezler ve kızarmış yiyeceklerle alınan yağ en aza indirgenmelidir, hatta mümkün olduğunca bu tür gıdalar tüketilmemelidir</a:t>
            </a:r>
          </a:p>
          <a:p>
            <a:endParaRPr lang="tr-TR" dirty="0"/>
          </a:p>
        </p:txBody>
      </p:sp>
    </p:spTree>
    <p:extLst>
      <p:ext uri="{BB962C8B-B14F-4D97-AF65-F5344CB8AC3E}">
        <p14:creationId xmlns:p14="http://schemas.microsoft.com/office/powerpoint/2010/main" val="21297080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692696"/>
            <a:ext cx="7543800" cy="5472608"/>
          </a:xfrm>
        </p:spPr>
        <p:txBody>
          <a:bodyPr>
            <a:normAutofit fontScale="85000" lnSpcReduction="20000"/>
          </a:bodyPr>
          <a:lstStyle/>
          <a:p>
            <a:pPr fontAlgn="base"/>
            <a:r>
              <a:rPr lang="tr-TR" b="1" dirty="0">
                <a:solidFill>
                  <a:srgbClr val="000000"/>
                </a:solidFill>
                <a:latin typeface="Arial"/>
              </a:rPr>
              <a:t>Vitamin ve Mineraller)</a:t>
            </a:r>
            <a:endParaRPr lang="tr-TR" dirty="0">
              <a:solidFill>
                <a:srgbClr val="000000"/>
              </a:solidFill>
              <a:latin typeface="Arial"/>
            </a:endParaRPr>
          </a:p>
          <a:p>
            <a:pPr fontAlgn="base"/>
            <a:r>
              <a:rPr lang="tr-TR" dirty="0">
                <a:solidFill>
                  <a:srgbClr val="000000"/>
                </a:solidFill>
                <a:latin typeface="Arial"/>
              </a:rPr>
              <a:t>Sağlık için bütün vitamin ve mineraller çok önemli olmakla birlikte, sporcu çocuk ve gençlerin özellikle de uygun miktarda kalsiyum, D vitamini ve demir almasına dikkat edilmelidir.</a:t>
            </a:r>
            <a:br>
              <a:rPr lang="tr-TR" dirty="0">
                <a:solidFill>
                  <a:srgbClr val="000000"/>
                </a:solidFill>
                <a:latin typeface="Arial"/>
              </a:rPr>
            </a:br>
            <a:endParaRPr lang="tr-TR" dirty="0">
              <a:solidFill>
                <a:srgbClr val="000000"/>
              </a:solidFill>
              <a:latin typeface="Arial"/>
            </a:endParaRPr>
          </a:p>
          <a:p>
            <a:pPr fontAlgn="base"/>
            <a:r>
              <a:rPr lang="tr-TR" dirty="0">
                <a:solidFill>
                  <a:srgbClr val="000000"/>
                </a:solidFill>
                <a:latin typeface="Arial"/>
              </a:rPr>
              <a:t>Kalsiyum kemik sağlığı, bazı enzim aktiviteleri ve kas kasılması için çok </a:t>
            </a:r>
            <a:r>
              <a:rPr lang="tr-TR" dirty="0" err="1">
                <a:solidFill>
                  <a:srgbClr val="000000"/>
                </a:solidFill>
                <a:latin typeface="Arial"/>
              </a:rPr>
              <a:t>önemlibir</a:t>
            </a:r>
            <a:r>
              <a:rPr lang="tr-TR" dirty="0">
                <a:solidFill>
                  <a:srgbClr val="000000"/>
                </a:solidFill>
                <a:latin typeface="Arial"/>
              </a:rPr>
              <a:t> elementtir.4-8 yaş arasında günde 1000 miligram kalsiyum alınmalı iken, bu miktar 9-18 yaş </a:t>
            </a:r>
            <a:r>
              <a:rPr lang="tr-TR" dirty="0" err="1">
                <a:solidFill>
                  <a:srgbClr val="000000"/>
                </a:solidFill>
                <a:latin typeface="Arial"/>
              </a:rPr>
              <a:t>arasındagünde</a:t>
            </a:r>
            <a:r>
              <a:rPr lang="tr-TR" dirty="0">
                <a:solidFill>
                  <a:srgbClr val="000000"/>
                </a:solidFill>
                <a:latin typeface="Arial"/>
              </a:rPr>
              <a:t> 1300 miligrama çıkar. Kalsiyum süt, yoğurt, kefir ve peynir gibi birçok süt ürününde, brokoli, ıspanak </a:t>
            </a:r>
            <a:r>
              <a:rPr lang="tr-TR" dirty="0" err="1">
                <a:solidFill>
                  <a:srgbClr val="000000"/>
                </a:solidFill>
                <a:latin typeface="Arial"/>
              </a:rPr>
              <a:t>gibiyeşil</a:t>
            </a:r>
            <a:r>
              <a:rPr lang="tr-TR" dirty="0">
                <a:solidFill>
                  <a:srgbClr val="000000"/>
                </a:solidFill>
                <a:latin typeface="Arial"/>
              </a:rPr>
              <a:t> yapraklı </a:t>
            </a:r>
            <a:r>
              <a:rPr lang="tr-TR" dirty="0" err="1">
                <a:solidFill>
                  <a:srgbClr val="000000"/>
                </a:solidFill>
                <a:latin typeface="Arial"/>
              </a:rPr>
              <a:t>sebzelerdeve</a:t>
            </a:r>
            <a:r>
              <a:rPr lang="tr-TR" dirty="0">
                <a:solidFill>
                  <a:srgbClr val="000000"/>
                </a:solidFill>
                <a:latin typeface="Arial"/>
              </a:rPr>
              <a:t> kalsiyumla zenginleştirilmiş tahıl ürünlerinde bulunur.</a:t>
            </a:r>
            <a:br>
              <a:rPr lang="tr-TR" dirty="0">
                <a:solidFill>
                  <a:srgbClr val="000000"/>
                </a:solidFill>
                <a:latin typeface="Arial"/>
              </a:rPr>
            </a:br>
            <a:endParaRPr lang="tr-TR" dirty="0">
              <a:solidFill>
                <a:srgbClr val="000000"/>
              </a:solidFill>
              <a:latin typeface="Arial"/>
            </a:endParaRPr>
          </a:p>
          <a:p>
            <a:pPr fontAlgn="base"/>
            <a:r>
              <a:rPr lang="tr-TR" dirty="0">
                <a:solidFill>
                  <a:srgbClr val="000000"/>
                </a:solidFill>
                <a:latin typeface="Arial"/>
              </a:rPr>
              <a:t>D vitamini sağlıklı </a:t>
            </a:r>
            <a:r>
              <a:rPr lang="tr-TR" dirty="0" err="1">
                <a:solidFill>
                  <a:srgbClr val="000000"/>
                </a:solidFill>
                <a:latin typeface="Arial"/>
              </a:rPr>
              <a:t>kemiklervede</a:t>
            </a:r>
            <a:r>
              <a:rPr lang="tr-TR" dirty="0">
                <a:solidFill>
                  <a:srgbClr val="000000"/>
                </a:solidFill>
                <a:latin typeface="Arial"/>
              </a:rPr>
              <a:t> kalsiyumun </a:t>
            </a:r>
            <a:r>
              <a:rPr lang="tr-TR" dirty="0" err="1">
                <a:solidFill>
                  <a:srgbClr val="000000"/>
                </a:solidFill>
                <a:latin typeface="Arial"/>
              </a:rPr>
              <a:t>dengeliemilimi</a:t>
            </a:r>
            <a:r>
              <a:rPr lang="tr-TR" dirty="0">
                <a:solidFill>
                  <a:srgbClr val="000000"/>
                </a:solidFill>
                <a:latin typeface="Arial"/>
              </a:rPr>
              <a:t> için </a:t>
            </a:r>
            <a:r>
              <a:rPr lang="tr-TR" dirty="0" err="1">
                <a:solidFill>
                  <a:srgbClr val="000000"/>
                </a:solidFill>
                <a:latin typeface="Arial"/>
              </a:rPr>
              <a:t>gereklidi</a:t>
            </a:r>
            <a:r>
              <a:rPr lang="tr-TR" dirty="0">
                <a:solidFill>
                  <a:srgbClr val="000000"/>
                </a:solidFill>
                <a:latin typeface="Arial"/>
              </a:rPr>
              <a:t>. 4-18 yaş arasında günde 600 IU gerekir. Bu tabii ki çocuğun bulunduğu ülke ve coğrafyaya göre de değişebilir, kuzey ülkelerinde yaşanıyorsa veya kapalı alanda yapılan sporlar ile uğraşıyorsa </a:t>
            </a:r>
            <a:r>
              <a:rPr lang="tr-TR" dirty="0" err="1">
                <a:solidFill>
                  <a:srgbClr val="000000"/>
                </a:solidFill>
                <a:latin typeface="Arial"/>
              </a:rPr>
              <a:t>ozaman</a:t>
            </a:r>
            <a:r>
              <a:rPr lang="tr-TR" dirty="0">
                <a:solidFill>
                  <a:srgbClr val="000000"/>
                </a:solidFill>
                <a:latin typeface="Arial"/>
              </a:rPr>
              <a:t> vitamin eksikliği daha fazla </a:t>
            </a:r>
            <a:r>
              <a:rPr lang="tr-TR" dirty="0" err="1">
                <a:solidFill>
                  <a:srgbClr val="000000"/>
                </a:solidFill>
                <a:latin typeface="Arial"/>
              </a:rPr>
              <a:t>görülebilir.En</a:t>
            </a:r>
            <a:r>
              <a:rPr lang="tr-TR" dirty="0">
                <a:solidFill>
                  <a:srgbClr val="000000"/>
                </a:solidFill>
                <a:latin typeface="Arial"/>
              </a:rPr>
              <a:t> iyi D vitamini kaynağı güneştir.</a:t>
            </a:r>
            <a:br>
              <a:rPr lang="tr-TR" dirty="0">
                <a:solidFill>
                  <a:srgbClr val="000000"/>
                </a:solidFill>
                <a:latin typeface="Arial"/>
              </a:rPr>
            </a:br>
            <a:endParaRPr lang="tr-TR" dirty="0">
              <a:solidFill>
                <a:srgbClr val="000000"/>
              </a:solidFill>
              <a:latin typeface="Arial"/>
            </a:endParaRPr>
          </a:p>
          <a:p>
            <a:endParaRPr lang="tr-TR" dirty="0"/>
          </a:p>
        </p:txBody>
      </p:sp>
    </p:spTree>
    <p:extLst>
      <p:ext uri="{BB962C8B-B14F-4D97-AF65-F5344CB8AC3E}">
        <p14:creationId xmlns:p14="http://schemas.microsoft.com/office/powerpoint/2010/main" val="6038470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normAutofit/>
          </a:bodyPr>
          <a:lstStyle/>
          <a:p>
            <a:pPr lvl="0" fontAlgn="base">
              <a:buClr>
                <a:srgbClr val="AD0101"/>
              </a:buClr>
            </a:pPr>
            <a:r>
              <a:rPr lang="tr-TR" sz="2000" dirty="0">
                <a:solidFill>
                  <a:srgbClr val="000000"/>
                </a:solidFill>
                <a:latin typeface="Arial"/>
              </a:rPr>
              <a:t>Demir dokulara oksijen taşınması için oldukça </a:t>
            </a:r>
            <a:r>
              <a:rPr lang="tr-TR" sz="2000" dirty="0" err="1">
                <a:solidFill>
                  <a:srgbClr val="000000"/>
                </a:solidFill>
                <a:latin typeface="Arial"/>
              </a:rPr>
              <a:t>önemlidir,adolesan</a:t>
            </a:r>
            <a:r>
              <a:rPr lang="tr-TR" sz="2000" dirty="0">
                <a:solidFill>
                  <a:srgbClr val="000000"/>
                </a:solidFill>
                <a:latin typeface="Arial"/>
              </a:rPr>
              <a:t> dönemdeki hızlı </a:t>
            </a:r>
            <a:r>
              <a:rPr lang="tr-TR" sz="2000" dirty="0" err="1">
                <a:solidFill>
                  <a:srgbClr val="000000"/>
                </a:solidFill>
                <a:latin typeface="Arial"/>
              </a:rPr>
              <a:t>büyüme,artan</a:t>
            </a:r>
            <a:r>
              <a:rPr lang="tr-TR" sz="2000" dirty="0">
                <a:solidFill>
                  <a:srgbClr val="000000"/>
                </a:solidFill>
                <a:latin typeface="Arial"/>
              </a:rPr>
              <a:t> kas kitlesi ve kan hacmine bağlı olarak demir ihtiyacı artar. 9-13 yaş kız ve erkekler günde 8 miligram demir almalıdır; 14-18 yaşındaki </a:t>
            </a:r>
            <a:r>
              <a:rPr lang="tr-TR" sz="2000" dirty="0" err="1">
                <a:solidFill>
                  <a:srgbClr val="000000"/>
                </a:solidFill>
                <a:latin typeface="Arial"/>
              </a:rPr>
              <a:t>adolesanlarınihtiyacı</a:t>
            </a:r>
            <a:r>
              <a:rPr lang="tr-TR" sz="2000" dirty="0">
                <a:solidFill>
                  <a:srgbClr val="000000"/>
                </a:solidFill>
                <a:latin typeface="Arial"/>
              </a:rPr>
              <a:t> erkeklerde 11 miligram, kızlarda 15 miligrama kadar çıkabilir.</a:t>
            </a:r>
            <a:br>
              <a:rPr lang="tr-TR" sz="2000" dirty="0">
                <a:solidFill>
                  <a:srgbClr val="000000"/>
                </a:solidFill>
                <a:latin typeface="Arial"/>
              </a:rPr>
            </a:br>
            <a:r>
              <a:rPr lang="tr-TR" sz="2000" dirty="0">
                <a:solidFill>
                  <a:srgbClr val="000000"/>
                </a:solidFill>
                <a:latin typeface="Arial"/>
              </a:rPr>
              <a:t/>
            </a:r>
            <a:br>
              <a:rPr lang="tr-TR" sz="2000" dirty="0">
                <a:solidFill>
                  <a:srgbClr val="000000"/>
                </a:solidFill>
                <a:latin typeface="Arial"/>
              </a:rPr>
            </a:br>
            <a:r>
              <a:rPr lang="tr-TR" sz="2000" dirty="0">
                <a:solidFill>
                  <a:srgbClr val="000000"/>
                </a:solidFill>
                <a:latin typeface="Arial"/>
              </a:rPr>
              <a:t>Sporculardaki demir eksikliği genellikle yetersiz et alımına veya vücuttan herhangi bir hastalığa bağlı olarak ya da adet sırasında fazla demir kaybına bağlıdır. Özellikle bayan </a:t>
            </a:r>
            <a:r>
              <a:rPr lang="tr-TR" sz="2000" dirty="0" err="1">
                <a:solidFill>
                  <a:srgbClr val="000000"/>
                </a:solidFill>
                <a:latin typeface="Arial"/>
              </a:rPr>
              <a:t>sporcular,vejeteryan</a:t>
            </a:r>
            <a:r>
              <a:rPr lang="tr-TR" sz="2000" dirty="0">
                <a:solidFill>
                  <a:srgbClr val="000000"/>
                </a:solidFill>
                <a:latin typeface="Arial"/>
              </a:rPr>
              <a:t> olanlar ve uzun mesafe koşucuları demir eksikliği </a:t>
            </a:r>
            <a:r>
              <a:rPr lang="tr-TR" sz="2000" dirty="0" err="1">
                <a:solidFill>
                  <a:srgbClr val="000000"/>
                </a:solidFill>
                <a:latin typeface="Arial"/>
              </a:rPr>
              <a:t>açısındandüzenli</a:t>
            </a:r>
            <a:r>
              <a:rPr lang="tr-TR" sz="2000" dirty="0">
                <a:solidFill>
                  <a:srgbClr val="000000"/>
                </a:solidFill>
                <a:latin typeface="Arial"/>
              </a:rPr>
              <a:t> olarak </a:t>
            </a:r>
            <a:r>
              <a:rPr lang="tr-TR" sz="2000" dirty="0" err="1">
                <a:solidFill>
                  <a:srgbClr val="000000"/>
                </a:solidFill>
                <a:latin typeface="Arial"/>
              </a:rPr>
              <a:t>izlenmelidir.Kırmızı</a:t>
            </a:r>
            <a:r>
              <a:rPr lang="tr-TR" sz="2000" dirty="0">
                <a:solidFill>
                  <a:srgbClr val="000000"/>
                </a:solidFill>
                <a:latin typeface="Arial"/>
              </a:rPr>
              <a:t> </a:t>
            </a:r>
            <a:r>
              <a:rPr lang="tr-TR" sz="2000" dirty="0" err="1">
                <a:solidFill>
                  <a:srgbClr val="000000"/>
                </a:solidFill>
                <a:latin typeface="Arial"/>
              </a:rPr>
              <a:t>et,tahıllar</a:t>
            </a:r>
            <a:r>
              <a:rPr lang="tr-TR" sz="2000" dirty="0">
                <a:solidFill>
                  <a:srgbClr val="000000"/>
                </a:solidFill>
                <a:latin typeface="Arial"/>
              </a:rPr>
              <a:t> , yeşil yapraklı </a:t>
            </a:r>
            <a:r>
              <a:rPr lang="tr-TR" sz="2000" dirty="0" err="1">
                <a:solidFill>
                  <a:srgbClr val="000000"/>
                </a:solidFill>
                <a:latin typeface="Arial"/>
              </a:rPr>
              <a:t>sebzeler,yumurta</a:t>
            </a:r>
            <a:r>
              <a:rPr lang="tr-TR" sz="2000" dirty="0">
                <a:solidFill>
                  <a:srgbClr val="000000"/>
                </a:solidFill>
                <a:latin typeface="Arial"/>
              </a:rPr>
              <a:t> ve demir katkılı tahıllar en zengin </a:t>
            </a:r>
            <a:r>
              <a:rPr lang="tr-TR" sz="2000" dirty="0" err="1">
                <a:solidFill>
                  <a:srgbClr val="000000"/>
                </a:solidFill>
                <a:latin typeface="Arial"/>
              </a:rPr>
              <a:t>demirkaynaklarıdır</a:t>
            </a:r>
            <a:r>
              <a:rPr lang="tr-TR" sz="2000" dirty="0">
                <a:solidFill>
                  <a:srgbClr val="000000"/>
                </a:solidFill>
                <a:latin typeface="Arial"/>
              </a:rPr>
              <a:t>.</a:t>
            </a:r>
          </a:p>
          <a:p>
            <a:endParaRPr lang="tr-TR" sz="2000" dirty="0"/>
          </a:p>
        </p:txBody>
      </p:sp>
    </p:spTree>
    <p:extLst>
      <p:ext uri="{BB962C8B-B14F-4D97-AF65-F5344CB8AC3E}">
        <p14:creationId xmlns:p14="http://schemas.microsoft.com/office/powerpoint/2010/main" val="38763551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85000" lnSpcReduction="10000"/>
          </a:bodyPr>
          <a:lstStyle/>
          <a:p>
            <a:pPr fontAlgn="base"/>
            <a:r>
              <a:rPr lang="tr-TR" b="1" dirty="0">
                <a:solidFill>
                  <a:srgbClr val="000000"/>
                </a:solidFill>
                <a:latin typeface="Arial"/>
              </a:rPr>
              <a:t>Sıvılar</a:t>
            </a:r>
            <a:endParaRPr lang="tr-TR" dirty="0">
              <a:solidFill>
                <a:srgbClr val="000000"/>
              </a:solidFill>
              <a:latin typeface="Arial"/>
            </a:endParaRPr>
          </a:p>
          <a:p>
            <a:pPr fontAlgn="base"/>
            <a:r>
              <a:rPr lang="tr-TR" dirty="0">
                <a:solidFill>
                  <a:srgbClr val="000000"/>
                </a:solidFill>
                <a:latin typeface="Arial"/>
              </a:rPr>
              <a:t>Yeterli sıvı özellikle de su sporcular için oldukça önemli bir besin öğesidir. Alınan </a:t>
            </a:r>
            <a:r>
              <a:rPr lang="tr-TR" dirty="0" err="1">
                <a:solidFill>
                  <a:srgbClr val="000000"/>
                </a:solidFill>
                <a:latin typeface="Arial"/>
              </a:rPr>
              <a:t>sıvınınzamanı,miktarı</a:t>
            </a:r>
            <a:r>
              <a:rPr lang="tr-TR" dirty="0">
                <a:solidFill>
                  <a:srgbClr val="000000"/>
                </a:solidFill>
                <a:latin typeface="Arial"/>
              </a:rPr>
              <a:t> ve de hangi tipte sıvı alındığı sporcunun performansını doğrudan etkiler. Sıvı alımı vücut ısısının dengelenmesine ve egzersiz sırasında terle kaybedilen sıvının geri konmasına yardımcı olur.</a:t>
            </a:r>
            <a:br>
              <a:rPr lang="tr-TR" dirty="0">
                <a:solidFill>
                  <a:srgbClr val="000000"/>
                </a:solidFill>
                <a:latin typeface="Arial"/>
              </a:rPr>
            </a:br>
            <a:r>
              <a:rPr lang="tr-TR" dirty="0">
                <a:solidFill>
                  <a:srgbClr val="000000"/>
                </a:solidFill>
                <a:latin typeface="Arial"/>
              </a:rPr>
              <a:t/>
            </a:r>
            <a:br>
              <a:rPr lang="tr-TR" dirty="0">
                <a:solidFill>
                  <a:srgbClr val="000000"/>
                </a:solidFill>
                <a:latin typeface="Arial"/>
              </a:rPr>
            </a:br>
            <a:r>
              <a:rPr lang="tr-TR" dirty="0">
                <a:solidFill>
                  <a:srgbClr val="000000"/>
                </a:solidFill>
                <a:latin typeface="Arial"/>
              </a:rPr>
              <a:t>Havanın ısısı ve nemi de sporcunun ne kadar terlediğini, dolayısıyla ihtiyacı olan sıvı miktarını etkileyebilir. Sıcak ve nemli iklimlerde daha fazla terlenir, dolayısıyla su ihtiyacı da daha fazladır. Aşırı sıvı kaybı sporcunun performansını etkileyebildiği gibi, aşırı yorgunluk, hatta sıcak çarpmasına bile sebep olabilir.</a:t>
            </a:r>
          </a:p>
          <a:p>
            <a:endParaRPr lang="tr-TR" dirty="0"/>
          </a:p>
        </p:txBody>
      </p:sp>
    </p:spTree>
    <p:extLst>
      <p:ext uri="{BB962C8B-B14F-4D97-AF65-F5344CB8AC3E}">
        <p14:creationId xmlns:p14="http://schemas.microsoft.com/office/powerpoint/2010/main" val="7243549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695528"/>
          </a:xfrm>
        </p:spPr>
        <p:txBody>
          <a:bodyPr>
            <a:normAutofit fontScale="92500"/>
          </a:bodyPr>
          <a:lstStyle/>
          <a:p>
            <a:r>
              <a:rPr lang="tr-TR" dirty="0">
                <a:solidFill>
                  <a:srgbClr val="000000"/>
                </a:solidFill>
                <a:latin typeface="Arial"/>
              </a:rPr>
              <a:t>Düzgün sıvı dengesini sağlayabilmek için, egzersiz öncesinde, sırasında ve sonrasında yeterli sıvı almak gerekir. İhtiyaç olan sıvı miktarı yaş ve vücut ölçüleri gibi birçok faktöre </a:t>
            </a:r>
            <a:r>
              <a:rPr lang="tr-TR" dirty="0" smtClean="0">
                <a:solidFill>
                  <a:srgbClr val="000000"/>
                </a:solidFill>
                <a:latin typeface="Arial"/>
              </a:rPr>
              <a:t>bağlıdır. </a:t>
            </a:r>
            <a:r>
              <a:rPr lang="tr-TR" dirty="0">
                <a:solidFill>
                  <a:srgbClr val="000000"/>
                </a:solidFill>
                <a:latin typeface="Arial"/>
              </a:rPr>
              <a:t>Egzersizden 2-3 saat önce 400-600 ml su içilmeli ve spor faaliyeti sırasında her 15-20 dakikada bir 150-300 ml sıvı almalı. 1 saatten kısa aktivitelerde sadece su yeterlidir.</a:t>
            </a:r>
            <a:r>
              <a:rPr lang="tr-TR" dirty="0"/>
              <a:t/>
            </a:r>
            <a:br>
              <a:rPr lang="tr-TR" dirty="0"/>
            </a:br>
            <a:r>
              <a:rPr lang="tr-TR" dirty="0"/>
              <a:t/>
            </a:r>
            <a:br>
              <a:rPr lang="tr-TR" dirty="0"/>
            </a:br>
            <a:r>
              <a:rPr lang="tr-TR" dirty="0">
                <a:solidFill>
                  <a:srgbClr val="000000"/>
                </a:solidFill>
                <a:latin typeface="Arial"/>
              </a:rPr>
              <a:t>Eğer aktivite 60 dakikadan uzun sürüyor ve/veya spor faaliyeti sıcak ve nemli bir havada yapılıyorsa %6 karbonhidrat ve 20-30 </a:t>
            </a:r>
            <a:r>
              <a:rPr lang="tr-TR" dirty="0" err="1">
                <a:solidFill>
                  <a:srgbClr val="000000"/>
                </a:solidFill>
                <a:latin typeface="Arial"/>
              </a:rPr>
              <a:t>mEq</a:t>
            </a:r>
            <a:r>
              <a:rPr lang="tr-TR" dirty="0">
                <a:solidFill>
                  <a:srgbClr val="000000"/>
                </a:solidFill>
                <a:latin typeface="Arial"/>
              </a:rPr>
              <a:t>/litre sodyum klorür yani sofra tuzu içeren özel sporcu içecekleri önerilir, böylece hem enerji, hem de sıvı ve elektrolit kaybı önlenmiş olur.</a:t>
            </a:r>
            <a:r>
              <a:rPr lang="tr-TR" dirty="0"/>
              <a:t/>
            </a:r>
            <a:br>
              <a:rPr lang="tr-TR" dirty="0"/>
            </a:br>
            <a:r>
              <a:rPr lang="tr-TR" dirty="0"/>
              <a:t/>
            </a:r>
            <a:br>
              <a:rPr lang="tr-TR" dirty="0"/>
            </a:br>
            <a:r>
              <a:rPr lang="tr-TR" dirty="0">
                <a:solidFill>
                  <a:srgbClr val="000000"/>
                </a:solidFill>
                <a:latin typeface="Arial"/>
              </a:rPr>
              <a:t>Ancak bu uygulama daha </a:t>
            </a:r>
            <a:r>
              <a:rPr lang="tr-TR" dirty="0" smtClean="0">
                <a:solidFill>
                  <a:srgbClr val="000000"/>
                </a:solidFill>
                <a:latin typeface="Arial"/>
              </a:rPr>
              <a:t>çok profesyonel </a:t>
            </a:r>
            <a:r>
              <a:rPr lang="tr-TR" dirty="0">
                <a:solidFill>
                  <a:srgbClr val="000000"/>
                </a:solidFill>
                <a:latin typeface="Arial"/>
              </a:rPr>
              <a:t>anlamda spor yapanlar için geçerlidir</a:t>
            </a:r>
            <a:r>
              <a:rPr lang="tr-TR" dirty="0" smtClean="0">
                <a:solidFill>
                  <a:srgbClr val="000000"/>
                </a:solidFill>
                <a:latin typeface="Arial"/>
              </a:rPr>
              <a:t>..</a:t>
            </a:r>
            <a:endParaRPr lang="tr-TR" dirty="0"/>
          </a:p>
        </p:txBody>
      </p:sp>
    </p:spTree>
    <p:extLst>
      <p:ext uri="{BB962C8B-B14F-4D97-AF65-F5344CB8AC3E}">
        <p14:creationId xmlns:p14="http://schemas.microsoft.com/office/powerpoint/2010/main" val="31485644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263480"/>
          </a:xfrm>
        </p:spPr>
        <p:txBody>
          <a:bodyPr>
            <a:normAutofit fontScale="92500" lnSpcReduction="10000"/>
          </a:bodyPr>
          <a:lstStyle/>
          <a:p>
            <a:r>
              <a:rPr lang="tr-TR" b="1" dirty="0">
                <a:solidFill>
                  <a:srgbClr val="3E3D40"/>
                </a:solidFill>
                <a:latin typeface="Rockwell W02 Regular"/>
              </a:rPr>
              <a:t>Sporcu çocukların beslenmesi spor yapmayan çocuklardan farklı mı olmalı?</a:t>
            </a:r>
            <a:endParaRPr lang="tr-TR" dirty="0">
              <a:solidFill>
                <a:srgbClr val="3E3D40"/>
              </a:solidFill>
              <a:latin typeface="Rockwell W02 Regular"/>
            </a:endParaRPr>
          </a:p>
          <a:p>
            <a:r>
              <a:rPr lang="tr-TR" dirty="0">
                <a:solidFill>
                  <a:srgbClr val="3E3D40"/>
                </a:solidFill>
                <a:latin typeface="SourceSansPro"/>
              </a:rPr>
              <a:t>Evet, farklı olmalıdır. Özellikle egzersiz düzeyinden fazla, yani antrenman düzeyinde spor yapan çocukların beslenmesi yaptığı spora, antrenman sayısına, yoğunluğuna ve harcadığı enerjiye göre iyi ayarlanmalıdır. Yapılan sporun branşına göre olması gereken ideal ağırlığın korunması yönünden çocuğun günlük alması gereken kalori dengesi de sağlanmalıdır. Çünkü hem çocuğun gelişimi devam etmeli hem de spor performansı da arttırılmadır. Yeterli ve dengeli beslenemeyen bir sporcu çocuk fiziksel ve ruhsal olarak yetersizlikler yaşayabilir. Spor sonrası enerjisini yenileyemeyen bir çocuğun antrenman dayanıklılığıyla birlikte okul başarısı düşecektir. Aynı zamanda gelişimi de yavaşlayacaktır.</a:t>
            </a:r>
          </a:p>
          <a:p>
            <a:endParaRPr lang="tr-TR" dirty="0"/>
          </a:p>
        </p:txBody>
      </p:sp>
    </p:spTree>
    <p:extLst>
      <p:ext uri="{BB962C8B-B14F-4D97-AF65-F5344CB8AC3E}">
        <p14:creationId xmlns:p14="http://schemas.microsoft.com/office/powerpoint/2010/main" val="29328066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6055568"/>
          </a:xfrm>
        </p:spPr>
        <p:txBody>
          <a:bodyPr>
            <a:normAutofit fontScale="92500" lnSpcReduction="20000"/>
          </a:bodyPr>
          <a:lstStyle/>
          <a:p>
            <a:r>
              <a:rPr lang="tr-TR" b="1" dirty="0">
                <a:solidFill>
                  <a:srgbClr val="3E3D40"/>
                </a:solidFill>
                <a:latin typeface="Rockwell W02 Regular"/>
              </a:rPr>
              <a:t>Çocuklarımıza sağlıklı beslenme konusunda nasıl örnek olabiliriz?</a:t>
            </a:r>
            <a:endParaRPr lang="tr-TR" dirty="0">
              <a:solidFill>
                <a:srgbClr val="3E3D40"/>
              </a:solidFill>
              <a:latin typeface="Rockwell W02 Regular"/>
            </a:endParaRPr>
          </a:p>
          <a:p>
            <a:r>
              <a:rPr lang="tr-TR" dirty="0">
                <a:solidFill>
                  <a:srgbClr val="3E3D40"/>
                </a:solidFill>
                <a:latin typeface="SourceSansPro"/>
              </a:rPr>
              <a:t>Çocuk beslenmesinde en önemli eğitim yolu kendi beslenme şeklimizi sunmaktır. Ebeveynlerin sağlıklı beslendiği bir ailede çocuk da onları örnek alacaktır. Önemli olduğunu vurguladığımız bir besini kendimiz yemez ve kötülersek çocuk da bundan kötü yönde etkilenecektir. Eğer çocuğumuzun beslenmesini daha sağlıklı bir hale getirmek istiyorsak önce kendi beslenmemizi ve evde pişirdiğimiz yemekleri değiştirmemiz gereklidir. Tabi ki her çocuğun kendi damak tadı ve tercihleri de olacaktır ancak doğduğu andan itibaren sunulan yemekler ve yeme alışkanlıkları da çok önemlidir. Çocuk belli bir yaş grubuna gelene kadar aile içindeki alışkanlıklarını sürdürme eğilimi gösterecektir. Kişisel tercihleri iyi belirlenmiş ve benimsetilmiş bir çocuk arkadaş çevresinden daha az etkilenir. Özellikle spor yapan bir çocuk ve ebeveynleri sağlıklı beslenme yönünden kendilerini geliştirmeli ve bilgi sahibi olmalıdır. Beslenme konusunda diyetisyen ve antrenör işbirliği içinde olmalıdır.</a:t>
            </a:r>
          </a:p>
          <a:p>
            <a:endParaRPr lang="tr-TR" dirty="0"/>
          </a:p>
        </p:txBody>
      </p:sp>
    </p:spTree>
    <p:extLst>
      <p:ext uri="{BB962C8B-B14F-4D97-AF65-F5344CB8AC3E}">
        <p14:creationId xmlns:p14="http://schemas.microsoft.com/office/powerpoint/2010/main" val="40083033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623520"/>
          </a:xfrm>
        </p:spPr>
        <p:txBody>
          <a:bodyPr>
            <a:normAutofit fontScale="92500"/>
          </a:bodyPr>
          <a:lstStyle/>
          <a:p>
            <a:r>
              <a:rPr lang="tr-TR" b="1" dirty="0">
                <a:solidFill>
                  <a:srgbClr val="3E3D40"/>
                </a:solidFill>
                <a:latin typeface="Rockwell W02 Regular"/>
              </a:rPr>
              <a:t>Sporcu çocuklar daha çok protein tüketmeli mi? En iyi protein kaynakları hangi gıdalar?</a:t>
            </a:r>
            <a:endParaRPr lang="tr-TR" dirty="0">
              <a:solidFill>
                <a:srgbClr val="3E3D40"/>
              </a:solidFill>
              <a:latin typeface="Rockwell W02 Regular"/>
            </a:endParaRPr>
          </a:p>
          <a:p>
            <a:r>
              <a:rPr lang="tr-TR" dirty="0">
                <a:solidFill>
                  <a:srgbClr val="3E3D40"/>
                </a:solidFill>
                <a:latin typeface="SourceSansPro"/>
              </a:rPr>
              <a:t>Spor kas ve beden gücüyle doğru orantılı bir konu olduğu için vücut kompozisyonunun düzgün gelişmesi açısından protein çok önemli bir besin öğesidir. Çünkü kas yapımı tamamen protein alımı ile ilgilidir. Kas faaliyetleri ve dayanıklılığı kas gücüne bağlıdır. Ancak iyi gelişmiş bir kas sporcunun performansını arttırabilir. Bu nedenle protein alımı iyi takip edilmeli ve eksik bırakılmamalıdır. Protein aynı zamanda zihin faaliyetleri ve okul başarısı yönünden de çok önemlidir. Sporcu bir çocuk için en iyi protein kaynakları kırmızı et, balık, tavuk, yumurta, süt, yoğurt, peynir, ayran, cacık, kefir ve baklagillerdir. Çocuğun damak tadına göre bu protein kaynaklarının tüketilme sıklığı belirlenmelidir ve bu besinlerin tüketimi konusunda özendirilmelidir.</a:t>
            </a:r>
          </a:p>
          <a:p>
            <a:endParaRPr lang="tr-TR" dirty="0"/>
          </a:p>
        </p:txBody>
      </p:sp>
    </p:spTree>
    <p:extLst>
      <p:ext uri="{BB962C8B-B14F-4D97-AF65-F5344CB8AC3E}">
        <p14:creationId xmlns:p14="http://schemas.microsoft.com/office/powerpoint/2010/main" val="34742421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692696"/>
            <a:ext cx="7543800" cy="5472608"/>
          </a:xfrm>
        </p:spPr>
        <p:txBody>
          <a:bodyPr/>
          <a:lstStyle/>
          <a:p>
            <a:r>
              <a:rPr lang="tr-TR" b="1" dirty="0">
                <a:solidFill>
                  <a:srgbClr val="3E3D40"/>
                </a:solidFill>
                <a:latin typeface="Rockwell W02 Regular"/>
              </a:rPr>
              <a:t>Spor yapmadan önce hangi besinler tüketilmeli?</a:t>
            </a:r>
            <a:endParaRPr lang="tr-TR" dirty="0">
              <a:solidFill>
                <a:srgbClr val="3E3D40"/>
              </a:solidFill>
              <a:latin typeface="Rockwell W02 Regular"/>
            </a:endParaRPr>
          </a:p>
          <a:p>
            <a:r>
              <a:rPr lang="tr-TR" dirty="0">
                <a:solidFill>
                  <a:srgbClr val="3E3D40"/>
                </a:solidFill>
                <a:latin typeface="SourceSansPro"/>
              </a:rPr>
              <a:t>Her besin grubundan yeterli ve dengeli bir tüketim olmalıdır. Özellikle antrenman öncesi ve sonrasında hemen bir </a:t>
            </a:r>
            <a:r>
              <a:rPr lang="tr-TR" dirty="0" err="1">
                <a:solidFill>
                  <a:srgbClr val="3E3D40"/>
                </a:solidFill>
                <a:latin typeface="SourceSansPro"/>
              </a:rPr>
              <a:t>karbonhidrat+protein</a:t>
            </a:r>
            <a:r>
              <a:rPr lang="tr-TR" dirty="0">
                <a:solidFill>
                  <a:srgbClr val="3E3D40"/>
                </a:solidFill>
                <a:latin typeface="SourceSansPro"/>
              </a:rPr>
              <a:t> takviyesi yapılmalı ve karaciğerdeki glikojen deposu yenilenmelidir. Yeterli karbonhidrat tüketmeyen sporcuların kas kitlesi kaybı olmaktadır.</a:t>
            </a:r>
          </a:p>
          <a:p>
            <a:endParaRPr lang="tr-TR" dirty="0"/>
          </a:p>
        </p:txBody>
      </p:sp>
    </p:spTree>
    <p:extLst>
      <p:ext uri="{BB962C8B-B14F-4D97-AF65-F5344CB8AC3E}">
        <p14:creationId xmlns:p14="http://schemas.microsoft.com/office/powerpoint/2010/main" val="20563695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normAutofit lnSpcReduction="10000"/>
          </a:bodyPr>
          <a:lstStyle/>
          <a:p>
            <a:r>
              <a:rPr lang="tr-TR" b="1" dirty="0">
                <a:solidFill>
                  <a:srgbClr val="3E3D40"/>
                </a:solidFill>
                <a:latin typeface="Rockwell W02 Regular"/>
              </a:rPr>
              <a:t>Çocukların günlük su tüketimi ne kadar olmalı?</a:t>
            </a:r>
            <a:endParaRPr lang="tr-TR" dirty="0">
              <a:solidFill>
                <a:srgbClr val="3E3D40"/>
              </a:solidFill>
              <a:latin typeface="Rockwell W02 Regular"/>
            </a:endParaRPr>
          </a:p>
          <a:p>
            <a:r>
              <a:rPr lang="tr-TR" dirty="0">
                <a:solidFill>
                  <a:srgbClr val="3E3D40"/>
                </a:solidFill>
                <a:latin typeface="SourceSansPro"/>
              </a:rPr>
              <a:t>Günlük 1000 </a:t>
            </a:r>
            <a:r>
              <a:rPr lang="tr-TR" dirty="0" err="1">
                <a:solidFill>
                  <a:srgbClr val="3E3D40"/>
                </a:solidFill>
                <a:latin typeface="SourceSansPro"/>
              </a:rPr>
              <a:t>kcal</a:t>
            </a:r>
            <a:r>
              <a:rPr lang="tr-TR" dirty="0">
                <a:solidFill>
                  <a:srgbClr val="3E3D40"/>
                </a:solidFill>
                <a:latin typeface="SourceSansPro"/>
              </a:rPr>
              <a:t> enerji başına 1 litre su tüketimi tavsiye edilmektedir. Çocuğun yaşına göre su tüketimi hesaplanabilir. Sporcular için su tüketimi çok önemlidir çünkü terleme yoluyla kaybedilen su yerine konulmazsa </a:t>
            </a:r>
            <a:r>
              <a:rPr lang="tr-TR" dirty="0" err="1">
                <a:solidFill>
                  <a:srgbClr val="3E3D40"/>
                </a:solidFill>
                <a:latin typeface="SourceSansPro"/>
              </a:rPr>
              <a:t>dehidrasyon</a:t>
            </a:r>
            <a:r>
              <a:rPr lang="tr-TR" dirty="0">
                <a:solidFill>
                  <a:srgbClr val="3E3D40"/>
                </a:solidFill>
                <a:latin typeface="SourceSansPro"/>
              </a:rPr>
              <a:t> sorunu yaşanabilir ve bunun da vücuda zararları çok büyüktür. Spor öncesi, esnası ve sonrasında düzenli su tüketmek gereklidir. Çocuğa bu bilinç verilmelidir. Sporcularda su içmek yemek yemekten çok daha önemlidir. Mineral kayıpları yerine koyulmazsa vücutta ciddi sıvı-elektrolit dengesizliği yaşanabilir ve bu da organ faaliyetleri açısından çok yaşamsal bir konudur. Her sporcu çocuğun kendine ait bir su matarası her zaman yanında bulunmalıdır.</a:t>
            </a:r>
          </a:p>
          <a:p>
            <a:endParaRPr lang="tr-TR" dirty="0"/>
          </a:p>
        </p:txBody>
      </p:sp>
    </p:spTree>
    <p:extLst>
      <p:ext uri="{BB962C8B-B14F-4D97-AF65-F5344CB8AC3E}">
        <p14:creationId xmlns:p14="http://schemas.microsoft.com/office/powerpoint/2010/main" val="1485835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b="1" dirty="0" err="1">
                <a:solidFill>
                  <a:srgbClr val="3E3D40"/>
                </a:solidFill>
                <a:latin typeface="Rockwell W02 Regular"/>
              </a:rPr>
              <a:t>Fast-food'un</a:t>
            </a:r>
            <a:r>
              <a:rPr lang="tr-TR" b="1" dirty="0">
                <a:solidFill>
                  <a:srgbClr val="3E3D40"/>
                </a:solidFill>
                <a:latin typeface="Rockwell W02 Regular"/>
              </a:rPr>
              <a:t> çocuklara zararları nelerdir?</a:t>
            </a:r>
            <a:endParaRPr lang="tr-TR" dirty="0">
              <a:solidFill>
                <a:srgbClr val="3E3D40"/>
              </a:solidFill>
              <a:latin typeface="Rockwell W02 Regular"/>
            </a:endParaRPr>
          </a:p>
          <a:p>
            <a:r>
              <a:rPr lang="tr-TR" dirty="0" err="1">
                <a:solidFill>
                  <a:srgbClr val="3E3D40"/>
                </a:solidFill>
                <a:latin typeface="SourceSansPro"/>
              </a:rPr>
              <a:t>Fast-food</a:t>
            </a:r>
            <a:r>
              <a:rPr lang="tr-TR" dirty="0">
                <a:solidFill>
                  <a:srgbClr val="3E3D40"/>
                </a:solidFill>
                <a:latin typeface="SourceSansPro"/>
              </a:rPr>
              <a:t> çocukların yeme alışkanlıklarını bozmasının dışında bolca doymuş yağ ve trans yağ içeren bir besin türüdür. Yağda kızartma işlemi fazla olduğu için kalp damar ve mide sağlığı açısından olumsuz etkileri fazladır. Ayrıca yağda kızarmış tüm besinlerde olduğu gibi kanserojen içeriği de fazladır.  Besin değeri düşük, kalorisi yüksek bir besin grubudur. Çocuk beslenmesi açısından bir besin tüketildiğinde besin değerinin iyi olmasını isteriz.</a:t>
            </a:r>
          </a:p>
          <a:p>
            <a:endParaRPr lang="tr-TR" dirty="0"/>
          </a:p>
        </p:txBody>
      </p:sp>
    </p:spTree>
    <p:extLst>
      <p:ext uri="{BB962C8B-B14F-4D97-AF65-F5344CB8AC3E}">
        <p14:creationId xmlns:p14="http://schemas.microsoft.com/office/powerpoint/2010/main" val="4586833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b="1" dirty="0">
                <a:solidFill>
                  <a:srgbClr val="3E3D40"/>
                </a:solidFill>
                <a:latin typeface="Rockwell W02 Regular"/>
              </a:rPr>
              <a:t>Sporcu çocukların başarısı beslenmelerinden etkilenir mi?</a:t>
            </a:r>
            <a:endParaRPr lang="tr-TR" dirty="0">
              <a:solidFill>
                <a:srgbClr val="3E3D40"/>
              </a:solidFill>
              <a:latin typeface="Rockwell W02 Regular"/>
            </a:endParaRPr>
          </a:p>
          <a:p>
            <a:r>
              <a:rPr lang="tr-TR" dirty="0">
                <a:solidFill>
                  <a:srgbClr val="3E3D40"/>
                </a:solidFill>
                <a:latin typeface="SourceSansPro"/>
              </a:rPr>
              <a:t>Evet, spor performansı çocuğun beslenmesinden çok etkilenir. Az beslenmek kondisyon düşüklüğü ve kilo kaybına yol açar. Fazla beslenmek de kilo aldırıp bu sefer yine performansı olumsuz etkiler. Olması gereken en uygun kiloda ve alınması gereken enerji yeterince alındığı şartlarda yapılan tüm sporlarda başarı yükselecektir. Bu da çocuğun özgüveni ve yaptığı spora daha çok bağlanması açısından çok önemli bir konudur.</a:t>
            </a:r>
          </a:p>
          <a:p>
            <a:endParaRPr lang="tr-TR" dirty="0"/>
          </a:p>
        </p:txBody>
      </p:sp>
    </p:spTree>
    <p:extLst>
      <p:ext uri="{BB962C8B-B14F-4D97-AF65-F5344CB8AC3E}">
        <p14:creationId xmlns:p14="http://schemas.microsoft.com/office/powerpoint/2010/main" val="13347913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79504"/>
          </a:xfrm>
        </p:spPr>
        <p:txBody>
          <a:bodyPr/>
          <a:lstStyle/>
          <a:p>
            <a:r>
              <a:rPr lang="tr-TR" b="1" dirty="0">
                <a:solidFill>
                  <a:srgbClr val="333333"/>
                </a:solidFill>
                <a:latin typeface="Source Sans Pro"/>
              </a:rPr>
              <a:t>ANTRENMAN PERFORMANSI İÇİN KAHVALTI:</a:t>
            </a:r>
            <a:r>
              <a:rPr lang="tr-TR" dirty="0">
                <a:solidFill>
                  <a:srgbClr val="333333"/>
                </a:solidFill>
                <a:latin typeface="Source Sans Pro"/>
              </a:rPr>
              <a:t> Sadece sporcular için değil tüm çocuklar için hatta tüm insanlar için kahvaltı önemli bir öğündür. Gece boyunca aç kalan vücudun, düzenli çalışabilmesi için kan şekerinin belli bir düzeyde olması gerekmektedir. Güne zinde başlamak, antrenman/müsabaka performansı, okul başarısı, anlama ve hatırlama noktasında kahvaltının önemi çok fazladır. Ama tüm bunların sağlanması için dengeli ve besleyici bir kahvaltı etmek gerekir. Ayrıca sabah erken saatlerde antrenmana giden sporcular için de bunu göz önünde bulundurarak bir beslenme düzeni oluşturulmalı.</a:t>
            </a:r>
            <a:endParaRPr lang="tr-TR" dirty="0"/>
          </a:p>
        </p:txBody>
      </p:sp>
    </p:spTree>
    <p:extLst>
      <p:ext uri="{BB962C8B-B14F-4D97-AF65-F5344CB8AC3E}">
        <p14:creationId xmlns:p14="http://schemas.microsoft.com/office/powerpoint/2010/main" val="10151555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119464"/>
          </a:xfrm>
        </p:spPr>
        <p:txBody>
          <a:bodyPr/>
          <a:lstStyle/>
          <a:p>
            <a:r>
              <a:rPr lang="tr-TR" b="1" dirty="0">
                <a:solidFill>
                  <a:srgbClr val="333333"/>
                </a:solidFill>
                <a:latin typeface="Source Sans Pro"/>
              </a:rPr>
              <a:t>MÜSABAKA VE ANTRENMAN ÖĞÜNLERİ:</a:t>
            </a:r>
            <a:r>
              <a:rPr lang="tr-TR" dirty="0">
                <a:solidFill>
                  <a:srgbClr val="333333"/>
                </a:solidFill>
                <a:latin typeface="Source Sans Pro"/>
              </a:rPr>
              <a:t> Antrenman veya müsabakadan 2 – 4 saat önce ana öğün tüketmek ve antrenman veya müsabakaya kadar bol sıvı tüketmek gerekir. Bu sıvıları karbonhidrat ve mineralden zengin sporcu içecekleri ile de desteklemek uygun olacaktır. Müsabaka veya antrenmandan hemen sonra da karbonhidrattan zengin ve hemen ardından da karbonhidrat ve proteinden zengin bir öğün tercih edilmelidir.</a:t>
            </a:r>
            <a:endParaRPr lang="tr-TR" dirty="0"/>
          </a:p>
        </p:txBody>
      </p:sp>
    </p:spTree>
    <p:extLst>
      <p:ext uri="{BB962C8B-B14F-4D97-AF65-F5344CB8AC3E}">
        <p14:creationId xmlns:p14="http://schemas.microsoft.com/office/powerpoint/2010/main" val="22842954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263480"/>
          </a:xfrm>
        </p:spPr>
        <p:txBody>
          <a:bodyPr>
            <a:normAutofit fontScale="85000" lnSpcReduction="20000"/>
          </a:bodyPr>
          <a:lstStyle/>
          <a:p>
            <a:r>
              <a:rPr lang="tr-TR" dirty="0" smtClean="0"/>
              <a:t>KAYNAKÇA :</a:t>
            </a:r>
          </a:p>
          <a:p>
            <a:r>
              <a:rPr lang="tr-TR" dirty="0">
                <a:hlinkClick r:id="rId3"/>
              </a:rPr>
              <a:t>https://</a:t>
            </a:r>
            <a:r>
              <a:rPr lang="tr-TR" dirty="0" smtClean="0">
                <a:hlinkClick r:id="rId3"/>
              </a:rPr>
              <a:t>acikerisim.mehmetakif.edu.tr/xmlui/handle/11672/929</a:t>
            </a:r>
            <a:endParaRPr lang="tr-TR" dirty="0" smtClean="0"/>
          </a:p>
          <a:p>
            <a:r>
              <a:rPr lang="tr-TR" dirty="0">
                <a:hlinkClick r:id="rId4"/>
              </a:rPr>
              <a:t>https://</a:t>
            </a:r>
            <a:r>
              <a:rPr lang="tr-TR" dirty="0" smtClean="0">
                <a:hlinkClick r:id="rId4"/>
              </a:rPr>
              <a:t>dergipark.org.tr/en/download/article-file/188107</a:t>
            </a:r>
            <a:endParaRPr lang="tr-TR" dirty="0" smtClean="0"/>
          </a:p>
          <a:p>
            <a:r>
              <a:rPr lang="tr-TR" dirty="0">
                <a:hlinkClick r:id="rId5"/>
              </a:rPr>
              <a:t>https://</a:t>
            </a:r>
            <a:r>
              <a:rPr lang="tr-TR" dirty="0" smtClean="0">
                <a:hlinkClick r:id="rId5"/>
              </a:rPr>
              <a:t>www.nobelyayin.com/kitap_bilgileri/dosyalar/cock-ve-spor-jen_175105.pdf</a:t>
            </a:r>
            <a:endParaRPr lang="tr-TR" dirty="0" smtClean="0"/>
          </a:p>
          <a:p>
            <a:r>
              <a:rPr lang="tr-TR" dirty="0">
                <a:hlinkClick r:id="rId6"/>
              </a:rPr>
              <a:t>http://</a:t>
            </a:r>
            <a:r>
              <a:rPr lang="tr-TR" dirty="0" smtClean="0">
                <a:hlinkClick r:id="rId6"/>
              </a:rPr>
              <a:t>sbu.saglik.gov.tr/Ekutuphane/kitaplar/t42.pdf</a:t>
            </a:r>
            <a:endParaRPr lang="tr-TR" dirty="0" smtClean="0"/>
          </a:p>
          <a:p>
            <a:r>
              <a:rPr lang="tr-TR" dirty="0">
                <a:hlinkClick r:id="rId7"/>
              </a:rPr>
              <a:t>https://</a:t>
            </a:r>
            <a:r>
              <a:rPr lang="tr-TR" dirty="0" smtClean="0">
                <a:hlinkClick r:id="rId7"/>
              </a:rPr>
              <a:t>dergipark.org.tr/tr/download/article-file/491916</a:t>
            </a:r>
            <a:endParaRPr lang="tr-TR" dirty="0" smtClean="0"/>
          </a:p>
          <a:p>
            <a:r>
              <a:rPr lang="tr-TR" dirty="0">
                <a:hlinkClick r:id="rId8"/>
              </a:rPr>
              <a:t>https://</a:t>
            </a:r>
            <a:r>
              <a:rPr lang="tr-TR" dirty="0" smtClean="0">
                <a:hlinkClick r:id="rId8"/>
              </a:rPr>
              <a:t>www.cocukludunya.com/uzman-yazilari/cocuk-gelisiminde-sporun-onemi.html</a:t>
            </a:r>
            <a:endParaRPr lang="tr-TR" dirty="0" smtClean="0"/>
          </a:p>
          <a:p>
            <a:r>
              <a:rPr lang="tr-TR" dirty="0">
                <a:hlinkClick r:id="rId9"/>
              </a:rPr>
              <a:t>https://</a:t>
            </a:r>
            <a:r>
              <a:rPr lang="tr-TR" dirty="0" smtClean="0">
                <a:hlinkClick r:id="rId9"/>
              </a:rPr>
              <a:t>hsgm.saglik.gov.tr/tr/beslenme/yeterli-ve-dengeli-beslenme-nedir.html</a:t>
            </a:r>
            <a:endParaRPr lang="tr-TR" dirty="0" smtClean="0"/>
          </a:p>
          <a:p>
            <a:r>
              <a:rPr lang="tr-TR" dirty="0">
                <a:hlinkClick r:id="rId10"/>
              </a:rPr>
              <a:t>https://</a:t>
            </a:r>
            <a:r>
              <a:rPr lang="tr-TR" dirty="0" smtClean="0">
                <a:hlinkClick r:id="rId10"/>
              </a:rPr>
              <a:t>www.kadinlarbilir.com/saglik/saglikli-beslenme/diyetisyen-serap-orak-anlatiyor-spor-yapan-cocuklarda-beslenme</a:t>
            </a:r>
            <a:endParaRPr lang="tr-TR" dirty="0" smtClean="0"/>
          </a:p>
          <a:p>
            <a:r>
              <a:rPr lang="tr-TR" dirty="0">
                <a:hlinkClick r:id="rId11"/>
              </a:rPr>
              <a:t>https://</a:t>
            </a:r>
            <a:r>
              <a:rPr lang="tr-TR" dirty="0" smtClean="0">
                <a:hlinkClick r:id="rId11"/>
              </a:rPr>
              <a:t>www.milliyet.com.tr/cocuk/spor-yapan-cocuk-beslenmesi-2064694</a:t>
            </a:r>
            <a:endParaRPr lang="tr-TR" dirty="0" smtClean="0"/>
          </a:p>
          <a:p>
            <a:r>
              <a:rPr lang="tr-TR" dirty="0">
                <a:hlinkClick r:id="rId12"/>
              </a:rPr>
              <a:t>https://</a:t>
            </a:r>
            <a:r>
              <a:rPr lang="tr-TR" dirty="0" smtClean="0">
                <a:hlinkClick r:id="rId12"/>
              </a:rPr>
              <a:t>www.haberturk.com/saglik/haber/603333-sporcu-cocuklara-beslenme-recetesi</a:t>
            </a:r>
            <a:endParaRPr lang="tr-TR" dirty="0" smtClean="0"/>
          </a:p>
          <a:p>
            <a:r>
              <a:rPr lang="tr-TR" dirty="0">
                <a:hlinkClick r:id="rId13"/>
              </a:rPr>
              <a:t>https://</a:t>
            </a:r>
            <a:r>
              <a:rPr lang="tr-TR" dirty="0" smtClean="0">
                <a:hlinkClick r:id="rId13"/>
              </a:rPr>
              <a:t>dergipark.org.tr/en/pub/gbesbd/issue/36374/435324</a:t>
            </a:r>
            <a:endParaRPr lang="tr-TR" dirty="0" smtClean="0"/>
          </a:p>
          <a:p>
            <a:endParaRPr lang="tr-TR" dirty="0" smtClean="0"/>
          </a:p>
          <a:p>
            <a:endParaRPr lang="tr-TR" dirty="0"/>
          </a:p>
        </p:txBody>
      </p:sp>
    </p:spTree>
    <p:extLst>
      <p:ext uri="{BB962C8B-B14F-4D97-AF65-F5344CB8AC3E}">
        <p14:creationId xmlns:p14="http://schemas.microsoft.com/office/powerpoint/2010/main" val="35792130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Çalışmaya Katkı Sağlamak ve Bilgi paylaşımı yapmak için ;</a:t>
            </a:r>
          </a:p>
          <a:p>
            <a:r>
              <a:rPr lang="tr-TR" dirty="0" smtClean="0">
                <a:hlinkClick r:id="rId2"/>
              </a:rPr>
              <a:t>sinancobanoglu1@hotmail.com</a:t>
            </a:r>
            <a:endParaRPr lang="tr-TR" dirty="0" smtClean="0"/>
          </a:p>
          <a:p>
            <a:r>
              <a:rPr lang="tr-TR" dirty="0" smtClean="0"/>
              <a:t>                               TEŞEKKÜRLER</a:t>
            </a:r>
          </a:p>
        </p:txBody>
      </p:sp>
    </p:spTree>
    <p:extLst>
      <p:ext uri="{BB962C8B-B14F-4D97-AF65-F5344CB8AC3E}">
        <p14:creationId xmlns:p14="http://schemas.microsoft.com/office/powerpoint/2010/main" val="29334088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124</TotalTime>
  <Words>2959</Words>
  <Application>Microsoft Office PowerPoint</Application>
  <PresentationFormat>Ekran Gösterisi (4:3)</PresentationFormat>
  <Paragraphs>218</Paragraphs>
  <Slides>49</Slides>
  <Notes>1</Notes>
  <HiddenSlides>0</HiddenSlides>
  <MMClips>0</MMClips>
  <ScaleCrop>false</ScaleCrop>
  <HeadingPairs>
    <vt:vector size="4" baseType="variant">
      <vt:variant>
        <vt:lpstr>Tema</vt:lpstr>
      </vt:variant>
      <vt:variant>
        <vt:i4>1</vt:i4>
      </vt:variant>
      <vt:variant>
        <vt:lpstr>Slayt Başlıkları</vt:lpstr>
      </vt:variant>
      <vt:variant>
        <vt:i4>49</vt:i4>
      </vt:variant>
    </vt:vector>
  </HeadingPairs>
  <TitlesOfParts>
    <vt:vector size="50" baseType="lpstr">
      <vt:lpstr>NewsPrint</vt:lpstr>
      <vt:lpstr> ÇOCUKLARDA  EGZERSİZ VE BESLENME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ÇOCUKLARDA  EGZERSİZ VE BESLENME</dc:title>
  <dc:creator>Sinan</dc:creator>
  <cp:lastModifiedBy>Sinan</cp:lastModifiedBy>
  <cp:revision>13</cp:revision>
  <dcterms:created xsi:type="dcterms:W3CDTF">2020-11-24T17:37:57Z</dcterms:created>
  <dcterms:modified xsi:type="dcterms:W3CDTF">2020-11-26T12:40:55Z</dcterms:modified>
</cp:coreProperties>
</file>