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57" r:id="rId3"/>
    <p:sldId id="258" r:id="rId4"/>
    <p:sldId id="269" r:id="rId5"/>
    <p:sldId id="270" r:id="rId6"/>
    <p:sldId id="260" r:id="rId7"/>
    <p:sldId id="261" r:id="rId8"/>
    <p:sldId id="263" r:id="rId9"/>
    <p:sldId id="271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BB93B-E1CA-49BC-917E-A99FE5FC3809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5FAF1-E616-4250-B35A-165AAD04ED3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5FAF1-E616-4250-B35A-165AAD04ED35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9600" b="1" i="1" dirty="0" smtClean="0"/>
              <a:t>                     </a:t>
            </a:r>
          </a:p>
          <a:p>
            <a:pPr algn="ctr">
              <a:buNone/>
            </a:pPr>
            <a:r>
              <a:rPr lang="tr-TR" sz="9600" b="1" i="1" dirty="0" smtClean="0">
                <a:latin typeface="Baskerville Old Face" pitchFamily="18" charset="0"/>
              </a:rPr>
              <a:t>YELİZ ÖZGE HOCA</a:t>
            </a:r>
            <a:endParaRPr lang="tr-TR" sz="9600" dirty="0" smtClean="0"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  <a:ln>
            <a:solidFill>
              <a:srgbClr val="92D050"/>
            </a:solidFill>
          </a:ln>
        </p:spPr>
        <p:txBody>
          <a:bodyPr/>
          <a:lstStyle/>
          <a:p>
            <a:pPr algn="ctr">
              <a:buNone/>
            </a:pPr>
            <a:endParaRPr lang="tr-TR" sz="8000" b="1" dirty="0" smtClean="0"/>
          </a:p>
          <a:p>
            <a:pPr algn="ctr">
              <a:buNone/>
            </a:pPr>
            <a:r>
              <a:rPr lang="tr-TR" sz="8000" b="1" dirty="0" smtClean="0"/>
              <a:t>9. SINIF  </a:t>
            </a:r>
          </a:p>
          <a:p>
            <a:pPr algn="ctr">
              <a:buNone/>
            </a:pPr>
            <a:r>
              <a:rPr lang="tr-TR" sz="8000" b="1" dirty="0" smtClean="0"/>
              <a:t>2. ÜNİTE (HİKÂYE) KONU ÖZETİ</a:t>
            </a:r>
            <a:endParaRPr lang="tr-TR" sz="8000" dirty="0" smtClean="0"/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214414" y="428604"/>
            <a:ext cx="70009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YELİZ ÖZGE HOCA</a:t>
            </a:r>
            <a:endParaRPr lang="tr-T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HİKÂYE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tr-TR" sz="4000" dirty="0" smtClean="0"/>
          </a:p>
          <a:p>
            <a:pPr algn="ctr">
              <a:buNone/>
            </a:pPr>
            <a:endParaRPr lang="tr-TR" sz="4000" b="1" dirty="0" smtClean="0"/>
          </a:p>
          <a:p>
            <a:pPr algn="ctr">
              <a:buNone/>
            </a:pPr>
            <a:r>
              <a:rPr lang="tr-TR" sz="4000" b="1" dirty="0" smtClean="0"/>
              <a:t>Yaşanmış veya yaşanması mümkün olan olayların okuyucuya estetik zevk verecek şekilde anlatıldığı kısa edebî yazılara “hikâye” denir.</a:t>
            </a:r>
          </a:p>
          <a:p>
            <a:pPr algn="ctr">
              <a:buNone/>
            </a:pP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263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cap="all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Hikâyenİn</a:t>
            </a:r>
            <a:r>
              <a:rPr lang="tr-TR" b="1" cap="all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unsurları</a:t>
            </a:r>
            <a:endParaRPr lang="tr-TR" b="1" cap="all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 bwMode="white">
          <a:xfrm>
            <a:off x="0" y="1071546"/>
            <a:ext cx="9144000" cy="57864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Kişiler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Olay örgüsü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Mekân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Zaman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Çatışma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Tema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Konu </a:t>
            </a:r>
          </a:p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Anlatıcı ve bakış açısı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 smtClean="0"/>
              <a:t>TANIMLAR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r-TR" sz="2900" dirty="0" smtClean="0">
                <a:solidFill>
                  <a:srgbClr val="FF0000"/>
                </a:solidFill>
              </a:rPr>
              <a:t>Olay örgüsü:</a:t>
            </a:r>
            <a:r>
              <a:rPr lang="tr-TR" sz="2900" dirty="0" smtClean="0"/>
              <a:t>Belli bir konu çevresinde var olan birden fazla olayın sebep-sonuç ilişkisine bağlı bir biçimde oluşturduğu organik bütündür.</a:t>
            </a:r>
          </a:p>
          <a:p>
            <a:pPr algn="ctr">
              <a:buNone/>
            </a:pPr>
            <a:r>
              <a:rPr lang="tr-TR" sz="2900" dirty="0" smtClean="0">
                <a:solidFill>
                  <a:srgbClr val="FF0000"/>
                </a:solidFill>
              </a:rPr>
              <a:t>Çatışma:</a:t>
            </a:r>
            <a:r>
              <a:rPr lang="tr-TR" sz="2900" dirty="0" smtClean="0"/>
              <a:t>Olay örgüsünde anlaşmazlık veya aykırılık oluşturan durumdur.</a:t>
            </a:r>
          </a:p>
          <a:p>
            <a:pPr algn="ctr">
              <a:buNone/>
            </a:pPr>
            <a:r>
              <a:rPr lang="tr-TR" sz="2900" dirty="0" smtClean="0">
                <a:solidFill>
                  <a:srgbClr val="FF0000"/>
                </a:solidFill>
              </a:rPr>
              <a:t>Kişiler: </a:t>
            </a:r>
            <a:r>
              <a:rPr lang="tr-TR" sz="2900" dirty="0" smtClean="0"/>
              <a:t>Şahıs kadrosudur. </a:t>
            </a:r>
          </a:p>
          <a:p>
            <a:pPr algn="ctr">
              <a:buNone/>
            </a:pPr>
            <a:r>
              <a:rPr lang="tr-TR" sz="2900" dirty="0" smtClean="0"/>
              <a:t>Ait olduğu toplumsal sınıfın özelliklerini üzerinde taşıyan kişiye </a:t>
            </a:r>
            <a:r>
              <a:rPr lang="tr-TR" sz="2900" dirty="0" smtClean="0">
                <a:solidFill>
                  <a:srgbClr val="00B0F0"/>
                </a:solidFill>
              </a:rPr>
              <a:t>“tip”, </a:t>
            </a:r>
            <a:r>
              <a:rPr lang="tr-TR" sz="2900" dirty="0" smtClean="0"/>
              <a:t>toplumsal bir tabakayı değil de sadece kendini temsil eden kişiye de </a:t>
            </a:r>
            <a:r>
              <a:rPr lang="tr-TR" sz="2900" dirty="0" smtClean="0">
                <a:solidFill>
                  <a:srgbClr val="00B0F0"/>
                </a:solidFill>
              </a:rPr>
              <a:t>“karakter” </a:t>
            </a:r>
            <a:r>
              <a:rPr lang="tr-TR" sz="2900" dirty="0" smtClean="0"/>
              <a:t>denir.</a:t>
            </a:r>
          </a:p>
          <a:p>
            <a:pPr algn="ctr">
              <a:buNone/>
            </a:pPr>
            <a:r>
              <a:rPr lang="tr-TR" sz="2900" dirty="0" smtClean="0"/>
              <a:t>Hikâyelerde </a:t>
            </a:r>
            <a:r>
              <a:rPr lang="tr-TR" sz="2900" dirty="0" smtClean="0">
                <a:solidFill>
                  <a:srgbClr val="FF0000"/>
                </a:solidFill>
              </a:rPr>
              <a:t>zaman ve mekân </a:t>
            </a:r>
            <a:r>
              <a:rPr lang="tr-TR" sz="2900" dirty="0" smtClean="0"/>
              <a:t>önemli unsurlardandır.</a:t>
            </a:r>
            <a:endParaRPr lang="tr-TR" sz="2900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-3"/>
          <a:ext cx="9144000" cy="70209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48489"/>
                <a:gridCol w="4595511"/>
              </a:tblGrid>
              <a:tr h="924952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  </a:t>
                      </a:r>
                      <a:r>
                        <a:rPr lang="tr-TR" sz="3200" dirty="0" smtClean="0"/>
                        <a:t>OLAY HİKÂYESİ</a:t>
                      </a:r>
                      <a:r>
                        <a:rPr lang="tr-TR" sz="2400" dirty="0" smtClean="0"/>
                        <a:t>	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DURUM HİKÂYESİ</a:t>
                      </a:r>
                      <a:endParaRPr lang="tr-TR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924952">
                <a:tc>
                  <a:txBody>
                    <a:bodyPr/>
                    <a:lstStyle/>
                    <a:p>
                      <a:r>
                        <a:rPr lang="tr-TR" sz="2800" kern="1200" dirty="0" err="1" smtClean="0"/>
                        <a:t>Mauppasant</a:t>
                      </a:r>
                      <a:r>
                        <a:rPr lang="tr-TR" sz="2800" kern="1200" dirty="0" smtClean="0"/>
                        <a:t> tarzı hikâye  de denir.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Çehov tarzı hikâye de denir.</a:t>
                      </a:r>
                      <a:endParaRPr lang="tr-TR" sz="2800" dirty="0"/>
                    </a:p>
                  </a:txBody>
                  <a:tcPr/>
                </a:tc>
              </a:tr>
              <a:tr h="924952">
                <a:tc>
                  <a:txBody>
                    <a:bodyPr/>
                    <a:lstStyle/>
                    <a:p>
                      <a:r>
                        <a:rPr lang="es-ES" sz="2800" kern="1200" dirty="0" smtClean="0"/>
                        <a:t>Kişi</a:t>
                      </a:r>
                      <a:r>
                        <a:rPr lang="tr-TR" sz="2800" kern="1200" dirty="0" smtClean="0"/>
                        <a:t>,</a:t>
                      </a:r>
                      <a:r>
                        <a:rPr lang="es-ES" sz="2800" kern="1200" dirty="0" smtClean="0"/>
                        <a:t> zaman ve mek</a:t>
                      </a:r>
                      <a:r>
                        <a:rPr lang="tr-TR" sz="2800" kern="1200" dirty="0" smtClean="0"/>
                        <a:t>â</a:t>
                      </a:r>
                      <a:r>
                        <a:rPr lang="es-ES" sz="2800" kern="1200" dirty="0" smtClean="0"/>
                        <a:t>na bağlıdır.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Zaman ve mekân belirsiz olabilir. </a:t>
                      </a:r>
                      <a:endParaRPr lang="tr-TR" sz="2800" dirty="0"/>
                    </a:p>
                  </a:txBody>
                  <a:tcPr/>
                </a:tc>
              </a:tr>
              <a:tr h="924952"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Serim, düğüm ,çözüm bölümlerinden oluşur.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Serim, düğüm, çözüm bölümleri bulunmaz.</a:t>
                      </a:r>
                      <a:endParaRPr lang="tr-TR" sz="2800" dirty="0"/>
                    </a:p>
                  </a:txBody>
                  <a:tcPr/>
                </a:tc>
              </a:tr>
              <a:tr h="924952"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Olay örgüsü</a:t>
                      </a:r>
                      <a:r>
                        <a:rPr lang="tr-TR" sz="2800" kern="1200" baseline="0" dirty="0" smtClean="0"/>
                        <a:t> ve </a:t>
                      </a:r>
                      <a:r>
                        <a:rPr lang="tr-TR" sz="2800" u="sng" kern="1200" baseline="0" dirty="0" smtClean="0">
                          <a:solidFill>
                            <a:schemeClr val="tx1"/>
                          </a:solidFill>
                        </a:rPr>
                        <a:t>gerilim(merak) </a:t>
                      </a:r>
                      <a:r>
                        <a:rPr lang="tr-TR" sz="2800" kern="1200" baseline="0" dirty="0" smtClean="0"/>
                        <a:t>ön plandadır.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Olay örgüsünden çok </a:t>
                      </a:r>
                      <a:r>
                        <a:rPr lang="tr-TR" sz="2800" u="sng" kern="1200" dirty="0" smtClean="0"/>
                        <a:t>tema </a:t>
                      </a:r>
                      <a:r>
                        <a:rPr lang="tr-TR" sz="2800" kern="1200" dirty="0" smtClean="0"/>
                        <a:t>üzerinde durulur.</a:t>
                      </a:r>
                      <a:endParaRPr lang="tr-TR" sz="2800" dirty="0"/>
                    </a:p>
                  </a:txBody>
                  <a:tcPr/>
                </a:tc>
              </a:tr>
              <a:tr h="924952"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En önemli temsilcisi :Ömer Seyfettin 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En önemli temsilcisi :Sait Faik Abasıyanık </a:t>
                      </a:r>
                      <a:endParaRPr lang="tr-TR" sz="2800" dirty="0"/>
                    </a:p>
                  </a:txBody>
                  <a:tcPr/>
                </a:tc>
              </a:tr>
              <a:tr h="1282591"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Refik Halit Karay ,Reşat Nuri Güntekin, Yakup Kadri Karaosmanoğlu,Sabahattin Ali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kern="1200" dirty="0" smtClean="0"/>
                        <a:t>Memduh Şevket Esendal</a:t>
                      </a:r>
                      <a:endParaRPr lang="tr-TR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ORHAN KEMAL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dirty="0" smtClean="0"/>
              <a:t>Toplumcu gerçekçi sanatın öncülerindendir.</a:t>
            </a:r>
            <a:br>
              <a:rPr lang="tr-TR" dirty="0" smtClean="0"/>
            </a:br>
            <a:r>
              <a:rPr lang="tr-TR" dirty="0" smtClean="0"/>
              <a:t>Eserlerinde toplumsal yapıdaki çelişkileri ustaca vurgulamıştır. </a:t>
            </a:r>
          </a:p>
          <a:p>
            <a:r>
              <a:rPr lang="tr-TR" dirty="0" smtClean="0"/>
              <a:t>Daha çok Adana çevresindeki toprak ve fabrika işçilerini konu almıştır. </a:t>
            </a:r>
          </a:p>
          <a:p>
            <a:r>
              <a:rPr lang="tr-TR" dirty="0" smtClean="0"/>
              <a:t>Edebiyatımıza işçi sınıfını getiren yazar, özellikle Çukurova'daki işçileri anlatmıştır. </a:t>
            </a:r>
          </a:p>
          <a:p>
            <a:r>
              <a:rPr lang="tr-TR" b="1" dirty="0" smtClean="0">
                <a:solidFill>
                  <a:srgbClr val="FFFF00"/>
                </a:solidFill>
              </a:rPr>
              <a:t>Önemli eserleri: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Babaevi</a:t>
            </a:r>
            <a:r>
              <a:rPr lang="tr-TR" dirty="0" smtClean="0"/>
              <a:t>,  Hanımın Çiftliği, Bereketli Topraklar Üzerinde (roman)</a:t>
            </a:r>
            <a:br>
              <a:rPr lang="tr-TR" dirty="0" smtClean="0"/>
            </a:br>
            <a:r>
              <a:rPr lang="tr-TR" dirty="0" smtClean="0"/>
              <a:t>Ekmek Kavgası, Çamaşırcının Kızı, 72. Koğuş (hikâye)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SAİT FAİK ABASIYANIK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r-TR" sz="3600" dirty="0" smtClean="0"/>
              <a:t>Klasik hikâye tekniğini yıkmıştır. Durum öyküsünün temsilcisidir.</a:t>
            </a:r>
          </a:p>
          <a:p>
            <a:r>
              <a:rPr lang="tr-TR" sz="3600" dirty="0" smtClean="0"/>
              <a:t> Şiirsel ve usta bir dil kullanmıştır.</a:t>
            </a:r>
          </a:p>
          <a:p>
            <a:r>
              <a:rPr lang="tr-TR" sz="3600" dirty="0" smtClean="0"/>
              <a:t>Toplumun sorunlarına değil bireyin toplum içindeki sorunlarına yönelmiştir. </a:t>
            </a:r>
          </a:p>
          <a:p>
            <a:r>
              <a:rPr lang="tr-TR" sz="3600" dirty="0" smtClean="0"/>
              <a:t>Amacı insan gerçeğini anlamak ve anlatmaktır. </a:t>
            </a:r>
          </a:p>
          <a:p>
            <a:r>
              <a:rPr lang="tr-TR" sz="3600" b="1" dirty="0" smtClean="0"/>
              <a:t>Eserleri:</a:t>
            </a:r>
            <a:r>
              <a:rPr lang="tr-TR" sz="3600" dirty="0" smtClean="0"/>
              <a:t> Semaver, Sarnıç, Şahmerdan, Lüzumsuz Adam, Havada Bulut, Son Kuşlar.</a:t>
            </a:r>
            <a:endParaRPr lang="tr-TR" sz="36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r-TR" dirty="0" smtClean="0"/>
              <a:t>ANLATICI VE BAKIŞ AÇISI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solidFill>
            <a:schemeClr val="bg2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Autofit/>
          </a:bodyPr>
          <a:lstStyle/>
          <a:p>
            <a:r>
              <a:rPr lang="tr-TR" sz="3600" dirty="0" smtClean="0"/>
              <a:t>Edebî metinlerde okura olayı anlatan kişiye "anlatıcı“ denir.</a:t>
            </a:r>
          </a:p>
          <a:p>
            <a:r>
              <a:rPr lang="tr-TR" sz="3600" dirty="0" smtClean="0"/>
              <a:t>Anlatıcı eserlerin iç dünyasındaki olayları, sorunları, kahramanları zamanı, mekânı her şeyi bilir.</a:t>
            </a:r>
          </a:p>
          <a:p>
            <a:r>
              <a:rPr lang="tr-TR" sz="3600" dirty="0" smtClean="0"/>
              <a:t>Hikâye ve roman gibi anlatmaya dayalı edebî metinler 1. kişi ya da 3. kişi ağzından anlatılır.</a:t>
            </a:r>
          </a:p>
          <a:p>
            <a:r>
              <a:rPr lang="tr-TR" sz="3600" dirty="0" smtClean="0"/>
              <a:t>Anlatım ise farklı bakış açılarıyla verilir.</a:t>
            </a:r>
            <a:endParaRPr lang="tr-TR" sz="3600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BAKIŞ AÇILARI</a:t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6000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766083">
                <a:tc>
                  <a:txBody>
                    <a:bodyPr/>
                    <a:lstStyle/>
                    <a:p>
                      <a:r>
                        <a:rPr lang="tr-TR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HÂKİM</a:t>
                      </a:r>
                      <a:r>
                        <a:rPr lang="tr-TR" sz="2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(İLAHİ) BAKIŞ AÇISI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Kahraman bakış </a:t>
                      </a:r>
                      <a:r>
                        <a:rPr lang="tr-TR" sz="2000" b="1" i="0" kern="1200" cap="all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açISI</a:t>
                      </a:r>
                      <a:endParaRPr lang="tr-TR" sz="2000" b="1" cap="all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Gözlemci bakIŞ </a:t>
                      </a:r>
                      <a:r>
                        <a:rPr lang="tr-TR" sz="2000" b="1" i="0" kern="1200" cap="all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açISI</a:t>
                      </a:r>
                      <a:endParaRPr lang="tr-TR" sz="2000" b="1" cap="all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1236563"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tekil kişi anlatıcı kullanılır.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tekil kişi anlatıcı kullanılır.</a:t>
                      </a:r>
                      <a:endParaRPr lang="tr-TR" sz="2000" dirty="0" smtClean="0"/>
                    </a:p>
                    <a:p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tekil kişi anlatıcı kullanılır.</a:t>
                      </a:r>
                      <a:endParaRPr lang="tr-TR" sz="2000" dirty="0" smtClean="0"/>
                    </a:p>
                    <a:p>
                      <a:endParaRPr lang="tr-TR" sz="2000" dirty="0"/>
                    </a:p>
                  </a:txBody>
                  <a:tcPr/>
                </a:tc>
              </a:tr>
              <a:tr h="1627608"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Anlatıcı her şeyi bilir. 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Olay örgüsü, mekân ve kişiler eserin başkahramanlarından biri tarafından anlatılır.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Anlatıcı etrafında olup bitenleri bir kamera gibi izler.</a:t>
                      </a:r>
                      <a:r>
                        <a:rPr lang="tr-TR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tr-TR" sz="2000" dirty="0"/>
                    </a:p>
                  </a:txBody>
                  <a:tcPr/>
                </a:tc>
              </a:tr>
              <a:tr h="1765322"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Kahramanların duygularını,</a:t>
                      </a:r>
                      <a:r>
                        <a:rPr lang="tr-TR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düşüncelerini, neler yaşadığını anlar ve anlatır.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Anlattıkları yaşadıkları ve gördükleri ile sınırlıdır.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Anlatıcı, tarafsız bir tutumla gözlemlerini okura aktarır.</a:t>
                      </a:r>
                      <a:endParaRPr lang="tr-TR" sz="2000" dirty="0" smtClean="0"/>
                    </a:p>
                    <a:p>
                      <a:endParaRPr lang="tr-TR" sz="2000" dirty="0"/>
                    </a:p>
                  </a:txBody>
                  <a:tcPr/>
                </a:tc>
              </a:tr>
              <a:tr h="60519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“O”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“BEN, BİZ”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“O”</a:t>
                      </a:r>
                      <a:endParaRPr lang="tr-T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tr-TR" sz="3600" b="1" cap="all" dirty="0" smtClean="0"/>
              <a:t/>
            </a:r>
            <a:br>
              <a:rPr lang="tr-TR" sz="3600" b="1" cap="all" dirty="0" smtClean="0"/>
            </a:br>
            <a:r>
              <a:rPr lang="tr-TR" sz="3600" b="1" cap="all" dirty="0" smtClean="0"/>
              <a:t/>
            </a:r>
            <a:br>
              <a:rPr lang="tr-TR" sz="3600" b="1" cap="all" dirty="0" smtClean="0"/>
            </a:br>
            <a:r>
              <a:rPr lang="tr-TR" sz="3600" b="1" cap="all" dirty="0" smtClean="0"/>
              <a:t/>
            </a:r>
            <a:br>
              <a:rPr lang="tr-TR" sz="3600" b="1" cap="all" dirty="0" smtClean="0"/>
            </a:br>
            <a:r>
              <a:rPr lang="tr-TR" sz="3600" b="1" cap="all" dirty="0" smtClean="0"/>
              <a:t/>
            </a:r>
            <a:br>
              <a:rPr lang="tr-TR" sz="3600" b="1" cap="all" dirty="0" smtClean="0"/>
            </a:br>
            <a:r>
              <a:rPr lang="tr-TR" sz="3600" b="1" cap="all" dirty="0" smtClean="0"/>
              <a:t>ANLATIM BİÇİMLERİ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cap="all" dirty="0" smtClean="0"/>
              <a:t>         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 </a:t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928670"/>
          <a:ext cx="9144000" cy="5929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871515">
                <a:tc>
                  <a:txBody>
                    <a:bodyPr/>
                    <a:lstStyle/>
                    <a:p>
                      <a:r>
                        <a:rPr lang="tr-TR" sz="28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Öyküleme (</a:t>
                      </a:r>
                      <a:r>
                        <a:rPr lang="tr-TR" sz="2800" b="1" i="0" kern="1200" cap="all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hİkâye</a:t>
                      </a:r>
                      <a:r>
                        <a:rPr lang="tr-TR" sz="28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etme)</a:t>
                      </a:r>
                      <a:endParaRPr lang="tr-TR" sz="2800" b="1" cap="all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3200" b="1" dirty="0" smtClean="0">
                          <a:solidFill>
                            <a:schemeClr val="tx1"/>
                          </a:solidFill>
                        </a:rPr>
                        <a:t>BETİMLEME</a:t>
                      </a:r>
                      <a:endParaRPr lang="tr-T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92059">
                <a:tc>
                  <a:txBody>
                    <a:bodyPr/>
                    <a:lstStyle/>
                    <a:p>
                      <a:r>
                        <a:rPr lang="tr-TR" sz="2800" b="0" i="0" kern="120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Tasarlanmış veya yaşanmış bir olayın başkalarına sözle ya da yazıyla anlatıldığı anlatım biçimidir.</a:t>
                      </a:r>
                    </a:p>
                    <a:p>
                      <a:endParaRPr lang="tr-TR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b="0" i="0" kern="120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 yerin, bir varlığın özelliklerini bu özelliklerin duyularımızda uyandırdığı izlenimleri kelimeler aracılığıyla, gözümüzde canlanacak şekilde anlatılmasına denir.</a:t>
                      </a:r>
                      <a:endParaRPr lang="tr-TR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65755">
                <a:tc>
                  <a:txBody>
                    <a:bodyPr/>
                    <a:lstStyle/>
                    <a:p>
                      <a:r>
                        <a:rPr lang="tr-TR" sz="2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VARLIKLAR DEĞİŞME,GELİŞME İÇİNDE VERİLİR.</a:t>
                      </a:r>
                      <a:endParaRPr lang="tr-TR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SIFATLARA BOL YER</a:t>
                      </a:r>
                      <a:r>
                        <a:rPr lang="tr-TR" sz="24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VERİLİR.</a:t>
                      </a:r>
                      <a:endParaRPr lang="tr-TR" sz="2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285720" y="3643314"/>
            <a:ext cx="571504" cy="5000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1071538" y="3643314"/>
            <a:ext cx="571504" cy="5000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1928794" y="3643314"/>
            <a:ext cx="571504" cy="5000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7786710" y="4714884"/>
            <a:ext cx="571504" cy="5000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tr-TR" dirty="0" smtClean="0"/>
              <a:t>ANLATIM TEKNİKLERİ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142984"/>
          <a:ext cx="9144000" cy="5715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755818">
                <a:tc>
                  <a:txBody>
                    <a:bodyPr/>
                    <a:lstStyle/>
                    <a:p>
                      <a:r>
                        <a:rPr lang="tr-TR" sz="32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Diyalog </a:t>
                      </a:r>
                      <a:r>
                        <a:rPr lang="tr-TR" sz="3200" b="1" i="0" kern="1200" cap="all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teknİğİ</a:t>
                      </a:r>
                      <a:endParaRPr lang="tr-TR" sz="3200" b="1" cap="all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32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İç konuşma </a:t>
                      </a:r>
                    </a:p>
                    <a:p>
                      <a:r>
                        <a:rPr lang="tr-TR" sz="32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(İç monolog)</a:t>
                      </a:r>
                    </a:p>
                    <a:p>
                      <a:r>
                        <a:rPr lang="tr-TR" sz="32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tr-TR" sz="3200" b="1" i="0" kern="1200" cap="all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teknİğİ</a:t>
                      </a:r>
                      <a:r>
                        <a:rPr lang="tr-TR" sz="3200" b="1" i="0" kern="1200" cap="all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tr-TR" sz="3200" b="1" cap="all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59198">
                <a:tc>
                  <a:txBody>
                    <a:bodyPr/>
                    <a:lstStyle/>
                    <a:p>
                      <a:r>
                        <a:rPr lang="tr-TR" sz="3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Anlatmaya bağlı edebî</a:t>
                      </a:r>
                      <a:r>
                        <a:rPr lang="tr-TR" sz="36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3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metinlerde iki veya daha çok kişinin konuşmasıdır.</a:t>
                      </a:r>
                      <a:endParaRPr lang="tr-T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Anlatmaya bağlı edebî</a:t>
                      </a:r>
                      <a:r>
                        <a:rPr lang="tr-TR" sz="2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2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metinlerde yazarın anlatmak istediği şeyleri kahramanın kendi ağzından,</a:t>
                      </a:r>
                      <a:r>
                        <a:rPr lang="tr-TR" sz="2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2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kafasından geçenler şeklinde okuyucuya vermesidir.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504</Words>
  <PresentationFormat>Ekran Gösterisi (4:3)</PresentationFormat>
  <Paragraphs>87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Slayt 1</vt:lpstr>
      <vt:lpstr>Slayt 2</vt:lpstr>
      <vt:lpstr> HİKÂYE  </vt:lpstr>
      <vt:lpstr>Hikâyenİn unsurları</vt:lpstr>
      <vt:lpstr>TANIMLAR</vt:lpstr>
      <vt:lpstr>Slayt 6</vt:lpstr>
      <vt:lpstr> ORHAN KEMAL </vt:lpstr>
      <vt:lpstr> SAİT FAİK ABASIYANIK </vt:lpstr>
      <vt:lpstr>ANLATICI VE BAKIŞ AÇISI</vt:lpstr>
      <vt:lpstr> BAKIŞ AÇILARI </vt:lpstr>
      <vt:lpstr>    ANLATIM BİÇİMLERİ               </vt:lpstr>
      <vt:lpstr>ANLATIM TEKNİKLERİ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Samsungg</dc:creator>
  <cp:lastModifiedBy>Samsungg</cp:lastModifiedBy>
  <cp:revision>90</cp:revision>
  <dcterms:created xsi:type="dcterms:W3CDTF">2020-10-03T21:12:16Z</dcterms:created>
  <dcterms:modified xsi:type="dcterms:W3CDTF">2020-10-21T15:52:30Z</dcterms:modified>
</cp:coreProperties>
</file>