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</p:sldIdLst>
  <p:sldSz cx="12192000" cy="6858000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80" d="100"/>
          <a:sy n="80" d="100"/>
        </p:scale>
        <p:origin x="-84" y="-72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xmlns="" id="{E6165268-E614-452A-BCD7-A5D0BC5B052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Alt Başlık 2">
            <a:extLst>
              <a:ext uri="{FF2B5EF4-FFF2-40B4-BE49-F238E27FC236}">
                <a16:creationId xmlns:a16="http://schemas.microsoft.com/office/drawing/2014/main" xmlns="" id="{0AED284C-5AB4-47CF-AE6A-32B61DDAC7C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tr-TR"/>
              <a:t>Asıl alt başlık stilini düzenlemek için tıklayın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xmlns="" id="{4167492B-F6EA-4963-AFA3-96CD32246E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ACD965-F5ED-4E2A-9774-C187C0BE2795}" type="datetimeFigureOut">
              <a:rPr lang="tr-TR" smtClean="0"/>
              <a:t>01.01.2021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xmlns="" id="{4A8D55E9-BB4E-443C-8B33-D49CD5E511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xmlns="" id="{A9BF057B-AC45-4FA1-9DB6-CC5904C692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046F41-B0F0-4A35-8E13-D153D731B9FC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8827074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xmlns="" id="{E77237E5-C5D0-4568-84B2-C984ED2871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xmlns="" id="{F7366E0A-175B-4762-8ABA-7BFA1F42EB2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xmlns="" id="{87DD83A9-2EB9-48EA-B579-95A54A1656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ACD965-F5ED-4E2A-9774-C187C0BE2795}" type="datetimeFigureOut">
              <a:rPr lang="tr-TR" smtClean="0"/>
              <a:t>01.01.2021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xmlns="" id="{1BAE2F19-CA8E-42CC-8BC9-9D356A173A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xmlns="" id="{DF0A13BF-90FC-4E25-B746-AA75000126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046F41-B0F0-4A35-8E13-D153D731B9FC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7746570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 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xmlns="" id="{F477AA7B-FB31-4E20-9747-7C2BF9C77D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xmlns="" id="{B7BB1B3F-D3DA-44DC-9789-EB04A1BA62E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xmlns="" id="{F27C1C3F-EB08-487B-A0F0-F307B72B08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ACD965-F5ED-4E2A-9774-C187C0BE2795}" type="datetimeFigureOut">
              <a:rPr lang="tr-TR" smtClean="0"/>
              <a:t>01.01.2021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xmlns="" id="{0998B445-F8DF-4F80-9BFB-271197192A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xmlns="" id="{AC740D64-669F-42A7-BF3C-2B02E16321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046F41-B0F0-4A35-8E13-D153D731B9FC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2902028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xmlns="" id="{A56B453B-61D4-4FCC-ADEC-553B92EB96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xmlns="" id="{E75E9DFA-5A1B-4447-BDFB-FCAEDFA827D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xmlns="" id="{D1155A35-11D6-4834-8DCB-875293AC921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xmlns="" id="{3DC1116B-9236-48E7-92C1-AD0F729CE7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ACD965-F5ED-4E2A-9774-C187C0BE2795}" type="datetimeFigureOut">
              <a:rPr lang="tr-TR" smtClean="0"/>
              <a:t>01.01.2021</a:t>
            </a:fld>
            <a:endParaRPr 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xmlns="" id="{5CE04593-3A8E-4D9D-81AB-03F9952B14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xmlns="" id="{B0D43004-BC55-481A-A005-E1447AC735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046F41-B0F0-4A35-8E13-D153D731B9FC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47855456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xmlns="" id="{89F650DD-D7D2-4D88-A1FA-D78EE0AED2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xmlns="" id="{88566C1E-B5B8-40D5-8533-A5D6518319D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xmlns="" id="{9AF9D3E0-C379-4A8D-9103-0C28A6E8E3A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5" name="Metin Yer Tutucusu 4">
            <a:extLst>
              <a:ext uri="{FF2B5EF4-FFF2-40B4-BE49-F238E27FC236}">
                <a16:creationId xmlns:a16="http://schemas.microsoft.com/office/drawing/2014/main" xmlns="" id="{865A4A9E-5E59-4E0B-838D-06267D2AB01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6" name="İçerik Yer Tutucusu 5">
            <a:extLst>
              <a:ext uri="{FF2B5EF4-FFF2-40B4-BE49-F238E27FC236}">
                <a16:creationId xmlns:a16="http://schemas.microsoft.com/office/drawing/2014/main" xmlns="" id="{DA68F722-B795-45C0-9FAF-AEF14B5C1FF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7" name="Veri Yer Tutucusu 6">
            <a:extLst>
              <a:ext uri="{FF2B5EF4-FFF2-40B4-BE49-F238E27FC236}">
                <a16:creationId xmlns:a16="http://schemas.microsoft.com/office/drawing/2014/main" xmlns="" id="{A6D8D4CA-F655-4F29-9DDC-6CEFE42532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ACD965-F5ED-4E2A-9774-C187C0BE2795}" type="datetimeFigureOut">
              <a:rPr lang="tr-TR" smtClean="0"/>
              <a:t>01.01.2021</a:t>
            </a:fld>
            <a:endParaRPr lang="tr-TR"/>
          </a:p>
        </p:txBody>
      </p:sp>
      <p:sp>
        <p:nvSpPr>
          <p:cNvPr id="8" name="Alt Bilgi Yer Tutucusu 7">
            <a:extLst>
              <a:ext uri="{FF2B5EF4-FFF2-40B4-BE49-F238E27FC236}">
                <a16:creationId xmlns:a16="http://schemas.microsoft.com/office/drawing/2014/main" xmlns="" id="{F4AA7121-A46E-439F-9E0C-61D554619E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Slayt Numarası Yer Tutucusu 8">
            <a:extLst>
              <a:ext uri="{FF2B5EF4-FFF2-40B4-BE49-F238E27FC236}">
                <a16:creationId xmlns:a16="http://schemas.microsoft.com/office/drawing/2014/main" xmlns="" id="{C9B409B3-CE4D-4384-AB6A-709B5FFC17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046F41-B0F0-4A35-8E13-D153D731B9FC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01972194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xmlns="" id="{BE01148E-2A9E-4AD0-B590-C1121FF3A0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Veri Yer Tutucusu 2">
            <a:extLst>
              <a:ext uri="{FF2B5EF4-FFF2-40B4-BE49-F238E27FC236}">
                <a16:creationId xmlns:a16="http://schemas.microsoft.com/office/drawing/2014/main" xmlns="" id="{9FA443A3-FC5C-4E46-8D1B-F4F7D1F44A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ACD965-F5ED-4E2A-9774-C187C0BE2795}" type="datetimeFigureOut">
              <a:rPr lang="tr-TR" smtClean="0"/>
              <a:t>01.01.2021</a:t>
            </a:fld>
            <a:endParaRPr lang="tr-TR"/>
          </a:p>
        </p:txBody>
      </p:sp>
      <p:sp>
        <p:nvSpPr>
          <p:cNvPr id="4" name="Alt Bilgi Yer Tutucusu 3">
            <a:extLst>
              <a:ext uri="{FF2B5EF4-FFF2-40B4-BE49-F238E27FC236}">
                <a16:creationId xmlns:a16="http://schemas.microsoft.com/office/drawing/2014/main" xmlns="" id="{F37D9612-8573-4D6D-BA5E-6526F2D602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xmlns="" id="{1ABE8E7E-3A92-4531-B12C-CD2A76D271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046F41-B0F0-4A35-8E13-D153D731B9FC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0935697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i Yer Tutucusu 1">
            <a:extLst>
              <a:ext uri="{FF2B5EF4-FFF2-40B4-BE49-F238E27FC236}">
                <a16:creationId xmlns:a16="http://schemas.microsoft.com/office/drawing/2014/main" xmlns="" id="{AA326457-7F41-4602-BF1D-72245A6C7E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ACD965-F5ED-4E2A-9774-C187C0BE2795}" type="datetimeFigureOut">
              <a:rPr lang="tr-TR" smtClean="0"/>
              <a:t>01.01.2021</a:t>
            </a:fld>
            <a:endParaRPr lang="tr-TR"/>
          </a:p>
        </p:txBody>
      </p:sp>
      <p:sp>
        <p:nvSpPr>
          <p:cNvPr id="3" name="Alt Bilgi Yer Tutucusu 2">
            <a:extLst>
              <a:ext uri="{FF2B5EF4-FFF2-40B4-BE49-F238E27FC236}">
                <a16:creationId xmlns:a16="http://schemas.microsoft.com/office/drawing/2014/main" xmlns="" id="{79434D81-74E2-48F1-A5A5-C5C3B93153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ayt Numarası Yer Tutucusu 3">
            <a:extLst>
              <a:ext uri="{FF2B5EF4-FFF2-40B4-BE49-F238E27FC236}">
                <a16:creationId xmlns:a16="http://schemas.microsoft.com/office/drawing/2014/main" xmlns="" id="{DFB1881B-B71B-43CC-BDF8-BBF545269B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046F41-B0F0-4A35-8E13-D153D731B9FC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37506468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xmlns="" id="{10EDE7BB-1824-40D6-BBCB-A7B76779B4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xmlns="" id="{442485CE-6C92-490D-8283-D8CCC453F59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Metin Yer Tutucusu 3">
            <a:extLst>
              <a:ext uri="{FF2B5EF4-FFF2-40B4-BE49-F238E27FC236}">
                <a16:creationId xmlns:a16="http://schemas.microsoft.com/office/drawing/2014/main" xmlns="" id="{63F2CD80-7D6A-4C2E-9298-1CDF78A86F3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xmlns="" id="{A688D51F-1A9D-4F89-A1D0-CE82D43C62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ACD965-F5ED-4E2A-9774-C187C0BE2795}" type="datetimeFigureOut">
              <a:rPr lang="tr-TR" smtClean="0"/>
              <a:t>01.01.2021</a:t>
            </a:fld>
            <a:endParaRPr 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xmlns="" id="{B9EC3AF9-4C85-4FE9-80C6-613650CFC5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xmlns="" id="{9159B3D0-CDA5-4316-805C-21C618600A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046F41-B0F0-4A35-8E13-D153D731B9FC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3407785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xmlns="" id="{530B35AC-10AA-4D9C-8B24-AE20A54F74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Resim Yer Tutucusu 2">
            <a:extLst>
              <a:ext uri="{FF2B5EF4-FFF2-40B4-BE49-F238E27FC236}">
                <a16:creationId xmlns:a16="http://schemas.microsoft.com/office/drawing/2014/main" xmlns="" id="{5557972B-6D1D-4ED1-BA63-C2988D9305C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r-TR"/>
          </a:p>
        </p:txBody>
      </p:sp>
      <p:sp>
        <p:nvSpPr>
          <p:cNvPr id="4" name="Metin Yer Tutucusu 3">
            <a:extLst>
              <a:ext uri="{FF2B5EF4-FFF2-40B4-BE49-F238E27FC236}">
                <a16:creationId xmlns:a16="http://schemas.microsoft.com/office/drawing/2014/main" xmlns="" id="{F0E8DA89-48D2-439F-8A6F-E7C0B0A02B9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xmlns="" id="{1458AE20-0F24-4BD3-9348-9C073C3DD5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ACD965-F5ED-4E2A-9774-C187C0BE2795}" type="datetimeFigureOut">
              <a:rPr lang="tr-TR" smtClean="0"/>
              <a:t>01.01.2021</a:t>
            </a:fld>
            <a:endParaRPr 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xmlns="" id="{E7D64586-71B8-4E75-ACFD-8D3BC74DDF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xmlns="" id="{7008D327-DA50-4852-990D-9F349CAB20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046F41-B0F0-4A35-8E13-D153D731B9FC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5456237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 ve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xmlns="" id="{8C9D6E0F-75B9-4FF0-9A3A-388480AF68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Dikey Metin Yer Tutucusu 2">
            <a:extLst>
              <a:ext uri="{FF2B5EF4-FFF2-40B4-BE49-F238E27FC236}">
                <a16:creationId xmlns:a16="http://schemas.microsoft.com/office/drawing/2014/main" xmlns="" id="{8DDFBA2A-8260-4880-9A6E-3CECEEAC168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xmlns="" id="{AB96AC04-EA9C-4BB6-B789-63C9366F76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ACD965-F5ED-4E2A-9774-C187C0BE2795}" type="datetimeFigureOut">
              <a:rPr lang="tr-TR" smtClean="0"/>
              <a:t>01.01.2021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xmlns="" id="{F5BC4CCD-EF8E-489F-9C05-1EA5414983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xmlns="" id="{4612663D-C336-4802-BE98-8309C17593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046F41-B0F0-4A35-8E13-D153D731B9FC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42017239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ey Başlık 1">
            <a:extLst>
              <a:ext uri="{FF2B5EF4-FFF2-40B4-BE49-F238E27FC236}">
                <a16:creationId xmlns:a16="http://schemas.microsoft.com/office/drawing/2014/main" xmlns="" id="{D012A353-0E70-4979-B211-F6F9D2A9D9C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Dikey Metin Yer Tutucusu 2">
            <a:extLst>
              <a:ext uri="{FF2B5EF4-FFF2-40B4-BE49-F238E27FC236}">
                <a16:creationId xmlns:a16="http://schemas.microsoft.com/office/drawing/2014/main" xmlns="" id="{4D44066F-7B4F-4BCE-836D-9BF917E51F7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xmlns="" id="{EAC72CBC-F13E-4EC3-9E1C-DDE33FA63F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ACD965-F5ED-4E2A-9774-C187C0BE2795}" type="datetimeFigureOut">
              <a:rPr lang="tr-TR" smtClean="0"/>
              <a:t>01.01.2021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xmlns="" id="{0D14AB38-886A-466C-96B1-D83BD9B4F2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xmlns="" id="{ACA5AF9D-68F6-458A-B8EA-69106CE330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046F41-B0F0-4A35-8E13-D153D731B9FC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535450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Yer Tutucusu 1">
            <a:extLst>
              <a:ext uri="{FF2B5EF4-FFF2-40B4-BE49-F238E27FC236}">
                <a16:creationId xmlns:a16="http://schemas.microsoft.com/office/drawing/2014/main" xmlns="" id="{3F817D64-3513-4614-B16C-B304D50449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xmlns="" id="{02FECDAA-435E-4762-8B7F-9D839F6B2E1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xmlns="" id="{BF3C767E-17D5-4F96-AF48-DB036C93E0D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BACD965-F5ED-4E2A-9774-C187C0BE2795}" type="datetimeFigureOut">
              <a:rPr lang="tr-TR" smtClean="0"/>
              <a:t>01.01.2021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xmlns="" id="{4048F007-AA1F-403C-A433-30B6E0643D9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xmlns="" id="{4626796E-61B9-459A-81FC-4602C6A184A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4046F41-B0F0-4A35-8E13-D153D731B9FC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122872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xmlns="" id="{BC613017-0637-4E5C-AE76-7E4B1CD8699A}"/>
              </a:ext>
            </a:extLst>
          </p:cNvPr>
          <p:cNvSpPr>
            <a:spLocks noGrp="1"/>
          </p:cNvSpPr>
          <p:nvPr>
            <p:ph type="ctrTitle"/>
          </p:nvPr>
        </p:nvSpPr>
        <p:spPr/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/>
          <a:lstStyle/>
          <a:p>
            <a:r>
              <a:rPr lang="tr-TR" dirty="0"/>
              <a:t>9-DENEME SINAVI 2</a:t>
            </a:r>
          </a:p>
        </p:txBody>
      </p:sp>
      <p:sp>
        <p:nvSpPr>
          <p:cNvPr id="3" name="Alt Başlık 2">
            <a:extLst>
              <a:ext uri="{FF2B5EF4-FFF2-40B4-BE49-F238E27FC236}">
                <a16:creationId xmlns:a16="http://schemas.microsoft.com/office/drawing/2014/main" xmlns="" id="{669A0DDC-918C-4A77-A18D-5900949D7EC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/>
          <a:lstStyle/>
          <a:p>
            <a:endParaRPr lang="tr-TR" dirty="0"/>
          </a:p>
          <a:p>
            <a:r>
              <a:rPr lang="tr-TR" dirty="0"/>
              <a:t>9.SINIF I. </a:t>
            </a:r>
            <a:r>
              <a:rPr lang="tr-TR" dirty="0" smtClean="0"/>
              <a:t>ÜNİTE</a:t>
            </a:r>
          </a:p>
          <a:p>
            <a:r>
              <a:rPr lang="tr-TR" smtClean="0"/>
              <a:t>20 SORU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514982009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6000">
        <p15:prstTrans prst="curtains"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xmlns="" id="{AE5F093E-0088-4C25-BE0F-B0BA1D016FFD}"/>
              </a:ext>
            </a:extLst>
          </p:cNvPr>
          <p:cNvSpPr>
            <a:spLocks noGrp="1"/>
          </p:cNvSpPr>
          <p:nvPr>
            <p:ph type="title"/>
          </p:nvPr>
        </p:nvSpPr>
        <p:spPr/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pPr algn="ctr"/>
            <a:r>
              <a:rPr lang="tr-TR" dirty="0"/>
              <a:t>1.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xmlns="" id="{B40A7ED0-26E3-4F96-B29E-FE43BD86DF5E}"/>
              </a:ext>
            </a:extLst>
          </p:cNvPr>
          <p:cNvSpPr>
            <a:spLocks noGrp="1"/>
          </p:cNvSpPr>
          <p:nvPr>
            <p:ph idx="1"/>
          </p:nvPr>
        </p:nvSpPr>
        <p:spPr/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 marL="0" indent="0">
              <a:buNone/>
            </a:pP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Tarih bilimi, yazının bulunması ile başlar. Yazıdan önceki devirler,  tarih öncesi devirler olarak ifade edilir.</a:t>
            </a:r>
          </a:p>
          <a:p>
            <a:pPr marL="0" indent="0">
              <a:buNone/>
            </a:pP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Yalnızca tarih öncesi devirlerle ilgili araştırma yapan bir tarihçi, aşağı-</a:t>
            </a:r>
            <a:r>
              <a:rPr lang="tr-T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daki</a:t>
            </a: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kaynaklardan hangisinden yararlanamaz ?</a:t>
            </a:r>
          </a:p>
          <a:p>
            <a:pPr marL="0" indent="0">
              <a:buNone/>
            </a:pP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A) Mühürler.</a:t>
            </a:r>
          </a:p>
          <a:p>
            <a:pPr marL="0" indent="0">
              <a:buNone/>
            </a:pP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B) Heykel ve kabartmalar.</a:t>
            </a:r>
          </a:p>
          <a:p>
            <a:pPr marL="0" indent="0">
              <a:buNone/>
            </a:pP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C) Seramik kaplar.</a:t>
            </a:r>
          </a:p>
          <a:p>
            <a:pPr marL="0" indent="0">
              <a:buNone/>
            </a:pP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D) Mağara resimleri.</a:t>
            </a:r>
          </a:p>
          <a:p>
            <a:pPr marL="0" indent="0">
              <a:buNone/>
            </a:pP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E)  Silahlar.</a:t>
            </a:r>
          </a:p>
        </p:txBody>
      </p:sp>
    </p:spTree>
    <p:extLst>
      <p:ext uri="{BB962C8B-B14F-4D97-AF65-F5344CB8AC3E}">
        <p14:creationId xmlns:p14="http://schemas.microsoft.com/office/powerpoint/2010/main" val="2721535802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2000">
        <p15:prstTrans prst="drape"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xmlns="" id="{0D455190-420A-4328-B2EE-8EDDFDC59262}"/>
              </a:ext>
            </a:extLst>
          </p:cNvPr>
          <p:cNvSpPr>
            <a:spLocks noGrp="1"/>
          </p:cNvSpPr>
          <p:nvPr>
            <p:ph type="title"/>
          </p:nvPr>
        </p:nvSpPr>
        <p:spPr/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 algn="ctr"/>
            <a:r>
              <a:rPr lang="tr-TR" dirty="0"/>
              <a:t>2.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xmlns="" id="{C9E21C8E-3442-43AA-B1C9-11E6DF10B446}"/>
              </a:ext>
            </a:extLst>
          </p:cNvPr>
          <p:cNvSpPr>
            <a:spLocks noGrp="1"/>
          </p:cNvSpPr>
          <p:nvPr>
            <p:ph idx="1"/>
          </p:nvPr>
        </p:nvSpPr>
        <p:spPr/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Tarihi doğru anlayabilmek için yararlanılan her türlü malzemeye, kaynak yani belge denir.</a:t>
            </a:r>
          </a:p>
          <a:p>
            <a:pPr marL="0" indent="0">
              <a:buNone/>
            </a:pP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Buna göre ;</a:t>
            </a:r>
          </a:p>
          <a:p>
            <a:pPr marL="0" indent="0">
              <a:buNone/>
            </a:pP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tr-T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I.yıllıklar</a:t>
            </a: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        </a:t>
            </a:r>
            <a:r>
              <a:rPr lang="tr-T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II.yazıtlar</a:t>
            </a: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      </a:t>
            </a:r>
            <a:r>
              <a:rPr lang="tr-T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III.mağara</a:t>
            </a: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resimleri,</a:t>
            </a:r>
          </a:p>
          <a:p>
            <a:pPr marL="0" indent="0">
              <a:buNone/>
            </a:pPr>
            <a:endParaRPr lang="tr-T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malzemelerinden hangileri, tarihi devirlerin aydınlatılmasında yararlanılan kaynaklar arasında yer alır ?</a:t>
            </a:r>
          </a:p>
          <a:p>
            <a:pPr marL="0" indent="0">
              <a:buNone/>
            </a:pP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A) Yalnız I                          B) Yalnız II                    C) Yalnız III</a:t>
            </a:r>
          </a:p>
          <a:p>
            <a:pPr marL="0" indent="0">
              <a:buNone/>
            </a:pPr>
            <a:endParaRPr lang="tr-T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D) I ve II.                            E) I,II ve III.</a:t>
            </a:r>
          </a:p>
          <a:p>
            <a:pPr marL="0" indent="0">
              <a:buNone/>
            </a:pPr>
            <a:endParaRPr lang="tr-T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22794695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2000">
        <p15:prstTrans prst="fallOver"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xmlns="" id="{085867F4-C310-4594-901B-79C66717A841}"/>
              </a:ext>
            </a:extLst>
          </p:cNvPr>
          <p:cNvSpPr>
            <a:spLocks noGrp="1"/>
          </p:cNvSpPr>
          <p:nvPr>
            <p:ph type="title"/>
          </p:nvPr>
        </p:nvSpPr>
        <p:spPr/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/>
          <a:lstStyle/>
          <a:p>
            <a:pPr algn="ctr"/>
            <a:r>
              <a:rPr lang="tr-TR" dirty="0"/>
              <a:t>3.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xmlns="" id="{81245C70-EAC9-4F88-8049-6E41ECFD0977}"/>
              </a:ext>
            </a:extLst>
          </p:cNvPr>
          <p:cNvSpPr>
            <a:spLocks noGrp="1"/>
          </p:cNvSpPr>
          <p:nvPr>
            <p:ph idx="1"/>
          </p:nvPr>
        </p:nvSpPr>
        <p:spPr/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Tarih bilimi, insanoğlunun meydana getirdiği faaliyetleri, değişimleri  ve eserleri inceler. Deney ve gözlem yapılamaması nedeniyle, bu durum, tarih bilimini fen bilimlerinden ayırır.</a:t>
            </a:r>
          </a:p>
          <a:p>
            <a:pPr marL="0" indent="0">
              <a:buNone/>
            </a:pP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Buna göre ;</a:t>
            </a:r>
          </a:p>
          <a:p>
            <a:pPr marL="0" indent="0">
              <a:buNone/>
            </a:pP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tr-T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I.tarihin</a:t>
            </a: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beşeri bir bilim olduğuna,</a:t>
            </a:r>
          </a:p>
          <a:p>
            <a:pPr marL="0" indent="0">
              <a:buNone/>
            </a:pP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tr-T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II.tarihin</a:t>
            </a: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konusunun insan olduğuna,</a:t>
            </a:r>
          </a:p>
          <a:p>
            <a:pPr marL="0" indent="0">
              <a:buNone/>
            </a:pP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III.insanın</a:t>
            </a: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olmadığı yerde tarihin de olamayacağına,</a:t>
            </a:r>
          </a:p>
          <a:p>
            <a:pPr marL="0" indent="0">
              <a:buNone/>
            </a:pP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yargılarından hangilerine ulaşılabilir ?</a:t>
            </a:r>
          </a:p>
          <a:p>
            <a:pPr marL="0" indent="0">
              <a:buNone/>
            </a:pP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A) Yalnız I                             B) Yalnız II                    C) Yalnız III</a:t>
            </a:r>
          </a:p>
          <a:p>
            <a:pPr marL="0" indent="0">
              <a:buNone/>
            </a:pP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D) I ve II                                E) I, II ve III.</a:t>
            </a:r>
          </a:p>
          <a:p>
            <a:pPr marL="0" indent="0">
              <a:buNone/>
            </a:pPr>
            <a:endParaRPr lang="tr-T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81592170"/>
      </p:ext>
    </p:extLst>
  </p:cSld>
  <p:clrMapOvr>
    <a:masterClrMapping/>
  </p:clrMapOvr>
  <p:transition spd="slow">
    <p:wheel spokes="1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xmlns="" id="{196F45A3-9045-4753-9BDD-916AFED7B43E}"/>
              </a:ext>
            </a:extLst>
          </p:cNvPr>
          <p:cNvSpPr>
            <a:spLocks noGrp="1"/>
          </p:cNvSpPr>
          <p:nvPr>
            <p:ph type="title"/>
          </p:nvPr>
        </p:nvSpPr>
        <p:spPr/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/>
          <a:lstStyle/>
          <a:p>
            <a:pPr algn="ctr"/>
            <a:r>
              <a:rPr lang="tr-TR" dirty="0"/>
              <a:t>4.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xmlns="" id="{A49DFC87-44D5-43AE-ACFC-B6E7DE827689}"/>
              </a:ext>
            </a:extLst>
          </p:cNvPr>
          <p:cNvSpPr>
            <a:spLocks noGrp="1"/>
          </p:cNvSpPr>
          <p:nvPr>
            <p:ph idx="1"/>
          </p:nvPr>
        </p:nvSpPr>
        <p:spPr/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Tarihte Türk adının geçtiği ilk metinler, Orhun </a:t>
            </a:r>
            <a:r>
              <a:rPr lang="tr-T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Kitabeleri’dir</a:t>
            </a: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Bu kitabelerde Türklerin töresine, kültürüne ve yaşantılarına ait pek çok bilgi bulunmaktadır.</a:t>
            </a:r>
          </a:p>
          <a:p>
            <a:pPr marL="0" indent="0">
              <a:buNone/>
            </a:pP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Orhun </a:t>
            </a:r>
            <a:r>
              <a:rPr lang="tr-T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Kitabeleri’ni</a:t>
            </a: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tarihsel açıdan değerlendirebilmek için ;</a:t>
            </a:r>
          </a:p>
          <a:p>
            <a:pPr marL="0" indent="0">
              <a:buNone/>
            </a:pP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tr-T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I.epigrafya</a:t>
            </a: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</a:p>
          <a:p>
            <a:pPr marL="0" indent="0">
              <a:buNone/>
            </a:pP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tr-T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II.etnografya</a:t>
            </a: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</a:p>
          <a:p>
            <a:pPr marL="0" indent="0">
              <a:buNone/>
            </a:pP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III.paleografya</a:t>
            </a: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</a:p>
          <a:p>
            <a:pPr marL="0" indent="0">
              <a:buNone/>
            </a:pP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bilim dallarının hangilerinden yararlanılması gerektiği söylenebilir ?</a:t>
            </a:r>
          </a:p>
          <a:p>
            <a:pPr marL="0" indent="0">
              <a:buNone/>
            </a:pP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A) Yalnız I                              B) Yalnız II                   C) Yalnız III</a:t>
            </a:r>
          </a:p>
          <a:p>
            <a:pPr marL="0" indent="0">
              <a:buNone/>
            </a:pP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D) I ve II                                 E) I, II ve III.</a:t>
            </a:r>
          </a:p>
          <a:p>
            <a:pPr marL="0" indent="0">
              <a:buNone/>
            </a:pPr>
            <a:endParaRPr lang="tr-T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003404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xmlns="" id="{50791A7B-AD7E-47E7-B542-4BF3E349A3CD}"/>
              </a:ext>
            </a:extLst>
          </p:cNvPr>
          <p:cNvSpPr>
            <a:spLocks noGrp="1"/>
          </p:cNvSpPr>
          <p:nvPr>
            <p:ph type="title"/>
          </p:nvPr>
        </p:nvSpPr>
        <p:spPr/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/>
          <a:lstStyle/>
          <a:p>
            <a:pPr algn="ctr"/>
            <a:r>
              <a:rPr lang="tr-TR" dirty="0"/>
              <a:t>5.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xmlns="" id="{DBA4EA3B-9D86-466A-B0F0-1C51C21C9DEE}"/>
              </a:ext>
            </a:extLst>
          </p:cNvPr>
          <p:cNvSpPr>
            <a:spLocks noGrp="1"/>
          </p:cNvSpPr>
          <p:nvPr>
            <p:ph idx="1"/>
          </p:nvPr>
        </p:nvSpPr>
        <p:spPr/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/>
          <a:lstStyle/>
          <a:p>
            <a:pPr marL="0" indent="0">
              <a:buNone/>
            </a:pP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tr-T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I.İlk</a:t>
            </a: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Çağ Tarihi,</a:t>
            </a:r>
          </a:p>
          <a:p>
            <a:pPr marL="0" indent="0">
              <a:buNone/>
            </a:pP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tr-T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II.Orta</a:t>
            </a: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Doğu Tarihi,</a:t>
            </a:r>
          </a:p>
          <a:p>
            <a:pPr marL="0" indent="0">
              <a:buNone/>
            </a:pP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III.XIX.Yüzyıl</a:t>
            </a: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Tarihi,</a:t>
            </a:r>
          </a:p>
          <a:p>
            <a:pPr marL="0" indent="0">
              <a:buNone/>
            </a:pP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Yukarıda verilenlerden hangileri, zamana göre sınıflandırmaya verilen bir örnek olamaz ?</a:t>
            </a:r>
          </a:p>
          <a:p>
            <a:pPr marL="0" indent="0">
              <a:buNone/>
            </a:pP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A) Yalnız I                         B) Yalnız II.                      C) Yalnız III.</a:t>
            </a:r>
          </a:p>
          <a:p>
            <a:pPr marL="0" indent="0">
              <a:buNone/>
            </a:pPr>
            <a:endParaRPr lang="tr-T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D) I ve II.                           E) II ve III.</a:t>
            </a:r>
          </a:p>
        </p:txBody>
      </p:sp>
    </p:spTree>
    <p:extLst>
      <p:ext uri="{BB962C8B-B14F-4D97-AF65-F5344CB8AC3E}">
        <p14:creationId xmlns:p14="http://schemas.microsoft.com/office/powerpoint/2010/main" val="2370578204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3250">
        <p15:prstTrans prst="origami"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xmlns="" id="{A85A8A48-89E5-4F9B-B959-7925DD909E82}"/>
              </a:ext>
            </a:extLst>
          </p:cNvPr>
          <p:cNvSpPr>
            <a:spLocks noGrp="1"/>
          </p:cNvSpPr>
          <p:nvPr>
            <p:ph type="title"/>
          </p:nvPr>
        </p:nvSpPr>
        <p:spPr/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/>
          <a:lstStyle/>
          <a:p>
            <a:pPr algn="ctr"/>
            <a:r>
              <a:rPr lang="tr-TR" dirty="0"/>
              <a:t>6.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xmlns="" id="{5FF4CB65-25BC-4AFD-875F-8E2E4F686787}"/>
              </a:ext>
            </a:extLst>
          </p:cNvPr>
          <p:cNvSpPr>
            <a:spLocks noGrp="1"/>
          </p:cNvSpPr>
          <p:nvPr>
            <p:ph idx="1"/>
          </p:nvPr>
        </p:nvSpPr>
        <p:spPr/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Tarihin incelenmesinde kullanılan birinci el kaynaklar, olayın geçtiği döneme aittir.</a:t>
            </a:r>
          </a:p>
          <a:p>
            <a:pPr marL="0" indent="0">
              <a:buNone/>
            </a:pP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Buna göre, birinci el kaynakların ;</a:t>
            </a:r>
          </a:p>
          <a:p>
            <a:pPr marL="0" indent="0">
              <a:buNone/>
            </a:pP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tr-T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I.sadece</a:t>
            </a: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tarih öncesi çağların aydınlatılmasında kullanılır,</a:t>
            </a:r>
          </a:p>
          <a:p>
            <a:pPr marL="0" indent="0">
              <a:buNone/>
            </a:pP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tr-T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II.sadece</a:t>
            </a: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yazısız belgeleri içerir,</a:t>
            </a:r>
          </a:p>
          <a:p>
            <a:pPr marL="0" indent="0">
              <a:buNone/>
            </a:pP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III.döneminin</a:t>
            </a: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özelliklerini yansıtır,</a:t>
            </a:r>
          </a:p>
          <a:p>
            <a:pPr marL="0" indent="0">
              <a:buNone/>
            </a:pP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özelliklerinden hangilerine sahip olduğu söylenebilir ?</a:t>
            </a:r>
          </a:p>
          <a:p>
            <a:pPr marL="0" indent="0">
              <a:buNone/>
            </a:pP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A) Yalnız I                           B) Yalnız II                  C) Yalnız III.</a:t>
            </a:r>
          </a:p>
          <a:p>
            <a:pPr marL="0" indent="0">
              <a:buNone/>
            </a:pP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D) I ve II.                             E) I, II ve III.</a:t>
            </a:r>
          </a:p>
        </p:txBody>
      </p:sp>
    </p:spTree>
    <p:extLst>
      <p:ext uri="{BB962C8B-B14F-4D97-AF65-F5344CB8AC3E}">
        <p14:creationId xmlns:p14="http://schemas.microsoft.com/office/powerpoint/2010/main" val="846805228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3250">
        <p15:prstTrans prst="origami"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xmlns="" id="{77653479-A978-4081-A784-D64D77DF6350}"/>
              </a:ext>
            </a:extLst>
          </p:cNvPr>
          <p:cNvSpPr>
            <a:spLocks noGrp="1"/>
          </p:cNvSpPr>
          <p:nvPr>
            <p:ph type="title"/>
          </p:nvPr>
        </p:nvSpPr>
        <p:spPr/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/>
          <a:lstStyle/>
          <a:p>
            <a:pPr algn="ctr"/>
            <a:r>
              <a:rPr lang="tr-TR" dirty="0"/>
              <a:t>7.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xmlns="" id="{1DD04F8C-F177-4D9F-98F9-AC4040428E68}"/>
              </a:ext>
            </a:extLst>
          </p:cNvPr>
          <p:cNvSpPr>
            <a:spLocks noGrp="1"/>
          </p:cNvSpPr>
          <p:nvPr>
            <p:ph idx="1"/>
          </p:nvPr>
        </p:nvSpPr>
        <p:spPr/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/>
          <a:lstStyle/>
          <a:p>
            <a:pPr marL="0" indent="0">
              <a:buNone/>
            </a:pP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Tarihin, destan ve hikayelerden ayrılarak bir bilim haline gelmesinde ; </a:t>
            </a:r>
          </a:p>
          <a:p>
            <a:pPr marL="0" indent="0">
              <a:buNone/>
            </a:pP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tr-T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I.olaylar</a:t>
            </a: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arasında sebep-sonuç ilişkisi kurma,</a:t>
            </a:r>
          </a:p>
          <a:p>
            <a:pPr marL="0" indent="0">
              <a:buNone/>
            </a:pP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tr-T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II.olaylarla</a:t>
            </a: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ilgili genelleme yapma,</a:t>
            </a:r>
          </a:p>
          <a:p>
            <a:pPr marL="0" indent="0">
              <a:buNone/>
            </a:pP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III.kesin</a:t>
            </a: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kanunlar ortaya koyma,</a:t>
            </a:r>
          </a:p>
          <a:p>
            <a:pPr marL="0" indent="0">
              <a:buNone/>
            </a:pP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durumlarından hangilerinin etkili olduğu söylenebilir ?</a:t>
            </a:r>
          </a:p>
          <a:p>
            <a:pPr marL="0" indent="0">
              <a:buNone/>
            </a:pP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A) Yalnız I.                       B) Yalnız II.                     C) Yalnız III.</a:t>
            </a:r>
          </a:p>
          <a:p>
            <a:pPr marL="0" indent="0">
              <a:buNone/>
            </a:pPr>
            <a:endParaRPr lang="tr-T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D) I ve II.                          E) II ve III.</a:t>
            </a:r>
          </a:p>
        </p:txBody>
      </p:sp>
    </p:spTree>
    <p:extLst>
      <p:ext uri="{BB962C8B-B14F-4D97-AF65-F5344CB8AC3E}">
        <p14:creationId xmlns:p14="http://schemas.microsoft.com/office/powerpoint/2010/main" val="722379385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>
        <p15:prstTrans prst="peelOff"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xmlns="" id="{1E2BBA9E-A347-4CBE-960A-B65A8CD8A0AF}"/>
              </a:ext>
            </a:extLst>
          </p:cNvPr>
          <p:cNvSpPr>
            <a:spLocks noGrp="1"/>
          </p:cNvSpPr>
          <p:nvPr>
            <p:ph type="title"/>
          </p:nvPr>
        </p:nvSpPr>
        <p:spPr/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pPr algn="ctr"/>
            <a:r>
              <a:rPr lang="tr-TR" dirty="0"/>
              <a:t>8.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xmlns="" id="{0ADC3881-6339-4CF0-87B8-C06E4E9FC54D}"/>
              </a:ext>
            </a:extLst>
          </p:cNvPr>
          <p:cNvSpPr>
            <a:spLocks noGrp="1"/>
          </p:cNvSpPr>
          <p:nvPr>
            <p:ph idx="1"/>
          </p:nvPr>
        </p:nvSpPr>
        <p:spPr/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 marL="0" indent="0">
              <a:buNone/>
            </a:pP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tr-T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I.madenlerin</a:t>
            </a: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işlenmesi,</a:t>
            </a:r>
          </a:p>
          <a:p>
            <a:pPr marL="0" indent="0">
              <a:buNone/>
            </a:pP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tr-T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II.tahıldan</a:t>
            </a: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ekmek yapılması,</a:t>
            </a:r>
          </a:p>
          <a:p>
            <a:pPr marL="0" indent="0">
              <a:buNone/>
            </a:pP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III.bitki</a:t>
            </a: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liflerinden dokuma yapılması,</a:t>
            </a:r>
          </a:p>
          <a:p>
            <a:pPr marL="0" indent="0">
              <a:buNone/>
            </a:pP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gelişmelerinden hangileri, ateşin kullanıldığının kanıtı olabilir ?</a:t>
            </a:r>
          </a:p>
          <a:p>
            <a:pPr marL="0" indent="0">
              <a:buNone/>
            </a:pPr>
            <a:endParaRPr lang="tr-T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A) Yalnız I                        B) Yalnız III                     C) I ve II.</a:t>
            </a:r>
          </a:p>
          <a:p>
            <a:pPr marL="0" indent="0">
              <a:buNone/>
            </a:pPr>
            <a:endParaRPr lang="tr-T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D) II ve III.                        E) I, II ve III.</a:t>
            </a:r>
          </a:p>
        </p:txBody>
      </p:sp>
    </p:spTree>
    <p:extLst>
      <p:ext uri="{BB962C8B-B14F-4D97-AF65-F5344CB8AC3E}">
        <p14:creationId xmlns:p14="http://schemas.microsoft.com/office/powerpoint/2010/main" val="32815807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xmlns="" id="{9A64BEF2-E7E1-4242-8A3D-8383AB5DEADF}"/>
              </a:ext>
            </a:extLst>
          </p:cNvPr>
          <p:cNvSpPr>
            <a:spLocks noGrp="1"/>
          </p:cNvSpPr>
          <p:nvPr>
            <p:ph type="title"/>
          </p:nvPr>
        </p:nvSpPr>
        <p:spPr/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 algn="ctr"/>
            <a:r>
              <a:rPr lang="tr-TR" dirty="0"/>
              <a:t>9.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xmlns="" id="{5C6C749D-BF18-49AA-934E-C0A6CEDC895E}"/>
              </a:ext>
            </a:extLst>
          </p:cNvPr>
          <p:cNvSpPr>
            <a:spLocks noGrp="1"/>
          </p:cNvSpPr>
          <p:nvPr>
            <p:ph idx="1"/>
          </p:nvPr>
        </p:nvSpPr>
        <p:spPr/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/>
          <a:lstStyle/>
          <a:p>
            <a:pPr marL="0" indent="0">
              <a:buNone/>
            </a:pP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tr-T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I.ilk</a:t>
            </a: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mezarların yapılması,</a:t>
            </a:r>
          </a:p>
          <a:p>
            <a:pPr marL="0" indent="0">
              <a:buNone/>
            </a:pP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tr-T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II.Kadeş</a:t>
            </a: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Antlaşması’nın imzalanması,</a:t>
            </a:r>
          </a:p>
          <a:p>
            <a:pPr marL="0" indent="0">
              <a:buNone/>
            </a:pP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III.ilk</a:t>
            </a: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köylerin kurulması,</a:t>
            </a:r>
          </a:p>
          <a:p>
            <a:pPr marL="0" indent="0">
              <a:buNone/>
            </a:pP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gelişmelerinden hangilerinin oluş zamanını belirlemek daha zordur ?</a:t>
            </a:r>
          </a:p>
          <a:p>
            <a:pPr marL="0" indent="0">
              <a:buNone/>
            </a:pPr>
            <a:endParaRPr lang="tr-T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A) Yalnız I                             B) Yalnız II                   C) Yalnız III</a:t>
            </a:r>
          </a:p>
          <a:p>
            <a:pPr marL="0" indent="0">
              <a:buNone/>
            </a:pPr>
            <a:endParaRPr lang="tr-T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D) I ve III.                             E) I, II ve III.</a:t>
            </a:r>
          </a:p>
        </p:txBody>
      </p:sp>
    </p:spTree>
    <p:extLst>
      <p:ext uri="{BB962C8B-B14F-4D97-AF65-F5344CB8AC3E}">
        <p14:creationId xmlns:p14="http://schemas.microsoft.com/office/powerpoint/2010/main" val="14603078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xmlns="" id="{E243461B-D234-4DA8-8F0B-BEFD5A2CFD35}"/>
              </a:ext>
            </a:extLst>
          </p:cNvPr>
          <p:cNvSpPr>
            <a:spLocks noGrp="1"/>
          </p:cNvSpPr>
          <p:nvPr>
            <p:ph type="title"/>
          </p:nvPr>
        </p:nvSpPr>
        <p:spPr/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/>
          <a:lstStyle/>
          <a:p>
            <a:pPr algn="ctr"/>
            <a:r>
              <a:rPr lang="tr-TR" dirty="0"/>
              <a:t>10.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xmlns="" id="{CB97AC20-5052-49DB-9861-05344CCA971E}"/>
              </a:ext>
            </a:extLst>
          </p:cNvPr>
          <p:cNvSpPr>
            <a:spLocks noGrp="1"/>
          </p:cNvSpPr>
          <p:nvPr>
            <p:ph idx="1"/>
          </p:nvPr>
        </p:nvSpPr>
        <p:spPr/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tr-TR" dirty="0"/>
              <a:t> Tarihte mutlak doğrular yoktur. Bulunan her yeni bilgi ve belgeler, mevcut tarihi bilgilerin değişmesine yol açabilmektedir.</a:t>
            </a:r>
          </a:p>
          <a:p>
            <a:pPr marL="0" indent="0">
              <a:buNone/>
            </a:pPr>
            <a:r>
              <a:rPr lang="tr-TR" dirty="0"/>
              <a:t> Buna göre ;</a:t>
            </a:r>
          </a:p>
          <a:p>
            <a:pPr marL="0" indent="0">
              <a:buNone/>
            </a:pPr>
            <a:r>
              <a:rPr lang="tr-TR" dirty="0"/>
              <a:t>   </a:t>
            </a:r>
            <a:r>
              <a:rPr lang="tr-TR" dirty="0" err="1"/>
              <a:t>I.Mustafa</a:t>
            </a:r>
            <a:r>
              <a:rPr lang="tr-TR" dirty="0"/>
              <a:t> Kemal, 19 Mayıs 1919’da Samsun’a çıkmıştır.</a:t>
            </a:r>
          </a:p>
          <a:p>
            <a:pPr marL="0" indent="0">
              <a:buNone/>
            </a:pPr>
            <a:r>
              <a:rPr lang="tr-TR" dirty="0"/>
              <a:t>  </a:t>
            </a:r>
            <a:r>
              <a:rPr lang="tr-TR" dirty="0" err="1"/>
              <a:t>II.Tarihte</a:t>
            </a:r>
            <a:r>
              <a:rPr lang="tr-TR" dirty="0"/>
              <a:t> parayı kullanan ilk topluluk, </a:t>
            </a:r>
            <a:r>
              <a:rPr lang="tr-TR" dirty="0" err="1"/>
              <a:t>Lidyalılar’dır</a:t>
            </a:r>
            <a:r>
              <a:rPr lang="tr-TR" dirty="0"/>
              <a:t>.</a:t>
            </a:r>
          </a:p>
          <a:p>
            <a:pPr marL="0" indent="0">
              <a:buNone/>
            </a:pPr>
            <a:r>
              <a:rPr lang="tr-TR" dirty="0"/>
              <a:t> </a:t>
            </a:r>
            <a:r>
              <a:rPr lang="tr-TR" dirty="0" err="1"/>
              <a:t>III.Türk</a:t>
            </a:r>
            <a:r>
              <a:rPr lang="tr-TR" dirty="0"/>
              <a:t> tarihinin en eski yazıtları, Orhun </a:t>
            </a:r>
            <a:r>
              <a:rPr lang="tr-TR" dirty="0" err="1"/>
              <a:t>Abideleri’dir</a:t>
            </a:r>
            <a:r>
              <a:rPr lang="tr-TR" dirty="0"/>
              <a:t>.</a:t>
            </a:r>
          </a:p>
          <a:p>
            <a:pPr marL="0" indent="0">
              <a:buNone/>
            </a:pPr>
            <a:r>
              <a:rPr lang="tr-TR" dirty="0"/>
              <a:t> bilgilerinden hangilerinin, yeni bilgi ve bulguların çıkarılması ile değişebilme olasılığı vardır ?</a:t>
            </a:r>
          </a:p>
          <a:p>
            <a:pPr marL="0" indent="0">
              <a:buNone/>
            </a:pPr>
            <a:r>
              <a:rPr lang="tr-TR" dirty="0"/>
              <a:t> A) Yalnız I                               B) Yalnız II                       C) Yalnız III</a:t>
            </a:r>
          </a:p>
          <a:p>
            <a:pPr marL="0" indent="0">
              <a:buNone/>
            </a:pPr>
            <a:r>
              <a:rPr lang="tr-TR" dirty="0"/>
              <a:t> D) II ve III.                               E) I, II ve III.</a:t>
            </a:r>
          </a:p>
        </p:txBody>
      </p:sp>
    </p:spTree>
    <p:extLst>
      <p:ext uri="{BB962C8B-B14F-4D97-AF65-F5344CB8AC3E}">
        <p14:creationId xmlns:p14="http://schemas.microsoft.com/office/powerpoint/2010/main" val="1321035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xmlns="" id="{435AF69E-8988-4F2C-A0BB-2BB2A9AE53A7}"/>
              </a:ext>
            </a:extLst>
          </p:cNvPr>
          <p:cNvSpPr>
            <a:spLocks noGrp="1"/>
          </p:cNvSpPr>
          <p:nvPr>
            <p:ph type="title"/>
          </p:nvPr>
        </p:nvSpPr>
        <p:spPr/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/>
          <a:lstStyle/>
          <a:p>
            <a:pPr algn="ctr"/>
            <a:r>
              <a:rPr lang="tr-TR" dirty="0"/>
              <a:t>11.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xmlns="" id="{065F54AA-FBCB-4AC4-B13E-008865E8BA87}"/>
              </a:ext>
            </a:extLst>
          </p:cNvPr>
          <p:cNvSpPr>
            <a:spLocks noGrp="1"/>
          </p:cNvSpPr>
          <p:nvPr>
            <p:ph idx="1"/>
          </p:nvPr>
        </p:nvSpPr>
        <p:spPr/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/>
          <a:lstStyle/>
          <a:p>
            <a:pPr marL="0" indent="0">
              <a:buNone/>
            </a:pPr>
            <a:r>
              <a:rPr lang="tr-TR" dirty="0"/>
              <a:t> Aşağıdaki cümlelerin hangisinde hem zaman, hem mekan ve hem de konuya göre sınıflandırma yapılmıştır ?</a:t>
            </a:r>
          </a:p>
          <a:p>
            <a:pPr marL="0" indent="0">
              <a:buNone/>
            </a:pPr>
            <a:endParaRPr lang="tr-TR" dirty="0"/>
          </a:p>
          <a:p>
            <a:pPr marL="0" indent="0">
              <a:buNone/>
            </a:pPr>
            <a:r>
              <a:rPr lang="tr-TR" dirty="0"/>
              <a:t> A) Ünye kültür ve sanat tarihi</a:t>
            </a:r>
          </a:p>
          <a:p>
            <a:pPr marL="0" indent="0">
              <a:buNone/>
            </a:pPr>
            <a:r>
              <a:rPr lang="tr-TR" dirty="0"/>
              <a:t> B) </a:t>
            </a:r>
            <a:r>
              <a:rPr lang="tr-TR" dirty="0" err="1"/>
              <a:t>Emeviler</a:t>
            </a:r>
            <a:r>
              <a:rPr lang="tr-TR" dirty="0"/>
              <a:t> Dönemi Şam Tarihi</a:t>
            </a:r>
          </a:p>
          <a:p>
            <a:pPr marL="0" indent="0">
              <a:buNone/>
            </a:pPr>
            <a:r>
              <a:rPr lang="tr-TR" dirty="0"/>
              <a:t> C) İlk Çağ Anadolu Siyasi Tarihi.</a:t>
            </a:r>
          </a:p>
          <a:p>
            <a:pPr marL="0" indent="0">
              <a:buNone/>
            </a:pPr>
            <a:r>
              <a:rPr lang="tr-TR" dirty="0"/>
              <a:t> D) Fatih Dönemi İstanbul Tarihi.</a:t>
            </a:r>
          </a:p>
          <a:p>
            <a:pPr marL="0" indent="0">
              <a:buNone/>
            </a:pPr>
            <a:r>
              <a:rPr lang="tr-TR" dirty="0"/>
              <a:t> E) </a:t>
            </a:r>
            <a:r>
              <a:rPr lang="tr-TR" dirty="0" err="1"/>
              <a:t>XVII.Yüzyıl</a:t>
            </a:r>
            <a:r>
              <a:rPr lang="tr-TR" dirty="0"/>
              <a:t> Osmanlı Tarihi.</a:t>
            </a:r>
          </a:p>
        </p:txBody>
      </p:sp>
    </p:spTree>
    <p:extLst>
      <p:ext uri="{BB962C8B-B14F-4D97-AF65-F5344CB8AC3E}">
        <p14:creationId xmlns:p14="http://schemas.microsoft.com/office/powerpoint/2010/main" val="27171991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xmlns="" id="{150FD1CF-9908-4F8E-9628-FB2406B3FED3}"/>
              </a:ext>
            </a:extLst>
          </p:cNvPr>
          <p:cNvSpPr>
            <a:spLocks noGrp="1"/>
          </p:cNvSpPr>
          <p:nvPr>
            <p:ph type="title"/>
          </p:nvPr>
        </p:nvSpPr>
        <p:spPr/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/>
          <a:lstStyle/>
          <a:p>
            <a:pPr algn="ctr"/>
            <a:r>
              <a:rPr lang="tr-TR" dirty="0"/>
              <a:t>12.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xmlns="" id="{CC6A102D-7BF0-4C22-9DC8-B00F992EDE84}"/>
              </a:ext>
            </a:extLst>
          </p:cNvPr>
          <p:cNvSpPr>
            <a:spLocks noGrp="1"/>
          </p:cNvSpPr>
          <p:nvPr>
            <p:ph idx="1"/>
          </p:nvPr>
        </p:nvSpPr>
        <p:spPr/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marL="0" indent="0">
              <a:buNone/>
            </a:pP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Sümerlerde siyasi birliğin sağlanamadığına ;</a:t>
            </a:r>
          </a:p>
          <a:p>
            <a:pPr marL="0" indent="0">
              <a:buNone/>
            </a:pP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tr-T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I.rahip</a:t>
            </a: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-kral anlayışının benimsenmesi,</a:t>
            </a:r>
          </a:p>
          <a:p>
            <a:pPr marL="0" indent="0">
              <a:buNone/>
            </a:pP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tr-T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II.sınıflı</a:t>
            </a: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toplum yapısının görülmesi,</a:t>
            </a:r>
          </a:p>
          <a:p>
            <a:pPr marL="0" indent="0">
              <a:buNone/>
            </a:pP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III.site</a:t>
            </a: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örgütlenmesinin hakim olması,</a:t>
            </a:r>
          </a:p>
          <a:p>
            <a:pPr marL="0" indent="0">
              <a:buNone/>
            </a:pP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durumlarından hangileri, kanıt olarak gösterilebilir ?</a:t>
            </a:r>
          </a:p>
          <a:p>
            <a:pPr marL="0" indent="0">
              <a:buNone/>
            </a:pP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A) Yalnız I                       B) Yalnız II                     C) Yalnız III.</a:t>
            </a:r>
          </a:p>
          <a:p>
            <a:pPr marL="0" indent="0">
              <a:buNone/>
            </a:pPr>
            <a:endParaRPr lang="tr-T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D) I ve II.                         E) II ve III.</a:t>
            </a:r>
          </a:p>
        </p:txBody>
      </p:sp>
    </p:spTree>
    <p:extLst>
      <p:ext uri="{BB962C8B-B14F-4D97-AF65-F5344CB8AC3E}">
        <p14:creationId xmlns:p14="http://schemas.microsoft.com/office/powerpoint/2010/main" val="2223043549"/>
      </p:ext>
    </p:extLst>
  </p:cSld>
  <p:clrMapOvr>
    <a:masterClrMapping/>
  </p:clrMapOvr>
  <p:transition spd="slow">
    <p:comb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xmlns="" id="{CF8CB48B-DE70-4461-918E-520703ADED96}"/>
              </a:ext>
            </a:extLst>
          </p:cNvPr>
          <p:cNvSpPr>
            <a:spLocks noGrp="1"/>
          </p:cNvSpPr>
          <p:nvPr>
            <p:ph type="title"/>
          </p:nvPr>
        </p:nvSpPr>
        <p:spPr/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pPr algn="ctr"/>
            <a:r>
              <a:rPr lang="tr-TR" dirty="0"/>
              <a:t>13.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xmlns="" id="{F5AB15EF-58BD-4D89-BF73-1482FA41E6BA}"/>
              </a:ext>
            </a:extLst>
          </p:cNvPr>
          <p:cNvSpPr>
            <a:spLocks noGrp="1"/>
          </p:cNvSpPr>
          <p:nvPr>
            <p:ph idx="1"/>
          </p:nvPr>
        </p:nvSpPr>
        <p:spPr/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Asurlular kara </a:t>
            </a:r>
            <a:r>
              <a:rPr lang="tr-T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koloniciliği</a:t>
            </a: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yapmışlar, Anadolu’da Karum denilen Pazar yerlerindeki ilişkilerini tabletlere kaydetmişlerdir. </a:t>
            </a:r>
          </a:p>
          <a:p>
            <a:pPr marL="0" indent="0">
              <a:buNone/>
            </a:pP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Bu bilgiye dayanılarak ;</a:t>
            </a:r>
          </a:p>
          <a:p>
            <a:pPr marL="0" indent="0">
              <a:buNone/>
            </a:pP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tr-T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I.ekonomik</a:t>
            </a: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faaliyetlerin kültürel etkileşimi hızlandırdığı,</a:t>
            </a:r>
          </a:p>
          <a:p>
            <a:pPr marL="0" indent="0">
              <a:buNone/>
            </a:pP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tr-T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II.Mezopotamya</a:t>
            </a: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Uygarlığı’nın</a:t>
            </a: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Anadolu </a:t>
            </a:r>
            <a:r>
              <a:rPr lang="tr-T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Uygarlığı’nı</a:t>
            </a: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etkilediği,</a:t>
            </a:r>
          </a:p>
          <a:p>
            <a:pPr marL="0" indent="0">
              <a:buNone/>
            </a:pP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III.Yazının</a:t>
            </a: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Anadolu’da öğrenilmesinde Asurlu tüccarların rol oynadığı,</a:t>
            </a:r>
          </a:p>
          <a:p>
            <a:pPr marL="0" indent="0">
              <a:buNone/>
            </a:pP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çıkarımlarından hangilerine ulaşılabilir ?</a:t>
            </a:r>
          </a:p>
          <a:p>
            <a:pPr marL="0" indent="0">
              <a:buNone/>
            </a:pP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A)Yalnız I                                 B) Yalnız II                        C) Yalnız III</a:t>
            </a:r>
          </a:p>
          <a:p>
            <a:pPr marL="0" indent="0">
              <a:buNone/>
            </a:pP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D) I ve II                                   E) I, II ve III.</a:t>
            </a:r>
          </a:p>
        </p:txBody>
      </p:sp>
    </p:spTree>
    <p:extLst>
      <p:ext uri="{BB962C8B-B14F-4D97-AF65-F5344CB8AC3E}">
        <p14:creationId xmlns:p14="http://schemas.microsoft.com/office/powerpoint/2010/main" val="3790454541"/>
      </p:ext>
    </p:extLst>
  </p:cSld>
  <p:clrMapOvr>
    <a:masterClrMapping/>
  </p:clrMapOvr>
  <p:transition spd="slow">
    <p:wip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xmlns="" id="{BABDFFF3-32C7-4298-8239-3E956F7A4329}"/>
              </a:ext>
            </a:extLst>
          </p:cNvPr>
          <p:cNvSpPr>
            <a:spLocks noGrp="1"/>
          </p:cNvSpPr>
          <p:nvPr>
            <p:ph type="title"/>
          </p:nvPr>
        </p:nvSpPr>
        <p:spPr/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/>
          <a:lstStyle/>
          <a:p>
            <a:pPr algn="ctr"/>
            <a:r>
              <a:rPr lang="tr-TR" dirty="0"/>
              <a:t>14.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xmlns="" id="{97EAD25A-E94B-4A23-B3FE-4C507D7D446A}"/>
              </a:ext>
            </a:extLst>
          </p:cNvPr>
          <p:cNvSpPr>
            <a:spLocks noGrp="1"/>
          </p:cNvSpPr>
          <p:nvPr>
            <p:ph idx="1"/>
          </p:nvPr>
        </p:nvSpPr>
        <p:spPr/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tr-TR" dirty="0"/>
              <a:t> Sümerler Tanrılara daha yakın olmak amacıyla, </a:t>
            </a:r>
            <a:r>
              <a:rPr lang="tr-TR" dirty="0" err="1"/>
              <a:t>ziggurat</a:t>
            </a:r>
            <a:r>
              <a:rPr lang="tr-TR" dirty="0"/>
              <a:t> adı verilen üst üste 7 katlı olan tapınaklar inşa etmişlerdir. Alt katları okul ve soğuk hava deposu, en üst katı da, rasathane olarak kullanılmıştır.</a:t>
            </a:r>
          </a:p>
          <a:p>
            <a:pPr marL="0" indent="0">
              <a:buNone/>
            </a:pPr>
            <a:r>
              <a:rPr lang="tr-TR" dirty="0"/>
              <a:t> Bu bilgilere göre, Sümerlerle ilgili, aşağıdaki çıkarımlardan hangisine ulaşılamaz ?</a:t>
            </a:r>
          </a:p>
          <a:p>
            <a:pPr marL="0" indent="0">
              <a:buNone/>
            </a:pPr>
            <a:r>
              <a:rPr lang="tr-TR" dirty="0"/>
              <a:t> A) Çok tanrılı bir inanışları vardır</a:t>
            </a:r>
          </a:p>
          <a:p>
            <a:pPr marL="0" indent="0">
              <a:buNone/>
            </a:pPr>
            <a:r>
              <a:rPr lang="tr-TR" dirty="0"/>
              <a:t> B) Siyasi birlik yoktur</a:t>
            </a:r>
          </a:p>
          <a:p>
            <a:pPr marL="0" indent="0">
              <a:buNone/>
            </a:pPr>
            <a:r>
              <a:rPr lang="tr-TR" dirty="0"/>
              <a:t> C) Astronomi alanında çalışmalar yapmışlardır</a:t>
            </a:r>
          </a:p>
          <a:p>
            <a:pPr marL="0" indent="0">
              <a:buNone/>
            </a:pPr>
            <a:r>
              <a:rPr lang="tr-TR" dirty="0"/>
              <a:t> D) </a:t>
            </a:r>
            <a:r>
              <a:rPr lang="tr-TR" dirty="0" err="1"/>
              <a:t>Din,eğitim</a:t>
            </a:r>
            <a:r>
              <a:rPr lang="tr-TR" dirty="0"/>
              <a:t> ve mimarinin alt yapısını oluşturur</a:t>
            </a:r>
          </a:p>
          <a:p>
            <a:pPr marL="0" indent="0">
              <a:buNone/>
            </a:pPr>
            <a:r>
              <a:rPr lang="tr-TR" dirty="0"/>
              <a:t> E) Yönetim şekilleri dine dayalı monarşidir.</a:t>
            </a:r>
          </a:p>
        </p:txBody>
      </p:sp>
    </p:spTree>
    <p:extLst>
      <p:ext uri="{BB962C8B-B14F-4D97-AF65-F5344CB8AC3E}">
        <p14:creationId xmlns:p14="http://schemas.microsoft.com/office/powerpoint/2010/main" val="40127620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xmlns="" id="{5B82E036-9BC7-4589-91BC-61B5F15719E9}"/>
              </a:ext>
            </a:extLst>
          </p:cNvPr>
          <p:cNvSpPr>
            <a:spLocks noGrp="1"/>
          </p:cNvSpPr>
          <p:nvPr>
            <p:ph type="title"/>
          </p:nvPr>
        </p:nvSpPr>
        <p:spPr/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/>
          <a:lstStyle/>
          <a:p>
            <a:pPr algn="ctr"/>
            <a:r>
              <a:rPr lang="tr-TR" dirty="0"/>
              <a:t>15.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xmlns="" id="{86E082D3-8540-4249-A943-227F7D54AB4B}"/>
              </a:ext>
            </a:extLst>
          </p:cNvPr>
          <p:cNvSpPr>
            <a:spLocks noGrp="1"/>
          </p:cNvSpPr>
          <p:nvPr>
            <p:ph idx="1"/>
          </p:nvPr>
        </p:nvSpPr>
        <p:spPr/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/>
          <a:lstStyle/>
          <a:p>
            <a:pPr marL="0" indent="0">
              <a:buNone/>
            </a:pP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Yazı, M.Ö.3200 yılında, Sümerler tarafından icat edilmiştir. M.Ö.2000 ‘</a:t>
            </a:r>
            <a:r>
              <a:rPr lang="tr-T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li</a:t>
            </a: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yıllarda da, Asurlu tüccarlar eliyle Anadolu’ya getirilmiştir.</a:t>
            </a:r>
          </a:p>
          <a:p>
            <a:pPr marL="0" indent="0">
              <a:buNone/>
            </a:pP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Bu bilgilere bakılarak, aşağıdakilerden hangisi söylenemez ?</a:t>
            </a:r>
          </a:p>
          <a:p>
            <a:pPr marL="0" indent="0">
              <a:buNone/>
            </a:pP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A) Anadolu Medeniyeti, Mezopotamya’dan daha gelişmiştir.</a:t>
            </a:r>
          </a:p>
          <a:p>
            <a:pPr marL="0" indent="0">
              <a:buNone/>
            </a:pP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B) </a:t>
            </a:r>
            <a:r>
              <a:rPr lang="tr-T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Paleografya</a:t>
            </a: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biliminin temellerini Sümerler atmıştır.</a:t>
            </a:r>
          </a:p>
          <a:p>
            <a:pPr marL="0" indent="0">
              <a:buNone/>
            </a:pP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C) Ticaret, toplumlar arasında bir etkileşim aracıdır.</a:t>
            </a:r>
          </a:p>
          <a:p>
            <a:pPr marL="0" indent="0">
              <a:buNone/>
            </a:pP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D) Tarihi devirleri ilk başlatan, </a:t>
            </a:r>
            <a:r>
              <a:rPr lang="tr-T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Sümerler’dir</a:t>
            </a: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>
              <a:buNone/>
            </a:pP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E) Anadolu’ya yazı, Mezopotamya’dan 1200 yıl sonra gelmiştir.</a:t>
            </a:r>
          </a:p>
        </p:txBody>
      </p:sp>
    </p:spTree>
    <p:extLst>
      <p:ext uri="{BB962C8B-B14F-4D97-AF65-F5344CB8AC3E}">
        <p14:creationId xmlns:p14="http://schemas.microsoft.com/office/powerpoint/2010/main" val="2553904347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2000">
        <p15:prstTrans prst="prestige"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xmlns="" id="{B11ADA10-1AE5-4FB0-8CE3-66F691B727B1}"/>
              </a:ext>
            </a:extLst>
          </p:cNvPr>
          <p:cNvSpPr>
            <a:spLocks noGrp="1"/>
          </p:cNvSpPr>
          <p:nvPr>
            <p:ph type="title"/>
          </p:nvPr>
        </p:nvSpPr>
        <p:spPr/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 algn="ctr"/>
            <a:r>
              <a:rPr lang="tr-TR" dirty="0"/>
              <a:t>16.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xmlns="" id="{E405213E-FCF8-44A2-96C7-2376FBC71CF7}"/>
              </a:ext>
            </a:extLst>
          </p:cNvPr>
          <p:cNvSpPr>
            <a:spLocks noGrp="1"/>
          </p:cNvSpPr>
          <p:nvPr>
            <p:ph idx="1"/>
          </p:nvPr>
        </p:nvSpPr>
        <p:spPr/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/>
          <a:lstStyle/>
          <a:p>
            <a:pPr marL="0" indent="0">
              <a:buNone/>
            </a:pP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Tarihi olaylar devamlılık gösterdiği için, olaylar arasında sebep-sonuç ilişkisi vardır. Bu yüzden, bir olay kendisinden önceki bir olayın sonu-</a:t>
            </a:r>
            <a:r>
              <a:rPr lang="tr-T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cu</a:t>
            </a: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iken, kendisinden sonraki bir olayın sebebi olabilir.</a:t>
            </a:r>
          </a:p>
          <a:p>
            <a:pPr marL="0" indent="0">
              <a:buNone/>
            </a:pP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Buna göre, aşağıda verilen tarihe yardımcı bilim dallarının hangisinin öneminin vurgulandığı savunulabilir ?</a:t>
            </a:r>
          </a:p>
          <a:p>
            <a:pPr marL="0" indent="0">
              <a:buNone/>
            </a:pP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A) Arkeoloji                    B) Kronoloji.                  C) Filoloji.</a:t>
            </a:r>
          </a:p>
          <a:p>
            <a:pPr marL="0" indent="0">
              <a:buNone/>
            </a:pPr>
            <a:endParaRPr lang="tr-T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) </a:t>
            </a:r>
            <a:r>
              <a:rPr lang="tr-T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Paleografya</a:t>
            </a: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                 E) Coğrafya.</a:t>
            </a:r>
          </a:p>
        </p:txBody>
      </p:sp>
    </p:spTree>
    <p:extLst>
      <p:ext uri="{BB962C8B-B14F-4D97-AF65-F5344CB8AC3E}">
        <p14:creationId xmlns:p14="http://schemas.microsoft.com/office/powerpoint/2010/main" val="2248357928"/>
      </p:ext>
    </p:extLst>
  </p:cSld>
  <p:clrMapOvr>
    <a:masterClrMapping/>
  </p:clrMapOvr>
  <p:transition spd="slow">
    <p:wheel spokes="1"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xmlns="" id="{EE96B614-795D-4438-9A6C-8960BC473E2A}"/>
              </a:ext>
            </a:extLst>
          </p:cNvPr>
          <p:cNvSpPr>
            <a:spLocks noGrp="1"/>
          </p:cNvSpPr>
          <p:nvPr>
            <p:ph type="title"/>
          </p:nvPr>
        </p:nvSpPr>
        <p:spPr/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/>
          <a:lstStyle/>
          <a:p>
            <a:pPr algn="ctr"/>
            <a:r>
              <a:rPr lang="tr-TR" dirty="0"/>
              <a:t>17.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xmlns="" id="{2DD42AE2-7BD8-4518-8429-F45F28B47971}"/>
              </a:ext>
            </a:extLst>
          </p:cNvPr>
          <p:cNvSpPr>
            <a:spLocks noGrp="1"/>
          </p:cNvSpPr>
          <p:nvPr>
            <p:ph idx="1"/>
          </p:nvPr>
        </p:nvSpPr>
        <p:spPr/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/>
          <a:lstStyle/>
          <a:p>
            <a:pPr marL="0" indent="0">
              <a:buNone/>
            </a:pP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Tarihte, aynı zaman diliminde yaşadıkları halde, aynı gelişim düzeyine ulaşamayan toplumlar görülmüştür.</a:t>
            </a:r>
          </a:p>
          <a:p>
            <a:pPr marL="0" indent="0">
              <a:buNone/>
            </a:pP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Buna göre, aşağıdakilerden hangisinin daha ileri düzeydeki bir topluma ait olduğu söylenebilir ?</a:t>
            </a:r>
          </a:p>
          <a:p>
            <a:pPr marL="0" indent="0">
              <a:buNone/>
            </a:pPr>
            <a:endParaRPr lang="tr-T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A) Yazı.                       B) Tunç heykel.         C) Atlı arabalar.</a:t>
            </a:r>
          </a:p>
          <a:p>
            <a:pPr marL="0" indent="0">
              <a:buNone/>
            </a:pPr>
            <a:endParaRPr lang="tr-T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D) Seramik kap.          E) Demir kılıç.</a:t>
            </a:r>
          </a:p>
        </p:txBody>
      </p:sp>
    </p:spTree>
    <p:extLst>
      <p:ext uri="{BB962C8B-B14F-4D97-AF65-F5344CB8AC3E}">
        <p14:creationId xmlns:p14="http://schemas.microsoft.com/office/powerpoint/2010/main" val="2055878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xmlns="" id="{B5AC68F4-02C4-4F61-93E7-91986E7D3E1D}"/>
              </a:ext>
            </a:extLst>
          </p:cNvPr>
          <p:cNvSpPr>
            <a:spLocks noGrp="1"/>
          </p:cNvSpPr>
          <p:nvPr>
            <p:ph type="title"/>
          </p:nvPr>
        </p:nvSpPr>
        <p:spPr/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/>
          <a:lstStyle/>
          <a:p>
            <a:pPr algn="ctr"/>
            <a:r>
              <a:rPr lang="tr-TR" dirty="0"/>
              <a:t>18.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xmlns="" id="{31A8B9F6-4BE5-4FA2-A30B-3203358CE1D4}"/>
              </a:ext>
            </a:extLst>
          </p:cNvPr>
          <p:cNvSpPr>
            <a:spLocks noGrp="1"/>
          </p:cNvSpPr>
          <p:nvPr>
            <p:ph idx="1"/>
          </p:nvPr>
        </p:nvSpPr>
        <p:spPr/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Çok uzun süren avcı-toplayıcı ve konargöçer yaşam tarzı, Neolitik </a:t>
            </a:r>
            <a:r>
              <a:rPr lang="tr-T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Dönem’de</a:t>
            </a: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artık ; tarım yapılan, hayvan evcilleştirilen ve köylerde yaşanan yeni bir sürece girmiştir.</a:t>
            </a:r>
          </a:p>
          <a:p>
            <a:pPr marL="0" indent="0">
              <a:buNone/>
            </a:pP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Bu gelişmenin ;</a:t>
            </a:r>
          </a:p>
          <a:p>
            <a:pPr marL="0" indent="0">
              <a:buNone/>
            </a:pP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tr-T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I.insanların</a:t>
            </a: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bilgi birikiminin artması,</a:t>
            </a:r>
          </a:p>
          <a:p>
            <a:pPr marL="0" indent="0">
              <a:buNone/>
            </a:pP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tr-T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II.üretim</a:t>
            </a: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-tüketim alışkanlıklarının değişmesi,</a:t>
            </a:r>
          </a:p>
          <a:p>
            <a:pPr marL="0" indent="0">
              <a:buNone/>
            </a:pP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III.yaylak</a:t>
            </a: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-kışlak yaşam biçiminin başlaması,</a:t>
            </a:r>
          </a:p>
          <a:p>
            <a:pPr marL="0" indent="0">
              <a:buNone/>
            </a:pP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durumlarından hangileri üzerinde etkili olduğu savunulabilir ?</a:t>
            </a:r>
          </a:p>
          <a:p>
            <a:pPr marL="0" indent="0">
              <a:buNone/>
            </a:pP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A) Yalnız I                                  B) Yalnız II                   C) I ve II.</a:t>
            </a:r>
          </a:p>
          <a:p>
            <a:pPr marL="0" indent="0">
              <a:buNone/>
            </a:pPr>
            <a:endParaRPr lang="tr-T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D) I ve III                                   E) II ve III.</a:t>
            </a:r>
          </a:p>
          <a:p>
            <a:pPr marL="0" indent="0">
              <a:buNone/>
            </a:pP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4070856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r"/>
      </p:transition>
    </mc:Choice>
    <mc:Fallback xmlns=""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xmlns="" id="{53EF5C36-6985-4BD8-A07E-E710251C1E8E}"/>
              </a:ext>
            </a:extLst>
          </p:cNvPr>
          <p:cNvSpPr>
            <a:spLocks noGrp="1"/>
          </p:cNvSpPr>
          <p:nvPr>
            <p:ph type="title"/>
          </p:nvPr>
        </p:nvSpPr>
        <p:spPr/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/>
          <a:lstStyle/>
          <a:p>
            <a:pPr algn="ctr"/>
            <a:r>
              <a:rPr lang="tr-TR" dirty="0"/>
              <a:t>19.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xmlns="" id="{325FD5B4-F151-47F2-A616-BD90F9F94568}"/>
              </a:ext>
            </a:extLst>
          </p:cNvPr>
          <p:cNvSpPr>
            <a:spLocks noGrp="1"/>
          </p:cNvSpPr>
          <p:nvPr>
            <p:ph idx="1"/>
          </p:nvPr>
        </p:nvSpPr>
        <p:spPr/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/>
          <a:lstStyle/>
          <a:p>
            <a:pPr marL="0" indent="0">
              <a:buNone/>
            </a:pP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tr-T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I.yazılı</a:t>
            </a: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kaynaklar ve bilgiler yer almaz.</a:t>
            </a:r>
          </a:p>
          <a:p>
            <a:pPr marL="0" indent="0">
              <a:buNone/>
            </a:pP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tr-T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II.bilgilerin</a:t>
            </a: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kanıtlanabilirlik boyutu daha azdır.</a:t>
            </a:r>
          </a:p>
          <a:p>
            <a:pPr marL="0" indent="0">
              <a:buNone/>
            </a:pP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III.bilgilerin</a:t>
            </a: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kaynağı antropolojik ve ekolojik buluntulara dayanır.</a:t>
            </a:r>
          </a:p>
          <a:p>
            <a:pPr marL="0" indent="0">
              <a:buNone/>
            </a:pP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bilgilerinden hangileri, tarih öncesi çağların genel özelliklerinden bazıları olabilir ?</a:t>
            </a:r>
          </a:p>
          <a:p>
            <a:pPr marL="0" indent="0">
              <a:buNone/>
            </a:pP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A) Yalnız III                          B) I ve II.                  C) I ve III.</a:t>
            </a:r>
          </a:p>
          <a:p>
            <a:pPr marL="0" indent="0">
              <a:buNone/>
            </a:pPr>
            <a:endParaRPr lang="tr-T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D) II ve III.                            E) I, II ve III.</a:t>
            </a:r>
          </a:p>
        </p:txBody>
      </p:sp>
    </p:spTree>
    <p:extLst>
      <p:ext uri="{BB962C8B-B14F-4D97-AF65-F5344CB8AC3E}">
        <p14:creationId xmlns:p14="http://schemas.microsoft.com/office/powerpoint/2010/main" val="7337024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xmlns="" id="{534353DC-B236-41E5-BE61-A5BDE74EDB26}"/>
              </a:ext>
            </a:extLst>
          </p:cNvPr>
          <p:cNvSpPr>
            <a:spLocks noGrp="1"/>
          </p:cNvSpPr>
          <p:nvPr>
            <p:ph type="title"/>
          </p:nvPr>
        </p:nvSpPr>
        <p:spPr/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 algn="ctr"/>
            <a:r>
              <a:rPr lang="tr-TR" dirty="0"/>
              <a:t>20.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xmlns="" id="{CE96EE6E-28B7-4F16-8399-B5055A453455}"/>
              </a:ext>
            </a:extLst>
          </p:cNvPr>
          <p:cNvSpPr>
            <a:spLocks noGrp="1"/>
          </p:cNvSpPr>
          <p:nvPr>
            <p:ph idx="1"/>
          </p:nvPr>
        </p:nvSpPr>
        <p:spPr/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 marL="0" indent="0">
              <a:buNone/>
            </a:pP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Tarihi çağların başlangıç ve bitiş tarihlerinde, tüm insanlığı etkileyen evrensel olaylar, ölçü olarak alınmıştır.</a:t>
            </a:r>
          </a:p>
          <a:p>
            <a:pPr marL="0" indent="0">
              <a:buNone/>
            </a:pP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Aşağıdakilerden hangisi, Orta Çağ’ın başlangıç ve bitişini gösteren olaylardır ?</a:t>
            </a:r>
          </a:p>
          <a:p>
            <a:pPr marL="0" indent="0">
              <a:buNone/>
            </a:pP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A) Kavimler </a:t>
            </a:r>
            <a:r>
              <a:rPr lang="tr-T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Göçü’nden</a:t>
            </a: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İstanbul’un fethine kadarki dönemdir.</a:t>
            </a:r>
          </a:p>
          <a:p>
            <a:pPr marL="0" indent="0">
              <a:buNone/>
            </a:pP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B) İstanbul’un fethinden Fransız İhtilali’ne kadarki dönemdir.</a:t>
            </a:r>
          </a:p>
          <a:p>
            <a:pPr marL="0" indent="0">
              <a:buNone/>
            </a:pP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C) Fransız İhtilali’nden günümüze kadarki dönemdir.</a:t>
            </a:r>
          </a:p>
          <a:p>
            <a:pPr marL="0" indent="0">
              <a:buNone/>
            </a:pP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D) Yazının icadından Kavimler </a:t>
            </a:r>
            <a:r>
              <a:rPr lang="tr-T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Göçü’ne</a:t>
            </a: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kadarki dönemdir.</a:t>
            </a:r>
          </a:p>
          <a:p>
            <a:pPr marL="0" indent="0">
              <a:buNone/>
            </a:pP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E) Yerleşik hayata geçişten yazının icadına kadarki dönemdir.</a:t>
            </a:r>
          </a:p>
        </p:txBody>
      </p:sp>
    </p:spTree>
    <p:extLst>
      <p:ext uri="{BB962C8B-B14F-4D97-AF65-F5344CB8AC3E}">
        <p14:creationId xmlns:p14="http://schemas.microsoft.com/office/powerpoint/2010/main" val="3475897942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2000">
        <p15:prstTrans prst="fallOver"/>
      </p:transition>
    </mc:Choice>
    <mc:Fallback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xmlns="" id="{85B965D7-8DDD-4791-A6D1-8332113F2838}"/>
              </a:ext>
            </a:extLst>
          </p:cNvPr>
          <p:cNvSpPr>
            <a:spLocks noGrp="1"/>
          </p:cNvSpPr>
          <p:nvPr>
            <p:ph type="title"/>
          </p:nvPr>
        </p:nvSpPr>
        <p:spPr/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tr-TR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HAZIRLAYAN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xmlns="" id="{FC01AC7B-7211-4288-B034-F037D24D9000}"/>
              </a:ext>
            </a:extLst>
          </p:cNvPr>
          <p:cNvSpPr>
            <a:spLocks noGrp="1"/>
          </p:cNvSpPr>
          <p:nvPr>
            <p:ph idx="1"/>
          </p:nvPr>
        </p:nvSpPr>
        <p:spPr/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/>
          <a:lstStyle/>
          <a:p>
            <a:pPr marL="0" indent="0" algn="ctr">
              <a:buNone/>
            </a:pPr>
            <a:endParaRPr lang="tr-T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endParaRPr lang="tr-T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r>
              <a:rPr lang="tr-TR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SİNAN KORKMAZ</a:t>
            </a:r>
          </a:p>
          <a:p>
            <a:pPr marL="0" indent="0" algn="ctr">
              <a:buNone/>
            </a:pPr>
            <a:endParaRPr lang="tr-TR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r>
              <a:rPr lang="tr-TR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ÜNYE FEN LİSESİ</a:t>
            </a:r>
          </a:p>
          <a:p>
            <a:pPr marL="0" indent="0" algn="ctr">
              <a:buNone/>
            </a:pPr>
            <a:endParaRPr lang="tr-TR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r>
              <a:rPr lang="tr-TR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TARİH ÖĞRETMENİ</a:t>
            </a:r>
          </a:p>
        </p:txBody>
      </p:sp>
    </p:spTree>
    <p:extLst>
      <p:ext uri="{BB962C8B-B14F-4D97-AF65-F5344CB8AC3E}">
        <p14:creationId xmlns:p14="http://schemas.microsoft.com/office/powerpoint/2010/main" val="1785751684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6000">
        <p15:prstTrans prst="curtains"/>
      </p:transition>
    </mc:Choice>
    <mc:Fallback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252</TotalTime>
  <Words>1465</Words>
  <Application>Microsoft Office PowerPoint</Application>
  <PresentationFormat>Özel</PresentationFormat>
  <Paragraphs>182</Paragraphs>
  <Slides>22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Slayt Başlıkları</vt:lpstr>
      </vt:variant>
      <vt:variant>
        <vt:i4>22</vt:i4>
      </vt:variant>
    </vt:vector>
  </HeadingPairs>
  <TitlesOfParts>
    <vt:vector size="23" baseType="lpstr">
      <vt:lpstr>Office Teması</vt:lpstr>
      <vt:lpstr>9-DENEME SINAVI 2</vt:lpstr>
      <vt:lpstr>1.</vt:lpstr>
      <vt:lpstr>2.</vt:lpstr>
      <vt:lpstr>3.</vt:lpstr>
      <vt:lpstr>4.</vt:lpstr>
      <vt:lpstr>5.</vt:lpstr>
      <vt:lpstr>6.</vt:lpstr>
      <vt:lpstr>7.</vt:lpstr>
      <vt:lpstr>8.</vt:lpstr>
      <vt:lpstr>9.</vt:lpstr>
      <vt:lpstr>10.</vt:lpstr>
      <vt:lpstr>11.</vt:lpstr>
      <vt:lpstr>12.</vt:lpstr>
      <vt:lpstr>13.</vt:lpstr>
      <vt:lpstr>14.</vt:lpstr>
      <vt:lpstr>15.</vt:lpstr>
      <vt:lpstr>16.</vt:lpstr>
      <vt:lpstr>17.</vt:lpstr>
      <vt:lpstr>18.</vt:lpstr>
      <vt:lpstr>19.</vt:lpstr>
      <vt:lpstr>20.</vt:lpstr>
      <vt:lpstr>HAZIRLAYAN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9-DENEME SINAVI 2</dc:title>
  <dc:creator>paşa 5262</dc:creator>
  <cp:lastModifiedBy>Asas</cp:lastModifiedBy>
  <cp:revision>35</cp:revision>
  <dcterms:created xsi:type="dcterms:W3CDTF">2020-10-16T18:13:12Z</dcterms:created>
  <dcterms:modified xsi:type="dcterms:W3CDTF">2021-01-01T17:43:38Z</dcterms:modified>
</cp:coreProperties>
</file>