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12/18/2020</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12/18/2020</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4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0914BD1-E8F9-4B7B-B92F-0EFFE3039898}"/>
              </a:ext>
            </a:extLst>
          </p:cNvPr>
          <p:cNvPicPr>
            <a:picLocks noChangeAspect="1"/>
          </p:cNvPicPr>
          <p:nvPr/>
        </p:nvPicPr>
        <p:blipFill>
          <a:blip r:embed="rId2"/>
          <a:stretch>
            <a:fillRect/>
          </a:stretch>
        </p:blipFill>
        <p:spPr>
          <a:xfrm>
            <a:off x="4841935" y="424070"/>
            <a:ext cx="3132974" cy="832816"/>
          </a:xfrm>
          <a:prstGeom prst="rect">
            <a:avLst/>
          </a:prstGeom>
        </p:spPr>
      </p:pic>
      <p:pic>
        <p:nvPicPr>
          <p:cNvPr id="3" name="Resim 2">
            <a:extLst>
              <a:ext uri="{FF2B5EF4-FFF2-40B4-BE49-F238E27FC236}">
                <a16:creationId xmlns:a16="http://schemas.microsoft.com/office/drawing/2014/main" id="{15C80C09-B189-4B95-9216-B4BCE1C11BA6}"/>
              </a:ext>
            </a:extLst>
          </p:cNvPr>
          <p:cNvPicPr>
            <a:picLocks noChangeAspect="1"/>
          </p:cNvPicPr>
          <p:nvPr/>
        </p:nvPicPr>
        <p:blipFill>
          <a:blip r:embed="rId3"/>
          <a:stretch>
            <a:fillRect/>
          </a:stretch>
        </p:blipFill>
        <p:spPr>
          <a:xfrm>
            <a:off x="2854134" y="1605997"/>
            <a:ext cx="6724703" cy="4596020"/>
          </a:xfrm>
          <a:prstGeom prst="rect">
            <a:avLst/>
          </a:prstGeom>
        </p:spPr>
      </p:pic>
      <p:pic>
        <p:nvPicPr>
          <p:cNvPr id="4" name="Resim 3">
            <a:extLst>
              <a:ext uri="{FF2B5EF4-FFF2-40B4-BE49-F238E27FC236}">
                <a16:creationId xmlns:a16="http://schemas.microsoft.com/office/drawing/2014/main" id="{E0010B69-80FD-41A8-8A4D-12F1D6E3AC3F}"/>
              </a:ext>
            </a:extLst>
          </p:cNvPr>
          <p:cNvPicPr/>
          <p:nvPr/>
        </p:nvPicPr>
        <p:blipFill rotWithShape="1">
          <a:blip r:embed="rId4" cstate="print">
            <a:extLst>
              <a:ext uri="{28A0092B-C50C-407E-A947-70E740481C1C}">
                <a14:useLocalDpi xmlns:a14="http://schemas.microsoft.com/office/drawing/2010/main" val="0"/>
              </a:ext>
            </a:extLst>
          </a:blip>
          <a:srcRect t="11154" r="1824" b="13037"/>
          <a:stretch/>
        </p:blipFill>
        <p:spPr>
          <a:xfrm>
            <a:off x="290945" y="325977"/>
            <a:ext cx="2147455" cy="1752205"/>
          </a:xfrm>
          <a:prstGeom prst="ellipse">
            <a:avLst/>
          </a:prstGeom>
          <a:ln>
            <a:noFill/>
          </a:ln>
          <a:effectLst>
            <a:softEdge rad="112500"/>
          </a:effectLst>
        </p:spPr>
      </p:pic>
      <p:pic>
        <p:nvPicPr>
          <p:cNvPr id="5" name="Resim 4">
            <a:extLst>
              <a:ext uri="{FF2B5EF4-FFF2-40B4-BE49-F238E27FC236}">
                <a16:creationId xmlns:a16="http://schemas.microsoft.com/office/drawing/2014/main" id="{F56A42F3-E679-4D86-A9AE-F2A7B9AE7F13}"/>
              </a:ext>
            </a:extLst>
          </p:cNvPr>
          <p:cNvPicPr/>
          <p:nvPr/>
        </p:nvPicPr>
        <p:blipFill rotWithShape="1">
          <a:blip r:embed="rId5" cstate="print">
            <a:extLst>
              <a:ext uri="{28A0092B-C50C-407E-A947-70E740481C1C}">
                <a14:useLocalDpi xmlns:a14="http://schemas.microsoft.com/office/drawing/2010/main" val="0"/>
              </a:ext>
            </a:extLst>
          </a:blip>
          <a:srcRect l="4908" t="8054" r="546" b="8054"/>
          <a:stretch/>
        </p:blipFill>
        <p:spPr>
          <a:xfrm>
            <a:off x="9989126" y="429491"/>
            <a:ext cx="2008910" cy="2142181"/>
          </a:xfrm>
          <a:prstGeom prst="ellipse">
            <a:avLst/>
          </a:prstGeom>
          <a:ln>
            <a:noFill/>
          </a:ln>
          <a:effectLst>
            <a:softEdge rad="112500"/>
          </a:effectLst>
        </p:spPr>
      </p:pic>
      <p:pic>
        <p:nvPicPr>
          <p:cNvPr id="6" name="Resim 5">
            <a:extLst>
              <a:ext uri="{FF2B5EF4-FFF2-40B4-BE49-F238E27FC236}">
                <a16:creationId xmlns:a16="http://schemas.microsoft.com/office/drawing/2014/main" id="{C46DD693-5273-453C-A276-AA0A45CBD111}"/>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3331348" y="5883264"/>
            <a:ext cx="5770273" cy="5506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68618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59B3D51-9B1F-4148-8C11-E668EE1F01BD}"/>
              </a:ext>
            </a:extLst>
          </p:cNvPr>
          <p:cNvPicPr>
            <a:picLocks noChangeAspect="1"/>
          </p:cNvPicPr>
          <p:nvPr/>
        </p:nvPicPr>
        <p:blipFill>
          <a:blip r:embed="rId2"/>
          <a:stretch>
            <a:fillRect/>
          </a:stretch>
        </p:blipFill>
        <p:spPr>
          <a:xfrm>
            <a:off x="3692129" y="516834"/>
            <a:ext cx="5063623" cy="849382"/>
          </a:xfrm>
          <a:prstGeom prst="rect">
            <a:avLst/>
          </a:prstGeom>
        </p:spPr>
      </p:pic>
      <p:pic>
        <p:nvPicPr>
          <p:cNvPr id="3" name="Resim 2">
            <a:extLst>
              <a:ext uri="{FF2B5EF4-FFF2-40B4-BE49-F238E27FC236}">
                <a16:creationId xmlns:a16="http://schemas.microsoft.com/office/drawing/2014/main" id="{C1805A83-320F-4B31-A370-C11AEAD25B35}"/>
              </a:ext>
            </a:extLst>
          </p:cNvPr>
          <p:cNvPicPr>
            <a:picLocks noChangeAspect="1"/>
          </p:cNvPicPr>
          <p:nvPr/>
        </p:nvPicPr>
        <p:blipFill>
          <a:blip r:embed="rId3"/>
          <a:stretch>
            <a:fillRect/>
          </a:stretch>
        </p:blipFill>
        <p:spPr>
          <a:xfrm>
            <a:off x="1201902" y="1978715"/>
            <a:ext cx="9788195" cy="849382"/>
          </a:xfrm>
          <a:prstGeom prst="rect">
            <a:avLst/>
          </a:prstGeom>
        </p:spPr>
      </p:pic>
      <p:sp>
        <p:nvSpPr>
          <p:cNvPr id="4" name="Dikdörtgen 3">
            <a:extLst>
              <a:ext uri="{FF2B5EF4-FFF2-40B4-BE49-F238E27FC236}">
                <a16:creationId xmlns:a16="http://schemas.microsoft.com/office/drawing/2014/main" id="{59F0D8E4-7202-4B0A-A90E-93549AE62220}"/>
              </a:ext>
            </a:extLst>
          </p:cNvPr>
          <p:cNvSpPr/>
          <p:nvPr/>
        </p:nvSpPr>
        <p:spPr>
          <a:xfrm>
            <a:off x="1052144" y="3720532"/>
            <a:ext cx="10115528"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b="1" i="1" dirty="0">
                <a:solidFill>
                  <a:srgbClr val="C00000"/>
                </a:solidFill>
                <a:latin typeface="Muli"/>
              </a:rPr>
              <a:t>(örnek)</a:t>
            </a:r>
            <a:r>
              <a:rPr lang="tr-TR" sz="3600" b="1" dirty="0">
                <a:solidFill>
                  <a:srgbClr val="C00000"/>
                </a:solidFill>
                <a:latin typeface="Muli"/>
              </a:rPr>
              <a:t> Yapay zeka ile ilgili gelişmeler, uzay ve </a:t>
            </a:r>
            <a:r>
              <a:rPr lang="tr-TR" sz="3600" b="1" dirty="0" err="1">
                <a:solidFill>
                  <a:srgbClr val="C00000"/>
                </a:solidFill>
                <a:latin typeface="Muli"/>
              </a:rPr>
              <a:t>hastlalıklarla</a:t>
            </a:r>
            <a:r>
              <a:rPr lang="tr-TR" sz="3600" b="1" dirty="0">
                <a:solidFill>
                  <a:srgbClr val="C00000"/>
                </a:solidFill>
                <a:latin typeface="Muli"/>
              </a:rPr>
              <a:t> ilgili çareler ….</a:t>
            </a:r>
            <a:endParaRPr lang="tr-TR" sz="3600" b="1" dirty="0">
              <a:solidFill>
                <a:srgbClr val="C00000"/>
              </a:solidFill>
            </a:endParaRPr>
          </a:p>
        </p:txBody>
      </p:sp>
    </p:spTree>
    <p:extLst>
      <p:ext uri="{BB962C8B-B14F-4D97-AF65-F5344CB8AC3E}">
        <p14:creationId xmlns:p14="http://schemas.microsoft.com/office/powerpoint/2010/main" val="407057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93239EC-0E7C-42D8-B59C-28C3B1D15040}"/>
              </a:ext>
            </a:extLst>
          </p:cNvPr>
          <p:cNvPicPr>
            <a:picLocks noChangeAspect="1"/>
          </p:cNvPicPr>
          <p:nvPr/>
        </p:nvPicPr>
        <p:blipFill>
          <a:blip r:embed="rId2"/>
          <a:stretch>
            <a:fillRect/>
          </a:stretch>
        </p:blipFill>
        <p:spPr>
          <a:xfrm>
            <a:off x="1808919" y="645012"/>
            <a:ext cx="8212210" cy="821221"/>
          </a:xfrm>
          <a:prstGeom prst="rect">
            <a:avLst/>
          </a:prstGeom>
        </p:spPr>
      </p:pic>
      <p:pic>
        <p:nvPicPr>
          <p:cNvPr id="1026" name="Picture 2" descr="UZAY KAMPI ile ilgili görsel sonucu">
            <a:extLst>
              <a:ext uri="{FF2B5EF4-FFF2-40B4-BE49-F238E27FC236}">
                <a16:creationId xmlns:a16="http://schemas.microsoft.com/office/drawing/2014/main" id="{BEA4F674-42EF-4F83-800E-4BECCD0046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9894" y="2238631"/>
            <a:ext cx="8212211" cy="4619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13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arn(inVertical)">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ZAY KAMPI ile ilgili görsel sonucu">
            <a:extLst>
              <a:ext uri="{FF2B5EF4-FFF2-40B4-BE49-F238E27FC236}">
                <a16:creationId xmlns:a16="http://schemas.microsoft.com/office/drawing/2014/main" id="{F7A81982-D897-428B-B92C-A6A612DF74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6025" y="0"/>
            <a:ext cx="97583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050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UZAY KAMPI ile ilgili görsel sonucu">
            <a:extLst>
              <a:ext uri="{FF2B5EF4-FFF2-40B4-BE49-F238E27FC236}">
                <a16:creationId xmlns:a16="http://schemas.microsoft.com/office/drawing/2014/main" id="{81239FF9-10CA-48B1-B9D4-7C9969D477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75" y="857250"/>
            <a:ext cx="10979012"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788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UZAY KAMPI ile ilgili görsel sonucu">
            <a:extLst>
              <a:ext uri="{FF2B5EF4-FFF2-40B4-BE49-F238E27FC236}">
                <a16:creationId xmlns:a16="http://schemas.microsoft.com/office/drawing/2014/main" id="{E8B0DE1A-7A24-4A44-B562-D391B544C8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190" y="693751"/>
            <a:ext cx="10257183" cy="5470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7481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E459C56-B952-488C-B523-9CDD629B3390}"/>
              </a:ext>
            </a:extLst>
          </p:cNvPr>
          <p:cNvPicPr>
            <a:picLocks noChangeAspect="1"/>
          </p:cNvPicPr>
          <p:nvPr/>
        </p:nvPicPr>
        <p:blipFill>
          <a:blip r:embed="rId2"/>
          <a:stretch>
            <a:fillRect/>
          </a:stretch>
        </p:blipFill>
        <p:spPr>
          <a:xfrm>
            <a:off x="3417757" y="1368287"/>
            <a:ext cx="4260454" cy="4336990"/>
          </a:xfrm>
          <a:prstGeom prst="rect">
            <a:avLst/>
          </a:prstGeom>
        </p:spPr>
      </p:pic>
    </p:spTree>
    <p:extLst>
      <p:ext uri="{BB962C8B-B14F-4D97-AF65-F5344CB8AC3E}">
        <p14:creationId xmlns:p14="http://schemas.microsoft.com/office/powerpoint/2010/main" val="3615077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FB646FF-E275-436F-95B3-1CEAE27B1FDF}"/>
              </a:ext>
            </a:extLst>
          </p:cNvPr>
          <p:cNvPicPr>
            <a:picLocks noChangeAspect="1"/>
          </p:cNvPicPr>
          <p:nvPr/>
        </p:nvPicPr>
        <p:blipFill>
          <a:blip r:embed="rId2"/>
          <a:stretch>
            <a:fillRect/>
          </a:stretch>
        </p:blipFill>
        <p:spPr>
          <a:xfrm>
            <a:off x="1380359" y="320744"/>
            <a:ext cx="9007211" cy="825362"/>
          </a:xfrm>
          <a:prstGeom prst="rect">
            <a:avLst/>
          </a:prstGeom>
        </p:spPr>
      </p:pic>
      <p:pic>
        <p:nvPicPr>
          <p:cNvPr id="4" name="Resim 3">
            <a:extLst>
              <a:ext uri="{FF2B5EF4-FFF2-40B4-BE49-F238E27FC236}">
                <a16:creationId xmlns:a16="http://schemas.microsoft.com/office/drawing/2014/main" id="{860AE262-6050-4F4A-92B4-5BE163A11038}"/>
              </a:ext>
            </a:extLst>
          </p:cNvPr>
          <p:cNvPicPr>
            <a:picLocks noChangeAspect="1"/>
          </p:cNvPicPr>
          <p:nvPr/>
        </p:nvPicPr>
        <p:blipFill>
          <a:blip r:embed="rId3"/>
          <a:stretch>
            <a:fillRect/>
          </a:stretch>
        </p:blipFill>
        <p:spPr>
          <a:xfrm>
            <a:off x="5355746" y="1351722"/>
            <a:ext cx="1480507" cy="4958384"/>
          </a:xfrm>
          <a:prstGeom prst="rect">
            <a:avLst/>
          </a:prstGeom>
        </p:spPr>
      </p:pic>
    </p:spTree>
    <p:extLst>
      <p:ext uri="{BB962C8B-B14F-4D97-AF65-F5344CB8AC3E}">
        <p14:creationId xmlns:p14="http://schemas.microsoft.com/office/powerpoint/2010/main" val="2922657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8E112DF-374D-4DD2-AF6B-424E737C785E}"/>
              </a:ext>
            </a:extLst>
          </p:cNvPr>
          <p:cNvPicPr>
            <a:picLocks noChangeAspect="1"/>
          </p:cNvPicPr>
          <p:nvPr/>
        </p:nvPicPr>
        <p:blipFill rotWithShape="1">
          <a:blip r:embed="rId2"/>
          <a:srcRect l="9785" t="48502" r="79998" b="45505"/>
          <a:stretch/>
        </p:blipFill>
        <p:spPr>
          <a:xfrm>
            <a:off x="792370" y="309772"/>
            <a:ext cx="2491410" cy="821634"/>
          </a:xfrm>
          <a:prstGeom prst="rect">
            <a:avLst/>
          </a:prstGeom>
        </p:spPr>
      </p:pic>
      <p:pic>
        <p:nvPicPr>
          <p:cNvPr id="3" name="Resim 2">
            <a:extLst>
              <a:ext uri="{FF2B5EF4-FFF2-40B4-BE49-F238E27FC236}">
                <a16:creationId xmlns:a16="http://schemas.microsoft.com/office/drawing/2014/main" id="{83FCE42F-D0DA-467E-AD86-40DFB9A2C0AC}"/>
              </a:ext>
            </a:extLst>
          </p:cNvPr>
          <p:cNvPicPr>
            <a:picLocks noChangeAspect="1"/>
          </p:cNvPicPr>
          <p:nvPr/>
        </p:nvPicPr>
        <p:blipFill>
          <a:blip r:embed="rId3"/>
          <a:stretch>
            <a:fillRect/>
          </a:stretch>
        </p:blipFill>
        <p:spPr>
          <a:xfrm>
            <a:off x="328770" y="1455840"/>
            <a:ext cx="5910020" cy="2231334"/>
          </a:xfrm>
          <a:prstGeom prst="rect">
            <a:avLst/>
          </a:prstGeom>
        </p:spPr>
      </p:pic>
      <p:sp>
        <p:nvSpPr>
          <p:cNvPr id="4" name="Dikdörtgen 3">
            <a:extLst>
              <a:ext uri="{FF2B5EF4-FFF2-40B4-BE49-F238E27FC236}">
                <a16:creationId xmlns:a16="http://schemas.microsoft.com/office/drawing/2014/main" id="{43F02B2E-BE3D-41BD-84AF-9415EEC761B9}"/>
              </a:ext>
            </a:extLst>
          </p:cNvPr>
          <p:cNvSpPr/>
          <p:nvPr/>
        </p:nvSpPr>
        <p:spPr>
          <a:xfrm>
            <a:off x="328770" y="4718498"/>
            <a:ext cx="11072968" cy="707886"/>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000" b="1" dirty="0">
                <a:solidFill>
                  <a:srgbClr val="C00000"/>
                </a:solidFill>
                <a:latin typeface="Muli"/>
              </a:rPr>
              <a:t>Baştan geçen ilginç olay veya olaylar zinciri, macera</a:t>
            </a:r>
            <a:endParaRPr lang="tr-TR" sz="4000" b="1" dirty="0">
              <a:solidFill>
                <a:srgbClr val="C00000"/>
              </a:solidFill>
            </a:endParaRPr>
          </a:p>
        </p:txBody>
      </p:sp>
      <p:pic>
        <p:nvPicPr>
          <p:cNvPr id="6146" name="Picture 2" descr="SERÜVEN ile ilgili görsel sonucu">
            <a:extLst>
              <a:ext uri="{FF2B5EF4-FFF2-40B4-BE49-F238E27FC236}">
                <a16:creationId xmlns:a16="http://schemas.microsoft.com/office/drawing/2014/main" id="{3F3F1EB3-8EF0-47EC-93F3-D6F9AE6358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6555" y="437285"/>
            <a:ext cx="5106649" cy="3404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886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6146"/>
                                        </p:tgtEl>
                                        <p:attrNameLst>
                                          <p:attrName>style.visibility</p:attrName>
                                        </p:attrNameLst>
                                      </p:cBhvr>
                                      <p:to>
                                        <p:strVal val="visible"/>
                                      </p:to>
                                    </p:set>
                                    <p:animEffect transition="in" filter="fade">
                                      <p:cBhvr>
                                        <p:cTn id="22" dur="1000"/>
                                        <p:tgtEl>
                                          <p:spTgt spid="6146"/>
                                        </p:tgtEl>
                                      </p:cBhvr>
                                    </p:animEffect>
                                    <p:anim calcmode="lin" valueType="num">
                                      <p:cBhvr>
                                        <p:cTn id="23" dur="1000" fill="hold"/>
                                        <p:tgtEl>
                                          <p:spTgt spid="6146"/>
                                        </p:tgtEl>
                                        <p:attrNameLst>
                                          <p:attrName>ppt_x</p:attrName>
                                        </p:attrNameLst>
                                      </p:cBhvr>
                                      <p:tavLst>
                                        <p:tav tm="0">
                                          <p:val>
                                            <p:strVal val="#ppt_x"/>
                                          </p:val>
                                        </p:tav>
                                        <p:tav tm="100000">
                                          <p:val>
                                            <p:strVal val="#ppt_x"/>
                                          </p:val>
                                        </p:tav>
                                      </p:tavLst>
                                    </p:anim>
                                    <p:anim calcmode="lin" valueType="num">
                                      <p:cBhvr>
                                        <p:cTn id="24"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99B9B5F-86BB-4470-B991-B20408EF2DE3}"/>
              </a:ext>
            </a:extLst>
          </p:cNvPr>
          <p:cNvPicPr>
            <a:picLocks noChangeAspect="1"/>
          </p:cNvPicPr>
          <p:nvPr/>
        </p:nvPicPr>
        <p:blipFill rotWithShape="1">
          <a:blip r:embed="rId2"/>
          <a:srcRect l="8152" t="67642" r="76413" b="25398"/>
          <a:stretch/>
        </p:blipFill>
        <p:spPr>
          <a:xfrm>
            <a:off x="459035" y="484947"/>
            <a:ext cx="3985779" cy="1010478"/>
          </a:xfrm>
          <a:prstGeom prst="rect">
            <a:avLst/>
          </a:prstGeom>
        </p:spPr>
      </p:pic>
      <p:pic>
        <p:nvPicPr>
          <p:cNvPr id="3" name="Resim 2">
            <a:extLst>
              <a:ext uri="{FF2B5EF4-FFF2-40B4-BE49-F238E27FC236}">
                <a16:creationId xmlns:a16="http://schemas.microsoft.com/office/drawing/2014/main" id="{568C6D77-C8AB-4DF2-A363-944EF064BC29}"/>
              </a:ext>
            </a:extLst>
          </p:cNvPr>
          <p:cNvPicPr>
            <a:picLocks noChangeAspect="1"/>
          </p:cNvPicPr>
          <p:nvPr/>
        </p:nvPicPr>
        <p:blipFill>
          <a:blip r:embed="rId3"/>
          <a:stretch>
            <a:fillRect/>
          </a:stretch>
        </p:blipFill>
        <p:spPr>
          <a:xfrm>
            <a:off x="625594" y="1832874"/>
            <a:ext cx="5910020" cy="2231334"/>
          </a:xfrm>
          <a:prstGeom prst="rect">
            <a:avLst/>
          </a:prstGeom>
        </p:spPr>
      </p:pic>
      <p:sp>
        <p:nvSpPr>
          <p:cNvPr id="4" name="Dikdörtgen 3">
            <a:extLst>
              <a:ext uri="{FF2B5EF4-FFF2-40B4-BE49-F238E27FC236}">
                <a16:creationId xmlns:a16="http://schemas.microsoft.com/office/drawing/2014/main" id="{31CDC1A0-44F1-410B-8D87-5E3AFA420CDC}"/>
              </a:ext>
            </a:extLst>
          </p:cNvPr>
          <p:cNvSpPr/>
          <p:nvPr/>
        </p:nvSpPr>
        <p:spPr>
          <a:xfrm>
            <a:off x="252288" y="5004388"/>
            <a:ext cx="8385052"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C00000"/>
                </a:solidFill>
                <a:latin typeface="Muli"/>
              </a:rPr>
              <a:t>Gerçeğe uygun yapay öğrenme aygıtı, </a:t>
            </a:r>
            <a:r>
              <a:rPr lang="tr-TR" sz="3200" b="1" dirty="0" err="1">
                <a:solidFill>
                  <a:srgbClr val="C00000"/>
                </a:solidFill>
                <a:latin typeface="Muli"/>
              </a:rPr>
              <a:t>öğrencelik</a:t>
            </a:r>
            <a:endParaRPr lang="tr-TR" sz="3200" b="1" dirty="0">
              <a:solidFill>
                <a:srgbClr val="C00000"/>
              </a:solidFill>
            </a:endParaRPr>
          </a:p>
        </p:txBody>
      </p:sp>
      <p:pic>
        <p:nvPicPr>
          <p:cNvPr id="5122" name="Picture 2" descr="simülatör ile ilgili görsel sonucu">
            <a:extLst>
              <a:ext uri="{FF2B5EF4-FFF2-40B4-BE49-F238E27FC236}">
                <a16:creationId xmlns:a16="http://schemas.microsoft.com/office/drawing/2014/main" id="{14D9908F-9138-4FC0-86A0-24918B0531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7018" y="1276300"/>
            <a:ext cx="4645947" cy="2901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427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122"/>
                                        </p:tgtEl>
                                        <p:attrNameLst>
                                          <p:attrName>style.visibility</p:attrName>
                                        </p:attrNameLst>
                                      </p:cBhvr>
                                      <p:to>
                                        <p:strVal val="visible"/>
                                      </p:to>
                                    </p:set>
                                    <p:animEffect transition="in" filter="fade">
                                      <p:cBhvr>
                                        <p:cTn id="26" dur="1000"/>
                                        <p:tgtEl>
                                          <p:spTgt spid="5122"/>
                                        </p:tgtEl>
                                      </p:cBhvr>
                                    </p:animEffect>
                                    <p:anim calcmode="lin" valueType="num">
                                      <p:cBhvr>
                                        <p:cTn id="27" dur="1000" fill="hold"/>
                                        <p:tgtEl>
                                          <p:spTgt spid="5122"/>
                                        </p:tgtEl>
                                        <p:attrNameLst>
                                          <p:attrName>ppt_x</p:attrName>
                                        </p:attrNameLst>
                                      </p:cBhvr>
                                      <p:tavLst>
                                        <p:tav tm="0">
                                          <p:val>
                                            <p:strVal val="#ppt_x"/>
                                          </p:val>
                                        </p:tav>
                                        <p:tav tm="100000">
                                          <p:val>
                                            <p:strVal val="#ppt_x"/>
                                          </p:val>
                                        </p:tav>
                                      </p:tavLst>
                                    </p:anim>
                                    <p:anim calcmode="lin" valueType="num">
                                      <p:cBhvr>
                                        <p:cTn id="28"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C2A2EF8-A154-43ED-8D21-40A5D66C6A8D}"/>
              </a:ext>
            </a:extLst>
          </p:cNvPr>
          <p:cNvPicPr>
            <a:picLocks noChangeAspect="1"/>
          </p:cNvPicPr>
          <p:nvPr/>
        </p:nvPicPr>
        <p:blipFill>
          <a:blip r:embed="rId2"/>
          <a:stretch>
            <a:fillRect/>
          </a:stretch>
        </p:blipFill>
        <p:spPr>
          <a:xfrm>
            <a:off x="404652" y="1829604"/>
            <a:ext cx="5910020" cy="2231334"/>
          </a:xfrm>
          <a:prstGeom prst="rect">
            <a:avLst/>
          </a:prstGeom>
        </p:spPr>
      </p:pic>
      <p:sp>
        <p:nvSpPr>
          <p:cNvPr id="4" name="Dikdörtgen 3">
            <a:extLst>
              <a:ext uri="{FF2B5EF4-FFF2-40B4-BE49-F238E27FC236}">
                <a16:creationId xmlns:a16="http://schemas.microsoft.com/office/drawing/2014/main" id="{7A2DB429-0640-4808-A0A3-6013002F5B89}"/>
              </a:ext>
            </a:extLst>
          </p:cNvPr>
          <p:cNvSpPr/>
          <p:nvPr/>
        </p:nvSpPr>
        <p:spPr>
          <a:xfrm>
            <a:off x="918843" y="466158"/>
            <a:ext cx="2102563" cy="830997"/>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800" b="1" dirty="0">
                <a:solidFill>
                  <a:srgbClr val="FF0000"/>
                </a:solidFill>
                <a:latin typeface="Muli"/>
              </a:rPr>
              <a:t>aktivite</a:t>
            </a:r>
            <a:endParaRPr lang="tr-TR" sz="4800" dirty="0">
              <a:solidFill>
                <a:srgbClr val="FF0000"/>
              </a:solidFill>
            </a:endParaRPr>
          </a:p>
        </p:txBody>
      </p:sp>
      <p:sp>
        <p:nvSpPr>
          <p:cNvPr id="5" name="Dikdörtgen 4">
            <a:extLst>
              <a:ext uri="{FF2B5EF4-FFF2-40B4-BE49-F238E27FC236}">
                <a16:creationId xmlns:a16="http://schemas.microsoft.com/office/drawing/2014/main" id="{41D67AE1-B4F3-4908-9E42-E34F374BB4F8}"/>
              </a:ext>
            </a:extLst>
          </p:cNvPr>
          <p:cNvSpPr/>
          <p:nvPr/>
        </p:nvSpPr>
        <p:spPr>
          <a:xfrm>
            <a:off x="404652" y="4835425"/>
            <a:ext cx="8123583"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latin typeface="Muli"/>
              </a:rPr>
              <a:t>Bir işletmenin, bir kurumun belli bir alandaki eylemi, faaliyet, etkinlik</a:t>
            </a:r>
            <a:endParaRPr lang="tr-TR" sz="2800" b="1" dirty="0">
              <a:solidFill>
                <a:srgbClr val="C00000"/>
              </a:solidFill>
            </a:endParaRPr>
          </a:p>
        </p:txBody>
      </p:sp>
      <p:pic>
        <p:nvPicPr>
          <p:cNvPr id="7170" name="Picture 2" descr="AKTİVİTE ile ilgili görsel sonucu">
            <a:extLst>
              <a:ext uri="{FF2B5EF4-FFF2-40B4-BE49-F238E27FC236}">
                <a16:creationId xmlns:a16="http://schemas.microsoft.com/office/drawing/2014/main" id="{A6477211-CFC6-46EC-A33E-390A071969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2007" y="1297155"/>
            <a:ext cx="5195341" cy="2728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2581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170"/>
                                        </p:tgtEl>
                                        <p:attrNameLst>
                                          <p:attrName>style.visibility</p:attrName>
                                        </p:attrNameLst>
                                      </p:cBhvr>
                                      <p:to>
                                        <p:strVal val="visible"/>
                                      </p:to>
                                    </p:set>
                                    <p:animEffect transition="in" filter="fade">
                                      <p:cBhvr>
                                        <p:cTn id="27" dur="1000"/>
                                        <p:tgtEl>
                                          <p:spTgt spid="7170"/>
                                        </p:tgtEl>
                                      </p:cBhvr>
                                    </p:animEffect>
                                    <p:anim calcmode="lin" valueType="num">
                                      <p:cBhvr>
                                        <p:cTn id="28" dur="1000" fill="hold"/>
                                        <p:tgtEl>
                                          <p:spTgt spid="7170"/>
                                        </p:tgtEl>
                                        <p:attrNameLst>
                                          <p:attrName>ppt_x</p:attrName>
                                        </p:attrNameLst>
                                      </p:cBhvr>
                                      <p:tavLst>
                                        <p:tav tm="0">
                                          <p:val>
                                            <p:strVal val="#ppt_x"/>
                                          </p:val>
                                        </p:tav>
                                        <p:tav tm="100000">
                                          <p:val>
                                            <p:strVal val="#ppt_x"/>
                                          </p:val>
                                        </p:tav>
                                      </p:tavLst>
                                    </p:anim>
                                    <p:anim calcmode="lin" valueType="num">
                                      <p:cBhvr>
                                        <p:cTn id="2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7323172-B08F-4E37-A473-D9C1AF8EB177}"/>
              </a:ext>
            </a:extLst>
          </p:cNvPr>
          <p:cNvSpPr/>
          <p:nvPr/>
        </p:nvSpPr>
        <p:spPr>
          <a:xfrm>
            <a:off x="755761" y="283722"/>
            <a:ext cx="1693092" cy="76944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400" b="1" dirty="0">
                <a:solidFill>
                  <a:srgbClr val="FF0000"/>
                </a:solidFill>
                <a:latin typeface="Muli"/>
              </a:rPr>
              <a:t>kapsül</a:t>
            </a:r>
            <a:endParaRPr lang="tr-TR" sz="4400" dirty="0">
              <a:solidFill>
                <a:srgbClr val="FF0000"/>
              </a:solidFill>
            </a:endParaRPr>
          </a:p>
        </p:txBody>
      </p:sp>
      <p:pic>
        <p:nvPicPr>
          <p:cNvPr id="3" name="Resim 2">
            <a:extLst>
              <a:ext uri="{FF2B5EF4-FFF2-40B4-BE49-F238E27FC236}">
                <a16:creationId xmlns:a16="http://schemas.microsoft.com/office/drawing/2014/main" id="{7D4FF020-D2F4-4E8C-8686-34166210F309}"/>
              </a:ext>
            </a:extLst>
          </p:cNvPr>
          <p:cNvPicPr>
            <a:picLocks noChangeAspect="1"/>
          </p:cNvPicPr>
          <p:nvPr/>
        </p:nvPicPr>
        <p:blipFill>
          <a:blip r:embed="rId2"/>
          <a:stretch>
            <a:fillRect/>
          </a:stretch>
        </p:blipFill>
        <p:spPr>
          <a:xfrm>
            <a:off x="347515" y="1357990"/>
            <a:ext cx="5910020" cy="2231334"/>
          </a:xfrm>
          <a:prstGeom prst="rect">
            <a:avLst/>
          </a:prstGeom>
        </p:spPr>
      </p:pic>
      <p:sp>
        <p:nvSpPr>
          <p:cNvPr id="4" name="Dikdörtgen 3">
            <a:extLst>
              <a:ext uri="{FF2B5EF4-FFF2-40B4-BE49-F238E27FC236}">
                <a16:creationId xmlns:a16="http://schemas.microsoft.com/office/drawing/2014/main" id="{BE52EB30-B8F1-42FA-973E-0514C7DC9EC8}"/>
              </a:ext>
            </a:extLst>
          </p:cNvPr>
          <p:cNvSpPr/>
          <p:nvPr/>
        </p:nvSpPr>
        <p:spPr>
          <a:xfrm>
            <a:off x="755761" y="4228047"/>
            <a:ext cx="7992267" cy="212365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dirty="0">
                <a:solidFill>
                  <a:srgbClr val="C00000"/>
                </a:solidFill>
                <a:latin typeface="Muli"/>
              </a:rPr>
              <a:t>Füzenin</a:t>
            </a:r>
            <a:r>
              <a:rPr lang="tr-TR" sz="3200" dirty="0">
                <a:solidFill>
                  <a:srgbClr val="C00000"/>
                </a:solidFill>
                <a:latin typeface="Muli"/>
              </a:rPr>
              <a:t> gürültüsüne ve hava ile sürtünmeden doğan sıcaklığa karşı yalıtılmış, insan veya malzeme taşınan, roketlerin ucunda bulunan küçük ve hafif kapalı yer</a:t>
            </a:r>
            <a:endParaRPr lang="tr-TR" sz="3200" dirty="0">
              <a:solidFill>
                <a:srgbClr val="C00000"/>
              </a:solidFill>
            </a:endParaRPr>
          </a:p>
        </p:txBody>
      </p:sp>
      <p:pic>
        <p:nvPicPr>
          <p:cNvPr id="8194" name="Picture 2" descr="UZAY KAPSÜL ile ilgili görsel sonucu">
            <a:extLst>
              <a:ext uri="{FF2B5EF4-FFF2-40B4-BE49-F238E27FC236}">
                <a16:creationId xmlns:a16="http://schemas.microsoft.com/office/drawing/2014/main" id="{4DAB8B1F-C17B-4FC8-AA7B-527A1D2969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509" y="668442"/>
            <a:ext cx="5279799" cy="3118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42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194"/>
                                        </p:tgtEl>
                                        <p:attrNameLst>
                                          <p:attrName>style.visibility</p:attrName>
                                        </p:attrNameLst>
                                      </p:cBhvr>
                                      <p:to>
                                        <p:strVal val="visible"/>
                                      </p:to>
                                    </p:set>
                                    <p:animEffect transition="in" filter="fade">
                                      <p:cBhvr>
                                        <p:cTn id="21" dur="1000"/>
                                        <p:tgtEl>
                                          <p:spTgt spid="8194"/>
                                        </p:tgtEl>
                                      </p:cBhvr>
                                    </p:animEffect>
                                    <p:anim calcmode="lin" valueType="num">
                                      <p:cBhvr>
                                        <p:cTn id="22" dur="1000" fill="hold"/>
                                        <p:tgtEl>
                                          <p:spTgt spid="8194"/>
                                        </p:tgtEl>
                                        <p:attrNameLst>
                                          <p:attrName>ppt_x</p:attrName>
                                        </p:attrNameLst>
                                      </p:cBhvr>
                                      <p:tavLst>
                                        <p:tav tm="0">
                                          <p:val>
                                            <p:strVal val="#ppt_x"/>
                                          </p:val>
                                        </p:tav>
                                        <p:tav tm="100000">
                                          <p:val>
                                            <p:strVal val="#ppt_x"/>
                                          </p:val>
                                        </p:tav>
                                      </p:tavLst>
                                    </p:anim>
                                    <p:anim calcmode="lin" valueType="num">
                                      <p:cBhvr>
                                        <p:cTn id="23"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D833529-41BF-40AA-A862-61E6E9C6E84A}"/>
              </a:ext>
            </a:extLst>
          </p:cNvPr>
          <p:cNvPicPr>
            <a:picLocks noChangeAspect="1"/>
          </p:cNvPicPr>
          <p:nvPr/>
        </p:nvPicPr>
        <p:blipFill>
          <a:blip r:embed="rId2"/>
          <a:stretch>
            <a:fillRect/>
          </a:stretch>
        </p:blipFill>
        <p:spPr>
          <a:xfrm>
            <a:off x="5202643" y="359764"/>
            <a:ext cx="2827401" cy="993411"/>
          </a:xfrm>
          <a:prstGeom prst="rect">
            <a:avLst/>
          </a:prstGeom>
        </p:spPr>
      </p:pic>
      <p:pic>
        <p:nvPicPr>
          <p:cNvPr id="3" name="Resim 2">
            <a:extLst>
              <a:ext uri="{FF2B5EF4-FFF2-40B4-BE49-F238E27FC236}">
                <a16:creationId xmlns:a16="http://schemas.microsoft.com/office/drawing/2014/main" id="{E492616E-2B31-487D-BBB8-5D73579D0EAC}"/>
              </a:ext>
            </a:extLst>
          </p:cNvPr>
          <p:cNvPicPr>
            <a:picLocks noChangeAspect="1"/>
          </p:cNvPicPr>
          <p:nvPr/>
        </p:nvPicPr>
        <p:blipFill>
          <a:blip r:embed="rId3"/>
          <a:stretch>
            <a:fillRect/>
          </a:stretch>
        </p:blipFill>
        <p:spPr>
          <a:xfrm>
            <a:off x="1005639" y="2244192"/>
            <a:ext cx="5090361" cy="659020"/>
          </a:xfrm>
          <a:prstGeom prst="rect">
            <a:avLst/>
          </a:prstGeom>
        </p:spPr>
      </p:pic>
      <p:sp>
        <p:nvSpPr>
          <p:cNvPr id="4" name="Dikdörtgen 3">
            <a:extLst>
              <a:ext uri="{FF2B5EF4-FFF2-40B4-BE49-F238E27FC236}">
                <a16:creationId xmlns:a16="http://schemas.microsoft.com/office/drawing/2014/main" id="{39D7406D-5876-4024-ABE8-EA73A19765B7}"/>
              </a:ext>
            </a:extLst>
          </p:cNvPr>
          <p:cNvSpPr/>
          <p:nvPr/>
        </p:nvSpPr>
        <p:spPr>
          <a:xfrm>
            <a:off x="532759" y="3477735"/>
            <a:ext cx="9990336"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b="1" dirty="0">
                <a:solidFill>
                  <a:srgbClr val="C00000"/>
                </a:solidFill>
                <a:latin typeface="Muli"/>
              </a:rPr>
              <a:t>Uzay kampı için astronotların giyeceği giysiler, uzay kampı maceraları</a:t>
            </a:r>
            <a:endParaRPr lang="tr-TR" sz="3600" b="1" dirty="0">
              <a:solidFill>
                <a:srgbClr val="C00000"/>
              </a:solidFill>
            </a:endParaRPr>
          </a:p>
        </p:txBody>
      </p:sp>
    </p:spTree>
    <p:extLst>
      <p:ext uri="{BB962C8B-B14F-4D97-AF65-F5344CB8AC3E}">
        <p14:creationId xmlns:p14="http://schemas.microsoft.com/office/powerpoint/2010/main" val="4024883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51EDD4C-8D4F-4358-BFE0-BC4E745C5E55}"/>
              </a:ext>
            </a:extLst>
          </p:cNvPr>
          <p:cNvPicPr>
            <a:picLocks noChangeAspect="1"/>
          </p:cNvPicPr>
          <p:nvPr/>
        </p:nvPicPr>
        <p:blipFill>
          <a:blip r:embed="rId2"/>
          <a:stretch>
            <a:fillRect/>
          </a:stretch>
        </p:blipFill>
        <p:spPr>
          <a:xfrm>
            <a:off x="705394" y="509666"/>
            <a:ext cx="7561837" cy="733269"/>
          </a:xfrm>
          <a:prstGeom prst="rect">
            <a:avLst/>
          </a:prstGeom>
        </p:spPr>
      </p:pic>
      <p:sp>
        <p:nvSpPr>
          <p:cNvPr id="3" name="Dikdörtgen 2">
            <a:extLst>
              <a:ext uri="{FF2B5EF4-FFF2-40B4-BE49-F238E27FC236}">
                <a16:creationId xmlns:a16="http://schemas.microsoft.com/office/drawing/2014/main" id="{56D6AEF2-EF04-4F15-84B8-70D4D775A669}"/>
              </a:ext>
            </a:extLst>
          </p:cNvPr>
          <p:cNvSpPr/>
          <p:nvPr/>
        </p:nvSpPr>
        <p:spPr>
          <a:xfrm>
            <a:off x="499671" y="1734554"/>
            <a:ext cx="10952813"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FF0000"/>
                </a:solidFill>
                <a:latin typeface="Muli"/>
              </a:rPr>
              <a:t>Astronotların çevreyi görebilecekleri camlı bir kask, omuz kısmı tam oturan, sert ama ellerin, kolların çalışabilmesine izin veren üst gövde, eldivenler ve altında büyük potların bulunduğu esnek bir alt gövdeden oluşur.</a:t>
            </a:r>
            <a:endParaRPr lang="tr-TR" sz="2800" dirty="0">
              <a:solidFill>
                <a:srgbClr val="FF0000"/>
              </a:solidFill>
            </a:endParaRPr>
          </a:p>
        </p:txBody>
      </p:sp>
    </p:spTree>
    <p:extLst>
      <p:ext uri="{BB962C8B-B14F-4D97-AF65-F5344CB8AC3E}">
        <p14:creationId xmlns:p14="http://schemas.microsoft.com/office/powerpoint/2010/main" val="256144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C0182AF0-FA03-4EC8-967C-CC7A68B27769}"/>
              </a:ext>
            </a:extLst>
          </p:cNvPr>
          <p:cNvPicPr>
            <a:picLocks noChangeAspect="1"/>
          </p:cNvPicPr>
          <p:nvPr/>
        </p:nvPicPr>
        <p:blipFill>
          <a:blip r:embed="rId2"/>
          <a:stretch>
            <a:fillRect/>
          </a:stretch>
        </p:blipFill>
        <p:spPr>
          <a:xfrm>
            <a:off x="800726" y="479686"/>
            <a:ext cx="9271650" cy="618110"/>
          </a:xfrm>
          <a:prstGeom prst="rect">
            <a:avLst/>
          </a:prstGeom>
        </p:spPr>
      </p:pic>
      <p:sp>
        <p:nvSpPr>
          <p:cNvPr id="3" name="Dikdörtgen 2">
            <a:extLst>
              <a:ext uri="{FF2B5EF4-FFF2-40B4-BE49-F238E27FC236}">
                <a16:creationId xmlns:a16="http://schemas.microsoft.com/office/drawing/2014/main" id="{CF0E24FE-15A0-4C85-A827-5E4ADEBC5B66}"/>
              </a:ext>
            </a:extLst>
          </p:cNvPr>
          <p:cNvSpPr/>
          <p:nvPr/>
        </p:nvSpPr>
        <p:spPr>
          <a:xfrm>
            <a:off x="514662" y="1704573"/>
            <a:ext cx="10832891" cy="206210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dirty="0">
                <a:solidFill>
                  <a:srgbClr val="C00000"/>
                </a:solidFill>
                <a:latin typeface="Muli"/>
              </a:rPr>
              <a:t>Bu giysiler olmadan astronotlar uzay boşluğunda, ay üzerinde veya başka bir gezegende yürüyemezler, bir araçtan diğerine geçemezler. Oksijen yetersizliğinden astronotlar bilinçsiz hale gelir, astronotların ölümüne sebep olur.</a:t>
            </a:r>
            <a:endParaRPr lang="tr-TR" sz="3200" b="1" dirty="0">
              <a:solidFill>
                <a:srgbClr val="C00000"/>
              </a:solidFill>
            </a:endParaRPr>
          </a:p>
        </p:txBody>
      </p:sp>
    </p:spTree>
    <p:extLst>
      <p:ext uri="{BB962C8B-B14F-4D97-AF65-F5344CB8AC3E}">
        <p14:creationId xmlns:p14="http://schemas.microsoft.com/office/powerpoint/2010/main" val="37758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45846EC-B32E-4D1E-B7F3-D86326687A67}"/>
              </a:ext>
            </a:extLst>
          </p:cNvPr>
          <p:cNvPicPr>
            <a:picLocks noChangeAspect="1"/>
          </p:cNvPicPr>
          <p:nvPr/>
        </p:nvPicPr>
        <p:blipFill>
          <a:blip r:embed="rId2"/>
          <a:stretch>
            <a:fillRect/>
          </a:stretch>
        </p:blipFill>
        <p:spPr>
          <a:xfrm>
            <a:off x="784036" y="644578"/>
            <a:ext cx="8411180" cy="550732"/>
          </a:xfrm>
          <a:prstGeom prst="rect">
            <a:avLst/>
          </a:prstGeom>
        </p:spPr>
      </p:pic>
      <p:sp>
        <p:nvSpPr>
          <p:cNvPr id="3" name="Dikdörtgen 2">
            <a:extLst>
              <a:ext uri="{FF2B5EF4-FFF2-40B4-BE49-F238E27FC236}">
                <a16:creationId xmlns:a16="http://schemas.microsoft.com/office/drawing/2014/main" id="{502802F5-486D-4FCE-92E1-D58CA49F3141}"/>
              </a:ext>
            </a:extLst>
          </p:cNvPr>
          <p:cNvSpPr/>
          <p:nvPr/>
        </p:nvSpPr>
        <p:spPr>
          <a:xfrm>
            <a:off x="919397" y="1951672"/>
            <a:ext cx="10158334"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FF0000"/>
                </a:solidFill>
                <a:latin typeface="Muli"/>
              </a:rPr>
              <a:t>Gereken oksijeni ve basıncı sağlar, astronottan çıkan karbondioksiti yok eder. Gereken ısıyı sabit tutar, astronotu gök taşlarından ve radyasyondan korur. Temiz ve iyi bir görüş sağlar. İçinde rahat hareket eder. Ana araçtaki komutanla iletişim, uzay aracının dışında kolayca çalışma olanağı sağlar.</a:t>
            </a:r>
            <a:endParaRPr lang="tr-TR" sz="2800" b="1" dirty="0">
              <a:solidFill>
                <a:srgbClr val="FF0000"/>
              </a:solidFill>
            </a:endParaRPr>
          </a:p>
        </p:txBody>
      </p:sp>
    </p:spTree>
    <p:extLst>
      <p:ext uri="{BB962C8B-B14F-4D97-AF65-F5344CB8AC3E}">
        <p14:creationId xmlns:p14="http://schemas.microsoft.com/office/powerpoint/2010/main" val="410697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41FBCF8-6EEF-47A8-89CE-CDA360589FE6}"/>
              </a:ext>
            </a:extLst>
          </p:cNvPr>
          <p:cNvPicPr>
            <a:picLocks noChangeAspect="1"/>
          </p:cNvPicPr>
          <p:nvPr/>
        </p:nvPicPr>
        <p:blipFill>
          <a:blip r:embed="rId2"/>
          <a:stretch>
            <a:fillRect/>
          </a:stretch>
        </p:blipFill>
        <p:spPr>
          <a:xfrm>
            <a:off x="524656" y="584618"/>
            <a:ext cx="10328223" cy="667140"/>
          </a:xfrm>
          <a:prstGeom prst="rect">
            <a:avLst/>
          </a:prstGeom>
        </p:spPr>
      </p:pic>
      <p:sp>
        <p:nvSpPr>
          <p:cNvPr id="3" name="Dikdörtgen 2">
            <a:extLst>
              <a:ext uri="{FF2B5EF4-FFF2-40B4-BE49-F238E27FC236}">
                <a16:creationId xmlns:a16="http://schemas.microsoft.com/office/drawing/2014/main" id="{31074F61-F2E7-47A9-9A8A-E720CC225175}"/>
              </a:ext>
            </a:extLst>
          </p:cNvPr>
          <p:cNvSpPr/>
          <p:nvPr/>
        </p:nvSpPr>
        <p:spPr>
          <a:xfrm>
            <a:off x="304799" y="2071514"/>
            <a:ext cx="10548079"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i="1" dirty="0">
                <a:solidFill>
                  <a:srgbClr val="FF0000"/>
                </a:solidFill>
                <a:latin typeface="Muli"/>
              </a:rPr>
              <a:t>(örnek)</a:t>
            </a:r>
            <a:r>
              <a:rPr lang="tr-TR" sz="3200" dirty="0">
                <a:solidFill>
                  <a:srgbClr val="FF0000"/>
                </a:solidFill>
                <a:latin typeface="Muli"/>
              </a:rPr>
              <a:t> Uzay giysileri içerisinde rahatça yemek yiyebilme için bir bölüm eklemek isterdim.</a:t>
            </a:r>
            <a:endParaRPr lang="tr-TR" sz="3200" dirty="0">
              <a:solidFill>
                <a:srgbClr val="FF0000"/>
              </a:solidFill>
            </a:endParaRPr>
          </a:p>
        </p:txBody>
      </p:sp>
      <p:pic>
        <p:nvPicPr>
          <p:cNvPr id="4" name="Resim 3">
            <a:extLst>
              <a:ext uri="{FF2B5EF4-FFF2-40B4-BE49-F238E27FC236}">
                <a16:creationId xmlns:a16="http://schemas.microsoft.com/office/drawing/2014/main" id="{33A2BECA-2C9A-4474-8874-B4AD670A1B07}"/>
              </a:ext>
            </a:extLst>
          </p:cNvPr>
          <p:cNvPicPr>
            <a:picLocks noChangeAspect="1"/>
          </p:cNvPicPr>
          <p:nvPr/>
        </p:nvPicPr>
        <p:blipFill>
          <a:blip r:embed="rId3"/>
          <a:stretch>
            <a:fillRect/>
          </a:stretch>
        </p:blipFill>
        <p:spPr>
          <a:xfrm>
            <a:off x="304799" y="3771203"/>
            <a:ext cx="10218296" cy="650895"/>
          </a:xfrm>
          <a:prstGeom prst="rect">
            <a:avLst/>
          </a:prstGeom>
        </p:spPr>
      </p:pic>
      <p:sp>
        <p:nvSpPr>
          <p:cNvPr id="5" name="Dikdörtgen 4">
            <a:extLst>
              <a:ext uri="{FF2B5EF4-FFF2-40B4-BE49-F238E27FC236}">
                <a16:creationId xmlns:a16="http://schemas.microsoft.com/office/drawing/2014/main" id="{FB391375-CA6B-4A5B-B0CD-55C9D8EAAC54}"/>
              </a:ext>
            </a:extLst>
          </p:cNvPr>
          <p:cNvSpPr/>
          <p:nvPr/>
        </p:nvSpPr>
        <p:spPr>
          <a:xfrm>
            <a:off x="634583" y="5249429"/>
            <a:ext cx="9888511"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000" b="1" i="1" dirty="0">
                <a:solidFill>
                  <a:srgbClr val="FF0000"/>
                </a:solidFill>
                <a:latin typeface="Muli"/>
              </a:rPr>
              <a:t>(örnek) </a:t>
            </a:r>
            <a:r>
              <a:rPr lang="tr-TR" sz="2000" b="1" dirty="0">
                <a:solidFill>
                  <a:srgbClr val="FF0000"/>
                </a:solidFill>
                <a:latin typeface="Muli"/>
              </a:rPr>
              <a:t>Bu giysilerin üretimi için hangi teknolojilerden faydalandıklarını sorardım.</a:t>
            </a:r>
            <a:endParaRPr lang="tr-TR" sz="2000" b="1" dirty="0">
              <a:solidFill>
                <a:srgbClr val="FF0000"/>
              </a:solidFill>
            </a:endParaRPr>
          </a:p>
        </p:txBody>
      </p:sp>
    </p:spTree>
    <p:extLst>
      <p:ext uri="{BB962C8B-B14F-4D97-AF65-F5344CB8AC3E}">
        <p14:creationId xmlns:p14="http://schemas.microsoft.com/office/powerpoint/2010/main" val="2750665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662C751-DB25-4A5C-8AAA-9162EA9FD8AD}"/>
              </a:ext>
            </a:extLst>
          </p:cNvPr>
          <p:cNvPicPr>
            <a:picLocks noChangeAspect="1"/>
          </p:cNvPicPr>
          <p:nvPr/>
        </p:nvPicPr>
        <p:blipFill>
          <a:blip r:embed="rId2"/>
          <a:stretch>
            <a:fillRect/>
          </a:stretch>
        </p:blipFill>
        <p:spPr>
          <a:xfrm>
            <a:off x="4337353" y="419724"/>
            <a:ext cx="3082153" cy="1013866"/>
          </a:xfrm>
          <a:prstGeom prst="rect">
            <a:avLst/>
          </a:prstGeom>
        </p:spPr>
      </p:pic>
      <p:pic>
        <p:nvPicPr>
          <p:cNvPr id="3" name="Resim 2">
            <a:extLst>
              <a:ext uri="{FF2B5EF4-FFF2-40B4-BE49-F238E27FC236}">
                <a16:creationId xmlns:a16="http://schemas.microsoft.com/office/drawing/2014/main" id="{80A6F0BC-FE88-46E0-9B23-6461AB0F6AB0}"/>
              </a:ext>
            </a:extLst>
          </p:cNvPr>
          <p:cNvPicPr>
            <a:picLocks noChangeAspect="1"/>
          </p:cNvPicPr>
          <p:nvPr/>
        </p:nvPicPr>
        <p:blipFill>
          <a:blip r:embed="rId3"/>
          <a:stretch>
            <a:fillRect/>
          </a:stretch>
        </p:blipFill>
        <p:spPr>
          <a:xfrm>
            <a:off x="1007404" y="1975968"/>
            <a:ext cx="7985914" cy="3420490"/>
          </a:xfrm>
          <a:prstGeom prst="rect">
            <a:avLst/>
          </a:prstGeom>
        </p:spPr>
      </p:pic>
    </p:spTree>
    <p:extLst>
      <p:ext uri="{BB962C8B-B14F-4D97-AF65-F5344CB8AC3E}">
        <p14:creationId xmlns:p14="http://schemas.microsoft.com/office/powerpoint/2010/main" val="7767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C31D5BA0-6CF8-4409-86FB-159A81ECF888}"/>
              </a:ext>
            </a:extLst>
          </p:cNvPr>
          <p:cNvPicPr>
            <a:picLocks noChangeAspect="1"/>
          </p:cNvPicPr>
          <p:nvPr/>
        </p:nvPicPr>
        <p:blipFill>
          <a:blip r:embed="rId2"/>
          <a:stretch>
            <a:fillRect/>
          </a:stretch>
        </p:blipFill>
        <p:spPr>
          <a:xfrm>
            <a:off x="4989732" y="224853"/>
            <a:ext cx="2212535" cy="728350"/>
          </a:xfrm>
          <a:prstGeom prst="rect">
            <a:avLst/>
          </a:prstGeom>
        </p:spPr>
      </p:pic>
      <p:pic>
        <p:nvPicPr>
          <p:cNvPr id="3" name="Resim 2">
            <a:extLst>
              <a:ext uri="{FF2B5EF4-FFF2-40B4-BE49-F238E27FC236}">
                <a16:creationId xmlns:a16="http://schemas.microsoft.com/office/drawing/2014/main" id="{C4189A54-4187-48F3-8E59-046528E5D9F8}"/>
              </a:ext>
            </a:extLst>
          </p:cNvPr>
          <p:cNvPicPr>
            <a:picLocks noChangeAspect="1"/>
          </p:cNvPicPr>
          <p:nvPr/>
        </p:nvPicPr>
        <p:blipFill>
          <a:blip r:embed="rId3"/>
          <a:stretch>
            <a:fillRect/>
          </a:stretch>
        </p:blipFill>
        <p:spPr>
          <a:xfrm>
            <a:off x="925176" y="1668514"/>
            <a:ext cx="9657879" cy="4622584"/>
          </a:xfrm>
          <a:prstGeom prst="rect">
            <a:avLst/>
          </a:prstGeom>
        </p:spPr>
      </p:pic>
    </p:spTree>
    <p:extLst>
      <p:ext uri="{BB962C8B-B14F-4D97-AF65-F5344CB8AC3E}">
        <p14:creationId xmlns:p14="http://schemas.microsoft.com/office/powerpoint/2010/main" val="166592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8B97423-DDBD-4D98-9F17-C846A30B8420}"/>
              </a:ext>
            </a:extLst>
          </p:cNvPr>
          <p:cNvPicPr>
            <a:picLocks noChangeAspect="1"/>
          </p:cNvPicPr>
          <p:nvPr/>
        </p:nvPicPr>
        <p:blipFill>
          <a:blip r:embed="rId2"/>
          <a:stretch>
            <a:fillRect/>
          </a:stretch>
        </p:blipFill>
        <p:spPr>
          <a:xfrm>
            <a:off x="619821" y="644577"/>
            <a:ext cx="6911799" cy="520752"/>
          </a:xfrm>
          <a:prstGeom prst="rect">
            <a:avLst/>
          </a:prstGeom>
        </p:spPr>
      </p:pic>
      <p:sp>
        <p:nvSpPr>
          <p:cNvPr id="3" name="Dikdörtgen 2">
            <a:extLst>
              <a:ext uri="{FF2B5EF4-FFF2-40B4-BE49-F238E27FC236}">
                <a16:creationId xmlns:a16="http://schemas.microsoft.com/office/drawing/2014/main" id="{F1A2033C-9053-4EA6-AC36-DE3869CE1D20}"/>
              </a:ext>
            </a:extLst>
          </p:cNvPr>
          <p:cNvSpPr/>
          <p:nvPr/>
        </p:nvSpPr>
        <p:spPr>
          <a:xfrm>
            <a:off x="365701" y="1420001"/>
            <a:ext cx="10038413"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dirty="0">
                <a:solidFill>
                  <a:srgbClr val="C00000"/>
                </a:solidFill>
                <a:latin typeface="Muli"/>
              </a:rPr>
              <a:t>NASA’nın Mars’a gönderilecek uzay aracı ile birlikte Dünya’daki, bunun için başvuran insanların isimlerini de göndermesi.</a:t>
            </a:r>
            <a:endParaRPr lang="tr-TR" sz="3200" b="1" dirty="0">
              <a:solidFill>
                <a:srgbClr val="C00000"/>
              </a:solidFill>
            </a:endParaRPr>
          </a:p>
        </p:txBody>
      </p:sp>
      <p:pic>
        <p:nvPicPr>
          <p:cNvPr id="4" name="Resim 3">
            <a:extLst>
              <a:ext uri="{FF2B5EF4-FFF2-40B4-BE49-F238E27FC236}">
                <a16:creationId xmlns:a16="http://schemas.microsoft.com/office/drawing/2014/main" id="{4A66E947-E66A-4127-8361-2CBB59A9E091}"/>
              </a:ext>
            </a:extLst>
          </p:cNvPr>
          <p:cNvPicPr>
            <a:picLocks noChangeAspect="1"/>
          </p:cNvPicPr>
          <p:nvPr/>
        </p:nvPicPr>
        <p:blipFill>
          <a:blip r:embed="rId3"/>
          <a:stretch>
            <a:fillRect/>
          </a:stretch>
        </p:blipFill>
        <p:spPr>
          <a:xfrm>
            <a:off x="619821" y="3656880"/>
            <a:ext cx="10994974" cy="765218"/>
          </a:xfrm>
          <a:prstGeom prst="rect">
            <a:avLst/>
          </a:prstGeom>
        </p:spPr>
      </p:pic>
      <p:sp>
        <p:nvSpPr>
          <p:cNvPr id="5" name="Dikdörtgen 4">
            <a:extLst>
              <a:ext uri="{FF2B5EF4-FFF2-40B4-BE49-F238E27FC236}">
                <a16:creationId xmlns:a16="http://schemas.microsoft.com/office/drawing/2014/main" id="{5D91BB2E-CFA7-4460-B176-8E7CDEECA73A}"/>
              </a:ext>
            </a:extLst>
          </p:cNvPr>
          <p:cNvSpPr/>
          <p:nvPr/>
        </p:nvSpPr>
        <p:spPr>
          <a:xfrm>
            <a:off x="842888" y="5253333"/>
            <a:ext cx="6525184"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dirty="0">
                <a:solidFill>
                  <a:srgbClr val="C00000"/>
                </a:solidFill>
                <a:latin typeface="Muli"/>
              </a:rPr>
              <a:t>Okuyucuyu bilgilendirmeyi amaçlamaktadır.</a:t>
            </a:r>
            <a:endParaRPr lang="tr-TR" sz="2800" dirty="0">
              <a:solidFill>
                <a:srgbClr val="C00000"/>
              </a:solidFill>
            </a:endParaRPr>
          </a:p>
        </p:txBody>
      </p:sp>
    </p:spTree>
    <p:extLst>
      <p:ext uri="{BB962C8B-B14F-4D97-AF65-F5344CB8AC3E}">
        <p14:creationId xmlns:p14="http://schemas.microsoft.com/office/powerpoint/2010/main" val="230714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7F4CC6D-7047-4AFD-9196-6B52A272DF8B}"/>
              </a:ext>
            </a:extLst>
          </p:cNvPr>
          <p:cNvPicPr>
            <a:picLocks noChangeAspect="1"/>
          </p:cNvPicPr>
          <p:nvPr/>
        </p:nvPicPr>
        <p:blipFill>
          <a:blip r:embed="rId2"/>
          <a:stretch>
            <a:fillRect/>
          </a:stretch>
        </p:blipFill>
        <p:spPr>
          <a:xfrm>
            <a:off x="4437089" y="646607"/>
            <a:ext cx="2506636" cy="647782"/>
          </a:xfrm>
          <a:prstGeom prst="rect">
            <a:avLst/>
          </a:prstGeom>
        </p:spPr>
      </p:pic>
      <p:pic>
        <p:nvPicPr>
          <p:cNvPr id="3" name="Resim 2">
            <a:extLst>
              <a:ext uri="{FF2B5EF4-FFF2-40B4-BE49-F238E27FC236}">
                <a16:creationId xmlns:a16="http://schemas.microsoft.com/office/drawing/2014/main" id="{BC0732C6-1804-4FA2-938B-81E57F11D106}"/>
              </a:ext>
            </a:extLst>
          </p:cNvPr>
          <p:cNvPicPr>
            <a:picLocks noChangeAspect="1"/>
          </p:cNvPicPr>
          <p:nvPr/>
        </p:nvPicPr>
        <p:blipFill>
          <a:blip r:embed="rId3"/>
          <a:stretch>
            <a:fillRect/>
          </a:stretch>
        </p:blipFill>
        <p:spPr>
          <a:xfrm>
            <a:off x="886093" y="1802099"/>
            <a:ext cx="9522156" cy="3253802"/>
          </a:xfrm>
          <a:prstGeom prst="rect">
            <a:avLst/>
          </a:prstGeom>
        </p:spPr>
      </p:pic>
    </p:spTree>
    <p:extLst>
      <p:ext uri="{BB962C8B-B14F-4D97-AF65-F5344CB8AC3E}">
        <p14:creationId xmlns:p14="http://schemas.microsoft.com/office/powerpoint/2010/main" val="131588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3A7A5A0-E5E0-4895-9083-576EC76E5D8C}"/>
              </a:ext>
            </a:extLst>
          </p:cNvPr>
          <p:cNvSpPr/>
          <p:nvPr/>
        </p:nvSpPr>
        <p:spPr>
          <a:xfrm>
            <a:off x="5907679" y="238018"/>
            <a:ext cx="1378904" cy="5847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tr-TR" sz="3200" i="1" dirty="0">
                <a:solidFill>
                  <a:srgbClr val="C00000"/>
                </a:solidFill>
                <a:latin typeface="Muli"/>
              </a:rPr>
              <a:t>(örnek)</a:t>
            </a:r>
            <a:endParaRPr lang="tr-TR" sz="3200" dirty="0">
              <a:solidFill>
                <a:srgbClr val="C00000"/>
              </a:solidFill>
            </a:endParaRPr>
          </a:p>
        </p:txBody>
      </p:sp>
      <p:sp>
        <p:nvSpPr>
          <p:cNvPr id="3" name="Dikdörtgen 2">
            <a:extLst>
              <a:ext uri="{FF2B5EF4-FFF2-40B4-BE49-F238E27FC236}">
                <a16:creationId xmlns:a16="http://schemas.microsoft.com/office/drawing/2014/main" id="{109BD913-B749-4093-A209-1DA594D8D87F}"/>
              </a:ext>
            </a:extLst>
          </p:cNvPr>
          <p:cNvSpPr/>
          <p:nvPr/>
        </p:nvSpPr>
        <p:spPr>
          <a:xfrm>
            <a:off x="159894" y="822793"/>
            <a:ext cx="5936106" cy="569386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C00000"/>
                </a:solidFill>
                <a:latin typeface="Muli"/>
              </a:rPr>
              <a:t>Roket atmosferden çıkar çıkmaz içimi büyük bir heyecan kaplamıştı. Uzaya çıkan ilk insandım. Daha önce hiç kimsenin yaşamadığı bir tecrübe yaşıyordum. Başıma neler gelecek bilmiyordum. İlk olmanın heyecanı, başıma gelecekler hakkında duyduğum merak ve korku, uzaya ulaşabilmekten ve hala yaşıyor olduğumdan duyduğum mutluluk… Bütün duygularım birbirine girmişti. Tek düşündüğüm bu yolculuğun insanlık için ne kadar önemli olduğuydu…</a:t>
            </a:r>
            <a:endParaRPr lang="tr-TR" sz="2800" dirty="0">
              <a:solidFill>
                <a:srgbClr val="C00000"/>
              </a:solidFill>
            </a:endParaRPr>
          </a:p>
        </p:txBody>
      </p:sp>
      <p:pic>
        <p:nvPicPr>
          <p:cNvPr id="4" name="Resim 3">
            <a:extLst>
              <a:ext uri="{FF2B5EF4-FFF2-40B4-BE49-F238E27FC236}">
                <a16:creationId xmlns:a16="http://schemas.microsoft.com/office/drawing/2014/main" id="{20606A9A-615A-4220-9DAD-A4A4308B406D}"/>
              </a:ext>
            </a:extLst>
          </p:cNvPr>
          <p:cNvPicPr>
            <a:picLocks noChangeAspect="1"/>
          </p:cNvPicPr>
          <p:nvPr/>
        </p:nvPicPr>
        <p:blipFill rotWithShape="1">
          <a:blip r:embed="rId2"/>
          <a:srcRect l="12541" t="29280" r="43442" b="24359"/>
          <a:stretch/>
        </p:blipFill>
        <p:spPr>
          <a:xfrm>
            <a:off x="6357289" y="1840042"/>
            <a:ext cx="5366479" cy="3177915"/>
          </a:xfrm>
          <a:prstGeom prst="rect">
            <a:avLst/>
          </a:prstGeom>
        </p:spPr>
      </p:pic>
    </p:spTree>
    <p:extLst>
      <p:ext uri="{BB962C8B-B14F-4D97-AF65-F5344CB8AC3E}">
        <p14:creationId xmlns:p14="http://schemas.microsoft.com/office/powerpoint/2010/main" val="362094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D29F73E-02C1-4AAA-9976-FF80272AFC8D}"/>
              </a:ext>
            </a:extLst>
          </p:cNvPr>
          <p:cNvPicPr>
            <a:picLocks noChangeAspect="1"/>
          </p:cNvPicPr>
          <p:nvPr/>
        </p:nvPicPr>
        <p:blipFill>
          <a:blip r:embed="rId2"/>
          <a:stretch>
            <a:fillRect/>
          </a:stretch>
        </p:blipFill>
        <p:spPr>
          <a:xfrm>
            <a:off x="5594298" y="463367"/>
            <a:ext cx="1543050" cy="504825"/>
          </a:xfrm>
          <a:prstGeom prst="rect">
            <a:avLst/>
          </a:prstGeom>
        </p:spPr>
      </p:pic>
      <p:pic>
        <p:nvPicPr>
          <p:cNvPr id="3" name="Resim 2">
            <a:extLst>
              <a:ext uri="{FF2B5EF4-FFF2-40B4-BE49-F238E27FC236}">
                <a16:creationId xmlns:a16="http://schemas.microsoft.com/office/drawing/2014/main" id="{83DDDEB6-B21A-4185-B2BD-B855D4236473}"/>
              </a:ext>
            </a:extLst>
          </p:cNvPr>
          <p:cNvPicPr>
            <a:picLocks noChangeAspect="1"/>
          </p:cNvPicPr>
          <p:nvPr/>
        </p:nvPicPr>
        <p:blipFill>
          <a:blip r:embed="rId3"/>
          <a:stretch>
            <a:fillRect/>
          </a:stretch>
        </p:blipFill>
        <p:spPr>
          <a:xfrm>
            <a:off x="2158585" y="1328010"/>
            <a:ext cx="6500344" cy="5066623"/>
          </a:xfrm>
          <a:prstGeom prst="rect">
            <a:avLst/>
          </a:prstGeom>
        </p:spPr>
      </p:pic>
    </p:spTree>
    <p:extLst>
      <p:ext uri="{BB962C8B-B14F-4D97-AF65-F5344CB8AC3E}">
        <p14:creationId xmlns:p14="http://schemas.microsoft.com/office/powerpoint/2010/main" val="398071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454B42C-0387-408A-BC4D-7F217B52B955}"/>
              </a:ext>
            </a:extLst>
          </p:cNvPr>
          <p:cNvSpPr/>
          <p:nvPr/>
        </p:nvSpPr>
        <p:spPr>
          <a:xfrm>
            <a:off x="754504" y="1618220"/>
            <a:ext cx="10188315"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dirty="0">
                <a:solidFill>
                  <a:srgbClr val="FF0000"/>
                </a:solidFill>
                <a:latin typeface="Muli"/>
              </a:rPr>
              <a:t>O zaman haberin doğru olduğuna inanabiliriz. Haydi, biz de başvuralım. Şimdilik ismimiz Mars’a gidecek. Belki bir gün biz de gidebiliriz. Ne dersiniz?</a:t>
            </a:r>
            <a:endParaRPr lang="tr-TR" sz="3200" dirty="0"/>
          </a:p>
        </p:txBody>
      </p:sp>
    </p:spTree>
    <p:extLst>
      <p:ext uri="{BB962C8B-B14F-4D97-AF65-F5344CB8AC3E}">
        <p14:creationId xmlns:p14="http://schemas.microsoft.com/office/powerpoint/2010/main" val="2044612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9D4E66A-EF94-4981-9C68-A831E0F99C15}"/>
              </a:ext>
            </a:extLst>
          </p:cNvPr>
          <p:cNvPicPr>
            <a:picLocks noChangeAspect="1"/>
          </p:cNvPicPr>
          <p:nvPr/>
        </p:nvPicPr>
        <p:blipFill>
          <a:blip r:embed="rId2"/>
          <a:stretch>
            <a:fillRect/>
          </a:stretch>
        </p:blipFill>
        <p:spPr>
          <a:xfrm>
            <a:off x="5787062" y="664408"/>
            <a:ext cx="1457325" cy="552450"/>
          </a:xfrm>
          <a:prstGeom prst="rect">
            <a:avLst/>
          </a:prstGeom>
        </p:spPr>
      </p:pic>
      <p:pic>
        <p:nvPicPr>
          <p:cNvPr id="3" name="Resim 2">
            <a:extLst>
              <a:ext uri="{FF2B5EF4-FFF2-40B4-BE49-F238E27FC236}">
                <a16:creationId xmlns:a16="http://schemas.microsoft.com/office/drawing/2014/main" id="{0381E889-9E7F-40AC-B2BE-09293BA5D9F0}"/>
              </a:ext>
            </a:extLst>
          </p:cNvPr>
          <p:cNvPicPr>
            <a:picLocks noChangeAspect="1"/>
          </p:cNvPicPr>
          <p:nvPr/>
        </p:nvPicPr>
        <p:blipFill>
          <a:blip r:embed="rId3"/>
          <a:stretch>
            <a:fillRect/>
          </a:stretch>
        </p:blipFill>
        <p:spPr>
          <a:xfrm>
            <a:off x="1356393" y="1676399"/>
            <a:ext cx="9479213" cy="4198175"/>
          </a:xfrm>
          <a:prstGeom prst="rect">
            <a:avLst/>
          </a:prstGeom>
        </p:spPr>
      </p:pic>
    </p:spTree>
    <p:extLst>
      <p:ext uri="{BB962C8B-B14F-4D97-AF65-F5344CB8AC3E}">
        <p14:creationId xmlns:p14="http://schemas.microsoft.com/office/powerpoint/2010/main" val="235944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471DA97-3D0B-473B-AB0B-D858334223F7}"/>
              </a:ext>
            </a:extLst>
          </p:cNvPr>
          <p:cNvPicPr>
            <a:picLocks noChangeAspect="1"/>
          </p:cNvPicPr>
          <p:nvPr/>
        </p:nvPicPr>
        <p:blipFill>
          <a:blip r:embed="rId2"/>
          <a:stretch>
            <a:fillRect/>
          </a:stretch>
        </p:blipFill>
        <p:spPr>
          <a:xfrm>
            <a:off x="147572" y="764499"/>
            <a:ext cx="7634353" cy="668545"/>
          </a:xfrm>
          <a:prstGeom prst="rect">
            <a:avLst/>
          </a:prstGeom>
        </p:spPr>
      </p:pic>
      <p:sp>
        <p:nvSpPr>
          <p:cNvPr id="4" name="Dikdörtgen: Köşeleri Yuvarlatılmış 3">
            <a:extLst>
              <a:ext uri="{FF2B5EF4-FFF2-40B4-BE49-F238E27FC236}">
                <a16:creationId xmlns:a16="http://schemas.microsoft.com/office/drawing/2014/main" id="{68903865-332E-49C6-BF80-609E5F6AE60F}"/>
              </a:ext>
            </a:extLst>
          </p:cNvPr>
          <p:cNvSpPr/>
          <p:nvPr/>
        </p:nvSpPr>
        <p:spPr>
          <a:xfrm>
            <a:off x="4851117" y="4271499"/>
            <a:ext cx="2107216" cy="167959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dirty="0">
                <a:solidFill>
                  <a:srgbClr val="C00000"/>
                </a:solidFill>
              </a:rPr>
              <a:t>«neye?»</a:t>
            </a:r>
          </a:p>
          <a:p>
            <a:pPr algn="ctr"/>
            <a:r>
              <a:rPr lang="tr-TR" sz="2800" dirty="0">
                <a:solidFill>
                  <a:srgbClr val="C00000"/>
                </a:solidFill>
              </a:rPr>
              <a:t>Çarpar.</a:t>
            </a:r>
          </a:p>
        </p:txBody>
      </p:sp>
      <p:sp>
        <p:nvSpPr>
          <p:cNvPr id="5" name="Dikdörtgen: Köşeleri Yuvarlatılmış 4">
            <a:extLst>
              <a:ext uri="{FF2B5EF4-FFF2-40B4-BE49-F238E27FC236}">
                <a16:creationId xmlns:a16="http://schemas.microsoft.com/office/drawing/2014/main" id="{249A2FBF-168F-4F20-B6D4-151003BC8A87}"/>
              </a:ext>
            </a:extLst>
          </p:cNvPr>
          <p:cNvSpPr/>
          <p:nvPr/>
        </p:nvSpPr>
        <p:spPr>
          <a:xfrm>
            <a:off x="8825384" y="2478257"/>
            <a:ext cx="2046308" cy="866075"/>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dirty="0"/>
              <a:t>bedenimize</a:t>
            </a:r>
          </a:p>
        </p:txBody>
      </p:sp>
      <p:pic>
        <p:nvPicPr>
          <p:cNvPr id="8" name="Resim 7">
            <a:extLst>
              <a:ext uri="{FF2B5EF4-FFF2-40B4-BE49-F238E27FC236}">
                <a16:creationId xmlns:a16="http://schemas.microsoft.com/office/drawing/2014/main" id="{784DB4F9-5587-476F-9AA3-A6D0E600AF87}"/>
              </a:ext>
            </a:extLst>
          </p:cNvPr>
          <p:cNvPicPr>
            <a:picLocks noChangeAspect="1"/>
          </p:cNvPicPr>
          <p:nvPr/>
        </p:nvPicPr>
        <p:blipFill rotWithShape="1">
          <a:blip r:embed="rId3"/>
          <a:srcRect l="7623" t="55959" r="56292" b="37262"/>
          <a:stretch/>
        </p:blipFill>
        <p:spPr>
          <a:xfrm>
            <a:off x="147572" y="2417165"/>
            <a:ext cx="7486173" cy="790730"/>
          </a:xfrm>
          <a:prstGeom prst="rect">
            <a:avLst/>
          </a:prstGeom>
        </p:spPr>
      </p:pic>
      <p:sp>
        <p:nvSpPr>
          <p:cNvPr id="9" name="Ok: Aşağı 8">
            <a:extLst>
              <a:ext uri="{FF2B5EF4-FFF2-40B4-BE49-F238E27FC236}">
                <a16:creationId xmlns:a16="http://schemas.microsoft.com/office/drawing/2014/main" id="{D3D2CB10-1749-408C-AE0E-E430B5FEA9E4}"/>
              </a:ext>
            </a:extLst>
          </p:cNvPr>
          <p:cNvSpPr/>
          <p:nvPr/>
        </p:nvSpPr>
        <p:spPr>
          <a:xfrm>
            <a:off x="5531370" y="3344332"/>
            <a:ext cx="564630" cy="79073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0" name="Resim 9">
            <a:extLst>
              <a:ext uri="{FF2B5EF4-FFF2-40B4-BE49-F238E27FC236}">
                <a16:creationId xmlns:a16="http://schemas.microsoft.com/office/drawing/2014/main" id="{15745DCD-9EB0-4A96-A4D9-9548E3DEFB64}"/>
              </a:ext>
            </a:extLst>
          </p:cNvPr>
          <p:cNvPicPr>
            <a:picLocks noChangeAspect="1"/>
          </p:cNvPicPr>
          <p:nvPr/>
        </p:nvPicPr>
        <p:blipFill>
          <a:blip r:embed="rId4"/>
          <a:stretch>
            <a:fillRect/>
          </a:stretch>
        </p:blipFill>
        <p:spPr>
          <a:xfrm>
            <a:off x="8445556" y="974946"/>
            <a:ext cx="3100971" cy="458098"/>
          </a:xfrm>
          <a:prstGeom prst="rect">
            <a:avLst/>
          </a:prstGeom>
        </p:spPr>
      </p:pic>
      <p:sp>
        <p:nvSpPr>
          <p:cNvPr id="11" name="Ok: Aşağı 10">
            <a:extLst>
              <a:ext uri="{FF2B5EF4-FFF2-40B4-BE49-F238E27FC236}">
                <a16:creationId xmlns:a16="http://schemas.microsoft.com/office/drawing/2014/main" id="{248132C2-E031-46AE-A149-5377C4F7FFC3}"/>
              </a:ext>
            </a:extLst>
          </p:cNvPr>
          <p:cNvSpPr/>
          <p:nvPr/>
        </p:nvSpPr>
        <p:spPr>
          <a:xfrm>
            <a:off x="9500219" y="1643491"/>
            <a:ext cx="348319" cy="7736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235218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arn(inVertical)">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barn(inVertical)">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711C20B-71E8-4EAD-8536-AF76E0B4330A}"/>
              </a:ext>
            </a:extLst>
          </p:cNvPr>
          <p:cNvPicPr>
            <a:picLocks noChangeAspect="1"/>
          </p:cNvPicPr>
          <p:nvPr/>
        </p:nvPicPr>
        <p:blipFill>
          <a:blip r:embed="rId2"/>
          <a:stretch>
            <a:fillRect/>
          </a:stretch>
        </p:blipFill>
        <p:spPr>
          <a:xfrm>
            <a:off x="738220" y="659568"/>
            <a:ext cx="6806048" cy="714921"/>
          </a:xfrm>
          <a:prstGeom prst="rect">
            <a:avLst/>
          </a:prstGeom>
        </p:spPr>
      </p:pic>
      <p:pic>
        <p:nvPicPr>
          <p:cNvPr id="3" name="Resim 2">
            <a:extLst>
              <a:ext uri="{FF2B5EF4-FFF2-40B4-BE49-F238E27FC236}">
                <a16:creationId xmlns:a16="http://schemas.microsoft.com/office/drawing/2014/main" id="{BD1D6611-FA7A-48BF-973D-2FF7462D0B1D}"/>
              </a:ext>
            </a:extLst>
          </p:cNvPr>
          <p:cNvPicPr>
            <a:picLocks noChangeAspect="1"/>
          </p:cNvPicPr>
          <p:nvPr/>
        </p:nvPicPr>
        <p:blipFill rotWithShape="1">
          <a:blip r:embed="rId3"/>
          <a:srcRect l="8115" t="61645" r="58319" b="32450"/>
          <a:stretch/>
        </p:blipFill>
        <p:spPr>
          <a:xfrm>
            <a:off x="738220" y="2338466"/>
            <a:ext cx="5607966" cy="554636"/>
          </a:xfrm>
          <a:prstGeom prst="rect">
            <a:avLst/>
          </a:prstGeom>
        </p:spPr>
      </p:pic>
      <p:sp>
        <p:nvSpPr>
          <p:cNvPr id="4" name="Ok: Aşağı 3">
            <a:extLst>
              <a:ext uri="{FF2B5EF4-FFF2-40B4-BE49-F238E27FC236}">
                <a16:creationId xmlns:a16="http://schemas.microsoft.com/office/drawing/2014/main" id="{0BDC35F4-68C2-4808-A831-279BC39EAD74}"/>
              </a:ext>
            </a:extLst>
          </p:cNvPr>
          <p:cNvSpPr/>
          <p:nvPr/>
        </p:nvSpPr>
        <p:spPr>
          <a:xfrm>
            <a:off x="1289154" y="3033635"/>
            <a:ext cx="564630" cy="79073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Köşeleri Yuvarlatılmış 4">
            <a:extLst>
              <a:ext uri="{FF2B5EF4-FFF2-40B4-BE49-F238E27FC236}">
                <a16:creationId xmlns:a16="http://schemas.microsoft.com/office/drawing/2014/main" id="{607A3FBF-B2BF-4463-8E96-54A25A19A9B9}"/>
              </a:ext>
            </a:extLst>
          </p:cNvPr>
          <p:cNvSpPr/>
          <p:nvPr/>
        </p:nvSpPr>
        <p:spPr>
          <a:xfrm>
            <a:off x="623890" y="4166568"/>
            <a:ext cx="2107216" cy="167959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dirty="0">
                <a:solidFill>
                  <a:srgbClr val="C00000"/>
                </a:solidFill>
              </a:rPr>
              <a:t>«neye?»</a:t>
            </a:r>
          </a:p>
          <a:p>
            <a:pPr algn="ctr"/>
            <a:r>
              <a:rPr lang="tr-TR" sz="2800" dirty="0">
                <a:solidFill>
                  <a:srgbClr val="C00000"/>
                </a:solidFill>
              </a:rPr>
              <a:t>Verebilir </a:t>
            </a:r>
          </a:p>
        </p:txBody>
      </p:sp>
      <p:pic>
        <p:nvPicPr>
          <p:cNvPr id="6" name="Resim 5">
            <a:extLst>
              <a:ext uri="{FF2B5EF4-FFF2-40B4-BE49-F238E27FC236}">
                <a16:creationId xmlns:a16="http://schemas.microsoft.com/office/drawing/2014/main" id="{B37AB17C-1609-4847-A019-D0BCA0522B54}"/>
              </a:ext>
            </a:extLst>
          </p:cNvPr>
          <p:cNvPicPr>
            <a:picLocks noChangeAspect="1"/>
          </p:cNvPicPr>
          <p:nvPr/>
        </p:nvPicPr>
        <p:blipFill>
          <a:blip r:embed="rId4"/>
          <a:stretch>
            <a:fillRect/>
          </a:stretch>
        </p:blipFill>
        <p:spPr>
          <a:xfrm>
            <a:off x="8445556" y="974946"/>
            <a:ext cx="3100971" cy="458098"/>
          </a:xfrm>
          <a:prstGeom prst="rect">
            <a:avLst/>
          </a:prstGeom>
        </p:spPr>
      </p:pic>
      <p:sp>
        <p:nvSpPr>
          <p:cNvPr id="7" name="Ok: Aşağı 6">
            <a:extLst>
              <a:ext uri="{FF2B5EF4-FFF2-40B4-BE49-F238E27FC236}">
                <a16:creationId xmlns:a16="http://schemas.microsoft.com/office/drawing/2014/main" id="{36CF0D87-2EFD-4A22-8158-DE260A04BC83}"/>
              </a:ext>
            </a:extLst>
          </p:cNvPr>
          <p:cNvSpPr/>
          <p:nvPr/>
        </p:nvSpPr>
        <p:spPr>
          <a:xfrm>
            <a:off x="9821881" y="1564792"/>
            <a:ext cx="348319" cy="7736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8" name="Dikdörtgen: Köşeleri Yuvarlatılmış 7">
            <a:extLst>
              <a:ext uri="{FF2B5EF4-FFF2-40B4-BE49-F238E27FC236}">
                <a16:creationId xmlns:a16="http://schemas.microsoft.com/office/drawing/2014/main" id="{27B4F95A-D0B5-40F8-AAD1-57B0F8EEF1F3}"/>
              </a:ext>
            </a:extLst>
          </p:cNvPr>
          <p:cNvSpPr/>
          <p:nvPr/>
        </p:nvSpPr>
        <p:spPr>
          <a:xfrm>
            <a:off x="9009089" y="2893102"/>
            <a:ext cx="2184265" cy="1079291"/>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t>Bu tehlikelerin hepsine</a:t>
            </a:r>
          </a:p>
        </p:txBody>
      </p:sp>
    </p:spTree>
    <p:extLst>
      <p:ext uri="{BB962C8B-B14F-4D97-AF65-F5344CB8AC3E}">
        <p14:creationId xmlns:p14="http://schemas.microsoft.com/office/powerpoint/2010/main" val="74886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B5CF857-BA81-4825-9EE5-A1BA7EA996FA}"/>
              </a:ext>
            </a:extLst>
          </p:cNvPr>
          <p:cNvPicPr>
            <a:picLocks noChangeAspect="1"/>
          </p:cNvPicPr>
          <p:nvPr/>
        </p:nvPicPr>
        <p:blipFill>
          <a:blip r:embed="rId2"/>
          <a:stretch>
            <a:fillRect/>
          </a:stretch>
        </p:blipFill>
        <p:spPr>
          <a:xfrm>
            <a:off x="323894" y="704539"/>
            <a:ext cx="5772106" cy="659020"/>
          </a:xfrm>
          <a:prstGeom prst="rect">
            <a:avLst/>
          </a:prstGeom>
        </p:spPr>
      </p:pic>
      <p:pic>
        <p:nvPicPr>
          <p:cNvPr id="3" name="Resim 2">
            <a:extLst>
              <a:ext uri="{FF2B5EF4-FFF2-40B4-BE49-F238E27FC236}">
                <a16:creationId xmlns:a16="http://schemas.microsoft.com/office/drawing/2014/main" id="{14D34C66-64E8-4069-A7FF-FCF0AD87F528}"/>
              </a:ext>
            </a:extLst>
          </p:cNvPr>
          <p:cNvPicPr>
            <a:picLocks noChangeAspect="1"/>
          </p:cNvPicPr>
          <p:nvPr/>
        </p:nvPicPr>
        <p:blipFill rotWithShape="1">
          <a:blip r:embed="rId3"/>
          <a:srcRect l="7132" t="67768" r="56106" b="26765"/>
          <a:stretch/>
        </p:blipFill>
        <p:spPr>
          <a:xfrm>
            <a:off x="323894" y="2443397"/>
            <a:ext cx="7881869" cy="659019"/>
          </a:xfrm>
          <a:prstGeom prst="rect">
            <a:avLst/>
          </a:prstGeom>
        </p:spPr>
      </p:pic>
      <p:sp>
        <p:nvSpPr>
          <p:cNvPr id="4" name="Ok: Aşağı 3">
            <a:extLst>
              <a:ext uri="{FF2B5EF4-FFF2-40B4-BE49-F238E27FC236}">
                <a16:creationId xmlns:a16="http://schemas.microsoft.com/office/drawing/2014/main" id="{3BCAE1CF-ABDF-419A-B803-86108D7A247B}"/>
              </a:ext>
            </a:extLst>
          </p:cNvPr>
          <p:cNvSpPr/>
          <p:nvPr/>
        </p:nvSpPr>
        <p:spPr>
          <a:xfrm>
            <a:off x="2927632" y="3360220"/>
            <a:ext cx="564630" cy="79073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Köşeleri Yuvarlatılmış 4">
            <a:extLst>
              <a:ext uri="{FF2B5EF4-FFF2-40B4-BE49-F238E27FC236}">
                <a16:creationId xmlns:a16="http://schemas.microsoft.com/office/drawing/2014/main" id="{3BBAD4A6-73A9-4820-B590-1B94E1DC7001}"/>
              </a:ext>
            </a:extLst>
          </p:cNvPr>
          <p:cNvSpPr/>
          <p:nvPr/>
        </p:nvSpPr>
        <p:spPr>
          <a:xfrm>
            <a:off x="2332768" y="4473863"/>
            <a:ext cx="2107216" cy="167959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dirty="0">
                <a:solidFill>
                  <a:srgbClr val="C00000"/>
                </a:solidFill>
              </a:rPr>
              <a:t>«neye?»</a:t>
            </a:r>
          </a:p>
          <a:p>
            <a:pPr algn="ctr"/>
            <a:r>
              <a:rPr lang="tr-TR" sz="2800" dirty="0">
                <a:solidFill>
                  <a:srgbClr val="C00000"/>
                </a:solidFill>
              </a:rPr>
              <a:t>sahiptir</a:t>
            </a:r>
          </a:p>
        </p:txBody>
      </p:sp>
      <p:pic>
        <p:nvPicPr>
          <p:cNvPr id="6" name="Resim 5">
            <a:extLst>
              <a:ext uri="{FF2B5EF4-FFF2-40B4-BE49-F238E27FC236}">
                <a16:creationId xmlns:a16="http://schemas.microsoft.com/office/drawing/2014/main" id="{E01F81CF-BFBD-4B90-85D5-1A50EF80A928}"/>
              </a:ext>
            </a:extLst>
          </p:cNvPr>
          <p:cNvPicPr>
            <a:picLocks noChangeAspect="1"/>
          </p:cNvPicPr>
          <p:nvPr/>
        </p:nvPicPr>
        <p:blipFill>
          <a:blip r:embed="rId4"/>
          <a:stretch>
            <a:fillRect/>
          </a:stretch>
        </p:blipFill>
        <p:spPr>
          <a:xfrm>
            <a:off x="8445556" y="974946"/>
            <a:ext cx="3100971" cy="458098"/>
          </a:xfrm>
          <a:prstGeom prst="rect">
            <a:avLst/>
          </a:prstGeom>
        </p:spPr>
      </p:pic>
      <p:sp>
        <p:nvSpPr>
          <p:cNvPr id="7" name="Ok: Aşağı 6">
            <a:extLst>
              <a:ext uri="{FF2B5EF4-FFF2-40B4-BE49-F238E27FC236}">
                <a16:creationId xmlns:a16="http://schemas.microsoft.com/office/drawing/2014/main" id="{48A339D8-02D0-4165-B2A1-E0B4BB79C312}"/>
              </a:ext>
            </a:extLst>
          </p:cNvPr>
          <p:cNvSpPr/>
          <p:nvPr/>
        </p:nvSpPr>
        <p:spPr>
          <a:xfrm>
            <a:off x="9821881" y="1564792"/>
            <a:ext cx="348319" cy="7736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8" name="Dikdörtgen: Köşeleri Yuvarlatılmış 7">
            <a:extLst>
              <a:ext uri="{FF2B5EF4-FFF2-40B4-BE49-F238E27FC236}">
                <a16:creationId xmlns:a16="http://schemas.microsoft.com/office/drawing/2014/main" id="{8AC468F5-BD31-47C1-8067-2D7F939DE4F5}"/>
              </a:ext>
            </a:extLst>
          </p:cNvPr>
          <p:cNvSpPr/>
          <p:nvPr/>
        </p:nvSpPr>
        <p:spPr>
          <a:xfrm>
            <a:off x="9009089" y="2893102"/>
            <a:ext cx="2184265" cy="1079291"/>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t>Basınçlı bir atmosfere</a:t>
            </a:r>
          </a:p>
        </p:txBody>
      </p:sp>
    </p:spTree>
    <p:extLst>
      <p:ext uri="{BB962C8B-B14F-4D97-AF65-F5344CB8AC3E}">
        <p14:creationId xmlns:p14="http://schemas.microsoft.com/office/powerpoint/2010/main" val="249176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inVertical)">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C16C0B0-FE6A-4952-B0FD-4EF24434B531}"/>
              </a:ext>
            </a:extLst>
          </p:cNvPr>
          <p:cNvPicPr>
            <a:picLocks noChangeAspect="1"/>
          </p:cNvPicPr>
          <p:nvPr/>
        </p:nvPicPr>
        <p:blipFill>
          <a:blip r:embed="rId2"/>
          <a:stretch>
            <a:fillRect/>
          </a:stretch>
        </p:blipFill>
        <p:spPr>
          <a:xfrm>
            <a:off x="221001" y="899411"/>
            <a:ext cx="7613467" cy="510524"/>
          </a:xfrm>
          <a:prstGeom prst="rect">
            <a:avLst/>
          </a:prstGeom>
        </p:spPr>
      </p:pic>
      <p:pic>
        <p:nvPicPr>
          <p:cNvPr id="3" name="Resim 2">
            <a:extLst>
              <a:ext uri="{FF2B5EF4-FFF2-40B4-BE49-F238E27FC236}">
                <a16:creationId xmlns:a16="http://schemas.microsoft.com/office/drawing/2014/main" id="{32066E4A-ED2F-45C4-9364-23FBF412C3D7}"/>
              </a:ext>
            </a:extLst>
          </p:cNvPr>
          <p:cNvPicPr>
            <a:picLocks noChangeAspect="1"/>
          </p:cNvPicPr>
          <p:nvPr/>
        </p:nvPicPr>
        <p:blipFill rotWithShape="1">
          <a:blip r:embed="rId3"/>
          <a:srcRect l="13648" t="55959" r="54631" b="38574"/>
          <a:stretch/>
        </p:blipFill>
        <p:spPr>
          <a:xfrm>
            <a:off x="221000" y="2458387"/>
            <a:ext cx="7580227" cy="734518"/>
          </a:xfrm>
          <a:prstGeom prst="rect">
            <a:avLst/>
          </a:prstGeom>
        </p:spPr>
      </p:pic>
      <p:sp>
        <p:nvSpPr>
          <p:cNvPr id="4" name="Ok: Aşağı 3">
            <a:extLst>
              <a:ext uri="{FF2B5EF4-FFF2-40B4-BE49-F238E27FC236}">
                <a16:creationId xmlns:a16="http://schemas.microsoft.com/office/drawing/2014/main" id="{2795B2C2-FA87-4EE8-BE23-F0D0FCD21D11}"/>
              </a:ext>
            </a:extLst>
          </p:cNvPr>
          <p:cNvSpPr/>
          <p:nvPr/>
        </p:nvSpPr>
        <p:spPr>
          <a:xfrm>
            <a:off x="3728798" y="3406516"/>
            <a:ext cx="564630" cy="79073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Köşeleri Yuvarlatılmış 4">
            <a:extLst>
              <a:ext uri="{FF2B5EF4-FFF2-40B4-BE49-F238E27FC236}">
                <a16:creationId xmlns:a16="http://schemas.microsoft.com/office/drawing/2014/main" id="{8EB92B45-DBD0-413D-8F14-92BE58CAB220}"/>
              </a:ext>
            </a:extLst>
          </p:cNvPr>
          <p:cNvSpPr/>
          <p:nvPr/>
        </p:nvSpPr>
        <p:spPr>
          <a:xfrm>
            <a:off x="3239820" y="4278991"/>
            <a:ext cx="2107216" cy="167959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dirty="0">
                <a:solidFill>
                  <a:srgbClr val="C00000"/>
                </a:solidFill>
              </a:rPr>
              <a:t>«neden?»</a:t>
            </a:r>
          </a:p>
          <a:p>
            <a:pPr algn="ctr"/>
            <a:r>
              <a:rPr lang="tr-TR" sz="2800" dirty="0">
                <a:solidFill>
                  <a:srgbClr val="C00000"/>
                </a:solidFill>
              </a:rPr>
              <a:t>korur</a:t>
            </a:r>
          </a:p>
        </p:txBody>
      </p:sp>
      <p:pic>
        <p:nvPicPr>
          <p:cNvPr id="6" name="Resim 5">
            <a:extLst>
              <a:ext uri="{FF2B5EF4-FFF2-40B4-BE49-F238E27FC236}">
                <a16:creationId xmlns:a16="http://schemas.microsoft.com/office/drawing/2014/main" id="{C37AB58A-7DB4-4D0C-AC82-77F763C14DDB}"/>
              </a:ext>
            </a:extLst>
          </p:cNvPr>
          <p:cNvPicPr>
            <a:picLocks noChangeAspect="1"/>
          </p:cNvPicPr>
          <p:nvPr/>
        </p:nvPicPr>
        <p:blipFill>
          <a:blip r:embed="rId4"/>
          <a:stretch>
            <a:fillRect/>
          </a:stretch>
        </p:blipFill>
        <p:spPr>
          <a:xfrm>
            <a:off x="8445556" y="974946"/>
            <a:ext cx="3100971" cy="458098"/>
          </a:xfrm>
          <a:prstGeom prst="rect">
            <a:avLst/>
          </a:prstGeom>
        </p:spPr>
      </p:pic>
      <p:sp>
        <p:nvSpPr>
          <p:cNvPr id="7" name="Ok: Aşağı 6">
            <a:extLst>
              <a:ext uri="{FF2B5EF4-FFF2-40B4-BE49-F238E27FC236}">
                <a16:creationId xmlns:a16="http://schemas.microsoft.com/office/drawing/2014/main" id="{E82CE628-222B-497F-8489-B5F53DF00AB4}"/>
              </a:ext>
            </a:extLst>
          </p:cNvPr>
          <p:cNvSpPr/>
          <p:nvPr/>
        </p:nvSpPr>
        <p:spPr>
          <a:xfrm>
            <a:off x="9821881" y="1564792"/>
            <a:ext cx="348319" cy="7736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8" name="Dikdörtgen: Köşeleri Yuvarlatılmış 7">
            <a:extLst>
              <a:ext uri="{FF2B5EF4-FFF2-40B4-BE49-F238E27FC236}">
                <a16:creationId xmlns:a16="http://schemas.microsoft.com/office/drawing/2014/main" id="{BD129D05-B56B-4F5F-A97A-A3E361B90B49}"/>
              </a:ext>
            </a:extLst>
          </p:cNvPr>
          <p:cNvSpPr/>
          <p:nvPr/>
        </p:nvSpPr>
        <p:spPr>
          <a:xfrm>
            <a:off x="9009089" y="2893102"/>
            <a:ext cx="2184265" cy="1079291"/>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t>Göktaşlarından</a:t>
            </a:r>
          </a:p>
          <a:p>
            <a:pPr algn="ctr"/>
            <a:r>
              <a:rPr lang="tr-TR" b="1" dirty="0"/>
              <a:t>radyasyondan</a:t>
            </a:r>
          </a:p>
        </p:txBody>
      </p:sp>
    </p:spTree>
    <p:extLst>
      <p:ext uri="{BB962C8B-B14F-4D97-AF65-F5344CB8AC3E}">
        <p14:creationId xmlns:p14="http://schemas.microsoft.com/office/powerpoint/2010/main" val="346878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F17FB0C-92D0-46A7-B3BA-5ABB9AC9EDC7}"/>
              </a:ext>
            </a:extLst>
          </p:cNvPr>
          <p:cNvPicPr>
            <a:picLocks noChangeAspect="1"/>
          </p:cNvPicPr>
          <p:nvPr/>
        </p:nvPicPr>
        <p:blipFill>
          <a:blip r:embed="rId2"/>
          <a:stretch>
            <a:fillRect/>
          </a:stretch>
        </p:blipFill>
        <p:spPr>
          <a:xfrm>
            <a:off x="506834" y="674557"/>
            <a:ext cx="7233634" cy="554792"/>
          </a:xfrm>
          <a:prstGeom prst="rect">
            <a:avLst/>
          </a:prstGeom>
        </p:spPr>
      </p:pic>
      <p:pic>
        <p:nvPicPr>
          <p:cNvPr id="3" name="Resim 2">
            <a:extLst>
              <a:ext uri="{FF2B5EF4-FFF2-40B4-BE49-F238E27FC236}">
                <a16:creationId xmlns:a16="http://schemas.microsoft.com/office/drawing/2014/main" id="{68245597-B21C-4667-A393-53DC4EF68F34}"/>
              </a:ext>
            </a:extLst>
          </p:cNvPr>
          <p:cNvPicPr>
            <a:picLocks noChangeAspect="1"/>
          </p:cNvPicPr>
          <p:nvPr/>
        </p:nvPicPr>
        <p:blipFill rotWithShape="1">
          <a:blip r:embed="rId3"/>
          <a:srcRect l="13792" t="60998" r="54740" b="34410"/>
          <a:stretch/>
        </p:blipFill>
        <p:spPr>
          <a:xfrm>
            <a:off x="506834" y="2323476"/>
            <a:ext cx="6763188" cy="554792"/>
          </a:xfrm>
          <a:prstGeom prst="rect">
            <a:avLst/>
          </a:prstGeom>
        </p:spPr>
      </p:pic>
      <p:sp>
        <p:nvSpPr>
          <p:cNvPr id="4" name="Ok: Aşağı 3">
            <a:extLst>
              <a:ext uri="{FF2B5EF4-FFF2-40B4-BE49-F238E27FC236}">
                <a16:creationId xmlns:a16="http://schemas.microsoft.com/office/drawing/2014/main" id="{36C52166-D7DF-4181-BCF5-EBAA98FFDAA3}"/>
              </a:ext>
            </a:extLst>
          </p:cNvPr>
          <p:cNvSpPr/>
          <p:nvPr/>
        </p:nvSpPr>
        <p:spPr>
          <a:xfrm>
            <a:off x="2675190" y="3181665"/>
            <a:ext cx="564630" cy="79073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Köşeleri Yuvarlatılmış 4">
            <a:extLst>
              <a:ext uri="{FF2B5EF4-FFF2-40B4-BE49-F238E27FC236}">
                <a16:creationId xmlns:a16="http://schemas.microsoft.com/office/drawing/2014/main" id="{6F20FD2F-CCE3-4494-B685-E4EABD87BF90}"/>
              </a:ext>
            </a:extLst>
          </p:cNvPr>
          <p:cNvSpPr/>
          <p:nvPr/>
        </p:nvSpPr>
        <p:spPr>
          <a:xfrm>
            <a:off x="1781212" y="4275792"/>
            <a:ext cx="2107216" cy="167959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dirty="0">
                <a:solidFill>
                  <a:srgbClr val="C00000"/>
                </a:solidFill>
              </a:rPr>
              <a:t>«nerede»</a:t>
            </a:r>
          </a:p>
          <a:p>
            <a:pPr algn="ctr"/>
            <a:r>
              <a:rPr lang="tr-TR" sz="2800" dirty="0">
                <a:solidFill>
                  <a:srgbClr val="C00000"/>
                </a:solidFill>
              </a:rPr>
              <a:t>oturuyor</a:t>
            </a:r>
          </a:p>
        </p:txBody>
      </p:sp>
      <p:pic>
        <p:nvPicPr>
          <p:cNvPr id="6" name="Resim 5">
            <a:extLst>
              <a:ext uri="{FF2B5EF4-FFF2-40B4-BE49-F238E27FC236}">
                <a16:creationId xmlns:a16="http://schemas.microsoft.com/office/drawing/2014/main" id="{9D8C2032-3B98-4870-9832-CCE60D2BC511}"/>
              </a:ext>
            </a:extLst>
          </p:cNvPr>
          <p:cNvPicPr>
            <a:picLocks noChangeAspect="1"/>
          </p:cNvPicPr>
          <p:nvPr/>
        </p:nvPicPr>
        <p:blipFill>
          <a:blip r:embed="rId4"/>
          <a:stretch>
            <a:fillRect/>
          </a:stretch>
        </p:blipFill>
        <p:spPr>
          <a:xfrm>
            <a:off x="8445556" y="974946"/>
            <a:ext cx="3100971" cy="458098"/>
          </a:xfrm>
          <a:prstGeom prst="rect">
            <a:avLst/>
          </a:prstGeom>
        </p:spPr>
      </p:pic>
      <p:sp>
        <p:nvSpPr>
          <p:cNvPr id="7" name="Ok: Aşağı 6">
            <a:extLst>
              <a:ext uri="{FF2B5EF4-FFF2-40B4-BE49-F238E27FC236}">
                <a16:creationId xmlns:a16="http://schemas.microsoft.com/office/drawing/2014/main" id="{129223F0-D6B7-439C-BA8C-3B76C8D9522D}"/>
              </a:ext>
            </a:extLst>
          </p:cNvPr>
          <p:cNvSpPr/>
          <p:nvPr/>
        </p:nvSpPr>
        <p:spPr>
          <a:xfrm>
            <a:off x="9821881" y="1564792"/>
            <a:ext cx="348319" cy="7736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8" name="Dikdörtgen: Köşeleri Yuvarlatılmış 7">
            <a:extLst>
              <a:ext uri="{FF2B5EF4-FFF2-40B4-BE49-F238E27FC236}">
                <a16:creationId xmlns:a16="http://schemas.microsoft.com/office/drawing/2014/main" id="{DD6D0D0D-78D8-4F5B-9566-32D12BCD14B9}"/>
              </a:ext>
            </a:extLst>
          </p:cNvPr>
          <p:cNvSpPr/>
          <p:nvPr/>
        </p:nvSpPr>
        <p:spPr>
          <a:xfrm>
            <a:off x="9009089" y="2893102"/>
            <a:ext cx="2184265" cy="1079291"/>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t>Uzay aracının içinde</a:t>
            </a:r>
          </a:p>
        </p:txBody>
      </p:sp>
    </p:spTree>
    <p:extLst>
      <p:ext uri="{BB962C8B-B14F-4D97-AF65-F5344CB8AC3E}">
        <p14:creationId xmlns:p14="http://schemas.microsoft.com/office/powerpoint/2010/main" val="13874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CBB4128-8A86-4E4E-9BE1-247AE9CB4337}"/>
              </a:ext>
            </a:extLst>
          </p:cNvPr>
          <p:cNvPicPr>
            <a:picLocks noChangeAspect="1"/>
          </p:cNvPicPr>
          <p:nvPr/>
        </p:nvPicPr>
        <p:blipFill rotWithShape="1">
          <a:blip r:embed="rId2"/>
          <a:srcRect l="12910" t="31903" r="38771" b="33544"/>
          <a:stretch/>
        </p:blipFill>
        <p:spPr>
          <a:xfrm>
            <a:off x="449703" y="1184222"/>
            <a:ext cx="10141703" cy="4077325"/>
          </a:xfrm>
          <a:prstGeom prst="rect">
            <a:avLst/>
          </a:prstGeom>
        </p:spPr>
      </p:pic>
    </p:spTree>
    <p:extLst>
      <p:ext uri="{BB962C8B-B14F-4D97-AF65-F5344CB8AC3E}">
        <p14:creationId xmlns:p14="http://schemas.microsoft.com/office/powerpoint/2010/main" val="1765316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A04B35A-066A-425E-952A-3CB83F84FA0F}"/>
              </a:ext>
            </a:extLst>
          </p:cNvPr>
          <p:cNvPicPr>
            <a:picLocks noChangeAspect="1"/>
          </p:cNvPicPr>
          <p:nvPr/>
        </p:nvPicPr>
        <p:blipFill>
          <a:blip r:embed="rId2"/>
          <a:stretch>
            <a:fillRect/>
          </a:stretch>
        </p:blipFill>
        <p:spPr>
          <a:xfrm>
            <a:off x="5449159" y="707973"/>
            <a:ext cx="1533525" cy="495300"/>
          </a:xfrm>
          <a:prstGeom prst="rect">
            <a:avLst/>
          </a:prstGeom>
        </p:spPr>
      </p:pic>
      <p:pic>
        <p:nvPicPr>
          <p:cNvPr id="3" name="Resim 2">
            <a:extLst>
              <a:ext uri="{FF2B5EF4-FFF2-40B4-BE49-F238E27FC236}">
                <a16:creationId xmlns:a16="http://schemas.microsoft.com/office/drawing/2014/main" id="{9FC32570-F72A-4B97-BA5B-6C31B60A0FBF}"/>
              </a:ext>
            </a:extLst>
          </p:cNvPr>
          <p:cNvPicPr>
            <a:picLocks noChangeAspect="1"/>
          </p:cNvPicPr>
          <p:nvPr/>
        </p:nvPicPr>
        <p:blipFill>
          <a:blip r:embed="rId3"/>
          <a:stretch>
            <a:fillRect/>
          </a:stretch>
        </p:blipFill>
        <p:spPr>
          <a:xfrm>
            <a:off x="335411" y="2052326"/>
            <a:ext cx="10227495" cy="1081243"/>
          </a:xfrm>
          <a:prstGeom prst="rect">
            <a:avLst/>
          </a:prstGeom>
        </p:spPr>
      </p:pic>
    </p:spTree>
    <p:extLst>
      <p:ext uri="{BB962C8B-B14F-4D97-AF65-F5344CB8AC3E}">
        <p14:creationId xmlns:p14="http://schemas.microsoft.com/office/powerpoint/2010/main" val="967898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1CD99E1-BB6B-4DF5-84B0-18554691720A}"/>
              </a:ext>
            </a:extLst>
          </p:cNvPr>
          <p:cNvSpPr/>
          <p:nvPr/>
        </p:nvSpPr>
        <p:spPr>
          <a:xfrm>
            <a:off x="5667837" y="681016"/>
            <a:ext cx="856325"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i="1" dirty="0">
                <a:solidFill>
                  <a:srgbClr val="000000"/>
                </a:solidFill>
                <a:latin typeface="Muli"/>
              </a:rPr>
              <a:t>(örnek)</a:t>
            </a:r>
            <a:endParaRPr lang="tr-TR" dirty="0"/>
          </a:p>
        </p:txBody>
      </p:sp>
      <p:sp>
        <p:nvSpPr>
          <p:cNvPr id="3" name="Dikdörtgen 2">
            <a:extLst>
              <a:ext uri="{FF2B5EF4-FFF2-40B4-BE49-F238E27FC236}">
                <a16:creationId xmlns:a16="http://schemas.microsoft.com/office/drawing/2014/main" id="{A228A199-9EDA-4B1B-B777-3E8DDECD2BB8}"/>
              </a:ext>
            </a:extLst>
          </p:cNvPr>
          <p:cNvSpPr/>
          <p:nvPr/>
        </p:nvSpPr>
        <p:spPr>
          <a:xfrm>
            <a:off x="5160486" y="1460504"/>
            <a:ext cx="1871025"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C00000"/>
                </a:solidFill>
                <a:latin typeface="Muli"/>
              </a:rPr>
              <a:t>SINIRIMIZ</a:t>
            </a:r>
            <a:endParaRPr lang="tr-TR" sz="3200" dirty="0">
              <a:solidFill>
                <a:srgbClr val="C00000"/>
              </a:solidFill>
            </a:endParaRPr>
          </a:p>
        </p:txBody>
      </p:sp>
      <p:sp>
        <p:nvSpPr>
          <p:cNvPr id="4" name="Dikdörtgen 3">
            <a:extLst>
              <a:ext uri="{FF2B5EF4-FFF2-40B4-BE49-F238E27FC236}">
                <a16:creationId xmlns:a16="http://schemas.microsoft.com/office/drawing/2014/main" id="{479318A3-EC4D-463D-9385-9629D3DB7D9A}"/>
              </a:ext>
            </a:extLst>
          </p:cNvPr>
          <p:cNvSpPr/>
          <p:nvPr/>
        </p:nvSpPr>
        <p:spPr>
          <a:xfrm>
            <a:off x="764497" y="2274838"/>
            <a:ext cx="10493115" cy="35394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2800" b="1" dirty="0">
                <a:solidFill>
                  <a:srgbClr val="0070C0"/>
                </a:solidFill>
                <a:latin typeface="Muli"/>
              </a:rPr>
              <a:t>	Atmosfer, dünyamızı çepeçevre saran gaz tabakasıdır. Atmosferin görünen bölümüne gökyüzü denir. Gökyüzünün bittiği yerden itibaren de uzay başlar.</a:t>
            </a:r>
          </a:p>
          <a:p>
            <a:pPr fontAlgn="base"/>
            <a:r>
              <a:rPr lang="tr-TR" sz="2800" b="1" dirty="0">
                <a:solidFill>
                  <a:srgbClr val="0070C0"/>
                </a:solidFill>
                <a:latin typeface="Muli"/>
              </a:rPr>
              <a:t>	Gökyüzü, Dünyamızın sınırı değildir. İnsanlar roketler yardımı ile gökyüzünün ötesine geçip uzaya ulaşabilirler. Atmosferde, gökyüzünün ötesine geçecek herhangi bir engel bulunmamaktadır. Bu nedenle hava araçları ile atmosfer dışına rahatça çıkıp uzayı keşfetmemiz mümkündür.</a:t>
            </a:r>
            <a:endParaRPr lang="tr-TR" sz="2800" b="1" i="0" dirty="0">
              <a:solidFill>
                <a:srgbClr val="0070C0"/>
              </a:solidFill>
              <a:effectLst/>
              <a:latin typeface="Muli"/>
            </a:endParaRPr>
          </a:p>
        </p:txBody>
      </p:sp>
    </p:spTree>
    <p:extLst>
      <p:ext uri="{BB962C8B-B14F-4D97-AF65-F5344CB8AC3E}">
        <p14:creationId xmlns:p14="http://schemas.microsoft.com/office/powerpoint/2010/main" val="138560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342008E-5590-48C1-A08B-266AFA8925E9}"/>
              </a:ext>
            </a:extLst>
          </p:cNvPr>
          <p:cNvSpPr/>
          <p:nvPr/>
        </p:nvSpPr>
        <p:spPr>
          <a:xfrm>
            <a:off x="374754" y="1087028"/>
            <a:ext cx="10253271" cy="3539430"/>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2800" dirty="0">
                <a:solidFill>
                  <a:srgbClr val="000000"/>
                </a:solidFill>
                <a:latin typeface="Muli"/>
              </a:rPr>
              <a:t>	Gökyüzü ötesine geçmemize engel olabilecek tek şey korkularımızdır. Uçmaktan, uzay boşluğunda başımıza gelebilecek aksiliklerden, hava araçlarının arıza çıkarıp düşmesinden korktuğumuz müddetçe atmosfer dışına çıkamayız.</a:t>
            </a:r>
          </a:p>
          <a:p>
            <a:pPr fontAlgn="base"/>
            <a:r>
              <a:rPr lang="tr-TR" sz="2800" dirty="0">
                <a:solidFill>
                  <a:srgbClr val="000000"/>
                </a:solidFill>
                <a:latin typeface="Muli"/>
              </a:rPr>
              <a:t>	Sonuç olarak sadece gökyüzü ötesine geçmek değil, bizim sınırımızı korkularımız belirler. Eğer korkularımızın üstesinden gelip sınırları geçecek cesareti kendimizde bulamazsak, hayatta hiçbir başarı elde edemeyiz.</a:t>
            </a:r>
            <a:endParaRPr lang="tr-TR" sz="2800" b="0" i="0" dirty="0">
              <a:solidFill>
                <a:srgbClr val="000000"/>
              </a:solidFill>
              <a:effectLst/>
              <a:latin typeface="Muli"/>
            </a:endParaRPr>
          </a:p>
        </p:txBody>
      </p:sp>
    </p:spTree>
    <p:extLst>
      <p:ext uri="{BB962C8B-B14F-4D97-AF65-F5344CB8AC3E}">
        <p14:creationId xmlns:p14="http://schemas.microsoft.com/office/powerpoint/2010/main" val="39876244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92D73BB-AC0B-4119-BDAD-4B33DFCB18B4}"/>
              </a:ext>
            </a:extLst>
          </p:cNvPr>
          <p:cNvPicPr>
            <a:picLocks noChangeAspect="1"/>
          </p:cNvPicPr>
          <p:nvPr/>
        </p:nvPicPr>
        <p:blipFill>
          <a:blip r:embed="rId2"/>
          <a:stretch>
            <a:fillRect/>
          </a:stretch>
        </p:blipFill>
        <p:spPr>
          <a:xfrm>
            <a:off x="3710511" y="479686"/>
            <a:ext cx="4770977" cy="768011"/>
          </a:xfrm>
          <a:prstGeom prst="rect">
            <a:avLst/>
          </a:prstGeom>
        </p:spPr>
      </p:pic>
      <p:pic>
        <p:nvPicPr>
          <p:cNvPr id="3" name="Resim 2">
            <a:extLst>
              <a:ext uri="{FF2B5EF4-FFF2-40B4-BE49-F238E27FC236}">
                <a16:creationId xmlns:a16="http://schemas.microsoft.com/office/drawing/2014/main" id="{A5421D3D-9291-4D44-85D6-BC1E21C94678}"/>
              </a:ext>
            </a:extLst>
          </p:cNvPr>
          <p:cNvPicPr>
            <a:picLocks noChangeAspect="1"/>
          </p:cNvPicPr>
          <p:nvPr/>
        </p:nvPicPr>
        <p:blipFill>
          <a:blip r:embed="rId3"/>
          <a:stretch>
            <a:fillRect/>
          </a:stretch>
        </p:blipFill>
        <p:spPr>
          <a:xfrm>
            <a:off x="1821416" y="2144999"/>
            <a:ext cx="8249007" cy="768011"/>
          </a:xfrm>
          <a:prstGeom prst="rect">
            <a:avLst/>
          </a:prstGeom>
        </p:spPr>
      </p:pic>
    </p:spTree>
    <p:extLst>
      <p:ext uri="{BB962C8B-B14F-4D97-AF65-F5344CB8AC3E}">
        <p14:creationId xmlns:p14="http://schemas.microsoft.com/office/powerpoint/2010/main" val="3516924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7BD1822-9742-4084-BDD1-B649F2CD4AE2}"/>
              </a:ext>
            </a:extLst>
          </p:cNvPr>
          <p:cNvPicPr>
            <a:picLocks noChangeAspect="1"/>
          </p:cNvPicPr>
          <p:nvPr/>
        </p:nvPicPr>
        <p:blipFill>
          <a:blip r:embed="rId2"/>
          <a:stretch>
            <a:fillRect/>
          </a:stretch>
        </p:blipFill>
        <p:spPr>
          <a:xfrm>
            <a:off x="3913916" y="524657"/>
            <a:ext cx="4979155" cy="1041738"/>
          </a:xfrm>
          <a:prstGeom prst="rect">
            <a:avLst/>
          </a:prstGeom>
        </p:spPr>
      </p:pic>
      <p:pic>
        <p:nvPicPr>
          <p:cNvPr id="3" name="Resim 2">
            <a:extLst>
              <a:ext uri="{FF2B5EF4-FFF2-40B4-BE49-F238E27FC236}">
                <a16:creationId xmlns:a16="http://schemas.microsoft.com/office/drawing/2014/main" id="{EE7446AE-C885-4F34-88D8-97E06D7C0AA5}"/>
              </a:ext>
            </a:extLst>
          </p:cNvPr>
          <p:cNvPicPr>
            <a:picLocks noChangeAspect="1"/>
          </p:cNvPicPr>
          <p:nvPr/>
        </p:nvPicPr>
        <p:blipFill>
          <a:blip r:embed="rId3"/>
          <a:stretch>
            <a:fillRect/>
          </a:stretch>
        </p:blipFill>
        <p:spPr>
          <a:xfrm>
            <a:off x="239842" y="1812559"/>
            <a:ext cx="8769247" cy="4766228"/>
          </a:xfrm>
          <a:prstGeom prst="rect">
            <a:avLst/>
          </a:prstGeom>
        </p:spPr>
      </p:pic>
      <p:pic>
        <p:nvPicPr>
          <p:cNvPr id="4" name="Resim 3">
            <a:extLst>
              <a:ext uri="{FF2B5EF4-FFF2-40B4-BE49-F238E27FC236}">
                <a16:creationId xmlns:a16="http://schemas.microsoft.com/office/drawing/2014/main" id="{E51BFB79-BD67-45CE-B403-6789979B4E69}"/>
              </a:ext>
            </a:extLst>
          </p:cNvPr>
          <p:cNvPicPr>
            <a:picLocks noChangeAspect="1"/>
          </p:cNvPicPr>
          <p:nvPr/>
        </p:nvPicPr>
        <p:blipFill>
          <a:blip r:embed="rId4"/>
          <a:stretch>
            <a:fillRect/>
          </a:stretch>
        </p:blipFill>
        <p:spPr>
          <a:xfrm>
            <a:off x="898394" y="788819"/>
            <a:ext cx="2600325" cy="342900"/>
          </a:xfrm>
          <a:prstGeom prst="rect">
            <a:avLst/>
          </a:prstGeom>
        </p:spPr>
      </p:pic>
      <p:sp>
        <p:nvSpPr>
          <p:cNvPr id="5" name="Dikdörtgen: Köşeleri Yuvarlatılmış 4">
            <a:extLst>
              <a:ext uri="{FF2B5EF4-FFF2-40B4-BE49-F238E27FC236}">
                <a16:creationId xmlns:a16="http://schemas.microsoft.com/office/drawing/2014/main" id="{98BBBEAD-1D3B-4C82-9CC1-7D137E8A9C1F}"/>
              </a:ext>
            </a:extLst>
          </p:cNvPr>
          <p:cNvSpPr/>
          <p:nvPr/>
        </p:nvSpPr>
        <p:spPr>
          <a:xfrm>
            <a:off x="9009090" y="788819"/>
            <a:ext cx="2943068" cy="474255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METİNDEKİ CÜMLELERİN ÖZNE VE YÜKLEMLERİNİ GÖSTERİNİZ.</a:t>
            </a:r>
          </a:p>
        </p:txBody>
      </p:sp>
    </p:spTree>
    <p:extLst>
      <p:ext uri="{BB962C8B-B14F-4D97-AF65-F5344CB8AC3E}">
        <p14:creationId xmlns:p14="http://schemas.microsoft.com/office/powerpoint/2010/main" val="39297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03F3E3C4-BFA1-42E8-95B0-7B203BBE6457}"/>
              </a:ext>
            </a:extLst>
          </p:cNvPr>
          <p:cNvPicPr>
            <a:picLocks noChangeAspect="1"/>
          </p:cNvPicPr>
          <p:nvPr/>
        </p:nvPicPr>
        <p:blipFill>
          <a:blip r:embed="rId2"/>
          <a:stretch>
            <a:fillRect/>
          </a:stretch>
        </p:blipFill>
        <p:spPr>
          <a:xfrm>
            <a:off x="1245244" y="659566"/>
            <a:ext cx="9714639" cy="5546361"/>
          </a:xfrm>
          <a:prstGeom prst="rect">
            <a:avLst/>
          </a:prstGeom>
        </p:spPr>
      </p:pic>
    </p:spTree>
    <p:extLst>
      <p:ext uri="{BB962C8B-B14F-4D97-AF65-F5344CB8AC3E}">
        <p14:creationId xmlns:p14="http://schemas.microsoft.com/office/powerpoint/2010/main" val="967282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AF5CCD3-61D5-4042-90C7-4B66547A4665}"/>
              </a:ext>
            </a:extLst>
          </p:cNvPr>
          <p:cNvPicPr>
            <a:picLocks noChangeAspect="1"/>
          </p:cNvPicPr>
          <p:nvPr/>
        </p:nvPicPr>
        <p:blipFill>
          <a:blip r:embed="rId2"/>
          <a:stretch>
            <a:fillRect/>
          </a:stretch>
        </p:blipFill>
        <p:spPr>
          <a:xfrm>
            <a:off x="389745" y="397941"/>
            <a:ext cx="4257206" cy="5993154"/>
          </a:xfrm>
          <a:prstGeom prst="rect">
            <a:avLst/>
          </a:prstGeom>
        </p:spPr>
      </p:pic>
      <p:pic>
        <p:nvPicPr>
          <p:cNvPr id="3" name="Resim 2">
            <a:extLst>
              <a:ext uri="{FF2B5EF4-FFF2-40B4-BE49-F238E27FC236}">
                <a16:creationId xmlns:a16="http://schemas.microsoft.com/office/drawing/2014/main" id="{D6F58C22-B5BE-4CA6-9128-D911C520E25E}"/>
              </a:ext>
            </a:extLst>
          </p:cNvPr>
          <p:cNvPicPr>
            <a:picLocks noChangeAspect="1"/>
          </p:cNvPicPr>
          <p:nvPr/>
        </p:nvPicPr>
        <p:blipFill>
          <a:blip r:embed="rId3"/>
          <a:stretch>
            <a:fillRect/>
          </a:stretch>
        </p:blipFill>
        <p:spPr>
          <a:xfrm>
            <a:off x="5287549" y="397941"/>
            <a:ext cx="4437554" cy="5993154"/>
          </a:xfrm>
          <a:prstGeom prst="rect">
            <a:avLst/>
          </a:prstGeom>
        </p:spPr>
      </p:pic>
    </p:spTree>
    <p:extLst>
      <p:ext uri="{BB962C8B-B14F-4D97-AF65-F5344CB8AC3E}">
        <p14:creationId xmlns:p14="http://schemas.microsoft.com/office/powerpoint/2010/main" val="16948682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2E0E984-1BA6-48FF-A88E-6A1A10CE4ED1}"/>
              </a:ext>
            </a:extLst>
          </p:cNvPr>
          <p:cNvPicPr>
            <a:picLocks noChangeAspect="1"/>
          </p:cNvPicPr>
          <p:nvPr/>
        </p:nvPicPr>
        <p:blipFill>
          <a:blip r:embed="rId2"/>
          <a:stretch>
            <a:fillRect/>
          </a:stretch>
        </p:blipFill>
        <p:spPr>
          <a:xfrm>
            <a:off x="569626" y="451267"/>
            <a:ext cx="3417758" cy="5967090"/>
          </a:xfrm>
          <a:prstGeom prst="rect">
            <a:avLst/>
          </a:prstGeom>
        </p:spPr>
      </p:pic>
      <p:pic>
        <p:nvPicPr>
          <p:cNvPr id="3" name="Resim 2">
            <a:extLst>
              <a:ext uri="{FF2B5EF4-FFF2-40B4-BE49-F238E27FC236}">
                <a16:creationId xmlns:a16="http://schemas.microsoft.com/office/drawing/2014/main" id="{22FFE840-ECDF-4F74-817C-57D63C19C36F}"/>
              </a:ext>
            </a:extLst>
          </p:cNvPr>
          <p:cNvPicPr>
            <a:picLocks noChangeAspect="1"/>
          </p:cNvPicPr>
          <p:nvPr/>
        </p:nvPicPr>
        <p:blipFill>
          <a:blip r:embed="rId3"/>
          <a:stretch>
            <a:fillRect/>
          </a:stretch>
        </p:blipFill>
        <p:spPr>
          <a:xfrm>
            <a:off x="4776787" y="723194"/>
            <a:ext cx="4442164" cy="3848806"/>
          </a:xfrm>
          <a:prstGeom prst="rect">
            <a:avLst/>
          </a:prstGeom>
        </p:spPr>
      </p:pic>
    </p:spTree>
    <p:extLst>
      <p:ext uri="{BB962C8B-B14F-4D97-AF65-F5344CB8AC3E}">
        <p14:creationId xmlns:p14="http://schemas.microsoft.com/office/powerpoint/2010/main" val="1260894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CCE5D85-32F1-4ED0-9BE9-7E954979BC9A}"/>
              </a:ext>
            </a:extLst>
          </p:cNvPr>
          <p:cNvPicPr>
            <a:picLocks noChangeAspect="1"/>
          </p:cNvPicPr>
          <p:nvPr/>
        </p:nvPicPr>
        <p:blipFill>
          <a:blip r:embed="rId2"/>
          <a:stretch>
            <a:fillRect/>
          </a:stretch>
        </p:blipFill>
        <p:spPr>
          <a:xfrm>
            <a:off x="1493053" y="447676"/>
            <a:ext cx="8554496" cy="796508"/>
          </a:xfrm>
          <a:prstGeom prst="rect">
            <a:avLst/>
          </a:prstGeom>
        </p:spPr>
      </p:pic>
      <p:pic>
        <p:nvPicPr>
          <p:cNvPr id="3" name="Resim 2">
            <a:extLst>
              <a:ext uri="{FF2B5EF4-FFF2-40B4-BE49-F238E27FC236}">
                <a16:creationId xmlns:a16="http://schemas.microsoft.com/office/drawing/2014/main" id="{9E57A420-F7B2-4692-808A-B1907DA933F0}"/>
              </a:ext>
            </a:extLst>
          </p:cNvPr>
          <p:cNvPicPr>
            <a:picLocks noChangeAspect="1"/>
          </p:cNvPicPr>
          <p:nvPr/>
        </p:nvPicPr>
        <p:blipFill>
          <a:blip r:embed="rId3"/>
          <a:stretch>
            <a:fillRect/>
          </a:stretch>
        </p:blipFill>
        <p:spPr>
          <a:xfrm>
            <a:off x="626672" y="1646654"/>
            <a:ext cx="9731531" cy="3807990"/>
          </a:xfrm>
          <a:prstGeom prst="rect">
            <a:avLst/>
          </a:prstGeom>
        </p:spPr>
      </p:pic>
    </p:spTree>
    <p:extLst>
      <p:ext uri="{BB962C8B-B14F-4D97-AF65-F5344CB8AC3E}">
        <p14:creationId xmlns:p14="http://schemas.microsoft.com/office/powerpoint/2010/main" val="1433777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5CA2729-CDBD-479E-9801-78626C751A1A}"/>
              </a:ext>
            </a:extLst>
          </p:cNvPr>
          <p:cNvPicPr>
            <a:picLocks noChangeAspect="1"/>
          </p:cNvPicPr>
          <p:nvPr/>
        </p:nvPicPr>
        <p:blipFill>
          <a:blip r:embed="rId2"/>
          <a:stretch>
            <a:fillRect/>
          </a:stretch>
        </p:blipFill>
        <p:spPr>
          <a:xfrm>
            <a:off x="2803788" y="719528"/>
            <a:ext cx="5412929" cy="569782"/>
          </a:xfrm>
          <a:prstGeom prst="rect">
            <a:avLst/>
          </a:prstGeom>
        </p:spPr>
      </p:pic>
      <p:pic>
        <p:nvPicPr>
          <p:cNvPr id="3" name="Resim 2">
            <a:extLst>
              <a:ext uri="{FF2B5EF4-FFF2-40B4-BE49-F238E27FC236}">
                <a16:creationId xmlns:a16="http://schemas.microsoft.com/office/drawing/2014/main" id="{811237B7-5ED8-40B3-86C6-7FEF78F569B6}"/>
              </a:ext>
            </a:extLst>
          </p:cNvPr>
          <p:cNvPicPr>
            <a:picLocks noChangeAspect="1"/>
          </p:cNvPicPr>
          <p:nvPr/>
        </p:nvPicPr>
        <p:blipFill>
          <a:blip r:embed="rId3"/>
          <a:stretch>
            <a:fillRect/>
          </a:stretch>
        </p:blipFill>
        <p:spPr>
          <a:xfrm>
            <a:off x="301840" y="1980574"/>
            <a:ext cx="10162778" cy="462821"/>
          </a:xfrm>
          <a:prstGeom prst="rect">
            <a:avLst/>
          </a:prstGeom>
        </p:spPr>
      </p:pic>
      <p:pic>
        <p:nvPicPr>
          <p:cNvPr id="4" name="Resim 3">
            <a:extLst>
              <a:ext uri="{FF2B5EF4-FFF2-40B4-BE49-F238E27FC236}">
                <a16:creationId xmlns:a16="http://schemas.microsoft.com/office/drawing/2014/main" id="{4F7C4B00-37A2-44B4-9247-388DC0FC4D3F}"/>
              </a:ext>
            </a:extLst>
          </p:cNvPr>
          <p:cNvPicPr>
            <a:picLocks noChangeAspect="1"/>
          </p:cNvPicPr>
          <p:nvPr/>
        </p:nvPicPr>
        <p:blipFill>
          <a:blip r:embed="rId4"/>
          <a:stretch>
            <a:fillRect/>
          </a:stretch>
        </p:blipFill>
        <p:spPr>
          <a:xfrm>
            <a:off x="301840" y="4183195"/>
            <a:ext cx="9220818" cy="462821"/>
          </a:xfrm>
          <a:prstGeom prst="rect">
            <a:avLst/>
          </a:prstGeom>
        </p:spPr>
      </p:pic>
      <p:pic>
        <p:nvPicPr>
          <p:cNvPr id="5" name="Resim 4">
            <a:extLst>
              <a:ext uri="{FF2B5EF4-FFF2-40B4-BE49-F238E27FC236}">
                <a16:creationId xmlns:a16="http://schemas.microsoft.com/office/drawing/2014/main" id="{D3C9ACC1-8C99-4295-B6CF-987DCF9E30C1}"/>
              </a:ext>
            </a:extLst>
          </p:cNvPr>
          <p:cNvPicPr>
            <a:picLocks noChangeAspect="1"/>
          </p:cNvPicPr>
          <p:nvPr/>
        </p:nvPicPr>
        <p:blipFill>
          <a:blip r:embed="rId5"/>
          <a:stretch>
            <a:fillRect/>
          </a:stretch>
        </p:blipFill>
        <p:spPr>
          <a:xfrm>
            <a:off x="441336" y="2966179"/>
            <a:ext cx="10938517" cy="631460"/>
          </a:xfrm>
          <a:prstGeom prst="rect">
            <a:avLst/>
          </a:prstGeom>
        </p:spPr>
      </p:pic>
      <p:pic>
        <p:nvPicPr>
          <p:cNvPr id="6" name="Resim 5">
            <a:extLst>
              <a:ext uri="{FF2B5EF4-FFF2-40B4-BE49-F238E27FC236}">
                <a16:creationId xmlns:a16="http://schemas.microsoft.com/office/drawing/2014/main" id="{A024201F-8F78-4C8E-B4BC-F8E30E156BDC}"/>
              </a:ext>
            </a:extLst>
          </p:cNvPr>
          <p:cNvPicPr>
            <a:picLocks noChangeAspect="1"/>
          </p:cNvPicPr>
          <p:nvPr/>
        </p:nvPicPr>
        <p:blipFill>
          <a:blip r:embed="rId6"/>
          <a:stretch>
            <a:fillRect/>
          </a:stretch>
        </p:blipFill>
        <p:spPr>
          <a:xfrm>
            <a:off x="414377" y="5227824"/>
            <a:ext cx="12211797" cy="753251"/>
          </a:xfrm>
          <a:prstGeom prst="rect">
            <a:avLst/>
          </a:prstGeom>
        </p:spPr>
      </p:pic>
    </p:spTree>
    <p:extLst>
      <p:ext uri="{BB962C8B-B14F-4D97-AF65-F5344CB8AC3E}">
        <p14:creationId xmlns:p14="http://schemas.microsoft.com/office/powerpoint/2010/main" val="174964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1FE7468-DA6A-432A-9710-B9E91D8EBD24}"/>
              </a:ext>
            </a:extLst>
          </p:cNvPr>
          <p:cNvPicPr>
            <a:picLocks noChangeAspect="1"/>
          </p:cNvPicPr>
          <p:nvPr/>
        </p:nvPicPr>
        <p:blipFill>
          <a:blip r:embed="rId2"/>
          <a:stretch>
            <a:fillRect/>
          </a:stretch>
        </p:blipFill>
        <p:spPr>
          <a:xfrm>
            <a:off x="413247" y="599607"/>
            <a:ext cx="8520031" cy="504357"/>
          </a:xfrm>
          <a:prstGeom prst="rect">
            <a:avLst/>
          </a:prstGeom>
        </p:spPr>
      </p:pic>
      <p:pic>
        <p:nvPicPr>
          <p:cNvPr id="3" name="Resim 2">
            <a:extLst>
              <a:ext uri="{FF2B5EF4-FFF2-40B4-BE49-F238E27FC236}">
                <a16:creationId xmlns:a16="http://schemas.microsoft.com/office/drawing/2014/main" id="{E877EB44-5E56-4AEA-9064-B471D8DD5F13}"/>
              </a:ext>
            </a:extLst>
          </p:cNvPr>
          <p:cNvPicPr>
            <a:picLocks noChangeAspect="1"/>
          </p:cNvPicPr>
          <p:nvPr/>
        </p:nvPicPr>
        <p:blipFill>
          <a:blip r:embed="rId3"/>
          <a:stretch>
            <a:fillRect/>
          </a:stretch>
        </p:blipFill>
        <p:spPr>
          <a:xfrm>
            <a:off x="413247" y="2712984"/>
            <a:ext cx="6415421" cy="504357"/>
          </a:xfrm>
          <a:prstGeom prst="rect">
            <a:avLst/>
          </a:prstGeom>
        </p:spPr>
      </p:pic>
      <p:sp>
        <p:nvSpPr>
          <p:cNvPr id="4" name="Dikdörtgen: Köşeleri Yuvarlatılmış 3">
            <a:extLst>
              <a:ext uri="{FF2B5EF4-FFF2-40B4-BE49-F238E27FC236}">
                <a16:creationId xmlns:a16="http://schemas.microsoft.com/office/drawing/2014/main" id="{7441E813-1C54-4749-9784-0F7871197FF0}"/>
              </a:ext>
            </a:extLst>
          </p:cNvPr>
          <p:cNvSpPr/>
          <p:nvPr/>
        </p:nvSpPr>
        <p:spPr>
          <a:xfrm>
            <a:off x="413247" y="4107305"/>
            <a:ext cx="2539815" cy="98935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rPr>
              <a:t>KONUSU:</a:t>
            </a:r>
          </a:p>
        </p:txBody>
      </p:sp>
      <p:sp>
        <p:nvSpPr>
          <p:cNvPr id="5" name="Dikdörtgen: Köşeleri Yuvarlatılmış 4">
            <a:extLst>
              <a:ext uri="{FF2B5EF4-FFF2-40B4-BE49-F238E27FC236}">
                <a16:creationId xmlns:a16="http://schemas.microsoft.com/office/drawing/2014/main" id="{87EE6514-FA22-4FF4-8B64-88A220D4E5A5}"/>
              </a:ext>
            </a:extLst>
          </p:cNvPr>
          <p:cNvSpPr/>
          <p:nvPr/>
        </p:nvSpPr>
        <p:spPr>
          <a:xfrm>
            <a:off x="3207895" y="4107305"/>
            <a:ext cx="3132944" cy="989351"/>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YENİLEBİLİR ENERJİ KAYNAKLARININ ÖNEMİ</a:t>
            </a:r>
          </a:p>
        </p:txBody>
      </p:sp>
      <p:sp>
        <p:nvSpPr>
          <p:cNvPr id="6" name="Dikdörtgen: Köşeleri Yuvarlatılmış 5">
            <a:extLst>
              <a:ext uri="{FF2B5EF4-FFF2-40B4-BE49-F238E27FC236}">
                <a16:creationId xmlns:a16="http://schemas.microsoft.com/office/drawing/2014/main" id="{AC85371F-13EB-46C0-931B-59CA229CA245}"/>
              </a:ext>
            </a:extLst>
          </p:cNvPr>
          <p:cNvSpPr/>
          <p:nvPr/>
        </p:nvSpPr>
        <p:spPr>
          <a:xfrm>
            <a:off x="6443272" y="4187253"/>
            <a:ext cx="2539815" cy="98935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rPr>
              <a:t>ANA FİKRİ:</a:t>
            </a:r>
          </a:p>
        </p:txBody>
      </p:sp>
      <p:sp>
        <p:nvSpPr>
          <p:cNvPr id="7" name="Dikdörtgen: Köşeleri Yuvarlatılmış 6">
            <a:extLst>
              <a:ext uri="{FF2B5EF4-FFF2-40B4-BE49-F238E27FC236}">
                <a16:creationId xmlns:a16="http://schemas.microsoft.com/office/drawing/2014/main" id="{F7689F44-804A-436F-985A-21A149B587D4}"/>
              </a:ext>
            </a:extLst>
          </p:cNvPr>
          <p:cNvSpPr/>
          <p:nvPr/>
        </p:nvSpPr>
        <p:spPr>
          <a:xfrm>
            <a:off x="9085520" y="4187253"/>
            <a:ext cx="3132944" cy="2243527"/>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YENİLEBİLİR ENERJİ KAYNAKLARININ DAHA FAZLA KULLANIMI   KÜRESEL ISINMANIN  ÖNÜNE GEÇEBİLİR.</a:t>
            </a:r>
          </a:p>
        </p:txBody>
      </p:sp>
    </p:spTree>
    <p:extLst>
      <p:ext uri="{BB962C8B-B14F-4D97-AF65-F5344CB8AC3E}">
        <p14:creationId xmlns:p14="http://schemas.microsoft.com/office/powerpoint/2010/main" val="111598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Vertical)">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A413CCE-C983-4DFF-8982-D3E7248B119A}"/>
              </a:ext>
            </a:extLst>
          </p:cNvPr>
          <p:cNvPicPr>
            <a:picLocks noChangeAspect="1"/>
          </p:cNvPicPr>
          <p:nvPr/>
        </p:nvPicPr>
        <p:blipFill>
          <a:blip r:embed="rId2"/>
          <a:stretch>
            <a:fillRect/>
          </a:stretch>
        </p:blipFill>
        <p:spPr>
          <a:xfrm>
            <a:off x="629333" y="764498"/>
            <a:ext cx="8485857" cy="2288655"/>
          </a:xfrm>
          <a:prstGeom prst="rect">
            <a:avLst/>
          </a:prstGeom>
        </p:spPr>
      </p:pic>
      <p:pic>
        <p:nvPicPr>
          <p:cNvPr id="3" name="Resim 2">
            <a:extLst>
              <a:ext uri="{FF2B5EF4-FFF2-40B4-BE49-F238E27FC236}">
                <a16:creationId xmlns:a16="http://schemas.microsoft.com/office/drawing/2014/main" id="{FDD05333-86BB-48BC-BE0D-EFE540E6D48B}"/>
              </a:ext>
            </a:extLst>
          </p:cNvPr>
          <p:cNvPicPr>
            <a:picLocks noChangeAspect="1"/>
          </p:cNvPicPr>
          <p:nvPr/>
        </p:nvPicPr>
        <p:blipFill>
          <a:blip r:embed="rId3"/>
          <a:stretch>
            <a:fillRect/>
          </a:stretch>
        </p:blipFill>
        <p:spPr>
          <a:xfrm>
            <a:off x="2749757" y="4822538"/>
            <a:ext cx="3577405" cy="738812"/>
          </a:xfrm>
          <a:prstGeom prst="rect">
            <a:avLst/>
          </a:prstGeom>
        </p:spPr>
      </p:pic>
      <p:sp>
        <p:nvSpPr>
          <p:cNvPr id="4" name="Ok: Aşağı 3">
            <a:extLst>
              <a:ext uri="{FF2B5EF4-FFF2-40B4-BE49-F238E27FC236}">
                <a16:creationId xmlns:a16="http://schemas.microsoft.com/office/drawing/2014/main" id="{34DB78E2-94BC-4B6A-8B88-46BE41685C39}"/>
              </a:ext>
            </a:extLst>
          </p:cNvPr>
          <p:cNvSpPr/>
          <p:nvPr/>
        </p:nvSpPr>
        <p:spPr>
          <a:xfrm>
            <a:off x="4137285" y="3053153"/>
            <a:ext cx="989351" cy="148886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187882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05286A1-DBE9-4EF5-BD3E-423A360241D6}"/>
              </a:ext>
            </a:extLst>
          </p:cNvPr>
          <p:cNvPicPr>
            <a:picLocks noChangeAspect="1"/>
          </p:cNvPicPr>
          <p:nvPr/>
        </p:nvPicPr>
        <p:blipFill>
          <a:blip r:embed="rId2"/>
          <a:stretch>
            <a:fillRect/>
          </a:stretch>
        </p:blipFill>
        <p:spPr>
          <a:xfrm>
            <a:off x="226817" y="1933731"/>
            <a:ext cx="10061456" cy="2563317"/>
          </a:xfrm>
          <a:prstGeom prst="rect">
            <a:avLst/>
          </a:prstGeom>
        </p:spPr>
      </p:pic>
    </p:spTree>
    <p:extLst>
      <p:ext uri="{BB962C8B-B14F-4D97-AF65-F5344CB8AC3E}">
        <p14:creationId xmlns:p14="http://schemas.microsoft.com/office/powerpoint/2010/main" val="1254049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3785D00-3DF6-4104-9284-D9887BE060CE}"/>
              </a:ext>
            </a:extLst>
          </p:cNvPr>
          <p:cNvPicPr>
            <a:picLocks noChangeAspect="1"/>
          </p:cNvPicPr>
          <p:nvPr/>
        </p:nvPicPr>
        <p:blipFill>
          <a:blip r:embed="rId2"/>
          <a:stretch>
            <a:fillRect/>
          </a:stretch>
        </p:blipFill>
        <p:spPr>
          <a:xfrm>
            <a:off x="168915" y="959371"/>
            <a:ext cx="7932410" cy="673308"/>
          </a:xfrm>
          <a:prstGeom prst="rect">
            <a:avLst/>
          </a:prstGeom>
        </p:spPr>
      </p:pic>
      <p:pic>
        <p:nvPicPr>
          <p:cNvPr id="3" name="Resim 2">
            <a:extLst>
              <a:ext uri="{FF2B5EF4-FFF2-40B4-BE49-F238E27FC236}">
                <a16:creationId xmlns:a16="http://schemas.microsoft.com/office/drawing/2014/main" id="{E1B7D73D-5DB7-48F9-80C0-D6782BC9B205}"/>
              </a:ext>
            </a:extLst>
          </p:cNvPr>
          <p:cNvPicPr>
            <a:picLocks noChangeAspect="1"/>
          </p:cNvPicPr>
          <p:nvPr/>
        </p:nvPicPr>
        <p:blipFill>
          <a:blip r:embed="rId3"/>
          <a:stretch>
            <a:fillRect/>
          </a:stretch>
        </p:blipFill>
        <p:spPr>
          <a:xfrm>
            <a:off x="336809" y="2631866"/>
            <a:ext cx="7113301" cy="927727"/>
          </a:xfrm>
          <a:prstGeom prst="rect">
            <a:avLst/>
          </a:prstGeom>
        </p:spPr>
      </p:pic>
      <p:pic>
        <p:nvPicPr>
          <p:cNvPr id="4" name="Resim 3">
            <a:extLst>
              <a:ext uri="{FF2B5EF4-FFF2-40B4-BE49-F238E27FC236}">
                <a16:creationId xmlns:a16="http://schemas.microsoft.com/office/drawing/2014/main" id="{DF2F2AB6-C18B-44EC-B249-1A66603A2079}"/>
              </a:ext>
            </a:extLst>
          </p:cNvPr>
          <p:cNvPicPr>
            <a:picLocks noChangeAspect="1"/>
          </p:cNvPicPr>
          <p:nvPr/>
        </p:nvPicPr>
        <p:blipFill>
          <a:blip r:embed="rId4"/>
          <a:stretch>
            <a:fillRect/>
          </a:stretch>
        </p:blipFill>
        <p:spPr>
          <a:xfrm>
            <a:off x="517159" y="4505742"/>
            <a:ext cx="6558197" cy="1114397"/>
          </a:xfrm>
          <a:prstGeom prst="rect">
            <a:avLst/>
          </a:prstGeom>
        </p:spPr>
      </p:pic>
      <p:pic>
        <p:nvPicPr>
          <p:cNvPr id="5" name="Resim 4">
            <a:extLst>
              <a:ext uri="{FF2B5EF4-FFF2-40B4-BE49-F238E27FC236}">
                <a16:creationId xmlns:a16="http://schemas.microsoft.com/office/drawing/2014/main" id="{040383C1-9F21-4C31-8379-6B6166723EAC}"/>
              </a:ext>
            </a:extLst>
          </p:cNvPr>
          <p:cNvPicPr>
            <a:picLocks noChangeAspect="1"/>
          </p:cNvPicPr>
          <p:nvPr/>
        </p:nvPicPr>
        <p:blipFill>
          <a:blip r:embed="rId5"/>
          <a:stretch>
            <a:fillRect/>
          </a:stretch>
        </p:blipFill>
        <p:spPr>
          <a:xfrm>
            <a:off x="8632616" y="959371"/>
            <a:ext cx="2764107" cy="673308"/>
          </a:xfrm>
          <a:prstGeom prst="rect">
            <a:avLst/>
          </a:prstGeom>
        </p:spPr>
      </p:pic>
      <p:pic>
        <p:nvPicPr>
          <p:cNvPr id="6" name="Resim 5">
            <a:extLst>
              <a:ext uri="{FF2B5EF4-FFF2-40B4-BE49-F238E27FC236}">
                <a16:creationId xmlns:a16="http://schemas.microsoft.com/office/drawing/2014/main" id="{7732D06C-BFC5-4D63-9DFC-64F6B0134E63}"/>
              </a:ext>
            </a:extLst>
          </p:cNvPr>
          <p:cNvPicPr>
            <a:picLocks noChangeAspect="1"/>
          </p:cNvPicPr>
          <p:nvPr/>
        </p:nvPicPr>
        <p:blipFill>
          <a:blip r:embed="rId6"/>
          <a:stretch>
            <a:fillRect/>
          </a:stretch>
        </p:blipFill>
        <p:spPr>
          <a:xfrm>
            <a:off x="8843884" y="2793081"/>
            <a:ext cx="2368758" cy="733187"/>
          </a:xfrm>
          <a:prstGeom prst="rect">
            <a:avLst/>
          </a:prstGeom>
        </p:spPr>
      </p:pic>
      <p:pic>
        <p:nvPicPr>
          <p:cNvPr id="7" name="Resim 6">
            <a:extLst>
              <a:ext uri="{FF2B5EF4-FFF2-40B4-BE49-F238E27FC236}">
                <a16:creationId xmlns:a16="http://schemas.microsoft.com/office/drawing/2014/main" id="{518A573E-0025-4E1E-8943-6AA63F61D31F}"/>
              </a:ext>
            </a:extLst>
          </p:cNvPr>
          <p:cNvPicPr>
            <a:picLocks noChangeAspect="1"/>
          </p:cNvPicPr>
          <p:nvPr/>
        </p:nvPicPr>
        <p:blipFill>
          <a:blip r:embed="rId7"/>
          <a:stretch>
            <a:fillRect/>
          </a:stretch>
        </p:blipFill>
        <p:spPr>
          <a:xfrm>
            <a:off x="8843884" y="4696347"/>
            <a:ext cx="2094817" cy="733186"/>
          </a:xfrm>
          <a:prstGeom prst="rect">
            <a:avLst/>
          </a:prstGeom>
        </p:spPr>
      </p:pic>
    </p:spTree>
    <p:extLst>
      <p:ext uri="{BB962C8B-B14F-4D97-AF65-F5344CB8AC3E}">
        <p14:creationId xmlns:p14="http://schemas.microsoft.com/office/powerpoint/2010/main" val="1316488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DBBE2A3-97A5-48F9-B8CB-F4A07FBE209B}"/>
              </a:ext>
            </a:extLst>
          </p:cNvPr>
          <p:cNvPicPr>
            <a:picLocks noChangeAspect="1"/>
          </p:cNvPicPr>
          <p:nvPr/>
        </p:nvPicPr>
        <p:blipFill>
          <a:blip r:embed="rId2"/>
          <a:stretch>
            <a:fillRect/>
          </a:stretch>
        </p:blipFill>
        <p:spPr>
          <a:xfrm>
            <a:off x="1016533" y="1049311"/>
            <a:ext cx="9407173" cy="814934"/>
          </a:xfrm>
          <a:prstGeom prst="rect">
            <a:avLst/>
          </a:prstGeom>
        </p:spPr>
      </p:pic>
      <p:sp>
        <p:nvSpPr>
          <p:cNvPr id="3" name="Dikdörtgen: Köşeleri Yuvarlatılmış 2">
            <a:extLst>
              <a:ext uri="{FF2B5EF4-FFF2-40B4-BE49-F238E27FC236}">
                <a16:creationId xmlns:a16="http://schemas.microsoft.com/office/drawing/2014/main" id="{A2F2F552-2E40-4F9D-9F05-C63FD05D9520}"/>
              </a:ext>
            </a:extLst>
          </p:cNvPr>
          <p:cNvSpPr/>
          <p:nvPr/>
        </p:nvSpPr>
        <p:spPr>
          <a:xfrm>
            <a:off x="4107305" y="2833141"/>
            <a:ext cx="2908092" cy="170887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11500" b="1" dirty="0">
                <a:solidFill>
                  <a:srgbClr val="C00000"/>
                </a:solidFill>
              </a:rPr>
              <a:t>B</a:t>
            </a:r>
          </a:p>
        </p:txBody>
      </p:sp>
    </p:spTree>
    <p:extLst>
      <p:ext uri="{BB962C8B-B14F-4D97-AF65-F5344CB8AC3E}">
        <p14:creationId xmlns:p14="http://schemas.microsoft.com/office/powerpoint/2010/main" val="414765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0E6602FF-E75D-4E95-914D-6DD8CBD21859}"/>
              </a:ext>
            </a:extLst>
          </p:cNvPr>
          <p:cNvPicPr>
            <a:picLocks noChangeAspect="1"/>
          </p:cNvPicPr>
          <p:nvPr/>
        </p:nvPicPr>
        <p:blipFill>
          <a:blip r:embed="rId2"/>
          <a:stretch>
            <a:fillRect/>
          </a:stretch>
        </p:blipFill>
        <p:spPr>
          <a:xfrm>
            <a:off x="652477" y="679085"/>
            <a:ext cx="10279043" cy="3787984"/>
          </a:xfrm>
          <a:prstGeom prst="rect">
            <a:avLst/>
          </a:prstGeom>
        </p:spPr>
      </p:pic>
      <p:sp>
        <p:nvSpPr>
          <p:cNvPr id="3" name="Dikdörtgen: Köşeleri Yuvarlatılmış 2">
            <a:extLst>
              <a:ext uri="{FF2B5EF4-FFF2-40B4-BE49-F238E27FC236}">
                <a16:creationId xmlns:a16="http://schemas.microsoft.com/office/drawing/2014/main" id="{D5E872C9-91D0-4202-A1E7-B2CE3ABE434A}"/>
              </a:ext>
            </a:extLst>
          </p:cNvPr>
          <p:cNvSpPr/>
          <p:nvPr/>
        </p:nvSpPr>
        <p:spPr>
          <a:xfrm>
            <a:off x="4017364" y="4586990"/>
            <a:ext cx="2908092" cy="170887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11500" b="1" dirty="0">
                <a:solidFill>
                  <a:srgbClr val="C00000"/>
                </a:solidFill>
              </a:rPr>
              <a:t>C</a:t>
            </a:r>
          </a:p>
        </p:txBody>
      </p:sp>
    </p:spTree>
    <p:extLst>
      <p:ext uri="{BB962C8B-B14F-4D97-AF65-F5344CB8AC3E}">
        <p14:creationId xmlns:p14="http://schemas.microsoft.com/office/powerpoint/2010/main" val="242701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634A91D-D9C4-4530-AF88-B570046CFCB0}"/>
              </a:ext>
            </a:extLst>
          </p:cNvPr>
          <p:cNvPicPr>
            <a:picLocks noChangeAspect="1"/>
          </p:cNvPicPr>
          <p:nvPr/>
        </p:nvPicPr>
        <p:blipFill>
          <a:blip r:embed="rId2"/>
          <a:stretch>
            <a:fillRect/>
          </a:stretch>
        </p:blipFill>
        <p:spPr>
          <a:xfrm>
            <a:off x="953634" y="1133831"/>
            <a:ext cx="9089776" cy="2295169"/>
          </a:xfrm>
          <a:prstGeom prst="rect">
            <a:avLst/>
          </a:prstGeom>
        </p:spPr>
      </p:pic>
      <p:sp>
        <p:nvSpPr>
          <p:cNvPr id="3" name="Dikdörtgen: Köşeleri Yuvarlatılmış 2">
            <a:extLst>
              <a:ext uri="{FF2B5EF4-FFF2-40B4-BE49-F238E27FC236}">
                <a16:creationId xmlns:a16="http://schemas.microsoft.com/office/drawing/2014/main" id="{3FB28211-C50D-4A16-8843-9341C94877DD}"/>
              </a:ext>
            </a:extLst>
          </p:cNvPr>
          <p:cNvSpPr/>
          <p:nvPr/>
        </p:nvSpPr>
        <p:spPr>
          <a:xfrm>
            <a:off x="3687580" y="4015290"/>
            <a:ext cx="2908092" cy="170887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11500" b="1" dirty="0">
                <a:solidFill>
                  <a:srgbClr val="C00000"/>
                </a:solidFill>
              </a:rPr>
              <a:t>A</a:t>
            </a:r>
          </a:p>
        </p:txBody>
      </p:sp>
    </p:spTree>
    <p:extLst>
      <p:ext uri="{BB962C8B-B14F-4D97-AF65-F5344CB8AC3E}">
        <p14:creationId xmlns:p14="http://schemas.microsoft.com/office/powerpoint/2010/main" val="343357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A71F9A1-9FC6-459F-8CC6-BA5ADB287C50}"/>
              </a:ext>
            </a:extLst>
          </p:cNvPr>
          <p:cNvPicPr>
            <a:picLocks noChangeAspect="1"/>
          </p:cNvPicPr>
          <p:nvPr/>
        </p:nvPicPr>
        <p:blipFill>
          <a:blip r:embed="rId2"/>
          <a:stretch>
            <a:fillRect/>
          </a:stretch>
        </p:blipFill>
        <p:spPr>
          <a:xfrm>
            <a:off x="1100016" y="719529"/>
            <a:ext cx="11019317" cy="1708878"/>
          </a:xfrm>
          <a:prstGeom prst="rect">
            <a:avLst/>
          </a:prstGeom>
        </p:spPr>
      </p:pic>
      <p:sp>
        <p:nvSpPr>
          <p:cNvPr id="3" name="Dikdörtgen: Köşeleri Yuvarlatılmış 2">
            <a:extLst>
              <a:ext uri="{FF2B5EF4-FFF2-40B4-BE49-F238E27FC236}">
                <a16:creationId xmlns:a16="http://schemas.microsoft.com/office/drawing/2014/main" id="{E75E457A-5690-48B3-A63C-86B187B6D278}"/>
              </a:ext>
            </a:extLst>
          </p:cNvPr>
          <p:cNvSpPr/>
          <p:nvPr/>
        </p:nvSpPr>
        <p:spPr>
          <a:xfrm>
            <a:off x="4107305" y="2833141"/>
            <a:ext cx="2908092" cy="170887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11500" b="1" dirty="0">
                <a:solidFill>
                  <a:srgbClr val="C00000"/>
                </a:solidFill>
              </a:rPr>
              <a:t>D</a:t>
            </a:r>
          </a:p>
        </p:txBody>
      </p:sp>
    </p:spTree>
    <p:extLst>
      <p:ext uri="{BB962C8B-B14F-4D97-AF65-F5344CB8AC3E}">
        <p14:creationId xmlns:p14="http://schemas.microsoft.com/office/powerpoint/2010/main" val="186952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ğ Gözü">
  <a:themeElements>
    <a:clrScheme name="Mesh">
      <a:dk1>
        <a:sysClr val="windowText" lastClr="000000"/>
      </a:dk1>
      <a:lt1>
        <a:sysClr val="window" lastClr="FFFFFF"/>
      </a:lt1>
      <a:dk2>
        <a:srgbClr val="363D46"/>
      </a:dk2>
      <a:lt2>
        <a:srgbClr val="EBEBEB"/>
      </a:lt2>
      <a:accent1>
        <a:srgbClr val="A9E023"/>
      </a:accent1>
      <a:accent2>
        <a:srgbClr val="1FCDB6"/>
      </a:accent2>
      <a:accent3>
        <a:srgbClr val="5F99C9"/>
      </a:accent3>
      <a:accent4>
        <a:srgbClr val="AE65D1"/>
      </a:accent4>
      <a:accent5>
        <a:srgbClr val="D06423"/>
      </a:accent5>
      <a:accent6>
        <a:srgbClr val="DCAB11"/>
      </a:accent6>
      <a:hlink>
        <a:srgbClr val="ADE133"/>
      </a:hlink>
      <a:folHlink>
        <a:srgbClr val="C2EA66"/>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1FEE2289-88FB-467C-9C9A-54F3C85768F0}"/>
    </a:ext>
  </a:extLst>
</a:theme>
</file>

<file path=docProps/app.xml><?xml version="1.0" encoding="utf-8"?>
<Properties xmlns="http://schemas.openxmlformats.org/officeDocument/2006/extended-properties" xmlns:vt="http://schemas.openxmlformats.org/officeDocument/2006/docPropsVTypes">
  <Template>Ağ Gözü</Template>
  <TotalTime>112</TotalTime>
  <Words>531</Words>
  <Application>Microsoft Office PowerPoint</Application>
  <PresentationFormat>Geniş ekran</PresentationFormat>
  <Paragraphs>49</Paragraphs>
  <Slides>49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49</vt:i4>
      </vt:variant>
    </vt:vector>
  </HeadingPairs>
  <TitlesOfParts>
    <vt:vector size="53" baseType="lpstr">
      <vt:lpstr>Arial</vt:lpstr>
      <vt:lpstr>Century Gothic</vt:lpstr>
      <vt:lpstr>Muli</vt:lpstr>
      <vt:lpstr>Ağ Gözü</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dc:creator>
  <cp:lastModifiedBy>yusuf muzaffer polat</cp:lastModifiedBy>
  <cp:revision>11</cp:revision>
  <dcterms:created xsi:type="dcterms:W3CDTF">2019-12-08T21:16:17Z</dcterms:created>
  <dcterms:modified xsi:type="dcterms:W3CDTF">2020-12-18T18:34:01Z</dcterms:modified>
</cp:coreProperties>
</file>