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55" r:id="rId12"/>
    <p:sldId id="266" r:id="rId13"/>
    <p:sldId id="356" r:id="rId14"/>
    <p:sldId id="267" r:id="rId15"/>
    <p:sldId id="357" r:id="rId16"/>
    <p:sldId id="268" r:id="rId17"/>
    <p:sldId id="269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5" r:id="rId46"/>
    <p:sldId id="316" r:id="rId47"/>
    <p:sldId id="317" r:id="rId48"/>
    <p:sldId id="318" r:id="rId49"/>
    <p:sldId id="319" r:id="rId50"/>
    <p:sldId id="320" r:id="rId51"/>
    <p:sldId id="321" r:id="rId52"/>
    <p:sldId id="322" r:id="rId53"/>
    <p:sldId id="323" r:id="rId54"/>
    <p:sldId id="324" r:id="rId55"/>
    <p:sldId id="325" r:id="rId56"/>
    <p:sldId id="326" r:id="rId57"/>
    <p:sldId id="327" r:id="rId58"/>
    <p:sldId id="328" r:id="rId59"/>
    <p:sldId id="329" r:id="rId60"/>
    <p:sldId id="330" r:id="rId61"/>
    <p:sldId id="359" r:id="rId62"/>
    <p:sldId id="358" r:id="rId63"/>
    <p:sldId id="360" r:id="rId64"/>
    <p:sldId id="361" r:id="rId65"/>
    <p:sldId id="270" r:id="rId66"/>
    <p:sldId id="271" r:id="rId67"/>
    <p:sldId id="272" r:id="rId68"/>
    <p:sldId id="273" r:id="rId69"/>
    <p:sldId id="274" r:id="rId70"/>
    <p:sldId id="331" r:id="rId71"/>
    <p:sldId id="332" r:id="rId72"/>
    <p:sldId id="333" r:id="rId73"/>
    <p:sldId id="334" r:id="rId74"/>
    <p:sldId id="335" r:id="rId75"/>
    <p:sldId id="336" r:id="rId76"/>
    <p:sldId id="337" r:id="rId77"/>
    <p:sldId id="338" r:id="rId78"/>
    <p:sldId id="339" r:id="rId79"/>
    <p:sldId id="340" r:id="rId80"/>
    <p:sldId id="341" r:id="rId81"/>
    <p:sldId id="342" r:id="rId82"/>
    <p:sldId id="343" r:id="rId83"/>
    <p:sldId id="344" r:id="rId84"/>
    <p:sldId id="345" r:id="rId85"/>
    <p:sldId id="346" r:id="rId86"/>
    <p:sldId id="347" r:id="rId87"/>
    <p:sldId id="348" r:id="rId88"/>
    <p:sldId id="349" r:id="rId89"/>
    <p:sldId id="350" r:id="rId90"/>
    <p:sldId id="351" r:id="rId91"/>
    <p:sldId id="352" r:id="rId92"/>
    <p:sldId id="353" r:id="rId93"/>
    <p:sldId id="354" r:id="rId94"/>
    <p:sldId id="275" r:id="rId95"/>
    <p:sldId id="276" r:id="rId96"/>
    <p:sldId id="277" r:id="rId97"/>
    <p:sldId id="278" r:id="rId98"/>
    <p:sldId id="279" r:id="rId99"/>
    <p:sldId id="280" r:id="rId100"/>
    <p:sldId id="281" r:id="rId101"/>
    <p:sldId id="282" r:id="rId102"/>
    <p:sldId id="283" r:id="rId103"/>
    <p:sldId id="284" r:id="rId104"/>
    <p:sldId id="285" r:id="rId105"/>
    <p:sldId id="286" r:id="rId106"/>
    <p:sldId id="287" r:id="rId10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D6F6-CBCB-4768-9A63-AAAC4FAA11D4}" type="datetimeFigureOut">
              <a:rPr lang="tr-TR" smtClean="0"/>
              <a:t>3.10.2020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F66202B7-F24A-484E-BACE-B720C2CED189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23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D6F6-CBCB-4768-9A63-AAAC4FAA11D4}" type="datetimeFigureOut">
              <a:rPr lang="tr-TR" smtClean="0"/>
              <a:t>3.10.2020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02B7-F24A-484E-BACE-B720C2CED189}" type="slidenum">
              <a:rPr lang="tr-TR" smtClean="0"/>
              <a:t>‹#›</a:t>
            </a:fld>
            <a:endParaRPr lang="tr-TR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7050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D6F6-CBCB-4768-9A63-AAAC4FAA11D4}" type="datetimeFigureOut">
              <a:rPr lang="tr-TR" smtClean="0"/>
              <a:t>3.10.2020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02B7-F24A-484E-BACE-B720C2CED189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744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D6F6-CBCB-4768-9A63-AAAC4FAA11D4}" type="datetimeFigureOut">
              <a:rPr lang="tr-TR" smtClean="0"/>
              <a:t>3.10.2020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02B7-F24A-484E-BACE-B720C2CED189}" type="slidenum">
              <a:rPr lang="tr-TR" smtClean="0"/>
              <a:t>‹#›</a:t>
            </a:fld>
            <a:endParaRPr lang="tr-TR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7696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D6F6-CBCB-4768-9A63-AAAC4FAA11D4}" type="datetimeFigureOut">
              <a:rPr lang="tr-TR" smtClean="0"/>
              <a:t>3.10.2020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02B7-F24A-484E-BACE-B720C2CED189}" type="slidenum">
              <a:rPr lang="tr-TR" smtClean="0"/>
              <a:t>‹#›</a:t>
            </a:fld>
            <a:endParaRPr lang="tr-TR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2536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D6F6-CBCB-4768-9A63-AAAC4FAA11D4}" type="datetimeFigureOut">
              <a:rPr lang="tr-TR" smtClean="0"/>
              <a:t>3.10.2020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02B7-F24A-484E-BACE-B720C2CED189}" type="slidenum">
              <a:rPr lang="tr-TR" smtClean="0"/>
              <a:t>‹#›</a:t>
            </a:fld>
            <a:endParaRPr lang="tr-TR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498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D6F6-CBCB-4768-9A63-AAAC4FAA11D4}" type="datetimeFigureOut">
              <a:rPr lang="tr-TR" smtClean="0"/>
              <a:t>3.10.2020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02B7-F24A-484E-BACE-B720C2CED18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9495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D6F6-CBCB-4768-9A63-AAAC4FAA11D4}" type="datetimeFigureOut">
              <a:rPr lang="tr-TR" smtClean="0"/>
              <a:t>3.10.2020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02B7-F24A-484E-BACE-B720C2CED189}" type="slidenum">
              <a:rPr lang="tr-TR" smtClean="0"/>
              <a:t>‹#›</a:t>
            </a:fld>
            <a:endParaRPr lang="tr-TR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058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C5FD6F6-CBCB-4768-9A63-AAAC4FAA11D4}" type="datetimeFigureOut">
              <a:rPr lang="tr-TR" smtClean="0"/>
              <a:t>3.10.2020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02B7-F24A-484E-BACE-B720C2CED189}" type="slidenum">
              <a:rPr lang="tr-TR" smtClean="0"/>
              <a:t>‹#›</a:t>
            </a:fld>
            <a:endParaRPr lang="tr-TR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314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D6F6-CBCB-4768-9A63-AAAC4FAA11D4}" type="datetimeFigureOut">
              <a:rPr lang="tr-TR" smtClean="0"/>
              <a:t>3.10.2020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02B7-F24A-484E-BACE-B720C2CED189}" type="slidenum">
              <a:rPr lang="tr-TR" smtClean="0"/>
              <a:t>‹#›</a:t>
            </a:fld>
            <a:endParaRPr lang="tr-TR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935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D6F6-CBCB-4768-9A63-AAAC4FAA11D4}" type="datetimeFigureOut">
              <a:rPr lang="tr-TR" smtClean="0"/>
              <a:t>3.10.2020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02B7-F24A-484E-BACE-B720C2CED189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842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FD6F6-CBCB-4768-9A63-AAAC4FAA11D4}" type="datetimeFigureOut">
              <a:rPr lang="tr-TR" smtClean="0"/>
              <a:t>3.10.2020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66202B7-F24A-484E-BACE-B720C2CED189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135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pn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İnsanla Güzel Metni Cevapları - 8. Sınıf Türkçe MEB Yayınları">
            <a:extLst>
              <a:ext uri="{FF2B5EF4-FFF2-40B4-BE49-F238E27FC236}">
                <a16:creationId xmlns:a16="http://schemas.microsoft.com/office/drawing/2014/main" id="{CBFBEA03-990E-45B8-BECF-10E75E44C7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35" r="3395" b="24533"/>
          <a:stretch/>
        </p:blipFill>
        <p:spPr bwMode="auto">
          <a:xfrm>
            <a:off x="402916" y="1142414"/>
            <a:ext cx="7610192" cy="292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C26A2DF1-53F6-4253-AA52-7DF25D70C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1487" y="523434"/>
            <a:ext cx="3697597" cy="606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46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B2CCB57D-F163-4893-8253-26E2CDE23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445" y="168812"/>
            <a:ext cx="4984960" cy="626525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B5A6DF63-A226-4AD5-BAE6-D259819C4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967" y="1252025"/>
            <a:ext cx="10116036" cy="895569"/>
          </a:xfrm>
          <a:prstGeom prst="rect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6A097E06-A0F6-4A7D-9FDA-BFA6E53913EF}"/>
              </a:ext>
            </a:extLst>
          </p:cNvPr>
          <p:cNvSpPr/>
          <p:nvPr/>
        </p:nvSpPr>
        <p:spPr>
          <a:xfrm>
            <a:off x="764318" y="2864506"/>
            <a:ext cx="1072742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200" dirty="0">
                <a:solidFill>
                  <a:srgbClr val="C00000"/>
                </a:solidFill>
                <a:latin typeface="Roboto"/>
              </a:rPr>
              <a:t>Onlara kibar, anlayışlı, hoşgörülü ve dürüst davranmalıyız.</a:t>
            </a:r>
            <a:endParaRPr lang="tr-TR" sz="3200" dirty="0">
              <a:solidFill>
                <a:srgbClr val="C00000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CA99772-6392-467A-8E16-07752FFDB6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175" y="3954193"/>
            <a:ext cx="10041474" cy="127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3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477B800-4022-47BB-B869-556587C18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972" y="281354"/>
            <a:ext cx="6914055" cy="853587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5D67A3AA-075F-456E-BB94-BD7D0BB1F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0511" y="1491176"/>
            <a:ext cx="3384806" cy="570694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A8BE7750-E403-4648-9DA3-59C20019D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8950" y="2418104"/>
            <a:ext cx="6132241" cy="343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70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B35CB1A3-A7F1-4969-8E83-A50D58100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545" y="302455"/>
            <a:ext cx="6856184" cy="2542882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666405C5-49F7-45EC-9BC7-CC5269753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544" y="3429000"/>
            <a:ext cx="6749066" cy="235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82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8F033607-09E3-4583-989F-DDA0EEABB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842" y="1350498"/>
            <a:ext cx="8013092" cy="323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17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8F58EF4B-A6A5-4C52-8E85-6C36B2D11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5521" y="295422"/>
            <a:ext cx="3179494" cy="990819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1DEA031A-30B5-4033-B722-A482E8B02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457" y="1679404"/>
            <a:ext cx="8665086" cy="500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49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D73FFCB0-DAC5-487B-9D1F-09134F443680}"/>
              </a:ext>
            </a:extLst>
          </p:cNvPr>
          <p:cNvSpPr/>
          <p:nvPr/>
        </p:nvSpPr>
        <p:spPr>
          <a:xfrm>
            <a:off x="338389" y="1903547"/>
            <a:ext cx="223599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008000"/>
                </a:solidFill>
                <a:latin typeface="Roboto"/>
              </a:rPr>
              <a:t>gerinmek</a:t>
            </a:r>
            <a:endParaRPr lang="tr-TR" sz="280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9456557-300B-461B-904C-B4330657D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628" y="551771"/>
            <a:ext cx="6305611" cy="563001"/>
          </a:xfrm>
          <a:prstGeom prst="rect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5D810EF1-F5C6-4078-B604-2B1CE17495F7}"/>
              </a:ext>
            </a:extLst>
          </p:cNvPr>
          <p:cNvSpPr/>
          <p:nvPr/>
        </p:nvSpPr>
        <p:spPr>
          <a:xfrm>
            <a:off x="3038748" y="1903547"/>
            <a:ext cx="798487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800" dirty="0">
                <a:solidFill>
                  <a:srgbClr val="C00000"/>
                </a:solidFill>
                <a:latin typeface="Roboto"/>
              </a:rPr>
              <a:t>Kolları açarak gövdeyi gergin bir duruma sokmak</a:t>
            </a:r>
            <a:endParaRPr lang="tr-TR" sz="2800" dirty="0">
              <a:solidFill>
                <a:srgbClr val="C00000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41E91EA-E25E-4A34-9B2B-BFBCCB0A9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2628" y="3103756"/>
            <a:ext cx="6476997" cy="685067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FCBE4F95-51C0-4CE9-A2AC-BE4AEE217871}"/>
              </a:ext>
            </a:extLst>
          </p:cNvPr>
          <p:cNvSpPr/>
          <p:nvPr/>
        </p:nvSpPr>
        <p:spPr>
          <a:xfrm>
            <a:off x="338389" y="4431234"/>
            <a:ext cx="2121093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200" b="1" dirty="0">
                <a:solidFill>
                  <a:srgbClr val="008000"/>
                </a:solidFill>
                <a:latin typeface="Roboto"/>
              </a:rPr>
              <a:t>gövermek</a:t>
            </a:r>
            <a:endParaRPr lang="tr-TR" sz="3200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55B0B0E2-0ECE-41C0-9BBE-F0D681F5EE94}"/>
              </a:ext>
            </a:extLst>
          </p:cNvPr>
          <p:cNvSpPr/>
          <p:nvPr/>
        </p:nvSpPr>
        <p:spPr>
          <a:xfrm>
            <a:off x="3038748" y="4473920"/>
            <a:ext cx="221977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600" dirty="0">
                <a:solidFill>
                  <a:srgbClr val="C00000"/>
                </a:solidFill>
                <a:latin typeface="Roboto"/>
              </a:rPr>
              <a:t>Yeşermek</a:t>
            </a:r>
            <a:endParaRPr lang="tr-T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514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792B4FED-3DB0-416F-B52D-31233835A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801" y="492370"/>
            <a:ext cx="6159374" cy="687558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5348C126-2F9D-4FC7-8F68-99DF658FAEA4}"/>
              </a:ext>
            </a:extLst>
          </p:cNvPr>
          <p:cNvSpPr/>
          <p:nvPr/>
        </p:nvSpPr>
        <p:spPr>
          <a:xfrm>
            <a:off x="464998" y="1983456"/>
            <a:ext cx="134684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200" b="1" dirty="0">
                <a:solidFill>
                  <a:srgbClr val="008000"/>
                </a:solidFill>
                <a:latin typeface="Roboto"/>
              </a:rPr>
              <a:t>yemiş</a:t>
            </a:r>
            <a:endParaRPr lang="tr-TR" sz="3200" dirty="0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0083FE04-3A27-4814-A360-23A7FA119EB0}"/>
              </a:ext>
            </a:extLst>
          </p:cNvPr>
          <p:cNvSpPr/>
          <p:nvPr/>
        </p:nvSpPr>
        <p:spPr>
          <a:xfrm>
            <a:off x="2349431" y="1983456"/>
            <a:ext cx="4416594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600" dirty="0">
                <a:solidFill>
                  <a:srgbClr val="C00000"/>
                </a:solidFill>
                <a:latin typeface="Roboto"/>
              </a:rPr>
              <a:t>1-Meyve</a:t>
            </a:r>
          </a:p>
          <a:p>
            <a:r>
              <a:rPr lang="tr-TR" sz="3600" dirty="0">
                <a:solidFill>
                  <a:srgbClr val="C00000"/>
                </a:solidFill>
                <a:latin typeface="Roboto"/>
              </a:rPr>
              <a:t>2-Halk arasında incir</a:t>
            </a:r>
            <a:endParaRPr lang="tr-T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35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D8226A97-3AD7-4312-AECF-6F4E70F01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0114" y="393895"/>
            <a:ext cx="3007703" cy="962465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67A19047-861F-4C0E-9832-8A799B962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067" y="1547812"/>
            <a:ext cx="8363921" cy="491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02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E7EDA0D9-7EAB-474B-B0A0-F5B0235C1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75" y="1055077"/>
            <a:ext cx="10707650" cy="942755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D606B44A-9AB0-4FB1-8607-A9F0FEFC32E3}"/>
              </a:ext>
            </a:extLst>
          </p:cNvPr>
          <p:cNvSpPr/>
          <p:nvPr/>
        </p:nvSpPr>
        <p:spPr>
          <a:xfrm>
            <a:off x="743453" y="2762516"/>
            <a:ext cx="7574189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4000" dirty="0">
                <a:solidFill>
                  <a:srgbClr val="C00000"/>
                </a:solidFill>
                <a:latin typeface="Verdana" panose="020B0604030504040204" pitchFamily="34" charset="0"/>
              </a:rPr>
              <a:t>Her şeyi güzel kılan insandır.</a:t>
            </a:r>
            <a:endParaRPr lang="tr-TR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28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20EC84E9-F5B3-4667-9860-8A6186524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43" y="1062111"/>
            <a:ext cx="9863500" cy="837467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F19B9BED-CE97-4C7E-B47B-A4568A2A11B0}"/>
              </a:ext>
            </a:extLst>
          </p:cNvPr>
          <p:cNvSpPr/>
          <p:nvPr/>
        </p:nvSpPr>
        <p:spPr>
          <a:xfrm>
            <a:off x="527543" y="2485900"/>
            <a:ext cx="5632247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4000" dirty="0">
                <a:solidFill>
                  <a:srgbClr val="C00000"/>
                </a:solidFill>
                <a:latin typeface="Roboto"/>
              </a:rPr>
              <a:t>Sevimsiz resme benzer.</a:t>
            </a:r>
            <a:endParaRPr lang="tr-TR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09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CFC4A195-45A4-4A36-A040-C79D7B4197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151" b="-5356"/>
          <a:stretch/>
        </p:blipFill>
        <p:spPr>
          <a:xfrm>
            <a:off x="730911" y="422031"/>
            <a:ext cx="8553766" cy="876248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B6CD0720-86FA-4C36-A2E2-1EA6CC939BC7}"/>
              </a:ext>
            </a:extLst>
          </p:cNvPr>
          <p:cNvSpPr/>
          <p:nvPr/>
        </p:nvSpPr>
        <p:spPr>
          <a:xfrm>
            <a:off x="730911" y="1893835"/>
            <a:ext cx="1086368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Roboto"/>
              </a:rPr>
              <a:t>Güneş, gökyüzü, yemişler ve yağmurlardan söz ediyor.</a:t>
            </a:r>
            <a:endParaRPr lang="tr-T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52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CC5942AB-9CCD-4E52-8726-511B45BCE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647" y="1484517"/>
            <a:ext cx="9906264" cy="1033600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D7F40951-1A89-4D65-B139-0846C4B822BF}"/>
              </a:ext>
            </a:extLst>
          </p:cNvPr>
          <p:cNvSpPr/>
          <p:nvPr/>
        </p:nvSpPr>
        <p:spPr>
          <a:xfrm>
            <a:off x="688708" y="3077700"/>
            <a:ext cx="10298160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4000" b="1" dirty="0">
                <a:solidFill>
                  <a:srgbClr val="C00000"/>
                </a:solidFill>
                <a:latin typeface="Roboto"/>
              </a:rPr>
              <a:t>İnsan olmadan aydınlığın bir manası olmayacağını anlıyoruz.</a:t>
            </a:r>
            <a:endParaRPr lang="tr-T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91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12AA4E23-D49B-49ED-B25B-A8DDFDE81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589" y="464234"/>
            <a:ext cx="5441410" cy="881941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801BFEF8-540B-42BD-8805-3EF9D844E38B}"/>
              </a:ext>
            </a:extLst>
          </p:cNvPr>
          <p:cNvSpPr/>
          <p:nvPr/>
        </p:nvSpPr>
        <p:spPr>
          <a:xfrm>
            <a:off x="839372" y="2177367"/>
            <a:ext cx="10133428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Roboto"/>
              </a:rPr>
              <a:t>Savaşlardan, insanların birbirlerine besledikleri kin ve öfke duygularından yakınıyor.</a:t>
            </a:r>
            <a:endParaRPr lang="tr-T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63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4889E00E-FF2C-4AAB-81FE-D16D64BA4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62" y="944622"/>
            <a:ext cx="11473222" cy="1384995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F0269D1F-2F3D-4A14-9252-E3A04211DE64}"/>
              </a:ext>
            </a:extLst>
          </p:cNvPr>
          <p:cNvSpPr/>
          <p:nvPr/>
        </p:nvSpPr>
        <p:spPr>
          <a:xfrm>
            <a:off x="811235" y="3429000"/>
            <a:ext cx="10133427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  <a:latin typeface="Roboto"/>
              </a:rPr>
              <a:t>İnsanlar birbirlerine karşı hoşgörülü, saygılı, kibar ve dürüst davranmalıdır. Birlik, beraberlik ve barış içinde yaşamalıdır.</a:t>
            </a:r>
            <a:endParaRPr lang="tr-T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99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E121843C-977E-4228-BC46-200F15737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350" y="422031"/>
            <a:ext cx="2748520" cy="1038005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EB4610A3-673D-44C2-A0D1-136BCE1FA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573" y="1460036"/>
            <a:ext cx="10410092" cy="440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05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22E4E47C-8E92-42CD-9E29-321F795EB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197" y="456657"/>
            <a:ext cx="3632542" cy="2523276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21AEA168-854E-498C-AD8A-CDBFBB63350B}"/>
              </a:ext>
            </a:extLst>
          </p:cNvPr>
          <p:cNvSpPr/>
          <p:nvPr/>
        </p:nvSpPr>
        <p:spPr>
          <a:xfrm>
            <a:off x="1158519" y="3878068"/>
            <a:ext cx="262283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  <a:latin typeface="Roboto"/>
              </a:rPr>
              <a:t>Doğa ve insan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820F6B12-771B-49E2-91E1-45FE8EF5917A}"/>
              </a:ext>
            </a:extLst>
          </p:cNvPr>
          <p:cNvSpPr/>
          <p:nvPr/>
        </p:nvSpPr>
        <p:spPr>
          <a:xfrm>
            <a:off x="1111754" y="5037813"/>
            <a:ext cx="3153427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  <a:latin typeface="Verdana" panose="020B0604030504040204" pitchFamily="34" charset="0"/>
              </a:rPr>
              <a:t>İnsanın Önemi</a:t>
            </a:r>
            <a:endParaRPr lang="tr-TR" sz="2800" b="1" dirty="0">
              <a:solidFill>
                <a:srgbClr val="C00000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B65411F-FC7D-479F-BBA5-7ADC2894C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1822" y="456657"/>
            <a:ext cx="3200474" cy="2181638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3EC39655-DF8A-4FF7-87E9-E4855261163E}"/>
              </a:ext>
            </a:extLst>
          </p:cNvPr>
          <p:cNvSpPr/>
          <p:nvPr/>
        </p:nvSpPr>
        <p:spPr>
          <a:xfrm>
            <a:off x="7637624" y="3429000"/>
            <a:ext cx="3942105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  <a:latin typeface="Roboto"/>
              </a:rPr>
              <a:t>Doğa ve insan sevgisi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1378C9D9-FAC7-4A38-A6F9-763165BD2E3E}"/>
              </a:ext>
            </a:extLst>
          </p:cNvPr>
          <p:cNvSpPr/>
          <p:nvPr/>
        </p:nvSpPr>
        <p:spPr>
          <a:xfrm>
            <a:off x="5804059" y="4589037"/>
            <a:ext cx="609600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İnsan doğru davranırsa doğayla iç içe huzurlu mutlu yaşayabilir. </a:t>
            </a:r>
          </a:p>
        </p:txBody>
      </p:sp>
    </p:spTree>
    <p:extLst>
      <p:ext uri="{BB962C8B-B14F-4D97-AF65-F5344CB8AC3E}">
        <p14:creationId xmlns:p14="http://schemas.microsoft.com/office/powerpoint/2010/main" val="380597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Ã¶z sanatlarÄ± ile ilgili gÃ¶rsel sonucu">
            <a:extLst>
              <a:ext uri="{FF2B5EF4-FFF2-40B4-BE49-F238E27FC236}">
                <a16:creationId xmlns:a16="http://schemas.microsoft.com/office/drawing/2014/main" id="{1E70581B-4018-41FB-B9C5-E41F74E48E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01" b="20600"/>
          <a:stretch/>
        </p:blipFill>
        <p:spPr bwMode="auto">
          <a:xfrm>
            <a:off x="1524000" y="1340768"/>
            <a:ext cx="9144000" cy="295232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28829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Ã¶z sanatlarÄ± ile ilgili gÃ¶rsel sonucu">
            <a:extLst>
              <a:ext uri="{FF2B5EF4-FFF2-40B4-BE49-F238E27FC236}">
                <a16:creationId xmlns:a16="http://schemas.microsoft.com/office/drawing/2014/main" id="{C9EB988A-A02C-4F4D-B0D0-6BC510612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04664"/>
            <a:ext cx="8748464" cy="540558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914888EB-2EB5-434F-BA0A-B006466FAABC}"/>
              </a:ext>
            </a:extLst>
          </p:cNvPr>
          <p:cNvSpPr/>
          <p:nvPr/>
        </p:nvSpPr>
        <p:spPr>
          <a:xfrm>
            <a:off x="4253133" y="4410369"/>
            <a:ext cx="1842867" cy="74558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Tezat</a:t>
            </a:r>
          </a:p>
          <a:p>
            <a:pPr algn="ctr"/>
            <a:r>
              <a:rPr lang="tr-TR" dirty="0"/>
              <a:t>(Zıtlık, karşıtlık)</a:t>
            </a:r>
          </a:p>
        </p:txBody>
      </p:sp>
    </p:spTree>
    <p:extLst>
      <p:ext uri="{BB962C8B-B14F-4D97-AF65-F5344CB8AC3E}">
        <p14:creationId xmlns:p14="http://schemas.microsoft.com/office/powerpoint/2010/main" val="26725049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bartma ile ilgili gÃ¶rsel sonucu">
            <a:extLst>
              <a:ext uri="{FF2B5EF4-FFF2-40B4-BE49-F238E27FC236}">
                <a16:creationId xmlns:a16="http://schemas.microsoft.com/office/drawing/2014/main" id="{775E5804-2BF1-42A8-A9FE-4A201890E2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5" t="30852" r="26375" b="33448"/>
          <a:stretch/>
        </p:blipFill>
        <p:spPr bwMode="auto">
          <a:xfrm>
            <a:off x="4007768" y="260648"/>
            <a:ext cx="489654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EC6A21F2-5484-4C9B-997C-5CC1798BC97C}"/>
              </a:ext>
            </a:extLst>
          </p:cNvPr>
          <p:cNvSpPr/>
          <p:nvPr/>
        </p:nvSpPr>
        <p:spPr>
          <a:xfrm>
            <a:off x="1649760" y="3397348"/>
            <a:ext cx="8892480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3200" dirty="0">
                <a:solidFill>
                  <a:srgbClr val="C00000"/>
                </a:solidFill>
                <a:latin typeface="Segoe UI" panose="020B0502040204020203" pitchFamily="34" charset="0"/>
              </a:rPr>
              <a:t>Bir şeyin niteliklerini veya bir olayı olduğundan fazla büyüterek veya küçülterek anlatmaya </a:t>
            </a:r>
            <a:r>
              <a:rPr lang="tr-TR" sz="3200" b="1" dirty="0">
                <a:solidFill>
                  <a:srgbClr val="FFFF00"/>
                </a:solidFill>
                <a:latin typeface="Segoe UI" panose="020B0502040204020203" pitchFamily="34" charset="0"/>
              </a:rPr>
              <a:t>abartma</a:t>
            </a:r>
            <a:r>
              <a:rPr lang="tr-TR" sz="3200" dirty="0">
                <a:solidFill>
                  <a:srgbClr val="C00000"/>
                </a:solidFill>
                <a:latin typeface="Segoe UI" panose="020B0502040204020203" pitchFamily="34" charset="0"/>
              </a:rPr>
              <a:t> denir.</a:t>
            </a:r>
            <a:endParaRPr lang="tr-T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11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000811CB-766A-4D4B-B06A-C9E48A1583CA}"/>
              </a:ext>
            </a:extLst>
          </p:cNvPr>
          <p:cNvSpPr/>
          <p:nvPr/>
        </p:nvSpPr>
        <p:spPr>
          <a:xfrm>
            <a:off x="2118787" y="692697"/>
            <a:ext cx="7954422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sz="3200" b="1" dirty="0">
                <a:solidFill>
                  <a:srgbClr val="C00000"/>
                </a:solidFill>
                <a:latin typeface="Arial" panose="020B0604020202020204" pitchFamily="34" charset="0"/>
              </a:rPr>
              <a:t>Onu  görünce dünyalar benim olmuştu.</a:t>
            </a:r>
          </a:p>
        </p:txBody>
      </p:sp>
      <p:pic>
        <p:nvPicPr>
          <p:cNvPr id="4098" name="Picture 2" descr="dÃ¼nya ile ilgili gÃ¶rsel sonucu">
            <a:extLst>
              <a:ext uri="{FF2B5EF4-FFF2-40B4-BE49-F238E27FC236}">
                <a16:creationId xmlns:a16="http://schemas.microsoft.com/office/drawing/2014/main" id="{95BBEE87-B2AB-496F-B3EA-87BFFD664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62" y="2204865"/>
            <a:ext cx="7000875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211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3843D2AB-E53A-473A-B056-9426D7627606}"/>
              </a:ext>
            </a:extLst>
          </p:cNvPr>
          <p:cNvSpPr/>
          <p:nvPr/>
        </p:nvSpPr>
        <p:spPr>
          <a:xfrm>
            <a:off x="2929268" y="476673"/>
            <a:ext cx="5686172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sz="4400" b="1" dirty="0">
                <a:solidFill>
                  <a:srgbClr val="C00000"/>
                </a:solidFill>
                <a:latin typeface="Arial" panose="020B0604020202020204" pitchFamily="34" charset="0"/>
              </a:rPr>
              <a:t>Gözyaşları sel oldu.</a:t>
            </a:r>
          </a:p>
        </p:txBody>
      </p:sp>
      <p:pic>
        <p:nvPicPr>
          <p:cNvPr id="5122" name="Picture 2" descr="Ã§ok aÄlamak ile ilgili gÃ¶rsel sonucu">
            <a:extLst>
              <a:ext uri="{FF2B5EF4-FFF2-40B4-BE49-F238E27FC236}">
                <a16:creationId xmlns:a16="http://schemas.microsoft.com/office/drawing/2014/main" id="{C2E8C8E9-EEA7-42AA-8DCB-8ACCC853A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6" y="1772817"/>
            <a:ext cx="6265476" cy="470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53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aÄ gibi bulaÅÄ±k ile ilgili gÃ¶rsel sonucu">
            <a:extLst>
              <a:ext uri="{FF2B5EF4-FFF2-40B4-BE49-F238E27FC236}">
                <a16:creationId xmlns:a16="http://schemas.microsoft.com/office/drawing/2014/main" id="{8C55397F-C209-40A7-9E67-BACAA739D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84785"/>
            <a:ext cx="9144000" cy="519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4DE7FD4D-BBAE-4CB0-9390-49B80B7FD474}"/>
              </a:ext>
            </a:extLst>
          </p:cNvPr>
          <p:cNvSpPr/>
          <p:nvPr/>
        </p:nvSpPr>
        <p:spPr>
          <a:xfrm>
            <a:off x="2171564" y="404664"/>
            <a:ext cx="784887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</a:rPr>
              <a:t>Lokantadaki bulaşıklar dağ gibi birikmişti.</a:t>
            </a:r>
          </a:p>
        </p:txBody>
      </p:sp>
    </p:spTree>
    <p:extLst>
      <p:ext uri="{BB962C8B-B14F-4D97-AF65-F5344CB8AC3E}">
        <p14:creationId xmlns:p14="http://schemas.microsoft.com/office/powerpoint/2010/main" val="354019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B9BC4A00-D7F4-41E8-99F2-5C9651D5B977}"/>
              </a:ext>
            </a:extLst>
          </p:cNvPr>
          <p:cNvSpPr/>
          <p:nvPr/>
        </p:nvSpPr>
        <p:spPr>
          <a:xfrm>
            <a:off x="2012190" y="692696"/>
            <a:ext cx="8167621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4000" b="1" dirty="0">
                <a:solidFill>
                  <a:srgbClr val="C00000"/>
                </a:solidFill>
                <a:latin typeface="Arial" panose="020B0604020202020204" pitchFamily="34" charset="0"/>
              </a:rPr>
              <a:t>Korkudan</a:t>
            </a:r>
            <a:r>
              <a:rPr lang="tr-TR" sz="3600" b="1" dirty="0">
                <a:solidFill>
                  <a:srgbClr val="C00000"/>
                </a:solidFill>
                <a:latin typeface="Arial" panose="020B0604020202020204" pitchFamily="34" charset="0"/>
              </a:rPr>
              <a:t> gözleri fal taşı gibi açıldı.</a:t>
            </a:r>
            <a:endParaRPr lang="tr-TR" sz="3600" b="1" dirty="0">
              <a:solidFill>
                <a:srgbClr val="C00000"/>
              </a:solidFill>
            </a:endParaRPr>
          </a:p>
        </p:txBody>
      </p:sp>
      <p:pic>
        <p:nvPicPr>
          <p:cNvPr id="7170" name="Picture 2" descr="gÃ¶zleri fal taÅÄ± gibi aÃ§Ä±lmak ile ilgili gÃ¶rsel sonucu">
            <a:extLst>
              <a:ext uri="{FF2B5EF4-FFF2-40B4-BE49-F238E27FC236}">
                <a16:creationId xmlns:a16="http://schemas.microsoft.com/office/drawing/2014/main" id="{F5BF2E1D-2398-4822-BB17-87BFF6EAD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720" y="2492896"/>
            <a:ext cx="4762500" cy="356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411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45277A7A-CF31-4D7A-848A-68A75E719D0E}"/>
              </a:ext>
            </a:extLst>
          </p:cNvPr>
          <p:cNvSpPr/>
          <p:nvPr/>
        </p:nvSpPr>
        <p:spPr>
          <a:xfrm>
            <a:off x="3133276" y="476673"/>
            <a:ext cx="654557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600" b="1" dirty="0">
                <a:solidFill>
                  <a:srgbClr val="C00000"/>
                </a:solidFill>
                <a:latin typeface="Arial" panose="020B0604020202020204" pitchFamily="34" charset="0"/>
              </a:rPr>
              <a:t>Çocuk ateşler içinde yanıyor.</a:t>
            </a:r>
            <a:endParaRPr lang="tr-TR" sz="3600" b="1" dirty="0">
              <a:solidFill>
                <a:srgbClr val="C00000"/>
              </a:solidFill>
            </a:endParaRPr>
          </a:p>
        </p:txBody>
      </p:sp>
      <p:pic>
        <p:nvPicPr>
          <p:cNvPr id="8194" name="Picture 2" descr="ateÅler iÃ§inde yatmak ile ilgili gÃ¶rsel sonucu">
            <a:extLst>
              <a:ext uri="{FF2B5EF4-FFF2-40B4-BE49-F238E27FC236}">
                <a16:creationId xmlns:a16="http://schemas.microsoft.com/office/drawing/2014/main" id="{12835391-1A40-4A1A-B1F2-0B8C672B2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100" y="1844824"/>
            <a:ext cx="7143750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79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3447F6E3-D96B-4598-9B40-AE6D6DE32D0B}"/>
              </a:ext>
            </a:extLst>
          </p:cNvPr>
          <p:cNvSpPr/>
          <p:nvPr/>
        </p:nvSpPr>
        <p:spPr>
          <a:xfrm>
            <a:off x="1703512" y="476672"/>
            <a:ext cx="864096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</a:rPr>
              <a:t>Doğum gününde dağ kadar pasta yaptırmış.</a:t>
            </a:r>
            <a:endParaRPr lang="tr-TR" sz="2800" b="1" dirty="0">
              <a:solidFill>
                <a:srgbClr val="C00000"/>
              </a:solidFill>
            </a:endParaRPr>
          </a:p>
        </p:txBody>
      </p:sp>
      <p:pic>
        <p:nvPicPr>
          <p:cNvPr id="9218" name="Picture 2" descr="Ã§ok bÃ¼yÃ¼k pasta ile ilgili gÃ¶rsel sonucu">
            <a:extLst>
              <a:ext uri="{FF2B5EF4-FFF2-40B4-BE49-F238E27FC236}">
                <a16:creationId xmlns:a16="http://schemas.microsoft.com/office/drawing/2014/main" id="{3628491A-52C6-49A5-81A6-52E0E8324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1396702"/>
            <a:ext cx="6646168" cy="498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99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6D918C2F-8599-41F1-B2A0-A157133CA9D4}"/>
              </a:ext>
            </a:extLst>
          </p:cNvPr>
          <p:cNvSpPr/>
          <p:nvPr/>
        </p:nvSpPr>
        <p:spPr>
          <a:xfrm>
            <a:off x="1525205" y="471077"/>
            <a:ext cx="8676456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</a:rPr>
              <a:t>Filler Nil Irmağı’nın yarısı kadar su içerlerdi.</a:t>
            </a:r>
            <a:endParaRPr lang="tr-TR" sz="2800" b="1" dirty="0">
              <a:solidFill>
                <a:srgbClr val="C00000"/>
              </a:solidFill>
            </a:endParaRPr>
          </a:p>
        </p:txBody>
      </p:sp>
      <p:pic>
        <p:nvPicPr>
          <p:cNvPr id="10242" name="Picture 2" descr="su iÃ§en fil ile ilgili gÃ¶rsel sonucu">
            <a:extLst>
              <a:ext uri="{FF2B5EF4-FFF2-40B4-BE49-F238E27FC236}">
                <a16:creationId xmlns:a16="http://schemas.microsoft.com/office/drawing/2014/main" id="{EA027CB4-D74E-415F-97B9-C687B7CCC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185" y="126794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41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ire kadar boyu var ile ilgili gÃ¶rsel sonucu">
            <a:extLst>
              <a:ext uri="{FF2B5EF4-FFF2-40B4-BE49-F238E27FC236}">
                <a16:creationId xmlns:a16="http://schemas.microsoft.com/office/drawing/2014/main" id="{1A1A4891-B53F-44A9-9E5F-36802A314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9" y="1861338"/>
            <a:ext cx="5879537" cy="440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FA281F8-5E0C-4BC0-A3CB-85D3445B2BF2}"/>
              </a:ext>
            </a:extLst>
          </p:cNvPr>
          <p:cNvSpPr/>
          <p:nvPr/>
        </p:nvSpPr>
        <p:spPr>
          <a:xfrm>
            <a:off x="1847528" y="620689"/>
            <a:ext cx="8208912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Arial" panose="020B0604020202020204" pitchFamily="34" charset="0"/>
              </a:rPr>
              <a:t>Pire kadar boyuyla her şeye karışıyor.</a:t>
            </a:r>
            <a:endParaRPr lang="tr-T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34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bir deri bir kemik kalmak ile ilgili gÃ¶rsel sonucu">
            <a:extLst>
              <a:ext uri="{FF2B5EF4-FFF2-40B4-BE49-F238E27FC236}">
                <a16:creationId xmlns:a16="http://schemas.microsoft.com/office/drawing/2014/main" id="{739DEE4D-7E82-43F4-962D-156AAB249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721" y="2183558"/>
            <a:ext cx="4870573" cy="467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B5AAB1D-B3CD-4B5A-83C6-87EB0486A9F5}"/>
              </a:ext>
            </a:extLst>
          </p:cNvPr>
          <p:cNvSpPr/>
          <p:nvPr/>
        </p:nvSpPr>
        <p:spPr>
          <a:xfrm>
            <a:off x="1631504" y="620688"/>
            <a:ext cx="8496944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C00000"/>
                </a:solidFill>
                <a:latin typeface="Arial" panose="020B0604020202020204" pitchFamily="34" charset="0"/>
              </a:rPr>
              <a:t>O  kadar zayıfladı ki bir deri bir kemik kaldı.</a:t>
            </a:r>
            <a:endParaRPr lang="tr-T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44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benzetme ile ilgili gÃ¶rsel sonucu">
            <a:extLst>
              <a:ext uri="{FF2B5EF4-FFF2-40B4-BE49-F238E27FC236}">
                <a16:creationId xmlns:a16="http://schemas.microsoft.com/office/drawing/2014/main" id="{ADA07B49-4A2E-4B1A-BDC5-72F8E7ECD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77" y="4277892"/>
            <a:ext cx="3444579" cy="258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29C599B1-E8A6-4FF6-8564-FBEE3034DAD3}"/>
              </a:ext>
            </a:extLst>
          </p:cNvPr>
          <p:cNvSpPr/>
          <p:nvPr/>
        </p:nvSpPr>
        <p:spPr>
          <a:xfrm>
            <a:off x="2135560" y="3102709"/>
            <a:ext cx="8352928" cy="8925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Aralarında benzerlik olduğu düşünülen iki şeyden </a:t>
            </a:r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</a:rPr>
              <a:t>güçsüz</a:t>
            </a:r>
            <a:r>
              <a:rPr lang="tr-T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 olanının güçlü olana benzetilmesidir.</a:t>
            </a:r>
            <a:endParaRPr lang="tr-TR" sz="2400" b="1" dirty="0">
              <a:solidFill>
                <a:srgbClr val="C00000"/>
              </a:solidFill>
            </a:endParaRPr>
          </a:p>
        </p:txBody>
      </p:sp>
      <p:pic>
        <p:nvPicPr>
          <p:cNvPr id="13318" name="Picture 6" descr="benzetme sanatÄ± ile ilgili gÃ¶rsel sonucu">
            <a:extLst>
              <a:ext uri="{FF2B5EF4-FFF2-40B4-BE49-F238E27FC236}">
                <a16:creationId xmlns:a16="http://schemas.microsoft.com/office/drawing/2014/main" id="{CABF0CCC-AC8A-4D44-84F2-4C4392B81C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" t="26600" r="242" b="21600"/>
          <a:stretch/>
        </p:blipFill>
        <p:spPr bwMode="auto">
          <a:xfrm>
            <a:off x="1524000" y="155783"/>
            <a:ext cx="9144000" cy="26642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12144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benzetme sanatÄ± ile ilgili gÃ¶rsel sonucu">
            <a:extLst>
              <a:ext uri="{FF2B5EF4-FFF2-40B4-BE49-F238E27FC236}">
                <a16:creationId xmlns:a16="http://schemas.microsoft.com/office/drawing/2014/main" id="{FA7A1627-FDC7-43E8-8986-F5FD84288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7671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benzetme sanatÄ± ile ilgili gÃ¶rsel sonucu">
            <a:extLst>
              <a:ext uri="{FF2B5EF4-FFF2-40B4-BE49-F238E27FC236}">
                <a16:creationId xmlns:a16="http://schemas.microsoft.com/office/drawing/2014/main" id="{84D50300-934F-40BB-8D1F-137220D6D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5193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benzetme sanatÄ± ile ilgili gÃ¶rsel sonucu">
            <a:extLst>
              <a:ext uri="{FF2B5EF4-FFF2-40B4-BE49-F238E27FC236}">
                <a16:creationId xmlns:a16="http://schemas.microsoft.com/office/drawing/2014/main" id="{8F9DE6EF-425F-477A-AC84-3A16DE5C5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9561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enzetme sanatÄ± ile ilgili gÃ¶rsel sonucu">
            <a:extLst>
              <a:ext uri="{FF2B5EF4-FFF2-40B4-BE49-F238E27FC236}">
                <a16:creationId xmlns:a16="http://schemas.microsoft.com/office/drawing/2014/main" id="{99EE9126-3BF7-436E-9A76-9836CCF0A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2470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Yuvarlatılmış Köşeler 1">
            <a:extLst>
              <a:ext uri="{FF2B5EF4-FFF2-40B4-BE49-F238E27FC236}">
                <a16:creationId xmlns:a16="http://schemas.microsoft.com/office/drawing/2014/main" id="{C0F36771-9EF9-4BF9-8FF3-A2E7E9C9F434}"/>
              </a:ext>
            </a:extLst>
          </p:cNvPr>
          <p:cNvSpPr/>
          <p:nvPr/>
        </p:nvSpPr>
        <p:spPr>
          <a:xfrm>
            <a:off x="2855640" y="332656"/>
            <a:ext cx="6048672" cy="108012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800" b="1" dirty="0">
                <a:solidFill>
                  <a:srgbClr val="7030A0"/>
                </a:solidFill>
              </a:rPr>
              <a:t> NOT</a:t>
            </a:r>
          </a:p>
        </p:txBody>
      </p:sp>
      <p:sp>
        <p:nvSpPr>
          <p:cNvPr id="3" name="Dikdörtgen: Yuvarlatılmış Köşeler 2">
            <a:extLst>
              <a:ext uri="{FF2B5EF4-FFF2-40B4-BE49-F238E27FC236}">
                <a16:creationId xmlns:a16="http://schemas.microsoft.com/office/drawing/2014/main" id="{4B8D5E25-3047-4F8B-9D83-8080FE178110}"/>
              </a:ext>
            </a:extLst>
          </p:cNvPr>
          <p:cNvSpPr/>
          <p:nvPr/>
        </p:nvSpPr>
        <p:spPr>
          <a:xfrm>
            <a:off x="2279576" y="2708920"/>
            <a:ext cx="7272808" cy="28083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BENZETME UNSURLARININ HEPSİ BİR CÜMLEDE KULLANILMAYABİLİR. BAZEN ÜÇÜ BAZEN İKİSİ BAZEN DE BİRİ KULLANILIR.</a:t>
            </a:r>
          </a:p>
        </p:txBody>
      </p:sp>
    </p:spTree>
    <p:extLst>
      <p:ext uri="{BB962C8B-B14F-4D97-AF65-F5344CB8AC3E}">
        <p14:creationId xmlns:p14="http://schemas.microsoft.com/office/powerpoint/2010/main" val="303877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C338D179-D30E-42F0-9A3B-15D163B76D82}"/>
              </a:ext>
            </a:extLst>
          </p:cNvPr>
          <p:cNvSpPr/>
          <p:nvPr/>
        </p:nvSpPr>
        <p:spPr>
          <a:xfrm>
            <a:off x="2180168" y="260649"/>
            <a:ext cx="794828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4800" dirty="0">
                <a:solidFill>
                  <a:srgbClr val="333333"/>
                </a:solidFill>
                <a:latin typeface="Arial" panose="020B0604020202020204" pitchFamily="34" charset="0"/>
              </a:rPr>
              <a:t>Hava cehennemi andırıyor.</a:t>
            </a:r>
            <a:endParaRPr lang="tr-TR" sz="4800" dirty="0"/>
          </a:p>
        </p:txBody>
      </p:sp>
      <p:pic>
        <p:nvPicPr>
          <p:cNvPr id="18434" name="Picture 2" descr="Ä°lgili resim">
            <a:extLst>
              <a:ext uri="{FF2B5EF4-FFF2-40B4-BE49-F238E27FC236}">
                <a16:creationId xmlns:a16="http://schemas.microsoft.com/office/drawing/2014/main" id="{2819BD88-510C-49D5-ADC5-BFB066D4C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168" y="2609250"/>
            <a:ext cx="62484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ikdörtgen: Yuvarlatılmış Köşeler 4">
            <a:extLst>
              <a:ext uri="{FF2B5EF4-FFF2-40B4-BE49-F238E27FC236}">
                <a16:creationId xmlns:a16="http://schemas.microsoft.com/office/drawing/2014/main" id="{6BDDC579-0B35-4EA7-83A9-D7AA6400BDF4}"/>
              </a:ext>
            </a:extLst>
          </p:cNvPr>
          <p:cNvSpPr/>
          <p:nvPr/>
        </p:nvSpPr>
        <p:spPr>
          <a:xfrm>
            <a:off x="2180168" y="1731313"/>
            <a:ext cx="1800200" cy="70788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C00000"/>
                </a:solidFill>
              </a:rPr>
              <a:t>Benzeyen </a:t>
            </a:r>
          </a:p>
        </p:txBody>
      </p:sp>
      <p:sp>
        <p:nvSpPr>
          <p:cNvPr id="7" name="Dikdörtgen: Yuvarlatılmış Köşeler 6">
            <a:extLst>
              <a:ext uri="{FF2B5EF4-FFF2-40B4-BE49-F238E27FC236}">
                <a16:creationId xmlns:a16="http://schemas.microsoft.com/office/drawing/2014/main" id="{012202DD-0DE9-4B44-A50A-BE4FFF95FE4A}"/>
              </a:ext>
            </a:extLst>
          </p:cNvPr>
          <p:cNvSpPr/>
          <p:nvPr/>
        </p:nvSpPr>
        <p:spPr>
          <a:xfrm>
            <a:off x="4655840" y="1850448"/>
            <a:ext cx="1800200" cy="70788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C00000"/>
                </a:solidFill>
              </a:rPr>
              <a:t>benzetilen</a:t>
            </a:r>
          </a:p>
        </p:txBody>
      </p:sp>
      <p:sp>
        <p:nvSpPr>
          <p:cNvPr id="6" name="Ok: Aşağı 5">
            <a:extLst>
              <a:ext uri="{FF2B5EF4-FFF2-40B4-BE49-F238E27FC236}">
                <a16:creationId xmlns:a16="http://schemas.microsoft.com/office/drawing/2014/main" id="{C7E4A387-0779-43DF-99F1-6AA2D747DDCC}"/>
              </a:ext>
            </a:extLst>
          </p:cNvPr>
          <p:cNvSpPr/>
          <p:nvPr/>
        </p:nvSpPr>
        <p:spPr>
          <a:xfrm>
            <a:off x="2783632" y="1091645"/>
            <a:ext cx="504056" cy="63966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9" name="Ok: Aşağı 8">
            <a:extLst>
              <a:ext uri="{FF2B5EF4-FFF2-40B4-BE49-F238E27FC236}">
                <a16:creationId xmlns:a16="http://schemas.microsoft.com/office/drawing/2014/main" id="{C208868C-F96E-4633-863E-545CCFA5538B}"/>
              </a:ext>
            </a:extLst>
          </p:cNvPr>
          <p:cNvSpPr/>
          <p:nvPr/>
        </p:nvSpPr>
        <p:spPr>
          <a:xfrm>
            <a:off x="5403776" y="1210780"/>
            <a:ext cx="504056" cy="63966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721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aslan ile ilgili gÃ¶rsel sonucu">
            <a:extLst>
              <a:ext uri="{FF2B5EF4-FFF2-40B4-BE49-F238E27FC236}">
                <a16:creationId xmlns:a16="http://schemas.microsoft.com/office/drawing/2014/main" id="{7A10B935-5667-4B05-B0F5-BE830EBCC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052" y="2754052"/>
            <a:ext cx="8207896" cy="410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D4AE7862-1C7B-43F0-A0AA-DADB67922925}"/>
              </a:ext>
            </a:extLst>
          </p:cNvPr>
          <p:cNvSpPr/>
          <p:nvPr/>
        </p:nvSpPr>
        <p:spPr>
          <a:xfrm>
            <a:off x="2180168" y="260649"/>
            <a:ext cx="794828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4800" dirty="0">
                <a:solidFill>
                  <a:srgbClr val="333333"/>
                </a:solidFill>
                <a:latin typeface="Arial" panose="020B0604020202020204" pitchFamily="34" charset="0"/>
              </a:rPr>
              <a:t>Aslanım benim.</a:t>
            </a:r>
            <a:endParaRPr lang="tr-TR" sz="4800" dirty="0"/>
          </a:p>
        </p:txBody>
      </p:sp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53D5F3F5-AD94-42C8-8C0C-AFF36210B323}"/>
              </a:ext>
            </a:extLst>
          </p:cNvPr>
          <p:cNvSpPr/>
          <p:nvPr/>
        </p:nvSpPr>
        <p:spPr>
          <a:xfrm>
            <a:off x="2197081" y="1922642"/>
            <a:ext cx="1800200" cy="70788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C00000"/>
                </a:solidFill>
              </a:rPr>
              <a:t>Benzetilen</a:t>
            </a:r>
          </a:p>
        </p:txBody>
      </p:sp>
      <p:sp>
        <p:nvSpPr>
          <p:cNvPr id="5" name="Ok: Aşağı 4">
            <a:extLst>
              <a:ext uri="{FF2B5EF4-FFF2-40B4-BE49-F238E27FC236}">
                <a16:creationId xmlns:a16="http://schemas.microsoft.com/office/drawing/2014/main" id="{566A4631-75D2-4CA4-A654-9B444867840F}"/>
              </a:ext>
            </a:extLst>
          </p:cNvPr>
          <p:cNvSpPr/>
          <p:nvPr/>
        </p:nvSpPr>
        <p:spPr>
          <a:xfrm>
            <a:off x="2927648" y="1152626"/>
            <a:ext cx="504056" cy="63966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3040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Ä°lgili resim">
            <a:extLst>
              <a:ext uri="{FF2B5EF4-FFF2-40B4-BE49-F238E27FC236}">
                <a16:creationId xmlns:a16="http://schemas.microsoft.com/office/drawing/2014/main" id="{001B4470-12B3-4E55-AA1D-FBBE80AF3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961" y="2708920"/>
            <a:ext cx="3751777" cy="251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BD7BE44C-3EB8-4BAA-B86E-784A3B691B25}"/>
              </a:ext>
            </a:extLst>
          </p:cNvPr>
          <p:cNvSpPr/>
          <p:nvPr/>
        </p:nvSpPr>
        <p:spPr>
          <a:xfrm>
            <a:off x="1775520" y="332656"/>
            <a:ext cx="8568952" cy="108012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C00000"/>
                </a:solidFill>
              </a:rPr>
              <a:t>AŞAĞIDA VERİLEN RESİMLER ARASINDA BAĞLANTI KURARAK BEZNETME CÜMLELERİ SÖYLEYİNİZ.</a:t>
            </a:r>
          </a:p>
        </p:txBody>
      </p:sp>
      <p:pic>
        <p:nvPicPr>
          <p:cNvPr id="19460" name="Picture 4" descr="koÅan Ã§ocuk ile ilgili gÃ¶rsel sonucu">
            <a:extLst>
              <a:ext uri="{FF2B5EF4-FFF2-40B4-BE49-F238E27FC236}">
                <a16:creationId xmlns:a16="http://schemas.microsoft.com/office/drawing/2014/main" id="{621AEEC5-F38F-4C0C-9DF3-63E6BF92F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2348880"/>
            <a:ext cx="2847206" cy="347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ikdörtgen: Yuvarlatılmış Köşeler 2">
            <a:extLst>
              <a:ext uri="{FF2B5EF4-FFF2-40B4-BE49-F238E27FC236}">
                <a16:creationId xmlns:a16="http://schemas.microsoft.com/office/drawing/2014/main" id="{6974BA86-4468-48C5-B390-4854946A9D90}"/>
              </a:ext>
            </a:extLst>
          </p:cNvPr>
          <p:cNvSpPr/>
          <p:nvPr/>
        </p:nvSpPr>
        <p:spPr>
          <a:xfrm>
            <a:off x="1775520" y="5821082"/>
            <a:ext cx="3135238" cy="9361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002060"/>
                </a:solidFill>
              </a:rPr>
              <a:t>ÇOCUK</a:t>
            </a:r>
          </a:p>
        </p:txBody>
      </p:sp>
      <p:sp>
        <p:nvSpPr>
          <p:cNvPr id="7" name="Dikdörtgen: Yuvarlatılmış Köşeler 6">
            <a:extLst>
              <a:ext uri="{FF2B5EF4-FFF2-40B4-BE49-F238E27FC236}">
                <a16:creationId xmlns:a16="http://schemas.microsoft.com/office/drawing/2014/main" id="{6098EDA0-A3F1-48D3-87AE-10F1700D2690}"/>
              </a:ext>
            </a:extLst>
          </p:cNvPr>
          <p:cNvSpPr/>
          <p:nvPr/>
        </p:nvSpPr>
        <p:spPr>
          <a:xfrm>
            <a:off x="6044229" y="5821082"/>
            <a:ext cx="3135238" cy="9361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002060"/>
                </a:solidFill>
              </a:rPr>
              <a:t>TAVŞAN</a:t>
            </a:r>
          </a:p>
        </p:txBody>
      </p:sp>
    </p:spTree>
    <p:extLst>
      <p:ext uri="{BB962C8B-B14F-4D97-AF65-F5344CB8AC3E}">
        <p14:creationId xmlns:p14="http://schemas.microsoft.com/office/powerpoint/2010/main" val="337752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altÄ±n gibi saÃ§lar ile ilgili gÃ¶rsel sonucu">
            <a:extLst>
              <a:ext uri="{FF2B5EF4-FFF2-40B4-BE49-F238E27FC236}">
                <a16:creationId xmlns:a16="http://schemas.microsoft.com/office/drawing/2014/main" id="{B4E7C002-B343-425C-8CF2-4C0E10209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682" y="764704"/>
            <a:ext cx="3697245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altÄ±n ile ilgili gÃ¶rsel sonucu">
            <a:extLst>
              <a:ext uri="{FF2B5EF4-FFF2-40B4-BE49-F238E27FC236}">
                <a16:creationId xmlns:a16="http://schemas.microsoft.com/office/drawing/2014/main" id="{F1CFF2B3-7D8B-4F45-B1F8-D1561B9F3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059" y="764704"/>
            <a:ext cx="3697245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ikdörtgen: Yuvarlatılmış Köşeler 4">
            <a:extLst>
              <a:ext uri="{FF2B5EF4-FFF2-40B4-BE49-F238E27FC236}">
                <a16:creationId xmlns:a16="http://schemas.microsoft.com/office/drawing/2014/main" id="{0D135EAD-E381-43E3-8D2C-B37F5734F5A7}"/>
              </a:ext>
            </a:extLst>
          </p:cNvPr>
          <p:cNvSpPr/>
          <p:nvPr/>
        </p:nvSpPr>
        <p:spPr>
          <a:xfrm>
            <a:off x="1775520" y="5821082"/>
            <a:ext cx="3135238" cy="9361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002060"/>
                </a:solidFill>
              </a:rPr>
              <a:t>ALTIN </a:t>
            </a:r>
          </a:p>
        </p:txBody>
      </p:sp>
      <p:sp>
        <p:nvSpPr>
          <p:cNvPr id="6" name="Dikdörtgen: Yuvarlatılmış Köşeler 5">
            <a:extLst>
              <a:ext uri="{FF2B5EF4-FFF2-40B4-BE49-F238E27FC236}">
                <a16:creationId xmlns:a16="http://schemas.microsoft.com/office/drawing/2014/main" id="{F8D58FF3-AC0B-407C-8D3C-FDA9B8E6DF5B}"/>
              </a:ext>
            </a:extLst>
          </p:cNvPr>
          <p:cNvSpPr/>
          <p:nvPr/>
        </p:nvSpPr>
        <p:spPr>
          <a:xfrm>
            <a:off x="6384032" y="5821082"/>
            <a:ext cx="3135238" cy="9361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002060"/>
                </a:solidFill>
              </a:rPr>
              <a:t>SAÇ</a:t>
            </a:r>
          </a:p>
        </p:txBody>
      </p:sp>
    </p:spTree>
    <p:extLst>
      <p:ext uri="{BB962C8B-B14F-4D97-AF65-F5344CB8AC3E}">
        <p14:creationId xmlns:p14="http://schemas.microsoft.com/office/powerpoint/2010/main" val="159015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mavi gÃ¶z ile ilgili gÃ¶rsel sonucu">
            <a:extLst>
              <a:ext uri="{FF2B5EF4-FFF2-40B4-BE49-F238E27FC236}">
                <a16:creationId xmlns:a16="http://schemas.microsoft.com/office/drawing/2014/main" id="{110A3A38-F515-4E46-923A-B5EBFAEB9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26" y="1428676"/>
            <a:ext cx="409940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mavi deniz ile ilgili gÃ¶rsel sonucu">
            <a:extLst>
              <a:ext uri="{FF2B5EF4-FFF2-40B4-BE49-F238E27FC236}">
                <a16:creationId xmlns:a16="http://schemas.microsoft.com/office/drawing/2014/main" id="{E1B40086-DD1A-4365-867E-F99039722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6" y="1428676"/>
            <a:ext cx="385800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ikdörtgen: Yuvarlatılmış Köşeler 4">
            <a:extLst>
              <a:ext uri="{FF2B5EF4-FFF2-40B4-BE49-F238E27FC236}">
                <a16:creationId xmlns:a16="http://schemas.microsoft.com/office/drawing/2014/main" id="{D1A2775B-F014-4F48-BECD-87BDF7F42B71}"/>
              </a:ext>
            </a:extLst>
          </p:cNvPr>
          <p:cNvSpPr/>
          <p:nvPr/>
        </p:nvSpPr>
        <p:spPr>
          <a:xfrm>
            <a:off x="1775520" y="5821082"/>
            <a:ext cx="3135238" cy="9361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002060"/>
                </a:solidFill>
              </a:rPr>
              <a:t>DENİZ</a:t>
            </a:r>
          </a:p>
        </p:txBody>
      </p:sp>
      <p:sp>
        <p:nvSpPr>
          <p:cNvPr id="6" name="Dikdörtgen: Yuvarlatılmış Köşeler 5">
            <a:extLst>
              <a:ext uri="{FF2B5EF4-FFF2-40B4-BE49-F238E27FC236}">
                <a16:creationId xmlns:a16="http://schemas.microsoft.com/office/drawing/2014/main" id="{B0728092-9D05-463B-88EE-2939BC492838}"/>
              </a:ext>
            </a:extLst>
          </p:cNvPr>
          <p:cNvSpPr/>
          <p:nvPr/>
        </p:nvSpPr>
        <p:spPr>
          <a:xfrm>
            <a:off x="6601400" y="5661248"/>
            <a:ext cx="3135238" cy="9361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002060"/>
                </a:solidFill>
              </a:rPr>
              <a:t>GÖZ</a:t>
            </a:r>
          </a:p>
        </p:txBody>
      </p:sp>
    </p:spTree>
    <p:extLst>
      <p:ext uri="{BB962C8B-B14F-4D97-AF65-F5344CB8AC3E}">
        <p14:creationId xmlns:p14="http://schemas.microsoft.com/office/powerpoint/2010/main" val="112883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elma ile ilgili gÃ¶rsel sonucu">
            <a:extLst>
              <a:ext uri="{FF2B5EF4-FFF2-40B4-BE49-F238E27FC236}">
                <a16:creationId xmlns:a16="http://schemas.microsoft.com/office/drawing/2014/main" id="{72AE8173-1E02-46F5-A784-AFB84513A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566" y="1052736"/>
            <a:ext cx="3505572" cy="350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kÄ±rmÄ±zÄ± yanak ile ilgili gÃ¶rsel sonucu">
            <a:extLst>
              <a:ext uri="{FF2B5EF4-FFF2-40B4-BE49-F238E27FC236}">
                <a16:creationId xmlns:a16="http://schemas.microsoft.com/office/drawing/2014/main" id="{53FEDCD7-F580-415C-A25D-249A02685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700809"/>
            <a:ext cx="4358664" cy="262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572076B1-698C-45E6-8CB3-19A412BB5D8B}"/>
              </a:ext>
            </a:extLst>
          </p:cNvPr>
          <p:cNvSpPr/>
          <p:nvPr/>
        </p:nvSpPr>
        <p:spPr>
          <a:xfrm>
            <a:off x="1775520" y="5821082"/>
            <a:ext cx="3135238" cy="9361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002060"/>
                </a:solidFill>
              </a:rPr>
              <a:t>ELMA</a:t>
            </a:r>
          </a:p>
        </p:txBody>
      </p:sp>
      <p:sp>
        <p:nvSpPr>
          <p:cNvPr id="5" name="Dikdörtgen: Yuvarlatılmış Köşeler 4">
            <a:extLst>
              <a:ext uri="{FF2B5EF4-FFF2-40B4-BE49-F238E27FC236}">
                <a16:creationId xmlns:a16="http://schemas.microsoft.com/office/drawing/2014/main" id="{B0166F0D-4EFD-4E87-8FC2-229FC427D787}"/>
              </a:ext>
            </a:extLst>
          </p:cNvPr>
          <p:cNvSpPr/>
          <p:nvPr/>
        </p:nvSpPr>
        <p:spPr>
          <a:xfrm>
            <a:off x="6600056" y="5751619"/>
            <a:ext cx="3135238" cy="9361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002060"/>
                </a:solidFill>
              </a:rPr>
              <a:t>YANAK</a:t>
            </a:r>
          </a:p>
        </p:txBody>
      </p:sp>
    </p:spTree>
    <p:extLst>
      <p:ext uri="{BB962C8B-B14F-4D97-AF65-F5344CB8AC3E}">
        <p14:creationId xmlns:p14="http://schemas.microsoft.com/office/powerpoint/2010/main" val="301257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kutu ile ilgili gÃ¶rsel sonucu">
            <a:extLst>
              <a:ext uri="{FF2B5EF4-FFF2-40B4-BE49-F238E27FC236}">
                <a16:creationId xmlns:a16="http://schemas.microsoft.com/office/drawing/2014/main" id="{BE9AC2F2-B8CE-427C-ABBE-4215D26BF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548680"/>
            <a:ext cx="3793604" cy="379360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4580" name="Picture 4" descr="ev ile ilgili gÃ¶rsel sonucu">
            <a:extLst>
              <a:ext uri="{FF2B5EF4-FFF2-40B4-BE49-F238E27FC236}">
                <a16:creationId xmlns:a16="http://schemas.microsoft.com/office/drawing/2014/main" id="{9CF23BC8-E786-4462-ACD3-F360E9412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80729"/>
            <a:ext cx="3924300" cy="26955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18DD2AFA-2069-427B-BF30-9EA696459262}"/>
              </a:ext>
            </a:extLst>
          </p:cNvPr>
          <p:cNvSpPr/>
          <p:nvPr/>
        </p:nvSpPr>
        <p:spPr>
          <a:xfrm>
            <a:off x="1775520" y="5821082"/>
            <a:ext cx="3135238" cy="9361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002060"/>
                </a:solidFill>
              </a:rPr>
              <a:t>KUTU</a:t>
            </a:r>
          </a:p>
        </p:txBody>
      </p:sp>
      <p:sp>
        <p:nvSpPr>
          <p:cNvPr id="5" name="Dikdörtgen: Yuvarlatılmış Köşeler 4">
            <a:extLst>
              <a:ext uri="{FF2B5EF4-FFF2-40B4-BE49-F238E27FC236}">
                <a16:creationId xmlns:a16="http://schemas.microsoft.com/office/drawing/2014/main" id="{50888801-3746-473F-9FFD-83A44FB976EC}"/>
              </a:ext>
            </a:extLst>
          </p:cNvPr>
          <p:cNvSpPr/>
          <p:nvPr/>
        </p:nvSpPr>
        <p:spPr>
          <a:xfrm>
            <a:off x="6600056" y="5661248"/>
            <a:ext cx="3135238" cy="9361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002060"/>
                </a:solidFill>
              </a:rPr>
              <a:t>EV</a:t>
            </a:r>
          </a:p>
        </p:txBody>
      </p:sp>
    </p:spTree>
    <p:extLst>
      <p:ext uri="{BB962C8B-B14F-4D97-AF65-F5344CB8AC3E}">
        <p14:creationId xmlns:p14="http://schemas.microsoft.com/office/powerpoint/2010/main" val="266819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keÃ§i ile ilgili gÃ¶rsel sonucu">
            <a:extLst>
              <a:ext uri="{FF2B5EF4-FFF2-40B4-BE49-F238E27FC236}">
                <a16:creationId xmlns:a16="http://schemas.microsoft.com/office/drawing/2014/main" id="{CF0912DC-73F0-477A-AD26-9B97AFBF0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909888"/>
            <a:ext cx="3257444" cy="295232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5604" name="Picture 4" descr="adam ile ilgili gÃ¶rsel sonucu">
            <a:extLst>
              <a:ext uri="{FF2B5EF4-FFF2-40B4-BE49-F238E27FC236}">
                <a16:creationId xmlns:a16="http://schemas.microsoft.com/office/drawing/2014/main" id="{90E09930-3D24-4601-893B-53CCDCE86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6" y="935711"/>
            <a:ext cx="3257444" cy="325744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077D648D-3603-4B67-961A-A10D2AA4AE83}"/>
              </a:ext>
            </a:extLst>
          </p:cNvPr>
          <p:cNvSpPr/>
          <p:nvPr/>
        </p:nvSpPr>
        <p:spPr>
          <a:xfrm>
            <a:off x="1775520" y="5821082"/>
            <a:ext cx="3135238" cy="9361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002060"/>
                </a:solidFill>
              </a:rPr>
              <a:t>ADAM</a:t>
            </a:r>
          </a:p>
        </p:txBody>
      </p:sp>
      <p:sp>
        <p:nvSpPr>
          <p:cNvPr id="5" name="Dikdörtgen: Yuvarlatılmış Köşeler 4">
            <a:extLst>
              <a:ext uri="{FF2B5EF4-FFF2-40B4-BE49-F238E27FC236}">
                <a16:creationId xmlns:a16="http://schemas.microsoft.com/office/drawing/2014/main" id="{FC2E79E7-A364-43FE-B82E-096ABFA57639}"/>
              </a:ext>
            </a:extLst>
          </p:cNvPr>
          <p:cNvSpPr/>
          <p:nvPr/>
        </p:nvSpPr>
        <p:spPr>
          <a:xfrm>
            <a:off x="6744072" y="5794932"/>
            <a:ext cx="3135238" cy="9361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002060"/>
                </a:solidFill>
              </a:rPr>
              <a:t>KEÇİ</a:t>
            </a:r>
          </a:p>
        </p:txBody>
      </p:sp>
    </p:spTree>
    <p:extLst>
      <p:ext uri="{BB962C8B-B14F-4D97-AF65-F5344CB8AC3E}">
        <p14:creationId xmlns:p14="http://schemas.microsoft.com/office/powerpoint/2010/main" val="180874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ennet ile ilgili gÃ¶rsel sonucu">
            <a:extLst>
              <a:ext uri="{FF2B5EF4-FFF2-40B4-BE49-F238E27FC236}">
                <a16:creationId xmlns:a16="http://schemas.microsoft.com/office/drawing/2014/main" id="{AE9A4046-BF74-47D5-BC6B-FD6D59893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469" y="1268760"/>
            <a:ext cx="3942184" cy="295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cennet ile ilgili gÃ¶rsel sonucu">
            <a:extLst>
              <a:ext uri="{FF2B5EF4-FFF2-40B4-BE49-F238E27FC236}">
                <a16:creationId xmlns:a16="http://schemas.microsoft.com/office/drawing/2014/main" id="{75833951-1496-47E7-912A-1EE9867D7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350" y="1055360"/>
            <a:ext cx="4139951" cy="317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76FC339E-46F6-41AB-B0C8-8898AF4F26E7}"/>
              </a:ext>
            </a:extLst>
          </p:cNvPr>
          <p:cNvSpPr/>
          <p:nvPr/>
        </p:nvSpPr>
        <p:spPr>
          <a:xfrm>
            <a:off x="1775520" y="5821082"/>
            <a:ext cx="3135238" cy="9361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002060"/>
                </a:solidFill>
              </a:rPr>
              <a:t>CENNET</a:t>
            </a:r>
          </a:p>
        </p:txBody>
      </p:sp>
      <p:sp>
        <p:nvSpPr>
          <p:cNvPr id="5" name="Dikdörtgen: Yuvarlatılmış Köşeler 4">
            <a:extLst>
              <a:ext uri="{FF2B5EF4-FFF2-40B4-BE49-F238E27FC236}">
                <a16:creationId xmlns:a16="http://schemas.microsoft.com/office/drawing/2014/main" id="{15EAB6B1-5DB9-4115-A324-655895D8DE9F}"/>
              </a:ext>
            </a:extLst>
          </p:cNvPr>
          <p:cNvSpPr/>
          <p:nvPr/>
        </p:nvSpPr>
        <p:spPr>
          <a:xfrm>
            <a:off x="6766705" y="5800576"/>
            <a:ext cx="3135238" cy="9361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002060"/>
                </a:solidFill>
              </a:rPr>
              <a:t>VATAN</a:t>
            </a:r>
          </a:p>
        </p:txBody>
      </p:sp>
    </p:spTree>
    <p:extLst>
      <p:ext uri="{BB962C8B-B14F-4D97-AF65-F5344CB8AC3E}">
        <p14:creationId xmlns:p14="http://schemas.microsoft.com/office/powerpoint/2010/main" val="420274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ASLAN ile ilgili gÃ¶rsel sonucu">
            <a:extLst>
              <a:ext uri="{FF2B5EF4-FFF2-40B4-BE49-F238E27FC236}">
                <a16:creationId xmlns:a16="http://schemas.microsoft.com/office/drawing/2014/main" id="{6A399825-FF6E-4E71-A5EB-7F08FCC40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476673"/>
            <a:ext cx="3791893" cy="364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MEHMETÃÄ°K ile ilgili gÃ¶rsel sonucu">
            <a:extLst>
              <a:ext uri="{FF2B5EF4-FFF2-40B4-BE49-F238E27FC236}">
                <a16:creationId xmlns:a16="http://schemas.microsoft.com/office/drawing/2014/main" id="{B38A2450-A329-4E9E-A2EC-8348D63BA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637" y="514411"/>
            <a:ext cx="3791893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ikdörtgen: Yuvarlatılmış Köşeler 4">
            <a:extLst>
              <a:ext uri="{FF2B5EF4-FFF2-40B4-BE49-F238E27FC236}">
                <a16:creationId xmlns:a16="http://schemas.microsoft.com/office/drawing/2014/main" id="{03F4C735-82DB-45AE-8DC0-E5ED25A76501}"/>
              </a:ext>
            </a:extLst>
          </p:cNvPr>
          <p:cNvSpPr/>
          <p:nvPr/>
        </p:nvSpPr>
        <p:spPr>
          <a:xfrm>
            <a:off x="1850374" y="5157192"/>
            <a:ext cx="3240360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C00000"/>
                </a:solidFill>
              </a:rPr>
              <a:t>ASLAN</a:t>
            </a:r>
          </a:p>
        </p:txBody>
      </p:sp>
      <p:sp>
        <p:nvSpPr>
          <p:cNvPr id="6" name="Dikdörtgen: Yuvarlatılmış Köşeler 5">
            <a:extLst>
              <a:ext uri="{FF2B5EF4-FFF2-40B4-BE49-F238E27FC236}">
                <a16:creationId xmlns:a16="http://schemas.microsoft.com/office/drawing/2014/main" id="{65655FE0-8C7B-4918-9BEB-30A21C44F73A}"/>
              </a:ext>
            </a:extLst>
          </p:cNvPr>
          <p:cNvSpPr/>
          <p:nvPr/>
        </p:nvSpPr>
        <p:spPr>
          <a:xfrm>
            <a:off x="6379401" y="5157192"/>
            <a:ext cx="3791893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C00000"/>
                </a:solidFill>
              </a:rPr>
              <a:t>MEHMETÇİK</a:t>
            </a:r>
          </a:p>
        </p:txBody>
      </p:sp>
    </p:spTree>
    <p:extLst>
      <p:ext uri="{BB962C8B-B14F-4D97-AF65-F5344CB8AC3E}">
        <p14:creationId xmlns:p14="http://schemas.microsoft.com/office/powerpoint/2010/main" val="53659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kiÅileÅtirme ile ilgili gÃ¶rsel sonucu">
            <a:extLst>
              <a:ext uri="{FF2B5EF4-FFF2-40B4-BE49-F238E27FC236}">
                <a16:creationId xmlns:a16="http://schemas.microsoft.com/office/drawing/2014/main" id="{DEB39995-7FA3-445F-B969-8E26A0C8F2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16" b="61228"/>
          <a:stretch/>
        </p:blipFill>
        <p:spPr bwMode="auto">
          <a:xfrm>
            <a:off x="3431705" y="188641"/>
            <a:ext cx="5948863" cy="15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4BE5933C-2104-4474-8744-4D080A2D2656}"/>
              </a:ext>
            </a:extLst>
          </p:cNvPr>
          <p:cNvSpPr/>
          <p:nvPr/>
        </p:nvSpPr>
        <p:spPr>
          <a:xfrm>
            <a:off x="1919536" y="2636914"/>
            <a:ext cx="8136904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400" dirty="0">
                <a:solidFill>
                  <a:srgbClr val="333333"/>
                </a:solidFill>
                <a:latin typeface="Arial" panose="020B0604020202020204" pitchFamily="34" charset="0"/>
              </a:rPr>
              <a:t>İnsana özgü niteliklerin, insan dışındaki varlıklara aktarılmasına </a:t>
            </a:r>
            <a:r>
              <a:rPr lang="tr-T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kişileştirme</a:t>
            </a:r>
            <a:r>
              <a:rPr lang="tr-TR" sz="2400" dirty="0">
                <a:solidFill>
                  <a:srgbClr val="333333"/>
                </a:solidFill>
                <a:latin typeface="Arial" panose="020B0604020202020204" pitchFamily="34" charset="0"/>
              </a:rPr>
              <a:t> denir.</a:t>
            </a:r>
            <a:endParaRPr lang="tr-TR" sz="2400" dirty="0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577E1E2A-D568-4607-9A62-0D058C7EEAB1}"/>
              </a:ext>
            </a:extLst>
          </p:cNvPr>
          <p:cNvSpPr/>
          <p:nvPr/>
        </p:nvSpPr>
        <p:spPr>
          <a:xfrm>
            <a:off x="1919536" y="4581129"/>
            <a:ext cx="8388424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dirty="0">
                <a:solidFill>
                  <a:srgbClr val="333333"/>
                </a:solidFill>
                <a:latin typeface="Arial" panose="020B0604020202020204" pitchFamily="34" charset="0"/>
              </a:rPr>
              <a:t>Kişileştirmede insan dışındaki varlıklara ağlama, mutlu olma, üzülme, kızma gibi insana özgü nitelikler aktarılır.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97548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id="{5B183ECB-1390-487C-A099-37AFE2E4813A}"/>
              </a:ext>
            </a:extLst>
          </p:cNvPr>
          <p:cNvSpPr/>
          <p:nvPr/>
        </p:nvSpPr>
        <p:spPr>
          <a:xfrm>
            <a:off x="1837148" y="534421"/>
            <a:ext cx="5283626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Arial" panose="020B0604020202020204" pitchFamily="34" charset="0"/>
              </a:rPr>
              <a:t>Bulutlar gözyaşı döktüler. </a:t>
            </a:r>
            <a:endParaRPr lang="tr-TR" sz="3200" dirty="0">
              <a:solidFill>
                <a:srgbClr val="C00000"/>
              </a:solidFill>
            </a:endParaRPr>
          </a:p>
        </p:txBody>
      </p:sp>
      <p:pic>
        <p:nvPicPr>
          <p:cNvPr id="28674" name="Picture 2" descr="bulutlarÄ±n aÄlamasÄ± ile ilgili gÃ¶rsel sonucu">
            <a:extLst>
              <a:ext uri="{FF2B5EF4-FFF2-40B4-BE49-F238E27FC236}">
                <a16:creationId xmlns:a16="http://schemas.microsoft.com/office/drawing/2014/main" id="{75F4ED4A-AB10-461C-9F84-CF729A842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002" y="1613433"/>
            <a:ext cx="4835216" cy="42195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8676" name="Picture 4" descr="bulutlarÄ±n aÄlamasÄ± ile ilgili gÃ¶rsel sonucu">
            <a:extLst>
              <a:ext uri="{FF2B5EF4-FFF2-40B4-BE49-F238E27FC236}">
                <a16:creationId xmlns:a16="http://schemas.microsoft.com/office/drawing/2014/main" id="{80795B05-EEB3-42E4-BC23-556EC10AE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776" y="865683"/>
            <a:ext cx="41338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79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3B4BB682-2E09-44A3-ABC9-438FCC5B5E05}"/>
              </a:ext>
            </a:extLst>
          </p:cNvPr>
          <p:cNvSpPr/>
          <p:nvPr/>
        </p:nvSpPr>
        <p:spPr>
          <a:xfrm>
            <a:off x="1617851" y="708521"/>
            <a:ext cx="895629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sz="3200" b="1" dirty="0">
                <a:solidFill>
                  <a:srgbClr val="C00000"/>
                </a:solidFill>
                <a:latin typeface="Arial" panose="020B0604020202020204" pitchFamily="34" charset="0"/>
              </a:rPr>
              <a:t>Güneş bulutların arasına çekilmiş uyuyordu.</a:t>
            </a:r>
          </a:p>
        </p:txBody>
      </p:sp>
      <p:pic>
        <p:nvPicPr>
          <p:cNvPr id="29698" name="Picture 2" descr="Ä°lgili resim">
            <a:extLst>
              <a:ext uri="{FF2B5EF4-FFF2-40B4-BE49-F238E27FC236}">
                <a16:creationId xmlns:a16="http://schemas.microsoft.com/office/drawing/2014/main" id="{5DE5F558-4DED-48F5-A14E-53FBC68AE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72" y="1628801"/>
            <a:ext cx="5532170" cy="480113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23523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kuÅlarÄ±n ÅarkÄ± sÃ¶ylemesi ile ilgili gÃ¶rsel sonucu">
            <a:extLst>
              <a:ext uri="{FF2B5EF4-FFF2-40B4-BE49-F238E27FC236}">
                <a16:creationId xmlns:a16="http://schemas.microsoft.com/office/drawing/2014/main" id="{BE19145E-A4AD-43CA-A211-CAC2F3129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98" y="1870670"/>
            <a:ext cx="6096000" cy="443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FA690EAF-5602-4DF0-88DC-EAF5FBA67AB2}"/>
              </a:ext>
            </a:extLst>
          </p:cNvPr>
          <p:cNvSpPr/>
          <p:nvPr/>
        </p:nvSpPr>
        <p:spPr>
          <a:xfrm>
            <a:off x="1703513" y="548680"/>
            <a:ext cx="8462573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</a:rPr>
              <a:t>Bir araya gelen kuşlar şarkı söylemeye başladı..</a:t>
            </a:r>
          </a:p>
        </p:txBody>
      </p:sp>
    </p:spTree>
    <p:extLst>
      <p:ext uri="{BB962C8B-B14F-4D97-AF65-F5344CB8AC3E}">
        <p14:creationId xmlns:p14="http://schemas.microsoft.com/office/powerpoint/2010/main" val="345116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F580D504-0D15-4202-BA88-92C028A5467B}"/>
              </a:ext>
            </a:extLst>
          </p:cNvPr>
          <p:cNvSpPr/>
          <p:nvPr/>
        </p:nvSpPr>
        <p:spPr>
          <a:xfrm>
            <a:off x="2578851" y="764704"/>
            <a:ext cx="703429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</a:rPr>
              <a:t>Dinmiş denizin şarkısı, rüzgâr uyumakta</a:t>
            </a:r>
            <a:endParaRPr lang="tr-TR" sz="2800" b="1" dirty="0">
              <a:solidFill>
                <a:srgbClr val="C00000"/>
              </a:solidFill>
            </a:endParaRPr>
          </a:p>
        </p:txBody>
      </p:sp>
      <p:pic>
        <p:nvPicPr>
          <p:cNvPr id="31746" name="Picture 2" descr="rÃ¼zgar Ã§izimi ile ilgili gÃ¶rsel sonucu">
            <a:extLst>
              <a:ext uri="{FF2B5EF4-FFF2-40B4-BE49-F238E27FC236}">
                <a16:creationId xmlns:a16="http://schemas.microsoft.com/office/drawing/2014/main" id="{580D2EE6-4459-484B-AB89-5A2CD6E15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1700808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66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asta aÄaÃ§ ile ilgili gÃ¶rsel sonucu">
            <a:extLst>
              <a:ext uri="{FF2B5EF4-FFF2-40B4-BE49-F238E27FC236}">
                <a16:creationId xmlns:a16="http://schemas.microsoft.com/office/drawing/2014/main" id="{10D5ACD1-FD9E-453D-82A0-635C8A406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93" y="1772816"/>
            <a:ext cx="4029075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ED5E6941-2BDE-4079-BD3B-2A9FABA2CAE3}"/>
              </a:ext>
            </a:extLst>
          </p:cNvPr>
          <p:cNvSpPr/>
          <p:nvPr/>
        </p:nvSpPr>
        <p:spPr>
          <a:xfrm>
            <a:off x="2285472" y="548681"/>
            <a:ext cx="8356775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Arial" panose="020B0604020202020204" pitchFamily="34" charset="0"/>
              </a:rPr>
              <a:t>Hasta ağaç her gün biraz daha kuruyordu.</a:t>
            </a:r>
            <a:endParaRPr lang="tr-T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19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konuÅturma ile ilgili gÃ¶rsel sonucu">
            <a:extLst>
              <a:ext uri="{FF2B5EF4-FFF2-40B4-BE49-F238E27FC236}">
                <a16:creationId xmlns:a16="http://schemas.microsoft.com/office/drawing/2014/main" id="{84243EBE-C031-4BFE-8E3A-E8735ED973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50"/>
          <a:stretch/>
        </p:blipFill>
        <p:spPr bwMode="auto">
          <a:xfrm>
            <a:off x="1524000" y="27384"/>
            <a:ext cx="9144000" cy="119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13E4C483-EED9-4DB9-887E-2A39AC0F32D3}"/>
              </a:ext>
            </a:extLst>
          </p:cNvPr>
          <p:cNvSpPr/>
          <p:nvPr/>
        </p:nvSpPr>
        <p:spPr>
          <a:xfrm>
            <a:off x="2135560" y="2132857"/>
            <a:ext cx="7488832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  <a:latin typeface="Segoe UI" panose="020B0502040204020203" pitchFamily="34" charset="0"/>
              </a:rPr>
              <a:t>İnsan dışındaki varlıkları konuşturma, onların ağzından söz söyleme sanatına intak(konuşturma) denir.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3" name="Dikdörtgen: Yuvarlatılmış Köşeler 2">
            <a:extLst>
              <a:ext uri="{FF2B5EF4-FFF2-40B4-BE49-F238E27FC236}">
                <a16:creationId xmlns:a16="http://schemas.microsoft.com/office/drawing/2014/main" id="{7B3EFE16-8672-4E35-88AF-483C45BBA57A}"/>
              </a:ext>
            </a:extLst>
          </p:cNvPr>
          <p:cNvSpPr/>
          <p:nvPr/>
        </p:nvSpPr>
        <p:spPr>
          <a:xfrm>
            <a:off x="2135560" y="4437112"/>
            <a:ext cx="7056784" cy="119675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Bu sanat genelde fabllarda animasyon filmlerinde kullanılır.</a:t>
            </a:r>
          </a:p>
        </p:txBody>
      </p:sp>
    </p:spTree>
    <p:extLst>
      <p:ext uri="{BB962C8B-B14F-4D97-AF65-F5344CB8AC3E}">
        <p14:creationId xmlns:p14="http://schemas.microsoft.com/office/powerpoint/2010/main" val="350317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konuÅturma ile ilgili gÃ¶rsel sonucu">
            <a:extLst>
              <a:ext uri="{FF2B5EF4-FFF2-40B4-BE49-F238E27FC236}">
                <a16:creationId xmlns:a16="http://schemas.microsoft.com/office/drawing/2014/main" id="{125DB5BE-9DC1-46F6-B37A-63E36BE682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 t="6300" r="-1575" b="18101"/>
          <a:stretch/>
        </p:blipFill>
        <p:spPr bwMode="auto">
          <a:xfrm>
            <a:off x="2413000" y="908720"/>
            <a:ext cx="7366000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4440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Ä°lgili resim">
            <a:extLst>
              <a:ext uri="{FF2B5EF4-FFF2-40B4-BE49-F238E27FC236}">
                <a16:creationId xmlns:a16="http://schemas.microsoft.com/office/drawing/2014/main" id="{8638CDAF-B476-4784-82BB-E9E1E9CEFB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7" r="22439"/>
          <a:stretch/>
        </p:blipFill>
        <p:spPr bwMode="auto">
          <a:xfrm>
            <a:off x="3143672" y="600075"/>
            <a:ext cx="5544616" cy="565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40660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Ä°lgili resim">
            <a:extLst>
              <a:ext uri="{FF2B5EF4-FFF2-40B4-BE49-F238E27FC236}">
                <a16:creationId xmlns:a16="http://schemas.microsoft.com/office/drawing/2014/main" id="{807690C9-805F-43B4-98D0-2B48C9EB3D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4"/>
          <a:stretch/>
        </p:blipFill>
        <p:spPr bwMode="auto">
          <a:xfrm>
            <a:off x="4079776" y="188640"/>
            <a:ext cx="4358508" cy="690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0396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konuÅturma ile ilgili gÃ¶rsel sonucu">
            <a:extLst>
              <a:ext uri="{FF2B5EF4-FFF2-40B4-BE49-F238E27FC236}">
                <a16:creationId xmlns:a16="http://schemas.microsoft.com/office/drawing/2014/main" id="{CC0142CA-DEA1-46BA-8E82-DB57686A5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0"/>
            <a:ext cx="6883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0069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n komik Erdil Yaşaroğlu karikatürleri - Yaşam Haberleri">
            <a:extLst>
              <a:ext uri="{FF2B5EF4-FFF2-40B4-BE49-F238E27FC236}">
                <a16:creationId xmlns:a16="http://schemas.microsoft.com/office/drawing/2014/main" id="{D7D9794C-8472-4BF6-9BAB-C4972785B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013" y="571500"/>
            <a:ext cx="51339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4526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yvan Karikatürleri | KARİKATÜR DÜNYASI">
            <a:extLst>
              <a:ext uri="{FF2B5EF4-FFF2-40B4-BE49-F238E27FC236}">
                <a16:creationId xmlns:a16="http://schemas.microsoft.com/office/drawing/2014/main" id="{797CE9DD-3C60-4297-A9E8-D6F84D6F0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042" y="492369"/>
            <a:ext cx="7959816" cy="568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0197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ilosunu tartan tavuk - hayvan karikatürleri">
            <a:extLst>
              <a:ext uri="{FF2B5EF4-FFF2-40B4-BE49-F238E27FC236}">
                <a16:creationId xmlns:a16="http://schemas.microsoft.com/office/drawing/2014/main" id="{67BD7E9F-6B25-4FB1-B9AC-BEF4B897B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98" y="675249"/>
            <a:ext cx="8148008" cy="509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9757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an Baytak karikatürleri (Temmuz 2020) | Karikatür Haberleri">
            <a:extLst>
              <a:ext uri="{FF2B5EF4-FFF2-40B4-BE49-F238E27FC236}">
                <a16:creationId xmlns:a16="http://schemas.microsoft.com/office/drawing/2014/main" id="{12276F3B-665B-494E-8760-D8E07AB11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1000"/>
            <a:ext cx="6096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3568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9BA89B90-451E-43D9-A2E7-3C25905FA7BE}"/>
              </a:ext>
            </a:extLst>
          </p:cNvPr>
          <p:cNvSpPr txBox="1"/>
          <p:nvPr/>
        </p:nvSpPr>
        <p:spPr>
          <a:xfrm>
            <a:off x="492368" y="2026140"/>
            <a:ext cx="10592973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3200" b="1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Aralarında ilgiden dolayı, birbirine zıt kavramları bir arada kullanmaktır.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6250F496-E7D9-464F-8651-719FCBFC4604}"/>
              </a:ext>
            </a:extLst>
          </p:cNvPr>
          <p:cNvSpPr/>
          <p:nvPr/>
        </p:nvSpPr>
        <p:spPr>
          <a:xfrm>
            <a:off x="2686929" y="393895"/>
            <a:ext cx="6977576" cy="98473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C00000"/>
                </a:solidFill>
              </a:rPr>
              <a:t>5-ZITLIK(TEZAT)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0DAFE9FA-EFF9-4CEE-ACCF-637EF80D036A}"/>
              </a:ext>
            </a:extLst>
          </p:cNvPr>
          <p:cNvSpPr txBox="1"/>
          <p:nvPr/>
        </p:nvSpPr>
        <p:spPr>
          <a:xfrm>
            <a:off x="492367" y="3750864"/>
            <a:ext cx="9172137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İki karşıt düşüncenin bir arada söylenmesidir.</a:t>
            </a:r>
            <a:endParaRPr lang="tr-T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1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4D9C3B4A-E46D-425A-BC81-10879FB6ECC9}"/>
              </a:ext>
            </a:extLst>
          </p:cNvPr>
          <p:cNvSpPr txBox="1"/>
          <p:nvPr/>
        </p:nvSpPr>
        <p:spPr>
          <a:xfrm>
            <a:off x="661180" y="912615"/>
            <a:ext cx="9594167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3200" b="1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– </a:t>
            </a:r>
            <a:r>
              <a:rPr lang="tr-TR" sz="3200" b="1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Ağlarım</a:t>
            </a:r>
            <a:r>
              <a:rPr lang="tr-TR" sz="3200" b="1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 hatıra geldikçe </a:t>
            </a:r>
            <a:r>
              <a:rPr lang="tr-TR" sz="3200" b="1" i="0" dirty="0">
                <a:solidFill>
                  <a:srgbClr val="00B0F0"/>
                </a:solidFill>
                <a:effectLst/>
                <a:latin typeface="Comic Sans Ms" panose="030F0702030302020204" pitchFamily="66" charset="0"/>
              </a:rPr>
              <a:t>gülüştüklerimiz.</a:t>
            </a:r>
            <a:endParaRPr lang="tr-TR" sz="3200" b="1" dirty="0">
              <a:solidFill>
                <a:srgbClr val="00B0F0"/>
              </a:solidFill>
            </a:endParaRPr>
          </a:p>
        </p:txBody>
      </p:sp>
      <p:sp>
        <p:nvSpPr>
          <p:cNvPr id="4" name="Ok: Yukarı Bükülü 3">
            <a:extLst>
              <a:ext uri="{FF2B5EF4-FFF2-40B4-BE49-F238E27FC236}">
                <a16:creationId xmlns:a16="http://schemas.microsoft.com/office/drawing/2014/main" id="{0DBC61D8-F43D-4F58-A333-B319D797FEEA}"/>
              </a:ext>
            </a:extLst>
          </p:cNvPr>
          <p:cNvSpPr/>
          <p:nvPr/>
        </p:nvSpPr>
        <p:spPr>
          <a:xfrm>
            <a:off x="1814732" y="1497390"/>
            <a:ext cx="5809957" cy="1931610"/>
          </a:xfrm>
          <a:prstGeom prst="curved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64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E0AF4055-7D47-4E2E-BD4D-B80D8AD95433}"/>
              </a:ext>
            </a:extLst>
          </p:cNvPr>
          <p:cNvSpPr txBox="1"/>
          <p:nvPr/>
        </p:nvSpPr>
        <p:spPr>
          <a:xfrm>
            <a:off x="647113" y="1153943"/>
            <a:ext cx="10663312" cy="95410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Neden böyle </a:t>
            </a:r>
            <a:r>
              <a:rPr lang="tr-TR" sz="2800" b="0" i="0" dirty="0">
                <a:solidFill>
                  <a:srgbClr val="00B0F0"/>
                </a:solidFill>
                <a:effectLst/>
                <a:latin typeface="Comic Sans Ms" panose="030F0702030302020204" pitchFamily="66" charset="0"/>
              </a:rPr>
              <a:t>düşman </a:t>
            </a:r>
            <a:r>
              <a:rPr lang="tr-TR" sz="28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görünürsünüz,</a:t>
            </a:r>
            <a:br>
              <a:rPr lang="tr-TR" sz="2800" dirty="0"/>
            </a:br>
            <a:r>
              <a:rPr lang="tr-TR" sz="28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Yıllar yılı </a:t>
            </a:r>
            <a:r>
              <a:rPr lang="tr-TR" sz="2800" b="0" i="0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dost</a:t>
            </a:r>
            <a:r>
              <a:rPr lang="tr-TR" sz="28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 bildiğim aynalar?</a:t>
            </a:r>
            <a:endParaRPr lang="tr-TR" sz="2800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45A4770-E181-4127-B3B5-A8C7BABFDED0}"/>
              </a:ext>
            </a:extLst>
          </p:cNvPr>
          <p:cNvSpPr txBox="1"/>
          <p:nvPr/>
        </p:nvSpPr>
        <p:spPr>
          <a:xfrm>
            <a:off x="815925" y="3429000"/>
            <a:ext cx="883451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Sana </a:t>
            </a:r>
            <a:r>
              <a:rPr lang="tr-TR" sz="2800" b="1" i="0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çirkin</a:t>
            </a:r>
            <a:r>
              <a:rPr lang="tr-TR" sz="2800" b="1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 dediler, </a:t>
            </a:r>
            <a:r>
              <a:rPr lang="tr-TR" sz="2800" b="1" i="0" dirty="0">
                <a:solidFill>
                  <a:schemeClr val="accent1"/>
                </a:solidFill>
                <a:effectLst/>
                <a:latin typeface="Comic Sans Ms" panose="030F0702030302020204" pitchFamily="66" charset="0"/>
              </a:rPr>
              <a:t>düşmanı</a:t>
            </a:r>
            <a:r>
              <a:rPr lang="tr-TR" sz="2800" b="1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 oldum güzelin.</a:t>
            </a:r>
            <a:endParaRPr lang="tr-TR" sz="2800" b="1" dirty="0"/>
          </a:p>
        </p:txBody>
      </p:sp>
      <p:sp>
        <p:nvSpPr>
          <p:cNvPr id="7" name="Ok: Yukarı Bükülü 6">
            <a:extLst>
              <a:ext uri="{FF2B5EF4-FFF2-40B4-BE49-F238E27FC236}">
                <a16:creationId xmlns:a16="http://schemas.microsoft.com/office/drawing/2014/main" id="{CC77A418-7967-4363-AFB1-3B7304A2EC6D}"/>
              </a:ext>
            </a:extLst>
          </p:cNvPr>
          <p:cNvSpPr/>
          <p:nvPr/>
        </p:nvSpPr>
        <p:spPr>
          <a:xfrm>
            <a:off x="2208627" y="4051495"/>
            <a:ext cx="3080825" cy="1790132"/>
          </a:xfrm>
          <a:prstGeom prst="curved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44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5E35C96F-896E-45EA-ACD6-97B9D5837A70}"/>
              </a:ext>
            </a:extLst>
          </p:cNvPr>
          <p:cNvSpPr txBox="1"/>
          <p:nvPr/>
        </p:nvSpPr>
        <p:spPr>
          <a:xfrm>
            <a:off x="1111347" y="1039224"/>
            <a:ext cx="9566031" cy="52322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Karlar etrafı </a:t>
            </a:r>
            <a:r>
              <a:rPr lang="tr-TR" sz="2800" b="1" i="0" dirty="0">
                <a:solidFill>
                  <a:schemeClr val="accent1"/>
                </a:solidFill>
                <a:effectLst/>
                <a:latin typeface="Comic Sans Ms" panose="030F0702030302020204" pitchFamily="66" charset="0"/>
              </a:rPr>
              <a:t>bembeyaz</a:t>
            </a:r>
            <a:r>
              <a:rPr lang="tr-TR" sz="2800" b="1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 bir </a:t>
            </a:r>
            <a:r>
              <a:rPr lang="tr-TR" sz="2800" b="1" i="0" dirty="0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karanlığa</a:t>
            </a:r>
            <a:r>
              <a:rPr lang="tr-TR" sz="2800" b="1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 gömdü.</a:t>
            </a:r>
            <a:endParaRPr lang="tr-TR" sz="2800" b="1" dirty="0"/>
          </a:p>
        </p:txBody>
      </p:sp>
      <p:sp>
        <p:nvSpPr>
          <p:cNvPr id="5" name="Ok: Yukarı Bükülü 4">
            <a:extLst>
              <a:ext uri="{FF2B5EF4-FFF2-40B4-BE49-F238E27FC236}">
                <a16:creationId xmlns:a16="http://schemas.microsoft.com/office/drawing/2014/main" id="{4B77BCF6-8701-446B-BAF9-1A1B81992BA2}"/>
              </a:ext>
            </a:extLst>
          </p:cNvPr>
          <p:cNvSpPr/>
          <p:nvPr/>
        </p:nvSpPr>
        <p:spPr>
          <a:xfrm>
            <a:off x="3924886" y="1562444"/>
            <a:ext cx="3080825" cy="1790132"/>
          </a:xfrm>
          <a:prstGeom prst="curved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883CF2A-55C0-453C-85B6-E6AF01E2797F}"/>
              </a:ext>
            </a:extLst>
          </p:cNvPr>
          <p:cNvSpPr txBox="1"/>
          <p:nvPr/>
        </p:nvSpPr>
        <p:spPr>
          <a:xfrm>
            <a:off x="1294228" y="4417647"/>
            <a:ext cx="6105378" cy="95410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i="0" dirty="0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Yükseğinde</a:t>
            </a:r>
            <a:r>
              <a:rPr lang="tr-TR" sz="2800" b="1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 büyük namlı karın var,</a:t>
            </a:r>
            <a:br>
              <a:rPr lang="tr-TR" sz="2800" b="1" dirty="0"/>
            </a:br>
            <a:r>
              <a:rPr lang="tr-TR" sz="2800" b="1" i="0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Alçağında</a:t>
            </a:r>
            <a:r>
              <a:rPr lang="tr-TR" sz="2800" b="1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 mor sümbüllü bağın var.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278895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C96EF76B-F26A-4A78-9D08-2F65CE3AC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078" y="211016"/>
            <a:ext cx="3205844" cy="1108563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F9F27CEB-E439-43F2-BD21-F8AFDFF31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750" y="1314450"/>
            <a:ext cx="6286500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91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52137AB0-0C80-46D6-A333-93BA7CFCA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28" y="239151"/>
            <a:ext cx="4465523" cy="1909396"/>
          </a:xfrm>
          <a:prstGeom prst="rect">
            <a:avLst/>
          </a:prstGeom>
        </p:spPr>
      </p:pic>
      <p:sp>
        <p:nvSpPr>
          <p:cNvPr id="3" name="Ok: Sağ 2">
            <a:extLst>
              <a:ext uri="{FF2B5EF4-FFF2-40B4-BE49-F238E27FC236}">
                <a16:creationId xmlns:a16="http://schemas.microsoft.com/office/drawing/2014/main" id="{69E66CDE-0430-45FC-BBC2-ADEF3AADC932}"/>
              </a:ext>
            </a:extLst>
          </p:cNvPr>
          <p:cNvSpPr/>
          <p:nvPr/>
        </p:nvSpPr>
        <p:spPr>
          <a:xfrm>
            <a:off x="4635451" y="787791"/>
            <a:ext cx="2117041" cy="81592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93DE1D7-72A9-408B-A6C5-CC1432181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11" y="2364763"/>
            <a:ext cx="4466140" cy="213851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7AD481CF-7AAA-42B1-89A1-4974ECD09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928" y="4719490"/>
            <a:ext cx="4465523" cy="2138510"/>
          </a:xfrm>
          <a:prstGeom prst="rect">
            <a:avLst/>
          </a:prstGeom>
        </p:spPr>
      </p:pic>
      <p:sp>
        <p:nvSpPr>
          <p:cNvPr id="6" name="Ok: Sağ 5">
            <a:extLst>
              <a:ext uri="{FF2B5EF4-FFF2-40B4-BE49-F238E27FC236}">
                <a16:creationId xmlns:a16="http://schemas.microsoft.com/office/drawing/2014/main" id="{A8B26399-E45B-4DE8-8D82-97C20B6BAA8A}"/>
              </a:ext>
            </a:extLst>
          </p:cNvPr>
          <p:cNvSpPr/>
          <p:nvPr/>
        </p:nvSpPr>
        <p:spPr>
          <a:xfrm>
            <a:off x="4787849" y="2786904"/>
            <a:ext cx="2117041" cy="81592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Ok: Sağ 6">
            <a:extLst>
              <a:ext uri="{FF2B5EF4-FFF2-40B4-BE49-F238E27FC236}">
                <a16:creationId xmlns:a16="http://schemas.microsoft.com/office/drawing/2014/main" id="{0FF6CD8B-2C37-42A5-BBC6-1C6689054616}"/>
              </a:ext>
            </a:extLst>
          </p:cNvPr>
          <p:cNvSpPr/>
          <p:nvPr/>
        </p:nvSpPr>
        <p:spPr>
          <a:xfrm>
            <a:off x="4787850" y="5380782"/>
            <a:ext cx="2117041" cy="81592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3DA81B0-C71C-4FA0-83FF-27527058C2B6}"/>
              </a:ext>
            </a:extLst>
          </p:cNvPr>
          <p:cNvSpPr/>
          <p:nvPr/>
        </p:nvSpPr>
        <p:spPr>
          <a:xfrm>
            <a:off x="7247061" y="787791"/>
            <a:ext cx="3257623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600" b="1" dirty="0">
                <a:solidFill>
                  <a:srgbClr val="C00000"/>
                </a:solidFill>
                <a:latin typeface="Verdana" panose="020B0604030504040204" pitchFamily="34" charset="0"/>
              </a:rPr>
              <a:t>Kişileştirme</a:t>
            </a:r>
            <a:endParaRPr lang="tr-TR" sz="3600" b="1" dirty="0">
              <a:solidFill>
                <a:srgbClr val="C00000"/>
              </a:solidFill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A5FD6025-F43F-4428-8B72-99BC29BEA6BE}"/>
              </a:ext>
            </a:extLst>
          </p:cNvPr>
          <p:cNvSpPr/>
          <p:nvPr/>
        </p:nvSpPr>
        <p:spPr>
          <a:xfrm>
            <a:off x="7247061" y="2474893"/>
            <a:ext cx="3752192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“Mavi rüzgârların koştuğu sokak”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E1432C4-4BFC-4682-8B10-FD6C8B89A922}"/>
              </a:ext>
            </a:extLst>
          </p:cNvPr>
          <p:cNvSpPr/>
          <p:nvPr/>
        </p:nvSpPr>
        <p:spPr>
          <a:xfrm>
            <a:off x="7257684" y="5604079"/>
            <a:ext cx="247375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Verdana" panose="020B0604030504040204" pitchFamily="34" charset="0"/>
              </a:rPr>
              <a:t>Benzetme</a:t>
            </a:r>
            <a:endParaRPr lang="tr-T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00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A608713F-C3C0-4149-A965-0386E02CA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0892" y="277763"/>
            <a:ext cx="2133600" cy="619125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2832A445-05DA-4706-8962-D412EB512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659" y="1081380"/>
            <a:ext cx="7973043" cy="526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55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65FFB43D-8E86-4BB9-9D16-A6469F97FA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028" b="-11431"/>
          <a:stretch/>
        </p:blipFill>
        <p:spPr>
          <a:xfrm>
            <a:off x="742924" y="450167"/>
            <a:ext cx="4401560" cy="1983543"/>
          </a:xfrm>
          <a:prstGeom prst="rect">
            <a:avLst/>
          </a:prstGeom>
        </p:spPr>
      </p:pic>
      <p:sp>
        <p:nvSpPr>
          <p:cNvPr id="3" name="Ok: Sağ 2">
            <a:extLst>
              <a:ext uri="{FF2B5EF4-FFF2-40B4-BE49-F238E27FC236}">
                <a16:creationId xmlns:a16="http://schemas.microsoft.com/office/drawing/2014/main" id="{20CDFABC-289F-4762-BBD1-75D90642C880}"/>
              </a:ext>
            </a:extLst>
          </p:cNvPr>
          <p:cNvSpPr/>
          <p:nvPr/>
        </p:nvSpPr>
        <p:spPr>
          <a:xfrm>
            <a:off x="5338836" y="858130"/>
            <a:ext cx="2117041" cy="81592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2A59D003-EAD3-4E68-A7F4-95A425906662}"/>
              </a:ext>
            </a:extLst>
          </p:cNvPr>
          <p:cNvSpPr/>
          <p:nvPr/>
        </p:nvSpPr>
        <p:spPr>
          <a:xfrm>
            <a:off x="7650229" y="858130"/>
            <a:ext cx="3119765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4000" b="1" dirty="0">
                <a:solidFill>
                  <a:srgbClr val="C00000"/>
                </a:solidFill>
                <a:latin typeface="Roboto"/>
              </a:rPr>
              <a:t>konuşturma</a:t>
            </a:r>
            <a:endParaRPr lang="tr-TR" sz="4000" b="1" dirty="0">
              <a:solidFill>
                <a:srgbClr val="C00000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E6923D7-5EBC-4C8D-ABBB-855EAAA47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37" y="3429000"/>
            <a:ext cx="5110899" cy="408476"/>
          </a:xfrm>
          <a:prstGeom prst="rect">
            <a:avLst/>
          </a:prstGeom>
        </p:spPr>
      </p:pic>
      <p:sp>
        <p:nvSpPr>
          <p:cNvPr id="6" name="Ok: Sağ 5">
            <a:extLst>
              <a:ext uri="{FF2B5EF4-FFF2-40B4-BE49-F238E27FC236}">
                <a16:creationId xmlns:a16="http://schemas.microsoft.com/office/drawing/2014/main" id="{12FDCC05-4DF5-49FD-8D91-CB1871F2322D}"/>
              </a:ext>
            </a:extLst>
          </p:cNvPr>
          <p:cNvSpPr/>
          <p:nvPr/>
        </p:nvSpPr>
        <p:spPr>
          <a:xfrm>
            <a:off x="5533188" y="3225275"/>
            <a:ext cx="2117041" cy="81592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D9E54FF-BBCF-4C34-B7BE-FABEDCA46EB1}"/>
              </a:ext>
            </a:extLst>
          </p:cNvPr>
          <p:cNvSpPr/>
          <p:nvPr/>
        </p:nvSpPr>
        <p:spPr>
          <a:xfrm>
            <a:off x="7957914" y="3267679"/>
            <a:ext cx="198002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600" b="1" dirty="0">
                <a:solidFill>
                  <a:srgbClr val="C00000"/>
                </a:solidFill>
                <a:latin typeface="Roboto"/>
              </a:rPr>
              <a:t>abartma</a:t>
            </a:r>
            <a:endParaRPr lang="tr-TR" sz="3600" b="1" dirty="0">
              <a:solidFill>
                <a:srgbClr val="C00000"/>
              </a:solidFill>
            </a:endParaRP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4B8266C5-07A9-4F36-8DE5-DE79EE153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37" y="4993298"/>
            <a:ext cx="4464880" cy="599122"/>
          </a:xfrm>
          <a:prstGeom prst="rect">
            <a:avLst/>
          </a:prstGeom>
        </p:spPr>
      </p:pic>
      <p:sp>
        <p:nvSpPr>
          <p:cNvPr id="9" name="Ok: Sağ 8">
            <a:extLst>
              <a:ext uri="{FF2B5EF4-FFF2-40B4-BE49-F238E27FC236}">
                <a16:creationId xmlns:a16="http://schemas.microsoft.com/office/drawing/2014/main" id="{C7D40C3F-5983-4FD5-B589-CD9C560A7B9D}"/>
              </a:ext>
            </a:extLst>
          </p:cNvPr>
          <p:cNvSpPr/>
          <p:nvPr/>
        </p:nvSpPr>
        <p:spPr>
          <a:xfrm>
            <a:off x="5533188" y="4871964"/>
            <a:ext cx="2117041" cy="81592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A78111F8-15DA-4AA0-A944-6F58DA344930}"/>
              </a:ext>
            </a:extLst>
          </p:cNvPr>
          <p:cNvSpPr/>
          <p:nvPr/>
        </p:nvSpPr>
        <p:spPr>
          <a:xfrm>
            <a:off x="8012347" y="5095261"/>
            <a:ext cx="2074607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Roboto"/>
              </a:rPr>
              <a:t>benzetme</a:t>
            </a:r>
            <a:endParaRPr lang="tr-T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12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E86DB8F0-2A06-4B1C-ABF4-266AC4BB32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r="17648" b="922"/>
          <a:stretch/>
        </p:blipFill>
        <p:spPr>
          <a:xfrm>
            <a:off x="689317" y="450167"/>
            <a:ext cx="4079631" cy="928468"/>
          </a:xfrm>
          <a:prstGeom prst="rect">
            <a:avLst/>
          </a:prstGeom>
        </p:spPr>
      </p:pic>
      <p:sp>
        <p:nvSpPr>
          <p:cNvPr id="3" name="Ok: Sağ 2">
            <a:extLst>
              <a:ext uri="{FF2B5EF4-FFF2-40B4-BE49-F238E27FC236}">
                <a16:creationId xmlns:a16="http://schemas.microsoft.com/office/drawing/2014/main" id="{033AE2A9-1896-45DC-ACCC-15EE17438FCC}"/>
              </a:ext>
            </a:extLst>
          </p:cNvPr>
          <p:cNvSpPr/>
          <p:nvPr/>
        </p:nvSpPr>
        <p:spPr>
          <a:xfrm>
            <a:off x="5037479" y="506438"/>
            <a:ext cx="2117041" cy="81592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A660214D-25EC-471C-88CD-E3283E5CAEFB}"/>
              </a:ext>
            </a:extLst>
          </p:cNvPr>
          <p:cNvSpPr/>
          <p:nvPr/>
        </p:nvSpPr>
        <p:spPr>
          <a:xfrm>
            <a:off x="7423051" y="591235"/>
            <a:ext cx="2723823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600" b="1" dirty="0">
                <a:solidFill>
                  <a:srgbClr val="C00000"/>
                </a:solidFill>
                <a:latin typeface="Roboto"/>
              </a:rPr>
              <a:t>kişileştirme</a:t>
            </a:r>
            <a:endParaRPr lang="tr-TR" sz="3600" b="1" dirty="0">
              <a:solidFill>
                <a:srgbClr val="C00000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ABC5E5A-E94C-4D23-BCC7-87A5BBD07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317" y="2574388"/>
            <a:ext cx="3684368" cy="373306"/>
          </a:xfrm>
          <a:prstGeom prst="rect">
            <a:avLst/>
          </a:prstGeom>
        </p:spPr>
      </p:pic>
      <p:sp>
        <p:nvSpPr>
          <p:cNvPr id="6" name="Ok: Sağ 5">
            <a:extLst>
              <a:ext uri="{FF2B5EF4-FFF2-40B4-BE49-F238E27FC236}">
                <a16:creationId xmlns:a16="http://schemas.microsoft.com/office/drawing/2014/main" id="{57EF0B37-30E5-45C6-97A6-909FB2DB58E6}"/>
              </a:ext>
            </a:extLst>
          </p:cNvPr>
          <p:cNvSpPr/>
          <p:nvPr/>
        </p:nvSpPr>
        <p:spPr>
          <a:xfrm>
            <a:off x="5037478" y="2353078"/>
            <a:ext cx="2117041" cy="81592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39FA82AD-DD93-4656-9BB0-FA6B840DE5A5}"/>
              </a:ext>
            </a:extLst>
          </p:cNvPr>
          <p:cNvSpPr/>
          <p:nvPr/>
        </p:nvSpPr>
        <p:spPr>
          <a:xfrm>
            <a:off x="7598566" y="2584229"/>
            <a:ext cx="1802096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Roboto"/>
              </a:rPr>
              <a:t>Karşıtlık</a:t>
            </a:r>
            <a:endParaRPr lang="tr-T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6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D809A921-3781-4DDA-B560-E7F3DF42ACF9}"/>
              </a:ext>
            </a:extLst>
          </p:cNvPr>
          <p:cNvSpPr/>
          <p:nvPr/>
        </p:nvSpPr>
        <p:spPr>
          <a:xfrm>
            <a:off x="781062" y="554348"/>
            <a:ext cx="10363200" cy="451899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9600" dirty="0">
                <a:solidFill>
                  <a:srgbClr val="C00000"/>
                </a:solidFill>
              </a:rPr>
              <a:t>SÖZ SANATLARI</a:t>
            </a:r>
          </a:p>
          <a:p>
            <a:pPr algn="ctr"/>
            <a:r>
              <a:rPr lang="tr-TR" sz="9600" dirty="0">
                <a:solidFill>
                  <a:srgbClr val="C00000"/>
                </a:solidFill>
              </a:rPr>
              <a:t>OYUNU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83408AA8-22C2-479B-9BEE-726D5140E7BF}"/>
              </a:ext>
            </a:extLst>
          </p:cNvPr>
          <p:cNvSpPr/>
          <p:nvPr/>
        </p:nvSpPr>
        <p:spPr>
          <a:xfrm>
            <a:off x="1294228" y="5247249"/>
            <a:ext cx="7948246" cy="128016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ÖĞRENCİLER  DEFTERLERİNE 1’DEN 40’A KADAR RAKAMLARI  ALT ALTA YAZARLAR. GÖSTERİLEN HER CÜMLEDEKİ SÖZ SANATI ÖĞRENCİLER TARAFINDAN BULUNUR,  RAKAMIN KARŞISINDAKİ BÖLÜME YAZILIR.</a:t>
            </a:r>
          </a:p>
        </p:txBody>
      </p:sp>
    </p:spTree>
    <p:extLst>
      <p:ext uri="{BB962C8B-B14F-4D97-AF65-F5344CB8AC3E}">
        <p14:creationId xmlns:p14="http://schemas.microsoft.com/office/powerpoint/2010/main" val="13062233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3CAE7B01-49B3-44DC-8E95-926847B501FA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1-Aldığın para ananın ak sütü gibi helal olsun.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7D62610A-35DA-44BF-B62C-4F93962F6AF7}"/>
              </a:ext>
            </a:extLst>
          </p:cNvPr>
          <p:cNvSpPr/>
          <p:nvPr/>
        </p:nvSpPr>
        <p:spPr>
          <a:xfrm>
            <a:off x="331304" y="3737114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C00000"/>
                </a:solidFill>
              </a:rPr>
              <a:t>2-Deveye «Boynun eğri.» demişler. «Nerem doğru ki?» demiş.</a:t>
            </a:r>
          </a:p>
        </p:txBody>
      </p:sp>
    </p:spTree>
    <p:extLst>
      <p:ext uri="{BB962C8B-B14F-4D97-AF65-F5344CB8AC3E}">
        <p14:creationId xmlns:p14="http://schemas.microsoft.com/office/powerpoint/2010/main" val="327135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FE06451E-6836-44AC-AB43-144DABDFE6DA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3-Farklı bir gezegenden kopup gelen birer yıldız gibiydi gözleri.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2399F855-8A3F-4B4F-934F-158BA045CB3D}"/>
              </a:ext>
            </a:extLst>
          </p:cNvPr>
          <p:cNvSpPr/>
          <p:nvPr/>
        </p:nvSpPr>
        <p:spPr>
          <a:xfrm>
            <a:off x="357808" y="3889514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4-Denizler insanların en gizli sırlarını taşır.</a:t>
            </a:r>
          </a:p>
        </p:txBody>
      </p:sp>
    </p:spTree>
    <p:extLst>
      <p:ext uri="{BB962C8B-B14F-4D97-AF65-F5344CB8AC3E}">
        <p14:creationId xmlns:p14="http://schemas.microsoft.com/office/powerpoint/2010/main" val="4028624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EAFFE0BB-A113-47D4-9281-981266985F90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5-Yaprak döker bir yanımız, bir yanımız bahar bahçe…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CAA1CF31-2AD3-4AC6-9115-D8394417B8B4}"/>
              </a:ext>
            </a:extLst>
          </p:cNvPr>
          <p:cNvSpPr/>
          <p:nvPr/>
        </p:nvSpPr>
        <p:spPr>
          <a:xfrm>
            <a:off x="331303" y="3624470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6-Vurulmuş bir geyiktir sensiz zamanlar.</a:t>
            </a:r>
          </a:p>
        </p:txBody>
      </p:sp>
    </p:spTree>
    <p:extLst>
      <p:ext uri="{BB962C8B-B14F-4D97-AF65-F5344CB8AC3E}">
        <p14:creationId xmlns:p14="http://schemas.microsoft.com/office/powerpoint/2010/main" val="121357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D9839518-F5DC-400A-A09F-CF0ECBA64AEA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400" b="1" dirty="0">
                <a:solidFill>
                  <a:srgbClr val="C00000"/>
                </a:solidFill>
              </a:rPr>
              <a:t>7-Susarak anlattım bütün gizliyi….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608F2C8B-B8A9-4750-95A6-38831BE004D8}"/>
              </a:ext>
            </a:extLst>
          </p:cNvPr>
          <p:cNvSpPr/>
          <p:nvPr/>
        </p:nvSpPr>
        <p:spPr>
          <a:xfrm>
            <a:off x="331303" y="3889514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C00000"/>
                </a:solidFill>
              </a:rPr>
              <a:t>8-Kuşlar neşeli, ötüyor dallarda.</a:t>
            </a:r>
          </a:p>
        </p:txBody>
      </p:sp>
    </p:spTree>
    <p:extLst>
      <p:ext uri="{BB962C8B-B14F-4D97-AF65-F5344CB8AC3E}">
        <p14:creationId xmlns:p14="http://schemas.microsoft.com/office/powerpoint/2010/main" val="149185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B2B151D-40CE-490E-BF6E-E75CA34E947D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9-Gözlerine mil çekilmiş bir âmâ gibi evler.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B5457877-AA26-4036-B168-72162CDB8A41}"/>
              </a:ext>
            </a:extLst>
          </p:cNvPr>
          <p:cNvSpPr/>
          <p:nvPr/>
        </p:nvSpPr>
        <p:spPr>
          <a:xfrm>
            <a:off x="357808" y="3770243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C00000"/>
                </a:solidFill>
              </a:rPr>
              <a:t>10-Kömür torbalarını kömürlüğe taşıyana kadar kolum koptu.</a:t>
            </a:r>
          </a:p>
        </p:txBody>
      </p:sp>
    </p:spTree>
    <p:extLst>
      <p:ext uri="{BB962C8B-B14F-4D97-AF65-F5344CB8AC3E}">
        <p14:creationId xmlns:p14="http://schemas.microsoft.com/office/powerpoint/2010/main" val="138025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EE00B44E-4645-4002-86B4-0F3A5BFB4687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11-Salkım söğütler yıkıyordu suda saçlarını.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5CEB9DD9-92FC-48CD-8F53-45C3DC120B6B}"/>
              </a:ext>
            </a:extLst>
          </p:cNvPr>
          <p:cNvSpPr/>
          <p:nvPr/>
        </p:nvSpPr>
        <p:spPr>
          <a:xfrm>
            <a:off x="457200" y="3889514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C00000"/>
                </a:solidFill>
              </a:rPr>
              <a:t>12-Söylentileri sağır sultan duymuştu.</a:t>
            </a:r>
          </a:p>
        </p:txBody>
      </p:sp>
    </p:spTree>
    <p:extLst>
      <p:ext uri="{BB962C8B-B14F-4D97-AF65-F5344CB8AC3E}">
        <p14:creationId xmlns:p14="http://schemas.microsoft.com/office/powerpoint/2010/main" val="107771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48A7DF03-13F0-4873-9DA6-506C1117D1D0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13-Menekşeler boynunu bükmüş, düşünüyordu.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A66EBD73-E484-44AC-81CD-6E817C8E5BA8}"/>
              </a:ext>
            </a:extLst>
          </p:cNvPr>
          <p:cNvSpPr/>
          <p:nvPr/>
        </p:nvSpPr>
        <p:spPr>
          <a:xfrm>
            <a:off x="357808" y="3889514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14-Suçlu olduğu ortaya çıkınca süt dökmüş kediye döndü.</a:t>
            </a:r>
          </a:p>
        </p:txBody>
      </p:sp>
    </p:spTree>
    <p:extLst>
      <p:ext uri="{BB962C8B-B14F-4D97-AF65-F5344CB8AC3E}">
        <p14:creationId xmlns:p14="http://schemas.microsoft.com/office/powerpoint/2010/main" val="46088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2AD462E8-9BEA-471D-A93D-B8B25CDCC679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15-Öyle kötü bir koku vardı ki burnumuzun direği kırıldı.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BCEE2D22-1CD2-4C60-85B4-A8F33AA15E13}"/>
              </a:ext>
            </a:extLst>
          </p:cNvPr>
          <p:cNvSpPr/>
          <p:nvPr/>
        </p:nvSpPr>
        <p:spPr>
          <a:xfrm>
            <a:off x="357808" y="3889514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16-Yerleri sildiğimiz </a:t>
            </a:r>
            <a:r>
              <a:rPr lang="tr-TR" sz="3200" b="1" dirty="0" err="1">
                <a:solidFill>
                  <a:srgbClr val="C00000"/>
                </a:solidFill>
              </a:rPr>
              <a:t>detarjanın</a:t>
            </a:r>
            <a:r>
              <a:rPr lang="tr-TR" sz="3200" b="1" dirty="0">
                <a:solidFill>
                  <a:srgbClr val="C00000"/>
                </a:solidFill>
              </a:rPr>
              <a:t> kokusu kır çiçeklerini andırıyordu.</a:t>
            </a:r>
          </a:p>
        </p:txBody>
      </p:sp>
    </p:spTree>
    <p:extLst>
      <p:ext uri="{BB962C8B-B14F-4D97-AF65-F5344CB8AC3E}">
        <p14:creationId xmlns:p14="http://schemas.microsoft.com/office/powerpoint/2010/main" val="293295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E3D853EC-E83A-4728-8384-121246A223EA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C00000"/>
                </a:solidFill>
              </a:rPr>
              <a:t>17-Çocuk ateşler içinde yanıyor.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F13332CB-9B66-453E-B5CF-804C88362A3F}"/>
              </a:ext>
            </a:extLst>
          </p:cNvPr>
          <p:cNvSpPr/>
          <p:nvPr/>
        </p:nvSpPr>
        <p:spPr>
          <a:xfrm>
            <a:off x="357808" y="3889514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18-Gözlerim çalışmaktan kan çanağına döndü.</a:t>
            </a:r>
          </a:p>
        </p:txBody>
      </p:sp>
    </p:spTree>
    <p:extLst>
      <p:ext uri="{BB962C8B-B14F-4D97-AF65-F5344CB8AC3E}">
        <p14:creationId xmlns:p14="http://schemas.microsoft.com/office/powerpoint/2010/main" val="20529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3F899EF0-4EBB-4C53-BD9E-C32D56381ABB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C00000"/>
                </a:solidFill>
              </a:rPr>
              <a:t>19-</a:t>
            </a:r>
            <a:r>
              <a:rPr lang="sv-SE" sz="4000" b="1" dirty="0">
                <a:solidFill>
                  <a:srgbClr val="C00000"/>
                </a:solidFill>
              </a:rPr>
              <a:t>İçimde kar donar, buzlar tutuşur,</a:t>
            </a:r>
            <a:endParaRPr lang="tr-TR" sz="4000" b="1" dirty="0">
              <a:solidFill>
                <a:srgbClr val="C00000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B8414FAD-5109-4682-84CC-3E4C0153C8A5}"/>
              </a:ext>
            </a:extLst>
          </p:cNvPr>
          <p:cNvSpPr/>
          <p:nvPr/>
        </p:nvSpPr>
        <p:spPr>
          <a:xfrm>
            <a:off x="357808" y="3770243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20-Tilki: “Karga kardeş, ne kadar da güzel sesin var.” diye seslendi.</a:t>
            </a:r>
          </a:p>
        </p:txBody>
      </p:sp>
    </p:spTree>
    <p:extLst>
      <p:ext uri="{BB962C8B-B14F-4D97-AF65-F5344CB8AC3E}">
        <p14:creationId xmlns:p14="http://schemas.microsoft.com/office/powerpoint/2010/main" val="253149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8C5EE3F3-D2B2-4151-A6F2-70C915D191B7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21-"Ben de gördüm güneşin doğarken battığını</a:t>
            </a:r>
            <a:br>
              <a:rPr lang="tr-TR" sz="3200" b="1" dirty="0">
                <a:solidFill>
                  <a:srgbClr val="C00000"/>
                </a:solidFill>
              </a:rPr>
            </a:br>
            <a:r>
              <a:rPr lang="tr-TR" sz="3200" b="1" dirty="0">
                <a:solidFill>
                  <a:srgbClr val="C00000"/>
                </a:solidFill>
              </a:rPr>
              <a:t>Esrarlı bir bakışın gönlü kapattığını."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F76B620D-6116-4401-8D4D-7B7D9A1C5339}"/>
              </a:ext>
            </a:extLst>
          </p:cNvPr>
          <p:cNvSpPr/>
          <p:nvPr/>
        </p:nvSpPr>
        <p:spPr>
          <a:xfrm>
            <a:off x="331303" y="423406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C00000"/>
                </a:solidFill>
              </a:rPr>
              <a:t>22-Yalnızlığın okşadığı </a:t>
            </a:r>
            <a:r>
              <a:rPr lang="tr-TR" sz="4000" b="1" dirty="0" err="1">
                <a:solidFill>
                  <a:srgbClr val="C00000"/>
                </a:solidFill>
              </a:rPr>
              <a:t>kalbime,yağmurlar</a:t>
            </a:r>
            <a:r>
              <a:rPr lang="tr-TR" sz="4000" b="1" dirty="0">
                <a:solidFill>
                  <a:srgbClr val="C00000"/>
                </a:solidFill>
              </a:rPr>
              <a:t> küskün</a:t>
            </a:r>
          </a:p>
        </p:txBody>
      </p:sp>
    </p:spTree>
    <p:extLst>
      <p:ext uri="{BB962C8B-B14F-4D97-AF65-F5344CB8AC3E}">
        <p14:creationId xmlns:p14="http://schemas.microsoft.com/office/powerpoint/2010/main" val="47835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5A6A9D3A-614C-42F4-8D2B-B76A7A227F23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23-Yıldızlar sönsün!” diyerek bağırdı karanlıktan sümbül.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A9D15D74-ADE5-4815-A5B4-FAB820DAED7B}"/>
              </a:ext>
            </a:extLst>
          </p:cNvPr>
          <p:cNvSpPr/>
          <p:nvPr/>
        </p:nvSpPr>
        <p:spPr>
          <a:xfrm>
            <a:off x="331303" y="3889514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24-Kutu gibi bir dairede otururlar.</a:t>
            </a:r>
          </a:p>
        </p:txBody>
      </p:sp>
    </p:spTree>
    <p:extLst>
      <p:ext uri="{BB962C8B-B14F-4D97-AF65-F5344CB8AC3E}">
        <p14:creationId xmlns:p14="http://schemas.microsoft.com/office/powerpoint/2010/main" val="15832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F42A4E7B-3C89-48E8-823C-4ACF17E42CC6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25-Kardeşim oyuncak alınmadığı için kıyameti kopardı.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6EB54616-D440-4F35-AFAE-741C81A30B57}"/>
              </a:ext>
            </a:extLst>
          </p:cNvPr>
          <p:cNvSpPr/>
          <p:nvPr/>
        </p:nvSpPr>
        <p:spPr>
          <a:xfrm>
            <a:off x="357808" y="4008783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26-Ayşe,  kaplumbağa gibi yavaş yürüyor.</a:t>
            </a:r>
          </a:p>
        </p:txBody>
      </p:sp>
    </p:spTree>
    <p:extLst>
      <p:ext uri="{BB962C8B-B14F-4D97-AF65-F5344CB8AC3E}">
        <p14:creationId xmlns:p14="http://schemas.microsoft.com/office/powerpoint/2010/main" val="361283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721EDE7-8DD4-4113-8CC8-64E8DFA55FB4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27-Ne siyah eylemiş bu </a:t>
            </a:r>
            <a:r>
              <a:rPr lang="tr-TR" sz="3600" b="1" dirty="0" err="1">
                <a:solidFill>
                  <a:srgbClr val="C00000"/>
                </a:solidFill>
              </a:rPr>
              <a:t>nasiyeyi</a:t>
            </a:r>
            <a:br>
              <a:rPr lang="tr-TR" sz="3600" b="1" dirty="0">
                <a:solidFill>
                  <a:srgbClr val="C00000"/>
                </a:solidFill>
              </a:rPr>
            </a:br>
            <a:r>
              <a:rPr lang="tr-TR" sz="3600" b="1" dirty="0">
                <a:solidFill>
                  <a:srgbClr val="C00000"/>
                </a:solidFill>
              </a:rPr>
              <a:t>Saçımı bembeyaz eden bahtım.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772746FB-FD18-4992-AE16-6968F99F9829}"/>
              </a:ext>
            </a:extLst>
          </p:cNvPr>
          <p:cNvSpPr/>
          <p:nvPr/>
        </p:nvSpPr>
        <p:spPr>
          <a:xfrm>
            <a:off x="384313" y="3995530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28-Bülbül, “Senin nazını çekemem…” diyordu. Güle.</a:t>
            </a:r>
          </a:p>
        </p:txBody>
      </p:sp>
    </p:spTree>
    <p:extLst>
      <p:ext uri="{BB962C8B-B14F-4D97-AF65-F5344CB8AC3E}">
        <p14:creationId xmlns:p14="http://schemas.microsoft.com/office/powerpoint/2010/main" val="169835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E749DA1C-E7BC-444F-BFC3-BA6AB0B343FC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29-Bir sarmaşık uyanıyordu uykusunda, / Geriniyordu bir eski duvarın sıvasında.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344013D8-4749-482C-BBD9-A11C8FF8F781}"/>
              </a:ext>
            </a:extLst>
          </p:cNvPr>
          <p:cNvSpPr/>
          <p:nvPr/>
        </p:nvSpPr>
        <p:spPr>
          <a:xfrm>
            <a:off x="357808" y="3730486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C00000"/>
                </a:solidFill>
              </a:rPr>
              <a:t>30-O çay ağır </a:t>
            </a:r>
            <a:r>
              <a:rPr lang="tr-TR" sz="4000" b="1" dirty="0" err="1">
                <a:solidFill>
                  <a:srgbClr val="C00000"/>
                </a:solidFill>
              </a:rPr>
              <a:t>akar,yorgun</a:t>
            </a:r>
            <a:r>
              <a:rPr lang="tr-TR" sz="4000" b="1" dirty="0">
                <a:solidFill>
                  <a:srgbClr val="C00000"/>
                </a:solidFill>
              </a:rPr>
              <a:t> mu bilmem, / Mehtabı hasta </a:t>
            </a:r>
            <a:r>
              <a:rPr lang="tr-TR" sz="4000" b="1" dirty="0" err="1">
                <a:solidFill>
                  <a:srgbClr val="C00000"/>
                </a:solidFill>
              </a:rPr>
              <a:t>mı,solgun</a:t>
            </a:r>
            <a:r>
              <a:rPr lang="tr-TR" sz="4000" b="1" dirty="0">
                <a:solidFill>
                  <a:srgbClr val="C00000"/>
                </a:solidFill>
              </a:rPr>
              <a:t> mu bilmem.</a:t>
            </a:r>
          </a:p>
        </p:txBody>
      </p:sp>
    </p:spTree>
    <p:extLst>
      <p:ext uri="{BB962C8B-B14F-4D97-AF65-F5344CB8AC3E}">
        <p14:creationId xmlns:p14="http://schemas.microsoft.com/office/powerpoint/2010/main" val="16802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33F2F1B8-7B7A-4DD2-AF59-8C1B47A9CE26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31-Türküler de kilimler gibi eskidikçe değer kazanır.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BA6C47F3-E194-4050-8DB6-61843BF70BC5}"/>
              </a:ext>
            </a:extLst>
          </p:cNvPr>
          <p:cNvSpPr/>
          <p:nvPr/>
        </p:nvSpPr>
        <p:spPr>
          <a:xfrm>
            <a:off x="331304" y="37437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32-Sinemada gülmekten öldük.</a:t>
            </a:r>
          </a:p>
        </p:txBody>
      </p:sp>
    </p:spTree>
    <p:extLst>
      <p:ext uri="{BB962C8B-B14F-4D97-AF65-F5344CB8AC3E}">
        <p14:creationId xmlns:p14="http://schemas.microsoft.com/office/powerpoint/2010/main" val="157772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4583F81-ECDB-4C53-9F97-B01E1A61DA1C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33-Yükseğinde büyük namlı karın var,</a:t>
            </a:r>
            <a:br>
              <a:rPr lang="tr-TR" sz="3200" b="1" dirty="0">
                <a:solidFill>
                  <a:srgbClr val="C00000"/>
                </a:solidFill>
              </a:rPr>
            </a:br>
            <a:r>
              <a:rPr lang="tr-TR" sz="3200" b="1" dirty="0">
                <a:solidFill>
                  <a:srgbClr val="C00000"/>
                </a:solidFill>
              </a:rPr>
              <a:t>Alçağında mor sümbüllü bağın var.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8538BD15-9C01-4360-9448-4E6811FF3F04}"/>
              </a:ext>
            </a:extLst>
          </p:cNvPr>
          <p:cNvSpPr/>
          <p:nvPr/>
        </p:nvSpPr>
        <p:spPr>
          <a:xfrm>
            <a:off x="357808" y="4088296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34-Sana yüz defa söyledim, ellerini yıkamadan sofraya oturma diye.</a:t>
            </a:r>
          </a:p>
        </p:txBody>
      </p:sp>
    </p:spTree>
    <p:extLst>
      <p:ext uri="{BB962C8B-B14F-4D97-AF65-F5344CB8AC3E}">
        <p14:creationId xmlns:p14="http://schemas.microsoft.com/office/powerpoint/2010/main" val="201553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03D91C8F-6F64-4D79-8FF4-989D5A89EE45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35-Dünyalar kadar işim var yarın gelebilirim ancak.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9167247E-69C0-43D3-B11C-1EAB9864D8A9}"/>
              </a:ext>
            </a:extLst>
          </p:cNvPr>
          <p:cNvSpPr/>
          <p:nvPr/>
        </p:nvSpPr>
        <p:spPr>
          <a:xfrm>
            <a:off x="357808" y="3889514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rgbClr val="C00000"/>
                </a:solidFill>
              </a:rPr>
              <a:t>36-Minik yavrucak elma gibi kıpkırmızı yanaklarıyla gülücükler saçıyordu.</a:t>
            </a:r>
          </a:p>
        </p:txBody>
      </p:sp>
    </p:spTree>
    <p:extLst>
      <p:ext uri="{BB962C8B-B14F-4D97-AF65-F5344CB8AC3E}">
        <p14:creationId xmlns:p14="http://schemas.microsoft.com/office/powerpoint/2010/main" val="201595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FF004ED8-A97D-4790-A98C-B8C005C877CF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37-Dağlara yaslanıp yatan güneşi</a:t>
            </a:r>
          </a:p>
          <a:p>
            <a:pPr algn="ctr"/>
            <a:r>
              <a:rPr lang="tr-TR" sz="3200" b="1" dirty="0">
                <a:solidFill>
                  <a:srgbClr val="C00000"/>
                </a:solidFill>
              </a:rPr>
              <a:t>Yaralı, hastadır, yorgundur sandım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3B9151F-DD51-4103-8248-278B548F2D78}"/>
              </a:ext>
            </a:extLst>
          </p:cNvPr>
          <p:cNvSpPr/>
          <p:nvPr/>
        </p:nvSpPr>
        <p:spPr>
          <a:xfrm>
            <a:off x="357808" y="3624470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38-Rüzgâr eser dallarımız atışır,</a:t>
            </a:r>
            <a:br>
              <a:rPr lang="tr-TR" sz="3200" b="1" dirty="0">
                <a:solidFill>
                  <a:srgbClr val="C00000"/>
                </a:solidFill>
              </a:rPr>
            </a:br>
            <a:r>
              <a:rPr lang="tr-TR" sz="3200" b="1" dirty="0">
                <a:solidFill>
                  <a:srgbClr val="C00000"/>
                </a:solidFill>
              </a:rPr>
              <a:t>Yas ile sevincim yıkışır dağlar.</a:t>
            </a:r>
          </a:p>
        </p:txBody>
      </p:sp>
    </p:spTree>
    <p:extLst>
      <p:ext uri="{BB962C8B-B14F-4D97-AF65-F5344CB8AC3E}">
        <p14:creationId xmlns:p14="http://schemas.microsoft.com/office/powerpoint/2010/main" val="33477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600421D-EDA3-42D2-9740-723B70E38FDC}"/>
              </a:ext>
            </a:extLst>
          </p:cNvPr>
          <p:cNvSpPr/>
          <p:nvPr/>
        </p:nvSpPr>
        <p:spPr>
          <a:xfrm>
            <a:off x="331304" y="543339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39-Bütün kusurumu toprak gizliyor</a:t>
            </a:r>
          </a:p>
          <a:p>
            <a:pPr algn="ctr"/>
            <a:r>
              <a:rPr lang="tr-TR" sz="3600" b="1" dirty="0">
                <a:solidFill>
                  <a:srgbClr val="C00000"/>
                </a:solidFill>
              </a:rPr>
              <a:t>Merhem çalıp yaralarımı düzlüyor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C1BDF818-939F-4395-8DE2-5DF7C9848D73}"/>
              </a:ext>
            </a:extLst>
          </p:cNvPr>
          <p:cNvSpPr/>
          <p:nvPr/>
        </p:nvSpPr>
        <p:spPr>
          <a:xfrm>
            <a:off x="357808" y="3429000"/>
            <a:ext cx="11476383" cy="1616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40-Aheste çek kürekleri mehtap uyanmasın,</a:t>
            </a:r>
          </a:p>
        </p:txBody>
      </p:sp>
    </p:spTree>
    <p:extLst>
      <p:ext uri="{BB962C8B-B14F-4D97-AF65-F5344CB8AC3E}">
        <p14:creationId xmlns:p14="http://schemas.microsoft.com/office/powerpoint/2010/main" val="7906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04C909C9-FCBE-4BD8-A139-21DC56C6D017}"/>
              </a:ext>
            </a:extLst>
          </p:cNvPr>
          <p:cNvSpPr/>
          <p:nvPr/>
        </p:nvSpPr>
        <p:spPr>
          <a:xfrm>
            <a:off x="1391478" y="1311965"/>
            <a:ext cx="9077739" cy="41081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6600" b="1" dirty="0">
                <a:solidFill>
                  <a:srgbClr val="C00000"/>
                </a:solidFill>
              </a:rPr>
              <a:t>CEVAPLAR</a:t>
            </a:r>
          </a:p>
        </p:txBody>
      </p:sp>
    </p:spTree>
    <p:extLst>
      <p:ext uri="{BB962C8B-B14F-4D97-AF65-F5344CB8AC3E}">
        <p14:creationId xmlns:p14="http://schemas.microsoft.com/office/powerpoint/2010/main" val="283830788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C9488048-79E4-49C9-A1F9-D8E1FCBCDB67}"/>
              </a:ext>
            </a:extLst>
          </p:cNvPr>
          <p:cNvSpPr/>
          <p:nvPr/>
        </p:nvSpPr>
        <p:spPr>
          <a:xfrm>
            <a:off x="318052" y="410817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1-BENZETME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9596B2FA-91EF-4114-8BE6-4152EF6C8529}"/>
              </a:ext>
            </a:extLst>
          </p:cNvPr>
          <p:cNvSpPr/>
          <p:nvPr/>
        </p:nvSpPr>
        <p:spPr>
          <a:xfrm>
            <a:off x="318052" y="1345095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2-KONUŞTURMA</a:t>
            </a:r>
          </a:p>
          <a:p>
            <a:pPr algn="ctr"/>
            <a:r>
              <a:rPr lang="tr-TR" dirty="0"/>
              <a:t>KARŞITLIK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CB9627CE-0E20-40BF-A263-10A96ECDFCAD}"/>
              </a:ext>
            </a:extLst>
          </p:cNvPr>
          <p:cNvSpPr/>
          <p:nvPr/>
        </p:nvSpPr>
        <p:spPr>
          <a:xfrm>
            <a:off x="318052" y="3429000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4-KİŞİLEŞTİRME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4B9B5869-FB4B-4FA9-8D2C-C051EEB28229}"/>
              </a:ext>
            </a:extLst>
          </p:cNvPr>
          <p:cNvSpPr/>
          <p:nvPr/>
        </p:nvSpPr>
        <p:spPr>
          <a:xfrm>
            <a:off x="318052" y="4578627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5-BENZETME-</a:t>
            </a:r>
          </a:p>
          <a:p>
            <a:pPr algn="ctr"/>
            <a:r>
              <a:rPr lang="tr-TR" dirty="0"/>
              <a:t>KARŞITLIK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28FD8F23-66FD-4F7A-9161-ED15E0BCB41A}"/>
              </a:ext>
            </a:extLst>
          </p:cNvPr>
          <p:cNvSpPr/>
          <p:nvPr/>
        </p:nvSpPr>
        <p:spPr>
          <a:xfrm>
            <a:off x="318052" y="2279373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3-BENZETME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2468C33D-8FFE-4210-AA56-CBFAA38DC188}"/>
              </a:ext>
            </a:extLst>
          </p:cNvPr>
          <p:cNvSpPr/>
          <p:nvPr/>
        </p:nvSpPr>
        <p:spPr>
          <a:xfrm>
            <a:off x="2922104" y="1403073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8-KİŞİLEŞTİRME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12373EE8-363F-4AA1-8A6D-A397672BE5A3}"/>
              </a:ext>
            </a:extLst>
          </p:cNvPr>
          <p:cNvSpPr/>
          <p:nvPr/>
        </p:nvSpPr>
        <p:spPr>
          <a:xfrm>
            <a:off x="2922104" y="2372139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9-BENZETME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219A589E-3A5A-48E6-90AE-4D39F198C2FB}"/>
              </a:ext>
            </a:extLst>
          </p:cNvPr>
          <p:cNvSpPr/>
          <p:nvPr/>
        </p:nvSpPr>
        <p:spPr>
          <a:xfrm>
            <a:off x="2922104" y="3422373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10-ABARTMA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07D52107-86D6-442F-B790-E3D79ADEFD6C}"/>
              </a:ext>
            </a:extLst>
          </p:cNvPr>
          <p:cNvSpPr/>
          <p:nvPr/>
        </p:nvSpPr>
        <p:spPr>
          <a:xfrm>
            <a:off x="2922104" y="4598505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11-KİŞİLEŞTİRME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2F3C1227-D1CD-4B05-B794-5C13F25F92EF}"/>
              </a:ext>
            </a:extLst>
          </p:cNvPr>
          <p:cNvSpPr/>
          <p:nvPr/>
        </p:nvSpPr>
        <p:spPr>
          <a:xfrm>
            <a:off x="2935356" y="5681869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12-ABARTMA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0483E982-BC74-421B-B3FE-FEF93648D6EC}"/>
              </a:ext>
            </a:extLst>
          </p:cNvPr>
          <p:cNvSpPr/>
          <p:nvPr/>
        </p:nvSpPr>
        <p:spPr>
          <a:xfrm>
            <a:off x="318052" y="5681869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6-BENZETME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3E7BAA4D-8700-4B66-9622-80ECDB2D5037}"/>
              </a:ext>
            </a:extLst>
          </p:cNvPr>
          <p:cNvSpPr/>
          <p:nvPr/>
        </p:nvSpPr>
        <p:spPr>
          <a:xfrm>
            <a:off x="2922104" y="410817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7-KARŞITLIK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ECFAB67E-EEF1-4C46-AD14-96A44C8C5065}"/>
              </a:ext>
            </a:extLst>
          </p:cNvPr>
          <p:cNvSpPr/>
          <p:nvPr/>
        </p:nvSpPr>
        <p:spPr>
          <a:xfrm>
            <a:off x="9087679" y="5681869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24-BENZETME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5417EA44-58BD-4795-A594-E93F28690319}"/>
              </a:ext>
            </a:extLst>
          </p:cNvPr>
          <p:cNvSpPr/>
          <p:nvPr/>
        </p:nvSpPr>
        <p:spPr>
          <a:xfrm>
            <a:off x="9087679" y="4545495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23-KİŞİLEŞTİRME-</a:t>
            </a:r>
          </a:p>
          <a:p>
            <a:pPr algn="ctr"/>
            <a:r>
              <a:rPr lang="tr-TR" dirty="0"/>
              <a:t>KONUŞTURMA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447DC21E-A8B0-40BF-A87C-D5FC9C5F96C9}"/>
              </a:ext>
            </a:extLst>
          </p:cNvPr>
          <p:cNvSpPr/>
          <p:nvPr/>
        </p:nvSpPr>
        <p:spPr>
          <a:xfrm>
            <a:off x="9087679" y="3429000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22-KİŞİLEŞTİRME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580870E4-A4F1-4C0B-9B64-8A3486BD3693}"/>
              </a:ext>
            </a:extLst>
          </p:cNvPr>
          <p:cNvSpPr/>
          <p:nvPr/>
        </p:nvSpPr>
        <p:spPr>
          <a:xfrm>
            <a:off x="9087679" y="2478156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21-KARŞITLIK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C5DA46D8-BDF6-47F8-8A7D-2173638FBB9E}"/>
              </a:ext>
            </a:extLst>
          </p:cNvPr>
          <p:cNvSpPr/>
          <p:nvPr/>
        </p:nvSpPr>
        <p:spPr>
          <a:xfrm>
            <a:off x="9100931" y="1550503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20-KİŞİLEŞTİRME</a:t>
            </a:r>
          </a:p>
          <a:p>
            <a:pPr algn="ctr"/>
            <a:r>
              <a:rPr lang="tr-TR" dirty="0"/>
              <a:t>KONUŞTURMA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98B62739-C9D2-4468-802B-62E1A117A1BF}"/>
              </a:ext>
            </a:extLst>
          </p:cNvPr>
          <p:cNvSpPr/>
          <p:nvPr/>
        </p:nvSpPr>
        <p:spPr>
          <a:xfrm>
            <a:off x="9104244" y="410817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19-KARŞITLIK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8EBC0F06-4B4B-477B-A813-D36621B7795A}"/>
              </a:ext>
            </a:extLst>
          </p:cNvPr>
          <p:cNvSpPr/>
          <p:nvPr/>
        </p:nvSpPr>
        <p:spPr>
          <a:xfrm>
            <a:off x="5830956" y="5716657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18-ABARTMA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94E6BDCE-1B01-4EFC-821C-52891D5826A5}"/>
              </a:ext>
            </a:extLst>
          </p:cNvPr>
          <p:cNvSpPr/>
          <p:nvPr/>
        </p:nvSpPr>
        <p:spPr>
          <a:xfrm>
            <a:off x="5830956" y="4572001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17-ABARTMA</a:t>
            </a: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23C163EC-12C7-4D71-B2F2-0174557BC124}"/>
              </a:ext>
            </a:extLst>
          </p:cNvPr>
          <p:cNvSpPr/>
          <p:nvPr/>
        </p:nvSpPr>
        <p:spPr>
          <a:xfrm>
            <a:off x="5830956" y="3379306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16-KİŞİLEŞTİRME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0E5E39A0-3E45-4D88-A1E5-AC8F43F326AD}"/>
              </a:ext>
            </a:extLst>
          </p:cNvPr>
          <p:cNvSpPr/>
          <p:nvPr/>
        </p:nvSpPr>
        <p:spPr>
          <a:xfrm>
            <a:off x="5830956" y="2385390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15-ABARTMA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E06581E8-3308-4D04-9285-36A964B962D5}"/>
              </a:ext>
            </a:extLst>
          </p:cNvPr>
          <p:cNvSpPr/>
          <p:nvPr/>
        </p:nvSpPr>
        <p:spPr>
          <a:xfrm>
            <a:off x="5830956" y="1477617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14-BENZETME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6CCE1AF9-1D53-49F8-93A8-EB533ECCA94D}"/>
              </a:ext>
            </a:extLst>
          </p:cNvPr>
          <p:cNvSpPr/>
          <p:nvPr/>
        </p:nvSpPr>
        <p:spPr>
          <a:xfrm>
            <a:off x="5830956" y="412473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13-KİŞİLEŞTİRME</a:t>
            </a:r>
          </a:p>
        </p:txBody>
      </p:sp>
    </p:spTree>
    <p:extLst>
      <p:ext uri="{BB962C8B-B14F-4D97-AF65-F5344CB8AC3E}">
        <p14:creationId xmlns:p14="http://schemas.microsoft.com/office/powerpoint/2010/main" val="84142361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D8BE20A8-9F20-4D28-BEE8-143AFEE13A6D}"/>
              </a:ext>
            </a:extLst>
          </p:cNvPr>
          <p:cNvSpPr/>
          <p:nvPr/>
        </p:nvSpPr>
        <p:spPr>
          <a:xfrm>
            <a:off x="318052" y="410817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25-ABARTMA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FDF31C4C-93D5-4FEC-99FC-0109C2811565}"/>
              </a:ext>
            </a:extLst>
          </p:cNvPr>
          <p:cNvSpPr/>
          <p:nvPr/>
        </p:nvSpPr>
        <p:spPr>
          <a:xfrm>
            <a:off x="318052" y="1345095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26-BENZETME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3FD8D749-16D9-44EF-BD89-DEA52523680B}"/>
              </a:ext>
            </a:extLst>
          </p:cNvPr>
          <p:cNvSpPr/>
          <p:nvPr/>
        </p:nvSpPr>
        <p:spPr>
          <a:xfrm>
            <a:off x="318052" y="3429000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28-KONUŞTURMA</a:t>
            </a:r>
          </a:p>
          <a:p>
            <a:pPr algn="ctr"/>
            <a:r>
              <a:rPr lang="tr-TR" dirty="0"/>
              <a:t>KİŞİLEŞTİRME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CDD511D0-5653-4BB0-B329-734E176090BE}"/>
              </a:ext>
            </a:extLst>
          </p:cNvPr>
          <p:cNvSpPr/>
          <p:nvPr/>
        </p:nvSpPr>
        <p:spPr>
          <a:xfrm>
            <a:off x="318052" y="4578627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29-KİŞİLEŞTİRME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6F4894E-0D9D-47B2-884D-E0EF5D0AE0E1}"/>
              </a:ext>
            </a:extLst>
          </p:cNvPr>
          <p:cNvSpPr/>
          <p:nvPr/>
        </p:nvSpPr>
        <p:spPr>
          <a:xfrm>
            <a:off x="318052" y="2279373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27-KARŞITLIK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A97A02EF-C40A-4B73-82BA-F2F5BBE475F1}"/>
              </a:ext>
            </a:extLst>
          </p:cNvPr>
          <p:cNvSpPr/>
          <p:nvPr/>
        </p:nvSpPr>
        <p:spPr>
          <a:xfrm>
            <a:off x="2922104" y="1403073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32-ABARTMA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95B8CCBC-E930-41FE-B791-24152C35B4AC}"/>
              </a:ext>
            </a:extLst>
          </p:cNvPr>
          <p:cNvSpPr/>
          <p:nvPr/>
        </p:nvSpPr>
        <p:spPr>
          <a:xfrm>
            <a:off x="2922104" y="2372139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33-KARŞITLIK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1A021963-7A9D-4B1D-A14B-7402FE38B78C}"/>
              </a:ext>
            </a:extLst>
          </p:cNvPr>
          <p:cNvSpPr/>
          <p:nvPr/>
        </p:nvSpPr>
        <p:spPr>
          <a:xfrm>
            <a:off x="2922104" y="3422373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34-ABARTMA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F6C40021-9B51-4DBA-BB8B-BAD527F0D59B}"/>
              </a:ext>
            </a:extLst>
          </p:cNvPr>
          <p:cNvSpPr/>
          <p:nvPr/>
        </p:nvSpPr>
        <p:spPr>
          <a:xfrm>
            <a:off x="2922104" y="4598505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35-ABARTMA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159843F4-CABF-4B4E-A9A0-A0F6411C6530}"/>
              </a:ext>
            </a:extLst>
          </p:cNvPr>
          <p:cNvSpPr/>
          <p:nvPr/>
        </p:nvSpPr>
        <p:spPr>
          <a:xfrm>
            <a:off x="2935356" y="5681869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36-BENZETME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0E195637-0774-46E0-AE9F-432B9758695D}"/>
              </a:ext>
            </a:extLst>
          </p:cNvPr>
          <p:cNvSpPr/>
          <p:nvPr/>
        </p:nvSpPr>
        <p:spPr>
          <a:xfrm>
            <a:off x="318052" y="5681869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30-KİŞİLEŞTİRME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B640CA5A-CA85-4D12-91AC-1D9C86B52FBA}"/>
              </a:ext>
            </a:extLst>
          </p:cNvPr>
          <p:cNvSpPr/>
          <p:nvPr/>
        </p:nvSpPr>
        <p:spPr>
          <a:xfrm>
            <a:off x="2922104" y="410817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31-BENZETME</a:t>
            </a: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16B4C1DF-50BD-40B5-930E-EDD17FD2BF9E}"/>
              </a:ext>
            </a:extLst>
          </p:cNvPr>
          <p:cNvSpPr/>
          <p:nvPr/>
        </p:nvSpPr>
        <p:spPr>
          <a:xfrm>
            <a:off x="5830956" y="3379306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40-KİŞİLEŞTİRME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82D8AD4E-B6E9-4AD5-9B18-30AFCBF624B3}"/>
              </a:ext>
            </a:extLst>
          </p:cNvPr>
          <p:cNvSpPr/>
          <p:nvPr/>
        </p:nvSpPr>
        <p:spPr>
          <a:xfrm>
            <a:off x="5830956" y="2385390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39-KİŞİLEŞTİRME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548F3B41-F42C-46A1-BA55-452483C1904E}"/>
              </a:ext>
            </a:extLst>
          </p:cNvPr>
          <p:cNvSpPr/>
          <p:nvPr/>
        </p:nvSpPr>
        <p:spPr>
          <a:xfrm>
            <a:off x="5830956" y="1477617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38-KARŞITLIK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51CA1DDF-1F12-4A87-8EF7-6D228D2ACCAA}"/>
              </a:ext>
            </a:extLst>
          </p:cNvPr>
          <p:cNvSpPr/>
          <p:nvPr/>
        </p:nvSpPr>
        <p:spPr>
          <a:xfrm>
            <a:off x="5830956" y="412473"/>
            <a:ext cx="2146852" cy="7288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37-KİŞİLEŞTİRME</a:t>
            </a:r>
          </a:p>
        </p:txBody>
      </p:sp>
    </p:spTree>
    <p:extLst>
      <p:ext uri="{BB962C8B-B14F-4D97-AF65-F5344CB8AC3E}">
        <p14:creationId xmlns:p14="http://schemas.microsoft.com/office/powerpoint/2010/main" val="265379496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ECF35034-CB0D-40EF-80E5-8A82B2E48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500" y="413457"/>
            <a:ext cx="2066925" cy="657225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20D0BE78-BDDE-465D-990E-6F5B6301E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914" y="1317747"/>
            <a:ext cx="8673151" cy="512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52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70999D4-D7DE-45C6-806D-43484E83D5ED}"/>
              </a:ext>
            </a:extLst>
          </p:cNvPr>
          <p:cNvSpPr/>
          <p:nvPr/>
        </p:nvSpPr>
        <p:spPr>
          <a:xfrm>
            <a:off x="769033" y="475177"/>
            <a:ext cx="1059766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dirty="0">
                <a:solidFill>
                  <a:srgbClr val="000000"/>
                </a:solidFill>
                <a:latin typeface="Roboto"/>
              </a:rPr>
              <a:t>Zülal’in baktığı resimler unutulmaz güzel günlerden hatıraydı.</a:t>
            </a:r>
            <a:endParaRPr lang="tr-TR" sz="2800" dirty="0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06B6AE77-635E-494E-B11C-71E9CAC93F5C}"/>
              </a:ext>
            </a:extLst>
          </p:cNvPr>
          <p:cNvSpPr/>
          <p:nvPr/>
        </p:nvSpPr>
        <p:spPr>
          <a:xfrm>
            <a:off x="769032" y="1572457"/>
            <a:ext cx="10935287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dirty="0">
                <a:solidFill>
                  <a:srgbClr val="000000"/>
                </a:solidFill>
                <a:latin typeface="Roboto"/>
              </a:rPr>
              <a:t>Zülal’in </a:t>
            </a:r>
            <a:r>
              <a:rPr lang="tr-TR" sz="2800" u="sng" dirty="0">
                <a:solidFill>
                  <a:srgbClr val="C00000"/>
                </a:solidFill>
                <a:latin typeface="Roboto"/>
              </a:rPr>
              <a:t>bak</a:t>
            </a:r>
            <a:r>
              <a:rPr lang="tr-TR" sz="2800" u="sng" dirty="0">
                <a:solidFill>
                  <a:srgbClr val="7030A0"/>
                </a:solidFill>
                <a:latin typeface="Roboto"/>
              </a:rPr>
              <a:t>tığı</a:t>
            </a:r>
            <a:r>
              <a:rPr lang="tr-TR" sz="2800" dirty="0">
                <a:solidFill>
                  <a:srgbClr val="000000"/>
                </a:solidFill>
                <a:latin typeface="Roboto"/>
              </a:rPr>
              <a:t> resimler </a:t>
            </a:r>
            <a:r>
              <a:rPr lang="tr-TR" sz="2800" u="sng" dirty="0">
                <a:solidFill>
                  <a:srgbClr val="C00000"/>
                </a:solidFill>
                <a:latin typeface="Roboto"/>
              </a:rPr>
              <a:t>unutul</a:t>
            </a:r>
            <a:r>
              <a:rPr lang="tr-TR" sz="2800" u="sng" dirty="0">
                <a:solidFill>
                  <a:srgbClr val="7030A0"/>
                </a:solidFill>
                <a:latin typeface="Roboto"/>
              </a:rPr>
              <a:t>maz</a:t>
            </a:r>
            <a:r>
              <a:rPr lang="tr-TR" sz="2800" dirty="0">
                <a:solidFill>
                  <a:srgbClr val="000000"/>
                </a:solidFill>
                <a:latin typeface="Roboto"/>
              </a:rPr>
              <a:t> güzel günlerden hatıraydı.</a:t>
            </a:r>
            <a:endParaRPr lang="tr-TR" sz="2800" dirty="0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92CC2D36-CE10-4949-82C5-6BA676B64716}"/>
              </a:ext>
            </a:extLst>
          </p:cNvPr>
          <p:cNvSpPr/>
          <p:nvPr/>
        </p:nvSpPr>
        <p:spPr>
          <a:xfrm>
            <a:off x="923779" y="3218376"/>
            <a:ext cx="2072639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002060"/>
                </a:solidFill>
                <a:latin typeface="Roboto"/>
              </a:rPr>
              <a:t>Sıfat-Fiilin</a:t>
            </a:r>
            <a:br>
              <a:rPr lang="tr-TR" sz="2800" b="1" dirty="0">
                <a:solidFill>
                  <a:srgbClr val="002060"/>
                </a:solidFill>
              </a:rPr>
            </a:br>
            <a:r>
              <a:rPr lang="tr-TR" sz="2800" b="1" dirty="0">
                <a:solidFill>
                  <a:srgbClr val="002060"/>
                </a:solidFill>
                <a:latin typeface="Roboto"/>
              </a:rPr>
              <a:t>Aldığı Ek</a:t>
            </a:r>
            <a:endParaRPr lang="tr-TR" sz="2800" b="1" dirty="0">
              <a:solidFill>
                <a:srgbClr val="002060"/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0800BE5E-4DE9-4518-BEE4-BCBC02CD58CD}"/>
              </a:ext>
            </a:extLst>
          </p:cNvPr>
          <p:cNvSpPr/>
          <p:nvPr/>
        </p:nvSpPr>
        <p:spPr>
          <a:xfrm>
            <a:off x="3514817" y="3510763"/>
            <a:ext cx="233910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600" b="1" dirty="0">
                <a:solidFill>
                  <a:srgbClr val="C00000"/>
                </a:solidFill>
                <a:latin typeface="Roboto"/>
              </a:rPr>
              <a:t>-tığı, -</a:t>
            </a:r>
            <a:r>
              <a:rPr lang="tr-TR" sz="3600" b="1" dirty="0" err="1">
                <a:solidFill>
                  <a:srgbClr val="C00000"/>
                </a:solidFill>
                <a:latin typeface="Roboto"/>
              </a:rPr>
              <a:t>maz</a:t>
            </a:r>
            <a:endParaRPr lang="tr-TR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55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CA7393EE-8F1E-4C37-B60C-1E53EAC16355}"/>
              </a:ext>
            </a:extLst>
          </p:cNvPr>
          <p:cNvSpPr/>
          <p:nvPr/>
        </p:nvSpPr>
        <p:spPr>
          <a:xfrm>
            <a:off x="614288" y="390770"/>
            <a:ext cx="10555459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chemeClr val="tx1"/>
                </a:solidFill>
                <a:latin typeface="Roboto"/>
              </a:rPr>
              <a:t>Tozlanmış rafların içindeki albümü, çok özlediği arkadaşları Sena ve Elif hediye etmişti.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A6C3902F-F1AC-416E-BDB2-7F41C2D0F3C6}"/>
              </a:ext>
            </a:extLst>
          </p:cNvPr>
          <p:cNvSpPr/>
          <p:nvPr/>
        </p:nvSpPr>
        <p:spPr>
          <a:xfrm>
            <a:off x="980050" y="2275841"/>
            <a:ext cx="10555458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3200" u="sng" dirty="0">
                <a:solidFill>
                  <a:srgbClr val="FF0000"/>
                </a:solidFill>
                <a:latin typeface="Roboto"/>
              </a:rPr>
              <a:t>Tozlan</a:t>
            </a:r>
            <a:r>
              <a:rPr lang="tr-TR" sz="3200" u="sng" dirty="0">
                <a:solidFill>
                  <a:srgbClr val="7030A0"/>
                </a:solidFill>
                <a:latin typeface="Roboto"/>
              </a:rPr>
              <a:t>mış</a:t>
            </a:r>
            <a:r>
              <a:rPr lang="tr-TR" sz="3200" dirty="0">
                <a:solidFill>
                  <a:srgbClr val="000000"/>
                </a:solidFill>
                <a:latin typeface="Roboto"/>
              </a:rPr>
              <a:t> rafların içindeki albümü, çok </a:t>
            </a:r>
            <a:r>
              <a:rPr lang="tr-TR" sz="3200" u="sng" dirty="0">
                <a:solidFill>
                  <a:srgbClr val="FF0000"/>
                </a:solidFill>
                <a:latin typeface="Roboto"/>
              </a:rPr>
              <a:t>özle</a:t>
            </a:r>
            <a:r>
              <a:rPr lang="tr-TR" sz="3200" u="sng" dirty="0">
                <a:solidFill>
                  <a:srgbClr val="7030A0"/>
                </a:solidFill>
                <a:latin typeface="Roboto"/>
              </a:rPr>
              <a:t>diğ</a:t>
            </a:r>
            <a:r>
              <a:rPr lang="tr-TR" sz="3200" u="sng" dirty="0">
                <a:solidFill>
                  <a:srgbClr val="FF0000"/>
                </a:solidFill>
                <a:latin typeface="Roboto"/>
              </a:rPr>
              <a:t>i</a:t>
            </a:r>
            <a:r>
              <a:rPr lang="tr-TR" sz="3200" dirty="0">
                <a:solidFill>
                  <a:srgbClr val="000000"/>
                </a:solidFill>
                <a:latin typeface="Roboto"/>
              </a:rPr>
              <a:t> arkadaşları Sena ve Elif hediye etmişti.</a:t>
            </a:r>
            <a:endParaRPr lang="tr-TR" sz="3200" dirty="0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67107CB2-CCA4-4B81-BEFF-506DF126555D}"/>
              </a:ext>
            </a:extLst>
          </p:cNvPr>
          <p:cNvSpPr/>
          <p:nvPr/>
        </p:nvSpPr>
        <p:spPr>
          <a:xfrm>
            <a:off x="797169" y="4062437"/>
            <a:ext cx="2072639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002060"/>
                </a:solidFill>
                <a:latin typeface="Roboto"/>
              </a:rPr>
              <a:t>Sıfat-Fiilin</a:t>
            </a:r>
            <a:br>
              <a:rPr lang="tr-TR" sz="2800" b="1" dirty="0">
                <a:solidFill>
                  <a:srgbClr val="002060"/>
                </a:solidFill>
              </a:rPr>
            </a:br>
            <a:r>
              <a:rPr lang="tr-TR" sz="2800" b="1" dirty="0">
                <a:solidFill>
                  <a:srgbClr val="002060"/>
                </a:solidFill>
                <a:latin typeface="Roboto"/>
              </a:rPr>
              <a:t>Aldığı Ek</a:t>
            </a:r>
            <a:endParaRPr lang="tr-TR" sz="2800" b="1" dirty="0">
              <a:solidFill>
                <a:srgbClr val="002060"/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ADC6455D-FC11-4BF7-A984-9DF26228CA49}"/>
              </a:ext>
            </a:extLst>
          </p:cNvPr>
          <p:cNvSpPr/>
          <p:nvPr/>
        </p:nvSpPr>
        <p:spPr>
          <a:xfrm>
            <a:off x="3475295" y="4354824"/>
            <a:ext cx="1983235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Roboto"/>
              </a:rPr>
              <a:t>-</a:t>
            </a:r>
            <a:r>
              <a:rPr lang="tr-TR" sz="3200" b="1" dirty="0" err="1">
                <a:solidFill>
                  <a:srgbClr val="C00000"/>
                </a:solidFill>
                <a:latin typeface="Roboto"/>
              </a:rPr>
              <a:t>mış</a:t>
            </a:r>
            <a:r>
              <a:rPr lang="tr-TR" sz="3200" b="1" dirty="0">
                <a:solidFill>
                  <a:srgbClr val="C00000"/>
                </a:solidFill>
                <a:latin typeface="Roboto"/>
              </a:rPr>
              <a:t>, -dik</a:t>
            </a:r>
            <a:endParaRPr lang="tr-T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67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D3AFD24-5347-4527-B0D3-096DD3D25F05}"/>
              </a:ext>
            </a:extLst>
          </p:cNvPr>
          <p:cNvSpPr/>
          <p:nvPr/>
        </p:nvSpPr>
        <p:spPr>
          <a:xfrm>
            <a:off x="1458349" y="702437"/>
            <a:ext cx="9275299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3600" b="1" dirty="0">
                <a:solidFill>
                  <a:schemeClr val="tx1"/>
                </a:solidFill>
                <a:latin typeface="Roboto"/>
              </a:rPr>
              <a:t>O, resimlerdeki gibi değildi artık; ağarmış saçları, buruşmuş yüzü, akıp giden zamanı ona hissettirmişti.</a:t>
            </a:r>
            <a:endParaRPr lang="tr-TR" sz="3600" b="1" dirty="0">
              <a:solidFill>
                <a:schemeClr val="tx1"/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5C31B720-B166-437F-84AA-264C572FB8BD}"/>
              </a:ext>
            </a:extLst>
          </p:cNvPr>
          <p:cNvSpPr/>
          <p:nvPr/>
        </p:nvSpPr>
        <p:spPr>
          <a:xfrm>
            <a:off x="731520" y="2831578"/>
            <a:ext cx="10367889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000000"/>
                </a:solidFill>
                <a:latin typeface="Roboto"/>
              </a:rPr>
              <a:t>O, resimlerdeki gibi değildi artık; </a:t>
            </a:r>
            <a:r>
              <a:rPr lang="tr-TR" sz="3200" b="1" u="sng" dirty="0">
                <a:solidFill>
                  <a:srgbClr val="FF0000"/>
                </a:solidFill>
                <a:latin typeface="Roboto"/>
              </a:rPr>
              <a:t>ağar</a:t>
            </a:r>
            <a:r>
              <a:rPr lang="tr-TR" sz="3200" b="1" u="sng" dirty="0">
                <a:solidFill>
                  <a:srgbClr val="7030A0"/>
                </a:solidFill>
                <a:latin typeface="Roboto"/>
              </a:rPr>
              <a:t>mış</a:t>
            </a:r>
            <a:r>
              <a:rPr lang="tr-TR" sz="3200" b="1" dirty="0">
                <a:solidFill>
                  <a:srgbClr val="000000"/>
                </a:solidFill>
                <a:latin typeface="Roboto"/>
              </a:rPr>
              <a:t> saçları, </a:t>
            </a:r>
            <a:r>
              <a:rPr lang="tr-TR" sz="3200" b="1" u="sng" dirty="0">
                <a:solidFill>
                  <a:srgbClr val="FF0000"/>
                </a:solidFill>
                <a:latin typeface="Roboto"/>
              </a:rPr>
              <a:t>buruş</a:t>
            </a:r>
            <a:r>
              <a:rPr lang="tr-TR" sz="3200" b="1" u="sng" dirty="0">
                <a:solidFill>
                  <a:srgbClr val="7030A0"/>
                </a:solidFill>
                <a:latin typeface="Roboto"/>
              </a:rPr>
              <a:t>muş</a:t>
            </a:r>
            <a:r>
              <a:rPr lang="tr-TR" sz="3200" b="1" dirty="0">
                <a:solidFill>
                  <a:srgbClr val="000000"/>
                </a:solidFill>
                <a:latin typeface="Roboto"/>
              </a:rPr>
              <a:t> yüzü, akıp </a:t>
            </a:r>
            <a:r>
              <a:rPr lang="tr-TR" sz="3200" b="1" u="sng" dirty="0">
                <a:solidFill>
                  <a:srgbClr val="FF0000"/>
                </a:solidFill>
                <a:latin typeface="Roboto"/>
              </a:rPr>
              <a:t>gid</a:t>
            </a:r>
            <a:r>
              <a:rPr lang="tr-TR" sz="3200" b="1" u="sng" dirty="0">
                <a:solidFill>
                  <a:srgbClr val="7030A0"/>
                </a:solidFill>
                <a:latin typeface="Roboto"/>
              </a:rPr>
              <a:t>en</a:t>
            </a:r>
            <a:r>
              <a:rPr lang="tr-TR" sz="3200" b="1" dirty="0">
                <a:solidFill>
                  <a:srgbClr val="000000"/>
                </a:solidFill>
                <a:latin typeface="Roboto"/>
              </a:rPr>
              <a:t> zamanı ona hissettirmişti.</a:t>
            </a:r>
            <a:endParaRPr lang="tr-TR" sz="3200" b="1" dirty="0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EC7F534E-3D3C-48DD-B1EE-D407E0F88956}"/>
              </a:ext>
            </a:extLst>
          </p:cNvPr>
          <p:cNvSpPr/>
          <p:nvPr/>
        </p:nvSpPr>
        <p:spPr>
          <a:xfrm>
            <a:off x="731520" y="5201456"/>
            <a:ext cx="2072639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002060"/>
                </a:solidFill>
                <a:latin typeface="Roboto"/>
              </a:rPr>
              <a:t>Sıfat-Fiilin</a:t>
            </a:r>
            <a:br>
              <a:rPr lang="tr-TR" sz="2800" b="1" dirty="0">
                <a:solidFill>
                  <a:srgbClr val="002060"/>
                </a:solidFill>
              </a:rPr>
            </a:br>
            <a:r>
              <a:rPr lang="tr-TR" sz="2800" b="1" dirty="0">
                <a:solidFill>
                  <a:srgbClr val="002060"/>
                </a:solidFill>
                <a:latin typeface="Roboto"/>
              </a:rPr>
              <a:t>Aldığı Ek</a:t>
            </a:r>
            <a:endParaRPr lang="tr-TR" sz="2800" b="1" dirty="0">
              <a:solidFill>
                <a:srgbClr val="002060"/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851E91CD-5FE2-4406-AEEC-CA457A5394CD}"/>
              </a:ext>
            </a:extLst>
          </p:cNvPr>
          <p:cNvSpPr/>
          <p:nvPr/>
        </p:nvSpPr>
        <p:spPr>
          <a:xfrm>
            <a:off x="3216133" y="5493843"/>
            <a:ext cx="3807453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4000" b="1" dirty="0">
                <a:solidFill>
                  <a:srgbClr val="C00000"/>
                </a:solidFill>
                <a:latin typeface="Roboto"/>
              </a:rPr>
              <a:t>-</a:t>
            </a:r>
            <a:r>
              <a:rPr lang="tr-TR" sz="4000" b="1" dirty="0" err="1">
                <a:solidFill>
                  <a:srgbClr val="C00000"/>
                </a:solidFill>
                <a:latin typeface="Roboto"/>
              </a:rPr>
              <a:t>mış</a:t>
            </a:r>
            <a:r>
              <a:rPr lang="tr-TR" sz="4000" b="1" dirty="0">
                <a:solidFill>
                  <a:srgbClr val="C00000"/>
                </a:solidFill>
                <a:latin typeface="Roboto"/>
              </a:rPr>
              <a:t>, -muş, -en</a:t>
            </a:r>
            <a:endParaRPr lang="tr-T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04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57528D70-EF07-467F-A046-11A00DC44C1B}"/>
              </a:ext>
            </a:extLst>
          </p:cNvPr>
          <p:cNvSpPr/>
          <p:nvPr/>
        </p:nvSpPr>
        <p:spPr>
          <a:xfrm>
            <a:off x="1889315" y="599608"/>
            <a:ext cx="8701421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200" dirty="0">
                <a:solidFill>
                  <a:schemeClr val="tx1"/>
                </a:solidFill>
                <a:latin typeface="Roboto"/>
              </a:rPr>
              <a:t>Değişmeyen bir tek şey vardı: O da güler yüzü.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1CCCF77D-787F-453C-90DC-501D7F42F9D4}"/>
              </a:ext>
            </a:extLst>
          </p:cNvPr>
          <p:cNvSpPr/>
          <p:nvPr/>
        </p:nvSpPr>
        <p:spPr>
          <a:xfrm>
            <a:off x="2086264" y="2161122"/>
            <a:ext cx="8701421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200" u="sng" dirty="0">
                <a:solidFill>
                  <a:srgbClr val="FF0000"/>
                </a:solidFill>
                <a:latin typeface="Roboto"/>
              </a:rPr>
              <a:t>Değişmey</a:t>
            </a:r>
            <a:r>
              <a:rPr lang="tr-TR" sz="3200" u="sng" dirty="0">
                <a:solidFill>
                  <a:srgbClr val="002060"/>
                </a:solidFill>
                <a:latin typeface="Roboto"/>
              </a:rPr>
              <a:t>en</a:t>
            </a:r>
            <a:r>
              <a:rPr lang="tr-TR" sz="3200" dirty="0">
                <a:solidFill>
                  <a:srgbClr val="000000"/>
                </a:solidFill>
                <a:latin typeface="Roboto"/>
              </a:rPr>
              <a:t> bir tek şey vardı: O da güler yüzü.</a:t>
            </a:r>
            <a:endParaRPr lang="tr-TR" sz="3200" dirty="0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61B2D6BA-F084-47E0-945D-5D292D01739A}"/>
              </a:ext>
            </a:extLst>
          </p:cNvPr>
          <p:cNvSpPr/>
          <p:nvPr/>
        </p:nvSpPr>
        <p:spPr>
          <a:xfrm>
            <a:off x="852995" y="3893160"/>
            <a:ext cx="2072639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002060"/>
                </a:solidFill>
                <a:latin typeface="Roboto"/>
              </a:rPr>
              <a:t>Sıfat-Fiilin</a:t>
            </a:r>
            <a:br>
              <a:rPr lang="tr-TR" sz="2800" b="1" dirty="0">
                <a:solidFill>
                  <a:srgbClr val="002060"/>
                </a:solidFill>
              </a:rPr>
            </a:br>
            <a:r>
              <a:rPr lang="tr-TR" sz="2800" b="1" dirty="0">
                <a:solidFill>
                  <a:srgbClr val="002060"/>
                </a:solidFill>
                <a:latin typeface="Roboto"/>
              </a:rPr>
              <a:t>Aldığı Ek</a:t>
            </a:r>
            <a:endParaRPr lang="tr-TR" sz="2800" b="1" dirty="0">
              <a:solidFill>
                <a:srgbClr val="002060"/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87B60E48-5AE0-433F-917E-6CF94F838919}"/>
              </a:ext>
            </a:extLst>
          </p:cNvPr>
          <p:cNvSpPr/>
          <p:nvPr/>
        </p:nvSpPr>
        <p:spPr>
          <a:xfrm>
            <a:off x="3529853" y="4185547"/>
            <a:ext cx="110959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4800" b="1" dirty="0">
                <a:solidFill>
                  <a:srgbClr val="C00000"/>
                </a:solidFill>
                <a:latin typeface="Roboto"/>
              </a:rPr>
              <a:t>-en</a:t>
            </a:r>
            <a:endParaRPr lang="tr-TR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28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710F0603-9F93-4325-87DE-5EF929895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4961" y="450166"/>
            <a:ext cx="2202078" cy="746467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8A1932C1-4151-4072-8B54-C2609055D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134" y="1491176"/>
            <a:ext cx="7892106" cy="439322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CCFE4DED-3182-486C-8C4E-505DB85A1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0050" y="2225041"/>
            <a:ext cx="5786947" cy="687558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45E8A4DA-8C29-434E-9CA5-DA72384A9B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972" y="3144422"/>
            <a:ext cx="11264686" cy="326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04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F2228FF1-BF50-466C-B007-842AF0B8B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972" y="248253"/>
            <a:ext cx="8792308" cy="636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95989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055034A8-4B9E-4F67-B368-7BE2E6ADC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67" y="984738"/>
            <a:ext cx="11923462" cy="537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77993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869A7C81-3CC1-4DFF-AC81-9ECC9456D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118" y="633046"/>
            <a:ext cx="9313764" cy="1410286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094C510D-BADC-4AF9-BD45-A42BB5A335C1}"/>
              </a:ext>
            </a:extLst>
          </p:cNvPr>
          <p:cNvSpPr/>
          <p:nvPr/>
        </p:nvSpPr>
        <p:spPr>
          <a:xfrm>
            <a:off x="811235" y="2334980"/>
            <a:ext cx="10260037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C00000"/>
                </a:solidFill>
                <a:latin typeface="Roboto"/>
              </a:rPr>
              <a:t>Bir kadının kurabiyeleri kendisinin sanarak başkasının kurabiyelerini yemesi.</a:t>
            </a:r>
            <a:endParaRPr lang="tr-TR" sz="3200" b="1" dirty="0">
              <a:solidFill>
                <a:srgbClr val="C00000"/>
              </a:solidFill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B371FAB-E6F4-488A-B52C-CAA6890A9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118" y="3703846"/>
            <a:ext cx="9445760" cy="1332474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F2C6D1F8-59FB-407B-8637-3775069D45DD}"/>
              </a:ext>
            </a:extLst>
          </p:cNvPr>
          <p:cNvSpPr/>
          <p:nvPr/>
        </p:nvSpPr>
        <p:spPr>
          <a:xfrm>
            <a:off x="267286" y="5443249"/>
            <a:ext cx="11240086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  <a:latin typeface="Roboto"/>
              </a:rPr>
              <a:t>Durumu fark ettiğimde havaalanı kameralarından kişinin kim olduğunu tespit eder, ona bir şekilde ulaşır, özür diler ve bir kutu kurabiye hediye ederdim.</a:t>
            </a:r>
            <a:endParaRPr lang="tr-T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22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19B9EC74-945F-45E3-9C33-32219DA57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660" y="337625"/>
            <a:ext cx="3167354" cy="920041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E021CA31-315B-4DD2-9EB6-9BE953E11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0761" y="1547446"/>
            <a:ext cx="6399765" cy="2051392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A7046178-8099-422C-B559-68D7EB8B2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96" y="3888618"/>
            <a:ext cx="10607040" cy="164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64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B29C0A96-9BB2-450C-8552-41BFFA6DE68E}"/>
              </a:ext>
            </a:extLst>
          </p:cNvPr>
          <p:cNvSpPr/>
          <p:nvPr/>
        </p:nvSpPr>
        <p:spPr>
          <a:xfrm>
            <a:off x="4242963" y="472999"/>
            <a:ext cx="474521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Roboto"/>
              </a:rPr>
              <a:t>BARIŞIN SAĞLANMASI</a:t>
            </a:r>
            <a:endParaRPr lang="tr-TR" sz="3200" dirty="0">
              <a:solidFill>
                <a:srgbClr val="C00000"/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C37DA5DE-EF34-4E86-86D9-7FBD6E966F95}"/>
              </a:ext>
            </a:extLst>
          </p:cNvPr>
          <p:cNvSpPr/>
          <p:nvPr/>
        </p:nvSpPr>
        <p:spPr>
          <a:xfrm>
            <a:off x="328246" y="1503293"/>
            <a:ext cx="11535508" cy="50783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tr-TR" sz="3600" dirty="0">
                <a:solidFill>
                  <a:srgbClr val="000000"/>
                </a:solidFill>
                <a:latin typeface="Roboto"/>
              </a:rPr>
              <a:t>	Dünyanın huzur içinde dönmesi, insanların mutlu bir hayat sürebilmesi için barış şarttır. Ülkelerin üstünlük sağlamak adına savaşlara başvurması, hiçbir şekilde çözüm sağlamayacaktır.</a:t>
            </a:r>
          </a:p>
          <a:p>
            <a:pPr fontAlgn="base"/>
            <a:r>
              <a:rPr lang="tr-TR" sz="3600" dirty="0">
                <a:solidFill>
                  <a:srgbClr val="000000"/>
                </a:solidFill>
                <a:latin typeface="Roboto"/>
              </a:rPr>
              <a:t>	Bu nedenle dünyaya barış hakim olmalıdır. Barış ortamının sağlanması için ülkelerin ve ülke içindeki insanların birbirleriyle iyi ilişkiler kurması, birlik ve beraberliğe önem vermesi, hoşgörünün hakim olması gerekmektedir.</a:t>
            </a:r>
            <a:endParaRPr lang="tr-TR" sz="3600" b="0" i="0" dirty="0">
              <a:solidFill>
                <a:srgbClr val="000000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9500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94948E0E-A03B-47EF-A032-AE8568C87631}"/>
              </a:ext>
            </a:extLst>
          </p:cNvPr>
          <p:cNvSpPr/>
          <p:nvPr/>
        </p:nvSpPr>
        <p:spPr>
          <a:xfrm>
            <a:off x="215704" y="1575808"/>
            <a:ext cx="11760591" cy="45243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tr-TR" sz="3200" dirty="0">
                <a:solidFill>
                  <a:srgbClr val="000000"/>
                </a:solidFill>
                <a:latin typeface="Roboto"/>
              </a:rPr>
              <a:t>	Tüm bunlar bazı etkinliklerle mümkün hale getirilebilir. Mesela ülkeler arasındaki ticarette kolaylıklar sağlanabilir. Olimpiyat oyunları, uluslararası futbol karşılaşmaları, turistik geziler, kardeş şehir organizasyonları, sanatsal faaliyetler gibi etkinlikler insanları birbirlerine yaklaştıracaktır.</a:t>
            </a:r>
          </a:p>
          <a:p>
            <a:pPr fontAlgn="base"/>
            <a:r>
              <a:rPr lang="tr-TR" sz="3200" dirty="0">
                <a:solidFill>
                  <a:srgbClr val="000000"/>
                </a:solidFill>
                <a:latin typeface="Roboto"/>
              </a:rPr>
              <a:t>	Sonuç olarak dünya barışının korunması için yapılması gereken tek şey, insanların birbirlerini tanımaları ve anlamalarıdır. Ancak bu şekilde insanlar kavga etmek yerine, sevgi ile birbirleriyle bütünleşebilir.</a:t>
            </a:r>
            <a:endParaRPr lang="tr-TR" sz="3200" b="0" i="0" dirty="0">
              <a:solidFill>
                <a:srgbClr val="000000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93032474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8DF1A9AE-E21A-4E9C-BB62-C7677965524E}"/>
              </a:ext>
            </a:extLst>
          </p:cNvPr>
          <p:cNvSpPr/>
          <p:nvPr/>
        </p:nvSpPr>
        <p:spPr>
          <a:xfrm>
            <a:off x="1814732" y="1167618"/>
            <a:ext cx="8412480" cy="51769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  <a:p>
            <a:pPr algn="ctr"/>
            <a:r>
              <a:rPr lang="tr-TR" sz="6600" b="1" dirty="0">
                <a:solidFill>
                  <a:srgbClr val="C00000"/>
                </a:solidFill>
              </a:rPr>
              <a:t>MEHMET POLAT</a:t>
            </a:r>
          </a:p>
          <a:p>
            <a:pPr algn="ctr"/>
            <a:r>
              <a:rPr lang="tr-TR" sz="6600" b="1" dirty="0">
                <a:solidFill>
                  <a:srgbClr val="C00000"/>
                </a:solidFill>
              </a:rPr>
              <a:t>ŞEHİT METİN ÖZTÜRK</a:t>
            </a:r>
          </a:p>
          <a:p>
            <a:pPr algn="ctr"/>
            <a:r>
              <a:rPr lang="tr-TR" sz="6600" b="1" dirty="0">
                <a:solidFill>
                  <a:srgbClr val="C00000"/>
                </a:solidFill>
              </a:rPr>
              <a:t>ORTAOKULU</a:t>
            </a:r>
          </a:p>
        </p:txBody>
      </p:sp>
    </p:spTree>
    <p:extLst>
      <p:ext uri="{BB962C8B-B14F-4D97-AF65-F5344CB8AC3E}">
        <p14:creationId xmlns:p14="http://schemas.microsoft.com/office/powerpoint/2010/main" val="3144273416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">
  <a:themeElements>
    <a:clrScheme name="Galeri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</TotalTime>
  <Words>1152</Words>
  <Application>Microsoft Office PowerPoint</Application>
  <PresentationFormat>Geniş ekran</PresentationFormat>
  <Paragraphs>198</Paragraphs>
  <Slides>106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106</vt:i4>
      </vt:variant>
    </vt:vector>
  </HeadingPairs>
  <TitlesOfParts>
    <vt:vector size="113" baseType="lpstr">
      <vt:lpstr>Arial</vt:lpstr>
      <vt:lpstr>Comic Sans MS</vt:lpstr>
      <vt:lpstr>Gill Sans MT</vt:lpstr>
      <vt:lpstr>Roboto</vt:lpstr>
      <vt:lpstr>Segoe UI</vt:lpstr>
      <vt:lpstr>Verdana</vt:lpstr>
      <vt:lpstr>Galeri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Mehmet</dc:creator>
  <cp:lastModifiedBy>Mehmet</cp:lastModifiedBy>
  <cp:revision>13</cp:revision>
  <dcterms:created xsi:type="dcterms:W3CDTF">2019-09-25T21:24:39Z</dcterms:created>
  <dcterms:modified xsi:type="dcterms:W3CDTF">2020-10-02T23:21:11Z</dcterms:modified>
</cp:coreProperties>
</file>