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9" r:id="rId1"/>
    <p:sldMasterId id="2147483941" r:id="rId2"/>
    <p:sldMasterId id="2147483953" r:id="rId3"/>
  </p:sldMasterIdLst>
  <p:sldIdLst>
    <p:sldId id="256" r:id="rId4"/>
    <p:sldId id="261" r:id="rId5"/>
    <p:sldId id="318" r:id="rId6"/>
    <p:sldId id="321" r:id="rId7"/>
    <p:sldId id="322" r:id="rId8"/>
    <p:sldId id="325" r:id="rId9"/>
    <p:sldId id="326" r:id="rId10"/>
    <p:sldId id="327" r:id="rId11"/>
    <p:sldId id="352" r:id="rId12"/>
    <p:sldId id="328" r:id="rId13"/>
    <p:sldId id="329" r:id="rId14"/>
    <p:sldId id="330" r:id="rId15"/>
    <p:sldId id="331" r:id="rId16"/>
    <p:sldId id="332" r:id="rId17"/>
    <p:sldId id="353" r:id="rId18"/>
    <p:sldId id="333" r:id="rId19"/>
    <p:sldId id="334" r:id="rId20"/>
    <p:sldId id="335" r:id="rId21"/>
    <p:sldId id="336" r:id="rId22"/>
    <p:sldId id="337" r:id="rId23"/>
    <p:sldId id="351" r:id="rId24"/>
    <p:sldId id="316" r:id="rId25"/>
    <p:sldId id="315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277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Sütun1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128-48EA-9598-BF580D8C95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128-48EA-9598-BF580D8C95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128-48EA-9598-BF580D8C952B}"/>
              </c:ext>
            </c:extLst>
          </c:dPt>
          <c:dLbls>
            <c:dLbl>
              <c:idx val="0"/>
              <c:layout>
                <c:manualLayout>
                  <c:x val="-0.13726270746887967"/>
                  <c:y val="-0.3008463422165116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dirty="0" smtClean="0">
                        <a:solidFill>
                          <a:schemeClr val="bg1"/>
                        </a:solidFill>
                      </a:rPr>
                      <a:t>%78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128-48EA-9598-BF580D8C952B}"/>
                </c:ext>
              </c:extLst>
            </c:dLbl>
            <c:dLbl>
              <c:idx val="1"/>
              <c:layout>
                <c:manualLayout>
                  <c:x val="0.12676998362756522"/>
                  <c:y val="0.1060325096366962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 smtClean="0">
                        <a:solidFill>
                          <a:schemeClr val="bg1"/>
                        </a:solidFill>
                      </a:rPr>
                      <a:t>%21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128-48EA-9598-BF580D8C952B}"/>
                </c:ext>
              </c:extLst>
            </c:dLbl>
            <c:dLbl>
              <c:idx val="2"/>
              <c:layout>
                <c:manualLayout>
                  <c:x val="1.7920367608921163E-2"/>
                  <c:y val="8.850113618739052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 smtClean="0">
                        <a:solidFill>
                          <a:schemeClr val="bg1"/>
                        </a:solidFill>
                      </a:rPr>
                      <a:t>%1</a:t>
                    </a:r>
                    <a:endParaRPr lang="en-US" sz="160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594171421161816E-2"/>
                      <c:h val="0.101784105898071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128-48EA-9598-BF580D8C95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Sayfa1!$A$2:$A$4</c:f>
              <c:strCache>
                <c:ptCount val="3"/>
                <c:pt idx="0">
                  <c:v>1. Çeyrek</c:v>
                </c:pt>
                <c:pt idx="1">
                  <c:v>2. Çeyrek</c:v>
                </c:pt>
                <c:pt idx="2">
                  <c:v>3. Çeyrek</c:v>
                </c:pt>
              </c:strCache>
            </c:strRef>
          </c:cat>
          <c:val>
            <c:numRef>
              <c:f>Sayfa1!$B$2:$B$4</c:f>
              <c:numCache>
                <c:formatCode>General</c:formatCode>
                <c:ptCount val="3"/>
                <c:pt idx="0">
                  <c:v>78</c:v>
                </c:pt>
                <c:pt idx="1">
                  <c:v>30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28-48EA-9598-BF580D8C952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69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613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91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868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618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019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417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742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56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267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927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81" y="802300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6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1" y="329309"/>
            <a:ext cx="4973915" cy="30920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5" y="798973"/>
            <a:ext cx="811019" cy="503578"/>
          </a:xfrm>
        </p:spPr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4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88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5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7"/>
            <a:ext cx="8630447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65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91"/>
            <a:ext cx="9605635" cy="105930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9"/>
            <a:ext cx="4645152" cy="344859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8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2" y="804165"/>
            <a:ext cx="9607661" cy="10563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51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71"/>
            <a:ext cx="4645152" cy="264445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3" y="2023005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3" y="2821491"/>
            <a:ext cx="4645152" cy="263737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44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30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774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2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1" cy="4658826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2" y="3205493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18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8" y="482172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7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4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30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3" y="5469858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3" y="318642"/>
            <a:ext cx="5541004" cy="320931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3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23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3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5"/>
            <a:ext cx="1615743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3" y="798975"/>
            <a:ext cx="7828831" cy="465988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5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75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1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55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42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68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28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6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051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74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74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06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51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653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8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80" y="804521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80" y="2015734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9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1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37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368CC-BE03-4CD1-B45B-452FDA5C9885}" type="datetimeFigureOut">
              <a:rPr lang="tr-TR" smtClean="0"/>
              <a:t>04.04.2020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6496859-193A-4387-B278-63EFEE549100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4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png"/><Relationship Id="rId7" Type="http://schemas.openxmlformats.org/officeDocument/2006/relationships/image" Target="../media/image18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Yarım Çerçeve 20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22" name="Yarım Çerçeve 21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23" name="Yarım Çerçeve 22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24" name="Yarım Çerçeve 23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pic>
        <p:nvPicPr>
          <p:cNvPr id="1038" name="Picture 14" descr="Yazı Tahtası Modelle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98" y="384821"/>
            <a:ext cx="10945703" cy="50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Yuvarlatılmış Dikdörtgen 9"/>
          <p:cNvSpPr/>
          <p:nvPr/>
        </p:nvSpPr>
        <p:spPr>
          <a:xfrm>
            <a:off x="1106833" y="735606"/>
            <a:ext cx="10096500" cy="4201236"/>
          </a:xfrm>
          <a:prstGeom prst="roundRect">
            <a:avLst>
              <a:gd name="adj" fmla="val 170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/>
          </a:p>
        </p:txBody>
      </p:sp>
      <p:pic>
        <p:nvPicPr>
          <p:cNvPr id="1034" name="Picture 10" descr="Teacher Animation School Education Cartoon - teacher png download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76260" y="1634404"/>
            <a:ext cx="4438651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Metin kutusu 41"/>
          <p:cNvSpPr txBox="1"/>
          <p:nvPr/>
        </p:nvSpPr>
        <p:spPr>
          <a:xfrm>
            <a:off x="1548593" y="372578"/>
            <a:ext cx="9046831" cy="4339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r-TR" sz="5401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DERS: FEN BİLGİSİ</a:t>
            </a:r>
          </a:p>
          <a:p>
            <a:pPr>
              <a:lnSpc>
                <a:spcPct val="200000"/>
              </a:lnSpc>
            </a:pPr>
            <a:r>
              <a:rPr lang="tr-TR" sz="4400" b="1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ÜNİTE : MEVSİMLER VE İKLİM</a:t>
            </a:r>
          </a:p>
          <a:p>
            <a:pPr>
              <a:lnSpc>
                <a:spcPct val="200000"/>
              </a:lnSpc>
            </a:pPr>
            <a:r>
              <a:rPr lang="tr-TR" sz="40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KONU : </a:t>
            </a:r>
            <a:r>
              <a:rPr lang="tr-TR" sz="40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İklim ve Hava Hareketleri</a:t>
            </a:r>
            <a:endParaRPr lang="tr-TR" sz="4000" b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Kalam Bold" panose="02000000000000000000" pitchFamily="2" charset="-94"/>
              <a:cs typeface="Kalam Bold" panose="02000000000000000000" pitchFamily="2" charset="-94"/>
            </a:endParaRPr>
          </a:p>
        </p:txBody>
      </p:sp>
      <p:pic>
        <p:nvPicPr>
          <p:cNvPr id="46" name="Resim 4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5" t="44212" r="25304" b="19775"/>
          <a:stretch/>
        </p:blipFill>
        <p:spPr>
          <a:xfrm>
            <a:off x="9744881" y="834346"/>
            <a:ext cx="1426271" cy="55011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0727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641005" y="1447929"/>
            <a:ext cx="478322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</a:t>
            </a:r>
            <a:r>
              <a:rPr lang="tr-TR" sz="1801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Hareketleri</a:t>
            </a:r>
            <a:endParaRPr lang="tr-TR" sz="180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592550" y="2121873"/>
            <a:ext cx="766875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Atmosferde meydana gelen doğa olaylarına …………………………… denir.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olayları belli bir yerde</a:t>
            </a:r>
            <a:r>
              <a:rPr lang="tr-TR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……… </a:t>
            </a:r>
            <a:r>
              <a:rPr lang="tr-TR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 </a:t>
            </a: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sürede değişiklik gösterebilen ve tahmine dayalı hava koşullarıdır.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olaylarını etkileyen faktörler;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tr-TR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5912804" y="2262939"/>
            <a:ext cx="1582484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 olayları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55" name="Dikdörtgen 54"/>
          <p:cNvSpPr/>
          <p:nvPr/>
        </p:nvSpPr>
        <p:spPr>
          <a:xfrm>
            <a:off x="4656902" y="4594346"/>
            <a:ext cx="3153387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Sıcaklık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Basınç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Rüzgar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Yağış</a:t>
            </a:r>
            <a:endParaRPr lang="tr-T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Dikdörtgen 55"/>
          <p:cNvSpPr/>
          <p:nvPr/>
        </p:nvSpPr>
        <p:spPr>
          <a:xfrm>
            <a:off x="4656902" y="475681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  <a:endParaRPr lang="tr-TR" sz="1400" dirty="0"/>
          </a:p>
        </p:txBody>
      </p:sp>
      <p:sp>
        <p:nvSpPr>
          <p:cNvPr id="57" name="Dikdörtgen 56"/>
          <p:cNvSpPr/>
          <p:nvPr/>
        </p:nvSpPr>
        <p:spPr>
          <a:xfrm>
            <a:off x="4656902" y="5154098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  <a:endParaRPr lang="tr-TR" sz="1400" dirty="0"/>
          </a:p>
        </p:txBody>
      </p:sp>
      <p:sp>
        <p:nvSpPr>
          <p:cNvPr id="58" name="Dikdörtgen 57"/>
          <p:cNvSpPr/>
          <p:nvPr/>
        </p:nvSpPr>
        <p:spPr>
          <a:xfrm>
            <a:off x="4656902" y="5572561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  <a:endParaRPr lang="tr-TR" sz="1400" dirty="0"/>
          </a:p>
        </p:txBody>
      </p:sp>
      <p:sp>
        <p:nvSpPr>
          <p:cNvPr id="59" name="Dikdörtgen 58"/>
          <p:cNvSpPr/>
          <p:nvPr/>
        </p:nvSpPr>
        <p:spPr>
          <a:xfrm>
            <a:off x="4656902" y="5980522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  <a:endParaRPr lang="tr-TR" sz="1400" dirty="0"/>
          </a:p>
        </p:txBody>
      </p:sp>
      <p:sp>
        <p:nvSpPr>
          <p:cNvPr id="60" name="Dikdörtgen 59"/>
          <p:cNvSpPr/>
          <p:nvPr/>
        </p:nvSpPr>
        <p:spPr>
          <a:xfrm>
            <a:off x="4594251" y="642203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  <a:endParaRPr lang="tr-TR" sz="1400" dirty="0"/>
          </a:p>
        </p:txBody>
      </p:sp>
      <p:pic>
        <p:nvPicPr>
          <p:cNvPr id="61" name="Resim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308" y="2528901"/>
            <a:ext cx="3121423" cy="3121423"/>
          </a:xfrm>
          <a:prstGeom prst="rect">
            <a:avLst/>
          </a:prstGeom>
        </p:spPr>
      </p:pic>
      <p:sp>
        <p:nvSpPr>
          <p:cNvPr id="22" name="Dikdörtgen 21"/>
          <p:cNvSpPr/>
          <p:nvPr/>
        </p:nvSpPr>
        <p:spPr>
          <a:xfrm>
            <a:off x="4037688" y="335294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kısa</a:t>
            </a:r>
            <a:endParaRPr 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4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9" name="Resim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675" y="2286218"/>
            <a:ext cx="2543815" cy="3196625"/>
          </a:xfrm>
          <a:prstGeom prst="rect">
            <a:avLst/>
          </a:prstGeom>
        </p:spPr>
      </p:pic>
      <p:grpSp>
        <p:nvGrpSpPr>
          <p:cNvPr id="20" name="Grup 19"/>
          <p:cNvGrpSpPr/>
          <p:nvPr/>
        </p:nvGrpSpPr>
        <p:grpSpPr>
          <a:xfrm>
            <a:off x="4689119" y="2363846"/>
            <a:ext cx="5783619" cy="1529878"/>
            <a:chOff x="5383908" y="1929410"/>
            <a:chExt cx="3919503" cy="1529879"/>
          </a:xfrm>
        </p:grpSpPr>
        <p:sp>
          <p:nvSpPr>
            <p:cNvPr id="21" name="Yuvarlatılmış Dikdörtgen 20"/>
            <p:cNvSpPr/>
            <p:nvPr/>
          </p:nvSpPr>
          <p:spPr>
            <a:xfrm>
              <a:off x="5484907" y="2085437"/>
              <a:ext cx="3818504" cy="1373852"/>
            </a:xfrm>
            <a:prstGeom prst="roundRect">
              <a:avLst/>
            </a:prstGeom>
            <a:ln>
              <a:solidFill>
                <a:srgbClr val="002060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endParaRPr lang="tr-TR" sz="1600" b="1" dirty="0">
                <a:ln w="0"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1801" dirty="0" smtClean="0">
                  <a:ln w="0"/>
                  <a:latin typeface="Arial" panose="020B0604020202020204" pitchFamily="34" charset="0"/>
                  <a:cs typeface="Arial" panose="020B0604020202020204" pitchFamily="34" charset="0"/>
                </a:rPr>
                <a:t>Hava olaylarının temel sebebi ………………. değişimlerdir</a:t>
              </a:r>
              <a:endParaRPr lang="tr-TR" sz="1801" dirty="0">
                <a:ln w="0"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Yuvarlatılmış Dikdörtgen 21"/>
            <p:cNvSpPr/>
            <p:nvPr/>
          </p:nvSpPr>
          <p:spPr>
            <a:xfrm>
              <a:off x="5383908" y="1929410"/>
              <a:ext cx="984794" cy="459914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1401" b="1" dirty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NOT:</a:t>
              </a:r>
            </a:p>
          </p:txBody>
        </p:sp>
      </p:grpSp>
      <p:sp>
        <p:nvSpPr>
          <p:cNvPr id="27" name="Dikdörtgen 26"/>
          <p:cNvSpPr/>
          <p:nvPr/>
        </p:nvSpPr>
        <p:spPr>
          <a:xfrm>
            <a:off x="8298614" y="3016306"/>
            <a:ext cx="101822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sıcaklık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04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576530" y="1480719"/>
            <a:ext cx="106725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olaylarının oluşumunu değişimini ve gelişimini inceleyen bilim dalına ……………………. , meteoroloji ile uğraşan uzman kişilere ise …………..........denir. </a:t>
            </a:r>
            <a:endParaRPr lang="tr-T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8766492" y="1627324"/>
            <a:ext cx="1428596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meteoroloji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1" name="Dikdörtgen 20"/>
          <p:cNvSpPr/>
          <p:nvPr/>
        </p:nvSpPr>
        <p:spPr>
          <a:xfrm>
            <a:off x="5230590" y="2165334"/>
            <a:ext cx="1441420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meteorolog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489043" y="2908260"/>
            <a:ext cx="10672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olaylarının oluşmasında etkili olan gazların atmosferdeki oranları ise; </a:t>
            </a:r>
            <a:endParaRPr lang="tr-T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 4"/>
          <p:cNvGrpSpPr/>
          <p:nvPr/>
        </p:nvGrpSpPr>
        <p:grpSpPr>
          <a:xfrm>
            <a:off x="219566" y="3539329"/>
            <a:ext cx="7781167" cy="3083532"/>
            <a:chOff x="219566" y="3539329"/>
            <a:chExt cx="7781167" cy="3083532"/>
          </a:xfrm>
        </p:grpSpPr>
        <p:grpSp>
          <p:nvGrpSpPr>
            <p:cNvPr id="4" name="Grup 3"/>
            <p:cNvGrpSpPr/>
            <p:nvPr/>
          </p:nvGrpSpPr>
          <p:grpSpPr>
            <a:xfrm>
              <a:off x="219566" y="3539329"/>
              <a:ext cx="7781167" cy="3083532"/>
              <a:chOff x="219566" y="3539329"/>
              <a:chExt cx="7781167" cy="3083532"/>
            </a:xfrm>
          </p:grpSpPr>
          <p:sp>
            <p:nvSpPr>
              <p:cNvPr id="2" name="Yuvarlatılmış Dikdörtgen 1"/>
              <p:cNvSpPr/>
              <p:nvPr/>
            </p:nvSpPr>
            <p:spPr>
              <a:xfrm>
                <a:off x="1591991" y="3539329"/>
                <a:ext cx="6408742" cy="3083532"/>
              </a:xfrm>
              <a:prstGeom prst="roundRect">
                <a:avLst>
                  <a:gd name="adj" fmla="val 700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graphicFrame>
            <p:nvGraphicFramePr>
              <p:cNvPr id="20" name="Grafik 19"/>
              <p:cNvGraphicFramePr/>
              <p:nvPr>
                <p:extLst>
                  <p:ext uri="{D42A27DB-BD31-4B8C-83A1-F6EECF244321}">
                    <p14:modId xmlns:p14="http://schemas.microsoft.com/office/powerpoint/2010/main" val="779524609"/>
                  </p:ext>
                </p:extLst>
              </p:nvPr>
            </p:nvGraphicFramePr>
            <p:xfrm>
              <a:off x="219566" y="3811705"/>
              <a:ext cx="7008317" cy="281115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27" name="Dikdörtgen 26"/>
            <p:cNvSpPr/>
            <p:nvPr/>
          </p:nvSpPr>
          <p:spPr>
            <a:xfrm>
              <a:off x="5167313" y="4412664"/>
              <a:ext cx="1928733" cy="3694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r-TR" sz="1801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% 78 </a:t>
              </a:r>
              <a:r>
                <a:rPr lang="tr-TR" sz="180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……………</a:t>
              </a:r>
              <a:endParaRPr lang="tr-TR" dirty="0"/>
            </a:p>
          </p:txBody>
        </p:sp>
        <p:sp>
          <p:nvSpPr>
            <p:cNvPr id="29" name="Dikdörtgen 28"/>
            <p:cNvSpPr/>
            <p:nvPr/>
          </p:nvSpPr>
          <p:spPr>
            <a:xfrm>
              <a:off x="5140793" y="5013623"/>
              <a:ext cx="1928733" cy="3694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r-TR" sz="1801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% 21 </a:t>
              </a:r>
              <a:r>
                <a:rPr lang="tr-TR" sz="180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……………</a:t>
              </a:r>
              <a:endParaRPr lang="tr-TR" dirty="0"/>
            </a:p>
          </p:txBody>
        </p:sp>
        <p:sp>
          <p:nvSpPr>
            <p:cNvPr id="34" name="Dikdörtgen 33"/>
            <p:cNvSpPr/>
            <p:nvPr/>
          </p:nvSpPr>
          <p:spPr>
            <a:xfrm>
              <a:off x="5167313" y="5614582"/>
              <a:ext cx="1800493" cy="3694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r-TR" sz="1801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% 1 </a:t>
              </a:r>
              <a:r>
                <a:rPr lang="tr-TR" sz="180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……………</a:t>
              </a:r>
              <a:endParaRPr lang="tr-TR" dirty="0"/>
            </a:p>
          </p:txBody>
        </p:sp>
      </p:grpSp>
      <p:sp>
        <p:nvSpPr>
          <p:cNvPr id="35" name="Dikdörtgen 34"/>
          <p:cNvSpPr/>
          <p:nvPr/>
        </p:nvSpPr>
        <p:spPr>
          <a:xfrm>
            <a:off x="5951300" y="4385437"/>
            <a:ext cx="684803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Azot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6" name="Dikdörtgen 35"/>
          <p:cNvSpPr/>
          <p:nvPr/>
        </p:nvSpPr>
        <p:spPr>
          <a:xfrm>
            <a:off x="5942313" y="4954274"/>
            <a:ext cx="101822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Oksijen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8" name="Dikdörtgen 37"/>
          <p:cNvSpPr/>
          <p:nvPr/>
        </p:nvSpPr>
        <p:spPr>
          <a:xfrm>
            <a:off x="5979741" y="5549510"/>
            <a:ext cx="1505540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Diğer gazlar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9" name="Dikdörtgen 38"/>
          <p:cNvSpPr/>
          <p:nvPr/>
        </p:nvSpPr>
        <p:spPr>
          <a:xfrm>
            <a:off x="5178396" y="5877651"/>
            <a:ext cx="28232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(Su buharı, karbondioksit, argon </a:t>
            </a:r>
            <a:r>
              <a:rPr lang="tr-TR" sz="1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tr-TR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tr-TR" sz="1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38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35" grpId="0"/>
      <p:bldP spid="36" grpId="0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576530" y="1480719"/>
            <a:ext cx="106725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Rüzgarlar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Hava daima basıncın yüksek olduğu yerden basıncın …………… olduğu yere doğru hareket eder. 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Yatay yönde meydana gelen hava hareketine ……………….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enir.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Rüzgarların hızını, kuvvetini ve yönünü ölçen aletlere  …………………… denir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Rüzgarların çevreye olan etkileri ise ………………….   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le tanımlanır.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Rüzgarlar hızına ve çevresine olan etkilerine göre farklı isimler alır. Bu rüzgarların bazıları …….., ……..……, ……….., …………, ………..….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dır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tr-T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6495509" y="2173152"/>
            <a:ext cx="864339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düşük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5825317" y="2707754"/>
            <a:ext cx="88998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rüzgar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6597762" y="3254888"/>
            <a:ext cx="1556836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anemometre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1" name="Dikdörtgen 40"/>
          <p:cNvSpPr/>
          <p:nvPr/>
        </p:nvSpPr>
        <p:spPr>
          <a:xfrm>
            <a:off x="4680273" y="3821532"/>
            <a:ext cx="1838965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tr-TR" sz="1801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eaufort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ölçeği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2" name="Dikdörtgen 41"/>
          <p:cNvSpPr/>
          <p:nvPr/>
        </p:nvSpPr>
        <p:spPr>
          <a:xfrm>
            <a:off x="9998785" y="4386155"/>
            <a:ext cx="50526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yel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3" name="Dikdörtgen 42"/>
          <p:cNvSpPr/>
          <p:nvPr/>
        </p:nvSpPr>
        <p:spPr>
          <a:xfrm>
            <a:off x="899869" y="4911781"/>
            <a:ext cx="992579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meltem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4" name="Dikdörtgen 43"/>
          <p:cNvSpPr/>
          <p:nvPr/>
        </p:nvSpPr>
        <p:spPr>
          <a:xfrm>
            <a:off x="2106853" y="4911781"/>
            <a:ext cx="82586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fırtına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5" name="Dikdörtgen 44"/>
          <p:cNvSpPr/>
          <p:nvPr/>
        </p:nvSpPr>
        <p:spPr>
          <a:xfrm>
            <a:off x="3049739" y="4911781"/>
            <a:ext cx="979755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hortum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6" name="Dikdörtgen 45"/>
          <p:cNvSpPr/>
          <p:nvPr/>
        </p:nvSpPr>
        <p:spPr>
          <a:xfrm>
            <a:off x="4103013" y="4916761"/>
            <a:ext cx="992579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kasırga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5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7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ikdörtgen 22"/>
          <p:cNvSpPr/>
          <p:nvPr/>
        </p:nvSpPr>
        <p:spPr>
          <a:xfrm>
            <a:off x="1965406" y="2225476"/>
            <a:ext cx="3198311" cy="1755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n küçüğüne …………………</a:t>
            </a:r>
          </a:p>
          <a:p>
            <a:pPr>
              <a:lnSpc>
                <a:spcPct val="200000"/>
              </a:lnSpc>
            </a:pP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ortancasına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…………………</a:t>
            </a:r>
            <a:endParaRPr lang="tr-TR" dirty="0"/>
          </a:p>
          <a:p>
            <a:pPr>
              <a:lnSpc>
                <a:spcPct val="200000"/>
              </a:lnSpc>
            </a:pP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büyüğüne …………………</a:t>
            </a:r>
            <a:endParaRPr lang="tr-TR" dirty="0"/>
          </a:p>
        </p:txBody>
      </p:sp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576530" y="1480719"/>
            <a:ext cx="10672548" cy="560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Sıcak hava alanlarında oluşan ve kendi etrafında hızlıca dönen rüzgarların;</a:t>
            </a:r>
          </a:p>
        </p:txBody>
      </p:sp>
      <p:sp>
        <p:nvSpPr>
          <p:cNvPr id="21" name="Dikdörtgen 20"/>
          <p:cNvSpPr/>
          <p:nvPr/>
        </p:nvSpPr>
        <p:spPr>
          <a:xfrm>
            <a:off x="3630403" y="2339096"/>
            <a:ext cx="163378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eytan kulesi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3630402" y="2888538"/>
            <a:ext cx="979755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hortum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6" name="Dikdörtgen 25"/>
          <p:cNvSpPr/>
          <p:nvPr/>
        </p:nvSpPr>
        <p:spPr>
          <a:xfrm>
            <a:off x="3620646" y="3469598"/>
            <a:ext cx="992579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kasırga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7" name="Dikdörtgen 26"/>
          <p:cNvSpPr/>
          <p:nvPr/>
        </p:nvSpPr>
        <p:spPr>
          <a:xfrm>
            <a:off x="1101119" y="5971985"/>
            <a:ext cx="1200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Kalam Bold" panose="02000000000000000000" pitchFamily="2" charset="-94"/>
                <a:cs typeface="Kalam Bold" panose="02000000000000000000" pitchFamily="2" charset="-94"/>
              </a:rPr>
              <a:t>NOT: </a:t>
            </a:r>
            <a:endParaRPr lang="tr-TR" sz="3600" dirty="0">
              <a:ln>
                <a:solidFill>
                  <a:schemeClr val="tx1"/>
                </a:solidFill>
              </a:ln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Kalam Bold" panose="02000000000000000000" pitchFamily="2" charset="-94"/>
              <a:cs typeface="Kalam Bold" panose="02000000000000000000" pitchFamily="2" charset="-94"/>
            </a:endParaRPr>
          </a:p>
        </p:txBody>
      </p:sp>
      <p:pic>
        <p:nvPicPr>
          <p:cNvPr id="29" name="Resim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30" y="5759849"/>
            <a:ext cx="638164" cy="801931"/>
          </a:xfrm>
          <a:prstGeom prst="rect">
            <a:avLst/>
          </a:prstGeom>
        </p:spPr>
      </p:pic>
      <p:sp>
        <p:nvSpPr>
          <p:cNvPr id="35" name="Dikdörtgen 34"/>
          <p:cNvSpPr/>
          <p:nvPr/>
        </p:nvSpPr>
        <p:spPr>
          <a:xfrm>
            <a:off x="2277778" y="5826927"/>
            <a:ext cx="9469168" cy="87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tr-TR" sz="180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Kasırganın oluşması için deniz suyu sıcaklığının ……….. , rüzgarın hızının ……………… olması gerekiyor.</a:t>
            </a:r>
          </a:p>
        </p:txBody>
      </p:sp>
      <p:sp>
        <p:nvSpPr>
          <p:cNvPr id="36" name="Dikdörtgen 35"/>
          <p:cNvSpPr/>
          <p:nvPr/>
        </p:nvSpPr>
        <p:spPr>
          <a:xfrm>
            <a:off x="7415774" y="5870685"/>
            <a:ext cx="676788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°C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8" name="Dikdörtgen 37"/>
          <p:cNvSpPr/>
          <p:nvPr/>
        </p:nvSpPr>
        <p:spPr>
          <a:xfrm>
            <a:off x="10007913" y="5870685"/>
            <a:ext cx="1159356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 km/h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39" name="Resim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888" y="2389889"/>
            <a:ext cx="2816769" cy="31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5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6" grpId="0"/>
      <p:bldP spid="36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52" y="2774714"/>
            <a:ext cx="10514093" cy="3935062"/>
          </a:xfrm>
          <a:prstGeom prst="rect">
            <a:avLst/>
          </a:prstGeom>
        </p:spPr>
      </p:pic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576530" y="1480719"/>
            <a:ext cx="106725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Hava moleküllerinin normalden daha sıkışık olduğu alanlarda …………… basınç alanı, hava moleküllerinin normalden daha seyrek olduğu alanlara ise  ……..... basınç alanı oluşur</a:t>
            </a:r>
          </a:p>
        </p:txBody>
      </p:sp>
      <p:sp>
        <p:nvSpPr>
          <p:cNvPr id="19" name="Dikdörtgen 18"/>
          <p:cNvSpPr/>
          <p:nvPr/>
        </p:nvSpPr>
        <p:spPr>
          <a:xfrm>
            <a:off x="6929066" y="2198359"/>
            <a:ext cx="76174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alçak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7309940" y="1644154"/>
            <a:ext cx="103105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üksek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8498603" y="437695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8" name="Oval 127"/>
          <p:cNvSpPr/>
          <p:nvPr/>
        </p:nvSpPr>
        <p:spPr>
          <a:xfrm>
            <a:off x="9280187" y="476176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9" name="Oval 128"/>
          <p:cNvSpPr/>
          <p:nvPr/>
        </p:nvSpPr>
        <p:spPr>
          <a:xfrm>
            <a:off x="9377943" y="511988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0" name="Oval 129"/>
          <p:cNvSpPr/>
          <p:nvPr/>
        </p:nvSpPr>
        <p:spPr>
          <a:xfrm>
            <a:off x="9413943" y="421962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1" name="Oval 130"/>
          <p:cNvSpPr/>
          <p:nvPr/>
        </p:nvSpPr>
        <p:spPr>
          <a:xfrm>
            <a:off x="8498603" y="5367772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3" name="Oval 132"/>
          <p:cNvSpPr/>
          <p:nvPr/>
        </p:nvSpPr>
        <p:spPr>
          <a:xfrm>
            <a:off x="9921617" y="498891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4" name="Oval 133"/>
          <p:cNvSpPr/>
          <p:nvPr/>
        </p:nvSpPr>
        <p:spPr>
          <a:xfrm>
            <a:off x="8945989" y="5367772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5" name="Oval 134"/>
          <p:cNvSpPr/>
          <p:nvPr/>
        </p:nvSpPr>
        <p:spPr>
          <a:xfrm>
            <a:off x="9632875" y="454005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6" name="Oval 135"/>
          <p:cNvSpPr/>
          <p:nvPr/>
        </p:nvSpPr>
        <p:spPr>
          <a:xfrm>
            <a:off x="9834284" y="548254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7" name="Oval 136"/>
          <p:cNvSpPr/>
          <p:nvPr/>
        </p:nvSpPr>
        <p:spPr>
          <a:xfrm>
            <a:off x="9305943" y="555612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8" name="Dikdörtgen 137"/>
          <p:cNvSpPr/>
          <p:nvPr/>
        </p:nvSpPr>
        <p:spPr>
          <a:xfrm>
            <a:off x="814952" y="5854249"/>
            <a:ext cx="2433102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Yüksek Basınç Alanı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39" name="Dikdörtgen 138"/>
          <p:cNvSpPr/>
          <p:nvPr/>
        </p:nvSpPr>
        <p:spPr>
          <a:xfrm>
            <a:off x="8039733" y="5856021"/>
            <a:ext cx="2240742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Alçak Basınç Alanı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97" name="Oval 296"/>
          <p:cNvSpPr/>
          <p:nvPr/>
        </p:nvSpPr>
        <p:spPr>
          <a:xfrm>
            <a:off x="8682618" y="471949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8" name="Oval 297"/>
          <p:cNvSpPr/>
          <p:nvPr/>
        </p:nvSpPr>
        <p:spPr>
          <a:xfrm>
            <a:off x="8904984" y="501611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9" name="Oval 298"/>
          <p:cNvSpPr/>
          <p:nvPr/>
        </p:nvSpPr>
        <p:spPr>
          <a:xfrm>
            <a:off x="8937550" y="448290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0" name="Dikdörtgen 299"/>
          <p:cNvSpPr/>
          <p:nvPr/>
        </p:nvSpPr>
        <p:spPr>
          <a:xfrm>
            <a:off x="433340" y="3753484"/>
            <a:ext cx="1069524" cy="923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Alçalan</a:t>
            </a:r>
          </a:p>
          <a:p>
            <a:r>
              <a:rPr lang="tr-TR" sz="180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</a:t>
            </a:r>
          </a:p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hareketi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01" name="Dikdörtgen 300"/>
          <p:cNvSpPr/>
          <p:nvPr/>
        </p:nvSpPr>
        <p:spPr>
          <a:xfrm>
            <a:off x="10292936" y="3676016"/>
            <a:ext cx="1197764" cy="923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Yükselen</a:t>
            </a:r>
          </a:p>
          <a:p>
            <a:r>
              <a:rPr lang="tr-TR" sz="180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</a:t>
            </a:r>
          </a:p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hareketi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02" name="Dikdörtgen 301"/>
          <p:cNvSpPr/>
          <p:nvPr/>
        </p:nvSpPr>
        <p:spPr>
          <a:xfrm>
            <a:off x="1719190" y="6304725"/>
            <a:ext cx="88998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Soğuk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303" name="Dikdörtgen 302"/>
          <p:cNvSpPr/>
          <p:nvPr/>
        </p:nvSpPr>
        <p:spPr>
          <a:xfrm>
            <a:off x="8778287" y="6304725"/>
            <a:ext cx="787395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Sıcak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304" name="Dikdörtgen 303"/>
          <p:cNvSpPr/>
          <p:nvPr/>
        </p:nvSpPr>
        <p:spPr>
          <a:xfrm>
            <a:off x="7590160" y="3205090"/>
            <a:ext cx="1544012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Bulut oluşur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05" name="Dikdörtgen 304"/>
          <p:cNvSpPr/>
          <p:nvPr/>
        </p:nvSpPr>
        <p:spPr>
          <a:xfrm>
            <a:off x="880902" y="3290811"/>
            <a:ext cx="1249060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açık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1716798" y="473095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3" name="Oval 82"/>
          <p:cNvSpPr/>
          <p:nvPr/>
        </p:nvSpPr>
        <p:spPr>
          <a:xfrm>
            <a:off x="2498382" y="511576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4" name="Oval 83"/>
          <p:cNvSpPr/>
          <p:nvPr/>
        </p:nvSpPr>
        <p:spPr>
          <a:xfrm>
            <a:off x="2596138" y="547388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5" name="Oval 84"/>
          <p:cNvSpPr/>
          <p:nvPr/>
        </p:nvSpPr>
        <p:spPr>
          <a:xfrm>
            <a:off x="2632138" y="457362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7" name="Oval 86"/>
          <p:cNvSpPr/>
          <p:nvPr/>
        </p:nvSpPr>
        <p:spPr>
          <a:xfrm>
            <a:off x="3139812" y="534292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9" name="Oval 88"/>
          <p:cNvSpPr/>
          <p:nvPr/>
        </p:nvSpPr>
        <p:spPr>
          <a:xfrm>
            <a:off x="2851070" y="489405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2" name="Oval 91"/>
          <p:cNvSpPr/>
          <p:nvPr/>
        </p:nvSpPr>
        <p:spPr>
          <a:xfrm>
            <a:off x="1900813" y="507349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3" name="Oval 92"/>
          <p:cNvSpPr/>
          <p:nvPr/>
        </p:nvSpPr>
        <p:spPr>
          <a:xfrm>
            <a:off x="2123179" y="537011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4" name="Oval 93"/>
          <p:cNvSpPr/>
          <p:nvPr/>
        </p:nvSpPr>
        <p:spPr>
          <a:xfrm>
            <a:off x="2155745" y="483690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5" name="Oval 94"/>
          <p:cNvSpPr/>
          <p:nvPr/>
        </p:nvSpPr>
        <p:spPr>
          <a:xfrm>
            <a:off x="1869198" y="453065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6" name="Oval 95"/>
          <p:cNvSpPr/>
          <p:nvPr/>
        </p:nvSpPr>
        <p:spPr>
          <a:xfrm>
            <a:off x="2650782" y="491546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7" name="Oval 96"/>
          <p:cNvSpPr/>
          <p:nvPr/>
        </p:nvSpPr>
        <p:spPr>
          <a:xfrm>
            <a:off x="2748538" y="527358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8" name="Oval 97"/>
          <p:cNvSpPr/>
          <p:nvPr/>
        </p:nvSpPr>
        <p:spPr>
          <a:xfrm>
            <a:off x="2784538" y="437332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9" name="Oval 98"/>
          <p:cNvSpPr/>
          <p:nvPr/>
        </p:nvSpPr>
        <p:spPr>
          <a:xfrm>
            <a:off x="1869198" y="552147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0" name="Oval 99"/>
          <p:cNvSpPr/>
          <p:nvPr/>
        </p:nvSpPr>
        <p:spPr>
          <a:xfrm>
            <a:off x="3292212" y="514262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1" name="Oval 100"/>
          <p:cNvSpPr/>
          <p:nvPr/>
        </p:nvSpPr>
        <p:spPr>
          <a:xfrm>
            <a:off x="2316584" y="552147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2" name="Oval 101"/>
          <p:cNvSpPr/>
          <p:nvPr/>
        </p:nvSpPr>
        <p:spPr>
          <a:xfrm>
            <a:off x="3003470" y="469376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3" name="Oval 102"/>
          <p:cNvSpPr/>
          <p:nvPr/>
        </p:nvSpPr>
        <p:spPr>
          <a:xfrm>
            <a:off x="2071241" y="438747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5" name="Oval 104"/>
          <p:cNvSpPr/>
          <p:nvPr/>
        </p:nvSpPr>
        <p:spPr>
          <a:xfrm>
            <a:off x="2053213" y="487319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6" name="Oval 105"/>
          <p:cNvSpPr/>
          <p:nvPr/>
        </p:nvSpPr>
        <p:spPr>
          <a:xfrm>
            <a:off x="2275579" y="516981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7" name="Oval 106"/>
          <p:cNvSpPr/>
          <p:nvPr/>
        </p:nvSpPr>
        <p:spPr>
          <a:xfrm>
            <a:off x="2308145" y="463661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1" name="Oval 120"/>
          <p:cNvSpPr/>
          <p:nvPr/>
        </p:nvSpPr>
        <p:spPr>
          <a:xfrm>
            <a:off x="1764694" y="494867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2" name="Oval 121"/>
          <p:cNvSpPr/>
          <p:nvPr/>
        </p:nvSpPr>
        <p:spPr>
          <a:xfrm>
            <a:off x="2546278" y="533348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4" name="Oval 123"/>
          <p:cNvSpPr/>
          <p:nvPr/>
        </p:nvSpPr>
        <p:spPr>
          <a:xfrm>
            <a:off x="2680034" y="47913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6" name="Oval 125"/>
          <p:cNvSpPr/>
          <p:nvPr/>
        </p:nvSpPr>
        <p:spPr>
          <a:xfrm>
            <a:off x="3187708" y="556063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1" name="Oval 140"/>
          <p:cNvSpPr/>
          <p:nvPr/>
        </p:nvSpPr>
        <p:spPr>
          <a:xfrm>
            <a:off x="2898966" y="511177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4" name="Oval 143"/>
          <p:cNvSpPr/>
          <p:nvPr/>
        </p:nvSpPr>
        <p:spPr>
          <a:xfrm>
            <a:off x="1948709" y="529121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5" name="Oval 144"/>
          <p:cNvSpPr/>
          <p:nvPr/>
        </p:nvSpPr>
        <p:spPr>
          <a:xfrm>
            <a:off x="2171075" y="5587831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6" name="Oval 145"/>
          <p:cNvSpPr/>
          <p:nvPr/>
        </p:nvSpPr>
        <p:spPr>
          <a:xfrm>
            <a:off x="2203641" y="505462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7" name="Oval 146"/>
          <p:cNvSpPr/>
          <p:nvPr/>
        </p:nvSpPr>
        <p:spPr>
          <a:xfrm>
            <a:off x="1607938" y="5142654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8" name="Oval 147"/>
          <p:cNvSpPr/>
          <p:nvPr/>
        </p:nvSpPr>
        <p:spPr>
          <a:xfrm>
            <a:off x="1655834" y="536036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Sağ Ok 4"/>
          <p:cNvSpPr/>
          <p:nvPr/>
        </p:nvSpPr>
        <p:spPr>
          <a:xfrm>
            <a:off x="3998258" y="5060918"/>
            <a:ext cx="3701878" cy="562767"/>
          </a:xfrm>
          <a:prstGeom prst="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9" name="Dikdörtgen 148"/>
          <p:cNvSpPr/>
          <p:nvPr/>
        </p:nvSpPr>
        <p:spPr>
          <a:xfrm>
            <a:off x="4851871" y="5168481"/>
            <a:ext cx="1809150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Rüzgarın Yönü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5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/>
      <p:bldP spid="127" grpId="0" animBg="1"/>
      <p:bldP spid="128" grpId="0" animBg="1"/>
      <p:bldP spid="129" grpId="0" animBg="1"/>
      <p:bldP spid="130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/>
      <p:bldP spid="139" grpId="0"/>
      <p:bldP spid="297" grpId="0" animBg="1"/>
      <p:bldP spid="298" grpId="0" animBg="1"/>
      <p:bldP spid="299" grpId="0" animBg="1"/>
      <p:bldP spid="300" grpId="0"/>
      <p:bldP spid="301" grpId="0"/>
      <p:bldP spid="302" grpId="0"/>
      <p:bldP spid="303" grpId="0"/>
      <p:bldP spid="304" grpId="0"/>
      <p:bldP spid="305" grpId="0"/>
      <p:bldP spid="82" grpId="0" animBg="1"/>
      <p:bldP spid="83" grpId="0" animBg="1"/>
      <p:bldP spid="84" grpId="0" animBg="1"/>
      <p:bldP spid="85" grpId="0" animBg="1"/>
      <p:bldP spid="87" grpId="0" animBg="1"/>
      <p:bldP spid="89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21" grpId="0" animBg="1"/>
      <p:bldP spid="122" grpId="0" animBg="1"/>
      <p:bldP spid="124" grpId="0" animBg="1"/>
      <p:bldP spid="126" grpId="0" animBg="1"/>
      <p:bldP spid="141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5" grpId="0" animBg="1"/>
      <p:bldP spid="1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9" name="Resim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675" y="2286218"/>
            <a:ext cx="2543815" cy="3196625"/>
          </a:xfrm>
          <a:prstGeom prst="rect">
            <a:avLst/>
          </a:prstGeom>
        </p:spPr>
      </p:pic>
      <p:grpSp>
        <p:nvGrpSpPr>
          <p:cNvPr id="20" name="Grup 19"/>
          <p:cNvGrpSpPr/>
          <p:nvPr/>
        </p:nvGrpSpPr>
        <p:grpSpPr>
          <a:xfrm>
            <a:off x="4689120" y="2363846"/>
            <a:ext cx="5932872" cy="3412635"/>
            <a:chOff x="5383908" y="1929410"/>
            <a:chExt cx="4020650" cy="3412636"/>
          </a:xfrm>
        </p:grpSpPr>
        <p:sp>
          <p:nvSpPr>
            <p:cNvPr id="21" name="Yuvarlatılmış Dikdörtgen 20"/>
            <p:cNvSpPr/>
            <p:nvPr/>
          </p:nvSpPr>
          <p:spPr>
            <a:xfrm>
              <a:off x="5484907" y="2071788"/>
              <a:ext cx="3919651" cy="3270258"/>
            </a:xfrm>
            <a:prstGeom prst="roundRect">
              <a:avLst/>
            </a:prstGeom>
            <a:ln>
              <a:solidFill>
                <a:srgbClr val="002060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endParaRPr lang="tr-TR" sz="1600" b="1" dirty="0">
                <a:ln w="0"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1801" dirty="0" smtClean="0">
                  <a:ln w="0"/>
                  <a:latin typeface="Arial" panose="020B0604020202020204" pitchFamily="34" charset="0"/>
                  <a:cs typeface="Arial" panose="020B0604020202020204" pitchFamily="34" charset="0"/>
                </a:rPr>
                <a:t>Rüzgarın yönü …………… basınç alanından …………. basınç alanına doğrudur.</a:t>
              </a:r>
            </a:p>
            <a:p>
              <a:pPr>
                <a:lnSpc>
                  <a:spcPct val="150000"/>
                </a:lnSpc>
                <a:buClr>
                  <a:srgbClr val="FF0000"/>
                </a:buClr>
              </a:pPr>
              <a:endParaRPr lang="tr-TR" sz="1801" dirty="0">
                <a:ln w="0"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1801" dirty="0" smtClean="0">
                  <a:ln w="0"/>
                  <a:latin typeface="Arial" panose="020B0604020202020204" pitchFamily="34" charset="0"/>
                  <a:cs typeface="Arial" panose="020B0604020202020204" pitchFamily="34" charset="0"/>
                </a:rPr>
                <a:t>Bulut ve yağmur oluşumu ……….. basınç alanında görülür</a:t>
              </a:r>
            </a:p>
            <a:p>
              <a:pPr>
                <a:lnSpc>
                  <a:spcPct val="150000"/>
                </a:lnSpc>
                <a:buClr>
                  <a:srgbClr val="FF0000"/>
                </a:buClr>
              </a:pPr>
              <a:endParaRPr lang="tr-TR" sz="1801" dirty="0">
                <a:ln w="0"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Yuvarlatılmış Dikdörtgen 21"/>
            <p:cNvSpPr/>
            <p:nvPr/>
          </p:nvSpPr>
          <p:spPr>
            <a:xfrm>
              <a:off x="5383908" y="1929410"/>
              <a:ext cx="984794" cy="459914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1401" b="1" dirty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NOT:</a:t>
              </a:r>
            </a:p>
          </p:txBody>
        </p:sp>
      </p:grpSp>
      <p:sp>
        <p:nvSpPr>
          <p:cNvPr id="27" name="Dikdörtgen 26"/>
          <p:cNvSpPr/>
          <p:nvPr/>
        </p:nvSpPr>
        <p:spPr>
          <a:xfrm>
            <a:off x="6763142" y="3050538"/>
            <a:ext cx="96693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yüksek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5" name="Dikdörtgen 34"/>
          <p:cNvSpPr/>
          <p:nvPr/>
        </p:nvSpPr>
        <p:spPr>
          <a:xfrm>
            <a:off x="5235736" y="3512365"/>
            <a:ext cx="76174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alçak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7796898" y="4269723"/>
            <a:ext cx="76174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alçak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21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5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36" y="915852"/>
            <a:ext cx="7477125" cy="5844426"/>
          </a:xfrm>
          <a:prstGeom prst="rect">
            <a:avLst/>
          </a:prstGeom>
        </p:spPr>
      </p:pic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pic>
        <p:nvPicPr>
          <p:cNvPr id="26" name="Resim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8706521" y="3701525"/>
            <a:ext cx="392269" cy="236870"/>
          </a:xfrm>
          <a:prstGeom prst="rect">
            <a:avLst/>
          </a:prstGeom>
        </p:spPr>
      </p:pic>
      <p:sp>
        <p:nvSpPr>
          <p:cNvPr id="28" name="Dikdörtgen 27"/>
          <p:cNvSpPr/>
          <p:nvPr/>
        </p:nvSpPr>
        <p:spPr>
          <a:xfrm>
            <a:off x="6657388" y="2671415"/>
            <a:ext cx="21823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Yüksek Basınç Alanı</a:t>
            </a:r>
            <a:endParaRPr lang="tr-TR" sz="1400" b="1" dirty="0">
              <a:solidFill>
                <a:srgbClr val="FF0000"/>
              </a:solidFill>
            </a:endParaRPr>
          </a:p>
        </p:txBody>
      </p:sp>
      <p:sp>
        <p:nvSpPr>
          <p:cNvPr id="29" name="Dikdörtgen 28"/>
          <p:cNvSpPr/>
          <p:nvPr/>
        </p:nvSpPr>
        <p:spPr>
          <a:xfrm>
            <a:off x="3245047" y="2685703"/>
            <a:ext cx="20124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Alçak Basınç Alanı</a:t>
            </a:r>
            <a:endParaRPr lang="tr-TR" sz="1400" b="1" dirty="0">
              <a:solidFill>
                <a:srgbClr val="FF0000"/>
              </a:solidFill>
            </a:endParaRPr>
          </a:p>
        </p:txBody>
      </p:sp>
      <p:sp>
        <p:nvSpPr>
          <p:cNvPr id="34" name="Dikdörtgen 33"/>
          <p:cNvSpPr/>
          <p:nvPr/>
        </p:nvSpPr>
        <p:spPr>
          <a:xfrm>
            <a:off x="8150357" y="2404405"/>
            <a:ext cx="8098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Soğuk</a:t>
            </a:r>
            <a:endParaRPr lang="tr-TR" sz="1400" b="1" dirty="0">
              <a:solidFill>
                <a:srgbClr val="002060"/>
              </a:solidFill>
            </a:endParaRPr>
          </a:p>
        </p:txBody>
      </p:sp>
      <p:sp>
        <p:nvSpPr>
          <p:cNvPr id="36" name="Dikdörtgen 35"/>
          <p:cNvSpPr/>
          <p:nvPr/>
        </p:nvSpPr>
        <p:spPr>
          <a:xfrm>
            <a:off x="3204119" y="2383091"/>
            <a:ext cx="720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Sıcak</a:t>
            </a:r>
            <a:endParaRPr lang="tr-TR" sz="1400" b="1" dirty="0">
              <a:solidFill>
                <a:srgbClr val="002060"/>
              </a:solidFill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3441774" y="1247421"/>
            <a:ext cx="19078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Bulut  ve yağmur </a:t>
            </a:r>
          </a:p>
          <a:p>
            <a:pPr algn="ctr"/>
            <a:r>
              <a:rPr lang="tr-T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oluşur</a:t>
            </a:r>
            <a:endParaRPr lang="tr-TR" sz="1400" b="1" dirty="0">
              <a:solidFill>
                <a:srgbClr val="FF0000"/>
              </a:solidFill>
            </a:endParaRPr>
          </a:p>
        </p:txBody>
      </p:sp>
      <p:sp>
        <p:nvSpPr>
          <p:cNvPr id="38" name="Dikdörtgen 37"/>
          <p:cNvSpPr/>
          <p:nvPr/>
        </p:nvSpPr>
        <p:spPr>
          <a:xfrm>
            <a:off x="8060546" y="1214600"/>
            <a:ext cx="11304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açık</a:t>
            </a:r>
            <a:endParaRPr lang="tr-TR" sz="1400" b="1" dirty="0">
              <a:solidFill>
                <a:srgbClr val="FF0000"/>
              </a:solidFill>
            </a:endParaRPr>
          </a:p>
        </p:txBody>
      </p:sp>
      <p:pic>
        <p:nvPicPr>
          <p:cNvPr id="39" name="Resim 3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8715267" y="6319617"/>
            <a:ext cx="392269" cy="236870"/>
          </a:xfrm>
          <a:prstGeom prst="rect">
            <a:avLst/>
          </a:prstGeom>
        </p:spPr>
      </p:pic>
      <p:pic>
        <p:nvPicPr>
          <p:cNvPr id="40" name="Resim 3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8706520" y="4154488"/>
            <a:ext cx="392269" cy="236870"/>
          </a:xfrm>
          <a:prstGeom prst="rect">
            <a:avLst/>
          </a:prstGeom>
        </p:spPr>
      </p:pic>
      <p:pic>
        <p:nvPicPr>
          <p:cNvPr id="41" name="Resim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2" b="59934"/>
          <a:stretch/>
        </p:blipFill>
        <p:spPr>
          <a:xfrm>
            <a:off x="9170691" y="4546476"/>
            <a:ext cx="372480" cy="247927"/>
          </a:xfrm>
          <a:prstGeom prst="rect">
            <a:avLst/>
          </a:prstGeom>
        </p:spPr>
      </p:pic>
      <p:pic>
        <p:nvPicPr>
          <p:cNvPr id="42" name="Resim 4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2" b="59934"/>
          <a:stretch/>
        </p:blipFill>
        <p:spPr>
          <a:xfrm>
            <a:off x="9170691" y="5007723"/>
            <a:ext cx="372480" cy="247927"/>
          </a:xfrm>
          <a:prstGeom prst="rect">
            <a:avLst/>
          </a:prstGeom>
        </p:spPr>
      </p:pic>
      <p:pic>
        <p:nvPicPr>
          <p:cNvPr id="43" name="Resim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8696558" y="5480834"/>
            <a:ext cx="392269" cy="236870"/>
          </a:xfrm>
          <a:prstGeom prst="rect">
            <a:avLst/>
          </a:prstGeom>
        </p:spPr>
      </p:pic>
      <p:pic>
        <p:nvPicPr>
          <p:cNvPr id="44" name="Resim 4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8696557" y="5883686"/>
            <a:ext cx="392269" cy="236870"/>
          </a:xfrm>
          <a:prstGeom prst="rect">
            <a:avLst/>
          </a:prstGeom>
        </p:spPr>
      </p:pic>
      <p:grpSp>
        <p:nvGrpSpPr>
          <p:cNvPr id="48" name="Grup 47"/>
          <p:cNvGrpSpPr/>
          <p:nvPr/>
        </p:nvGrpSpPr>
        <p:grpSpPr>
          <a:xfrm>
            <a:off x="376181" y="333433"/>
            <a:ext cx="10376953" cy="509521"/>
            <a:chOff x="947671" y="1206344"/>
            <a:chExt cx="10376953" cy="509521"/>
          </a:xfrm>
        </p:grpSpPr>
        <p:sp>
          <p:nvSpPr>
            <p:cNvPr id="49" name="Dikdörtgen 48"/>
            <p:cNvSpPr/>
            <p:nvPr/>
          </p:nvSpPr>
          <p:spPr>
            <a:xfrm>
              <a:off x="2719198" y="1207841"/>
              <a:ext cx="8605426" cy="508024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1801" b="1" dirty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Aşağıda verilen bilgilerin doğru yada yanlış olduklarını belirtiniz?</a:t>
              </a:r>
            </a:p>
          </p:txBody>
        </p:sp>
        <p:sp>
          <p:nvSpPr>
            <p:cNvPr id="50" name="Dikdörtgen 49"/>
            <p:cNvSpPr/>
            <p:nvPr/>
          </p:nvSpPr>
          <p:spPr>
            <a:xfrm>
              <a:off x="947671" y="1206344"/>
              <a:ext cx="1767820" cy="496996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2000" b="1" dirty="0" smtClean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ETKİNLİK-1</a:t>
              </a:r>
              <a:endParaRPr lang="tr-TR" sz="2000" b="1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1" name="Yuvarlatılmış Dikdörtgen 50"/>
          <p:cNvSpPr/>
          <p:nvPr/>
        </p:nvSpPr>
        <p:spPr>
          <a:xfrm>
            <a:off x="2334000" y="3599452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1</a:t>
            </a:r>
            <a:endParaRPr lang="tr-TR" sz="2000" b="1" dirty="0"/>
          </a:p>
        </p:txBody>
      </p:sp>
      <p:sp>
        <p:nvSpPr>
          <p:cNvPr id="52" name="Yuvarlatılmış Dikdörtgen 51"/>
          <p:cNvSpPr/>
          <p:nvPr/>
        </p:nvSpPr>
        <p:spPr>
          <a:xfrm>
            <a:off x="2340990" y="4041158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2</a:t>
            </a:r>
            <a:endParaRPr lang="tr-TR" sz="2000" b="1" dirty="0"/>
          </a:p>
        </p:txBody>
      </p:sp>
      <p:sp>
        <p:nvSpPr>
          <p:cNvPr id="53" name="Yuvarlatılmış Dikdörtgen 52"/>
          <p:cNvSpPr/>
          <p:nvPr/>
        </p:nvSpPr>
        <p:spPr>
          <a:xfrm>
            <a:off x="2335954" y="4483177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3</a:t>
            </a:r>
            <a:endParaRPr lang="tr-TR" sz="2000" b="1" dirty="0"/>
          </a:p>
        </p:txBody>
      </p:sp>
      <p:sp>
        <p:nvSpPr>
          <p:cNvPr id="54" name="Yuvarlatılmış Dikdörtgen 53"/>
          <p:cNvSpPr/>
          <p:nvPr/>
        </p:nvSpPr>
        <p:spPr>
          <a:xfrm>
            <a:off x="2333436" y="4908725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4</a:t>
            </a:r>
            <a:endParaRPr lang="tr-TR" sz="2000" b="1" dirty="0"/>
          </a:p>
        </p:txBody>
      </p:sp>
      <p:sp>
        <p:nvSpPr>
          <p:cNvPr id="55" name="Yuvarlatılmış Dikdörtgen 54"/>
          <p:cNvSpPr/>
          <p:nvPr/>
        </p:nvSpPr>
        <p:spPr>
          <a:xfrm>
            <a:off x="2335954" y="5357265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/>
              <a:t>5</a:t>
            </a:r>
          </a:p>
        </p:txBody>
      </p:sp>
      <p:sp>
        <p:nvSpPr>
          <p:cNvPr id="56" name="Yuvarlatılmış Dikdörtgen 55"/>
          <p:cNvSpPr/>
          <p:nvPr/>
        </p:nvSpPr>
        <p:spPr>
          <a:xfrm>
            <a:off x="2333436" y="5825673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6</a:t>
            </a:r>
            <a:endParaRPr lang="tr-TR" sz="2000" b="1" dirty="0"/>
          </a:p>
        </p:txBody>
      </p:sp>
      <p:sp>
        <p:nvSpPr>
          <p:cNvPr id="57" name="Yuvarlatılmış Dikdörtgen 56"/>
          <p:cNvSpPr/>
          <p:nvPr/>
        </p:nvSpPr>
        <p:spPr>
          <a:xfrm>
            <a:off x="2335954" y="6251744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7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19890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4" grpId="0"/>
      <p:bldP spid="36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576530" y="1480719"/>
            <a:ext cx="1067254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Havadaki Nem (</a:t>
            </a:r>
            <a:r>
              <a:rPr lang="tr-T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………………..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Havadaki nem miktarı havanın bulunduğu yere ve sıcaklığa göre değişir.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Sıcaklık artarsa nem miktarı da ……………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tr-T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4400389" y="2734429"/>
            <a:ext cx="69762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2498498" y="1642082"/>
            <a:ext cx="1249060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buharı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576530" y="4555530"/>
            <a:ext cx="48821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Gökyüzüne yakın yerde </a:t>
            </a:r>
            <a:r>
              <a:rPr lang="tr-TR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yoğuşursa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745820" y="5133394"/>
            <a:ext cx="3923898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Yağmur             Kar               Dolu </a:t>
            </a:r>
            <a:endParaRPr lang="tr-TR" b="1" dirty="0"/>
          </a:p>
        </p:txBody>
      </p:sp>
      <p:sp>
        <p:nvSpPr>
          <p:cNvPr id="27" name="Dikdörtgen 26"/>
          <p:cNvSpPr/>
          <p:nvPr/>
        </p:nvSpPr>
        <p:spPr>
          <a:xfrm>
            <a:off x="6921853" y="5133394"/>
            <a:ext cx="3911600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Çiy               Kırağı                   Sis </a:t>
            </a:r>
            <a:endParaRPr lang="tr-TR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88" y="5488903"/>
            <a:ext cx="1546666" cy="983238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754" y="5527624"/>
            <a:ext cx="1491429" cy="966667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2183" y="5560822"/>
            <a:ext cx="1491427" cy="97219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2394" y="5560822"/>
            <a:ext cx="1573726" cy="1007121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0866" y="5560822"/>
            <a:ext cx="1619340" cy="1029880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2755" y="5604906"/>
            <a:ext cx="1528111" cy="1018501"/>
          </a:xfrm>
          <a:prstGeom prst="rect">
            <a:avLst/>
          </a:prstGeom>
        </p:spPr>
      </p:pic>
      <p:sp>
        <p:nvSpPr>
          <p:cNvPr id="12" name="Dikdörtgen 11"/>
          <p:cNvSpPr/>
          <p:nvPr/>
        </p:nvSpPr>
        <p:spPr>
          <a:xfrm>
            <a:off x="4697764" y="3510381"/>
            <a:ext cx="1826141" cy="560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Havadaki N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Yukarı Bükülü Ok 19"/>
          <p:cNvSpPr/>
          <p:nvPr/>
        </p:nvSpPr>
        <p:spPr>
          <a:xfrm rot="10800000">
            <a:off x="2498497" y="4121259"/>
            <a:ext cx="2392975" cy="403689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Yukarı Bükülü Ok 34"/>
          <p:cNvSpPr/>
          <p:nvPr/>
        </p:nvSpPr>
        <p:spPr>
          <a:xfrm rot="10800000" flipH="1">
            <a:off x="6100862" y="4120804"/>
            <a:ext cx="2392975" cy="403689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Dikdörtgen 35"/>
          <p:cNvSpPr/>
          <p:nvPr/>
        </p:nvSpPr>
        <p:spPr>
          <a:xfrm>
            <a:off x="6384265" y="4588583"/>
            <a:ext cx="48821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Yeryüzüne yakın yerde </a:t>
            </a:r>
            <a:r>
              <a:rPr lang="tr-TR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yoğuşursa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21" name="Dikdörtgen 20"/>
          <p:cNvSpPr/>
          <p:nvPr/>
        </p:nvSpPr>
        <p:spPr>
          <a:xfrm>
            <a:off x="483531" y="4532116"/>
            <a:ext cx="4865434" cy="560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…………………………………………….………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Dikdörtgen 37"/>
          <p:cNvSpPr/>
          <p:nvPr/>
        </p:nvSpPr>
        <p:spPr>
          <a:xfrm>
            <a:off x="6294093" y="4544000"/>
            <a:ext cx="4865434" cy="560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…………………………………………….………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14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2" grpId="0"/>
      <p:bldP spid="2" grpId="0"/>
      <p:bldP spid="25" grpId="0"/>
      <p:bldP spid="27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Dikdörtgen 38"/>
          <p:cNvSpPr/>
          <p:nvPr/>
        </p:nvSpPr>
        <p:spPr>
          <a:xfrm>
            <a:off x="576530" y="1480719"/>
            <a:ext cx="10672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Havadaki Nem </a:t>
            </a:r>
            <a:r>
              <a:rPr lang="tr-TR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Gökyüzüne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Yakın Yerde </a:t>
            </a:r>
            <a:r>
              <a:rPr lang="tr-T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Yoğuşursa</a:t>
            </a:r>
            <a:endParaRPr lang="tr-T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545920" y="2221446"/>
            <a:ext cx="7475133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Yağmur</a:t>
            </a:r>
            <a:r>
              <a:rPr lang="tr-TR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Atmosferdeki su buharının .......................... sonucu oluşan yağışın, sıvı şekilde yeryüzüne düşmesine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yağmur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denir.</a:t>
            </a:r>
          </a:p>
          <a:p>
            <a:pPr>
              <a:lnSpc>
                <a:spcPct val="200000"/>
              </a:lnSpc>
              <a:buClr>
                <a:srgbClr val="FF0000"/>
              </a:buClr>
            </a:pPr>
            <a:endParaRPr lang="tr-TR" sz="800" b="1" u="sng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</a:t>
            </a:r>
            <a:r>
              <a:rPr lang="tr-TR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Atmosferdeki su buharının, ……………….. şeklinde yoğunlaşması sonucu oluşan yağış şekline 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kar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denir.</a:t>
            </a:r>
          </a:p>
          <a:p>
            <a:pPr>
              <a:lnSpc>
                <a:spcPct val="200000"/>
              </a:lnSpc>
              <a:buClr>
                <a:srgbClr val="FF0000"/>
              </a:buClr>
            </a:pPr>
            <a:endParaRPr lang="tr-T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Dolu:</a:t>
            </a:r>
            <a:r>
              <a:rPr lang="tr-T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Isınmalar sonucu yükselen hava içerisindeki su buharı,</a:t>
            </a: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aşırı soğuma nedeniyle aniden yoğunlaşır ve donar. Bu yağış</a:t>
            </a: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şekline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dolu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denir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Dikdörtgen 2"/>
          <p:cNvSpPr/>
          <p:nvPr/>
        </p:nvSpPr>
        <p:spPr>
          <a:xfrm>
            <a:off x="4350673" y="2386736"/>
            <a:ext cx="1608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yoğunlaşması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2" name="Dikdörtgen 41"/>
          <p:cNvSpPr/>
          <p:nvPr/>
        </p:nvSpPr>
        <p:spPr>
          <a:xfrm>
            <a:off x="3914502" y="3718086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 kristalleri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3" name="Resim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5335">
            <a:off x="9080754" y="3258373"/>
            <a:ext cx="2558196" cy="1658090"/>
          </a:xfrm>
          <a:prstGeom prst="rect">
            <a:avLst/>
          </a:prstGeom>
        </p:spPr>
      </p:pic>
      <p:pic>
        <p:nvPicPr>
          <p:cNvPr id="44" name="Resim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94437">
            <a:off x="7546249" y="4807664"/>
            <a:ext cx="2558194" cy="1667564"/>
          </a:xfrm>
          <a:prstGeom prst="rect">
            <a:avLst/>
          </a:prstGeom>
        </p:spPr>
      </p:pic>
      <p:pic>
        <p:nvPicPr>
          <p:cNvPr id="41" name="Resim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46731">
            <a:off x="8052124" y="1330512"/>
            <a:ext cx="2652943" cy="168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Dikdörtgen 38"/>
          <p:cNvSpPr/>
          <p:nvPr/>
        </p:nvSpPr>
        <p:spPr>
          <a:xfrm>
            <a:off x="576530" y="1480719"/>
            <a:ext cx="10672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Havadaki Nem </a:t>
            </a:r>
            <a:r>
              <a:rPr lang="tr-TR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Yeryüzüne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Yakın Yerde </a:t>
            </a:r>
            <a:r>
              <a:rPr lang="tr-T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Yoğuşursa</a:t>
            </a:r>
            <a:endParaRPr lang="tr-T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545920" y="2221446"/>
            <a:ext cx="730683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Çiy</a:t>
            </a:r>
            <a:r>
              <a:rPr lang="tr-TR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Yeryüzüne yakın su buharının soğuk nesneler üzerinde</a:t>
            </a: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yoğunlaşması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sonucu oluşan  ……………………… dönüşmesiyle 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çiy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oluşur.</a:t>
            </a:r>
            <a:endParaRPr lang="tr-TR" sz="800" b="1" u="sng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Kırağı</a:t>
            </a:r>
            <a:r>
              <a:rPr lang="tr-TR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Yeryüzüne yakın su buharının sıcaklık donma noktasının</a:t>
            </a: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altına düştüğünde sıvı hâle geçmeden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direkt  …………………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dönüşmesiyle 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kırağı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oluşur.</a:t>
            </a:r>
            <a:endParaRPr lang="tr-T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Sis:</a:t>
            </a:r>
            <a:r>
              <a:rPr lang="tr-T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Havadaki su buharı yeryüzüne yakın yerde 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yoğuşmasıyla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oluşan ……………..……..  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is denir.</a:t>
            </a:r>
          </a:p>
        </p:txBody>
      </p:sp>
      <p:sp>
        <p:nvSpPr>
          <p:cNvPr id="3" name="Dikdörtgen 2"/>
          <p:cNvSpPr/>
          <p:nvPr/>
        </p:nvSpPr>
        <p:spPr>
          <a:xfrm>
            <a:off x="3755148" y="2908563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damlacıklarına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2" name="Dikdörtgen 41"/>
          <p:cNvSpPr/>
          <p:nvPr/>
        </p:nvSpPr>
        <p:spPr>
          <a:xfrm>
            <a:off x="5288767" y="4533979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 kristallerine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586086" y="6178295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üzey bulutlarına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21" name="Resim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54337">
            <a:off x="9191901" y="3320849"/>
            <a:ext cx="2636699" cy="1676907"/>
          </a:xfrm>
          <a:prstGeom prst="rect">
            <a:avLst/>
          </a:prstGeom>
        </p:spPr>
      </p:pic>
      <p:pic>
        <p:nvPicPr>
          <p:cNvPr id="22" name="Resim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8772">
            <a:off x="8156249" y="4878905"/>
            <a:ext cx="2488154" cy="1658379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23474">
            <a:off x="7688510" y="1586695"/>
            <a:ext cx="2562426" cy="163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5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2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641005" y="1447929"/>
            <a:ext cx="478322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İklim</a:t>
            </a:r>
            <a:endParaRPr lang="tr-TR" sz="180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545920" y="1943968"/>
            <a:ext cx="103466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Dünya’nın herhangi bir bölgesinde …………………. boyunca </a:t>
            </a: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gözlemlenen tüm 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</a:t>
            </a: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olaylarının ……….…… </a:t>
            </a:r>
            <a:r>
              <a:rPr lang="tr-TR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dır</a:t>
            </a: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4677686" y="2090533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 yıllar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6" name="Dikdörtgen 25"/>
          <p:cNvSpPr/>
          <p:nvPr/>
        </p:nvSpPr>
        <p:spPr>
          <a:xfrm>
            <a:off x="917120" y="262542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ortalaması</a:t>
            </a:r>
            <a:endParaRPr 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163" y="3189574"/>
            <a:ext cx="4153893" cy="206144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7" name="Dikdörtgen 6"/>
          <p:cNvSpPr/>
          <p:nvPr/>
        </p:nvSpPr>
        <p:spPr>
          <a:xfrm>
            <a:off x="501457" y="3127507"/>
            <a:ext cx="67357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İklimlerin yayılışlarını, insan ve çevre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üzerine etkilerini neden-sonuç ilişkisini inceleyen bilim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dalına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 (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iklim bilimi)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denir.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İklim bilimi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ile uğraşan bilim insanına ise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(iklim bilimci) denir. </a:t>
            </a:r>
            <a:endParaRPr lang="tr-T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Bir bölgenin iklimini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tanımlayabilmek için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en az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 yıllık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hava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olaylarının gözlemlenmesi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gerekmektedir. İklimi, hava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olaylarından ayıran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en temel farklardan birisi de budur.</a:t>
            </a:r>
          </a:p>
        </p:txBody>
      </p:sp>
      <p:sp>
        <p:nvSpPr>
          <p:cNvPr id="28" name="Dikdörtgen 27"/>
          <p:cNvSpPr/>
          <p:nvPr/>
        </p:nvSpPr>
        <p:spPr>
          <a:xfrm>
            <a:off x="4741806" y="3576693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klimatoloji</a:t>
            </a:r>
            <a:endParaRPr 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Dikdörtgen 28"/>
          <p:cNvSpPr/>
          <p:nvPr/>
        </p:nvSpPr>
        <p:spPr>
          <a:xfrm>
            <a:off x="5061285" y="439665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klimatolog</a:t>
            </a:r>
            <a:endParaRPr 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Dikdörtgen 33"/>
          <p:cNvSpPr/>
          <p:nvPr/>
        </p:nvSpPr>
        <p:spPr>
          <a:xfrm>
            <a:off x="5663310" y="5222875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35-40</a:t>
            </a:r>
            <a:endParaRPr lang="tr-T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64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  <p:bldP spid="28" grpId="0"/>
      <p:bldP spid="29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728517"/>
              </p:ext>
            </p:extLst>
          </p:nvPr>
        </p:nvGraphicFramePr>
        <p:xfrm>
          <a:off x="1196107" y="1388793"/>
          <a:ext cx="10145660" cy="497671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072830">
                  <a:extLst>
                    <a:ext uri="{9D8B030D-6E8A-4147-A177-3AD203B41FA5}">
                      <a16:colId xmlns:a16="http://schemas.microsoft.com/office/drawing/2014/main" val="3416770996"/>
                    </a:ext>
                  </a:extLst>
                </a:gridCol>
                <a:gridCol w="5072830">
                  <a:extLst>
                    <a:ext uri="{9D8B030D-6E8A-4147-A177-3AD203B41FA5}">
                      <a16:colId xmlns:a16="http://schemas.microsoft.com/office/drawing/2014/main" val="1563187373"/>
                    </a:ext>
                  </a:extLst>
                </a:gridCol>
              </a:tblGrid>
              <a:tr h="875856">
                <a:tc gridSpan="2">
                  <a:txBody>
                    <a:bodyPr/>
                    <a:lstStyle/>
                    <a:p>
                      <a:pPr algn="ctr"/>
                      <a:r>
                        <a:rPr lang="tr-TR" sz="24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İklim ve Hava Olayları Arasındaki Farklar</a:t>
                      </a:r>
                      <a:endParaRPr lang="tr-T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465000"/>
                  </a:ext>
                </a:extLst>
              </a:tr>
              <a:tr h="735225">
                <a:tc>
                  <a:txBody>
                    <a:bodyPr/>
                    <a:lstStyle/>
                    <a:p>
                      <a:pPr algn="ctr"/>
                      <a:r>
                        <a:rPr lang="tr-TR" sz="2000" b="1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İklim</a:t>
                      </a:r>
                      <a:endParaRPr lang="tr-T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Hava Olayları</a:t>
                      </a:r>
                      <a:endParaRPr lang="tr-T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1857741"/>
                  </a:ext>
                </a:extLst>
              </a:tr>
              <a:tr h="737937">
                <a:tc>
                  <a:txBody>
                    <a:bodyPr/>
                    <a:lstStyle/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…........ bir bölgede uzun yıllar boyunca değişmeyen ……………. hava şartlarıdır.</a:t>
                      </a:r>
                      <a:endParaRPr lang="tr-T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Belirli bir alanda belirli ve ……… süre içerisinde etkili olan hava şartlarıdır.</a:t>
                      </a:r>
                      <a:endParaRPr lang="tr-T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8036069"/>
                  </a:ext>
                </a:extLst>
              </a:tr>
              <a:tr h="576466">
                <a:tc>
                  <a:txBody>
                    <a:bodyPr/>
                    <a:lstStyle/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Hava olaylarının ……..….. yıllık ortalama</a:t>
                      </a:r>
                    </a:p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 sonuçlarıdır.</a:t>
                      </a:r>
                      <a:endParaRPr lang="tr-T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Günün belirli saatlerinde yapılan gözlem sonuçlarının yorumlanmasıdır.</a:t>
                      </a:r>
                      <a:endParaRPr lang="tr-T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630874"/>
                  </a:ext>
                </a:extLst>
              </a:tr>
              <a:tr h="707456">
                <a:tc>
                  <a:txBody>
                    <a:bodyPr/>
                    <a:lstStyle/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……….  sonuçlardır. Değişkenlik çok azdır.</a:t>
                      </a:r>
                      <a:endParaRPr lang="tr-T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……….. sonuçlardır.</a:t>
                      </a:r>
                      <a:endParaRPr lang="tr-T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4108213"/>
                  </a:ext>
                </a:extLst>
              </a:tr>
              <a:tr h="576466">
                <a:tc>
                  <a:txBody>
                    <a:bodyPr/>
                    <a:lstStyle/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İklim ile ilgilenen bilim dalı …………… , bilim insanına ………………. denir.</a:t>
                      </a:r>
                      <a:endParaRPr lang="tr-T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Hava olayları ile ilgilenen bilim dalı ……………, uzman kişilere …..…………denir.</a:t>
                      </a:r>
                      <a:endParaRPr lang="tr-T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7784761"/>
                  </a:ext>
                </a:extLst>
              </a:tr>
              <a:tr h="576466">
                <a:tc>
                  <a:txBody>
                    <a:bodyPr/>
                    <a:lstStyle/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Kurak, yağışlı, ılık, soğuk, sıcak gibi ifadelerle anlatılır.</a:t>
                      </a:r>
                      <a:endParaRPr lang="tr-T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Güneşli, yağmurlu, bulutlu gibi ifadelerle anlatılır.</a:t>
                      </a:r>
                      <a:endParaRPr lang="tr-T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9589584"/>
                  </a:ext>
                </a:extLst>
              </a:tr>
            </a:tbl>
          </a:graphicData>
        </a:graphic>
      </p:graphicFrame>
      <p:sp>
        <p:nvSpPr>
          <p:cNvPr id="27" name="Dikdörtgen 26"/>
          <p:cNvSpPr/>
          <p:nvPr/>
        </p:nvSpPr>
        <p:spPr>
          <a:xfrm>
            <a:off x="2691025" y="3257482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ortalama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5" name="Dikdörtgen 34"/>
          <p:cNvSpPr/>
          <p:nvPr/>
        </p:nvSpPr>
        <p:spPr>
          <a:xfrm>
            <a:off x="1196106" y="2988504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Geniş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6" name="Dikdörtgen 35"/>
          <p:cNvSpPr/>
          <p:nvPr/>
        </p:nvSpPr>
        <p:spPr>
          <a:xfrm>
            <a:off x="9036128" y="2988504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kısa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3040684" y="3749943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35 - 40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8" name="Dikdörtgen 37"/>
          <p:cNvSpPr/>
          <p:nvPr/>
        </p:nvSpPr>
        <p:spPr>
          <a:xfrm>
            <a:off x="1212148" y="4512973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esin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9" name="Dikdörtgen 38"/>
          <p:cNvSpPr/>
          <p:nvPr/>
        </p:nvSpPr>
        <p:spPr>
          <a:xfrm>
            <a:off x="6268937" y="4507741"/>
            <a:ext cx="979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Tahmini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3977253" y="5066458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klimatoloji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1" name="Dikdörtgen 40"/>
          <p:cNvSpPr/>
          <p:nvPr/>
        </p:nvSpPr>
        <p:spPr>
          <a:xfrm>
            <a:off x="9867201" y="5086839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meteoroloji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2" name="Dikdörtgen 41"/>
          <p:cNvSpPr/>
          <p:nvPr/>
        </p:nvSpPr>
        <p:spPr>
          <a:xfrm>
            <a:off x="2311350" y="534072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klimatolog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3" name="Dikdörtgen 42"/>
          <p:cNvSpPr/>
          <p:nvPr/>
        </p:nvSpPr>
        <p:spPr>
          <a:xfrm>
            <a:off x="7875820" y="537187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meteorolog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87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499"/>
          <a:stretch/>
        </p:blipFill>
        <p:spPr>
          <a:xfrm>
            <a:off x="942974" y="1295297"/>
            <a:ext cx="10643999" cy="5359891"/>
          </a:xfrm>
          <a:prstGeom prst="rect">
            <a:avLst/>
          </a:prstGeom>
        </p:spPr>
      </p:pic>
      <p:grpSp>
        <p:nvGrpSpPr>
          <p:cNvPr id="25" name="Grup 24"/>
          <p:cNvGrpSpPr/>
          <p:nvPr/>
        </p:nvGrpSpPr>
        <p:grpSpPr>
          <a:xfrm>
            <a:off x="883522" y="348436"/>
            <a:ext cx="10376953" cy="509521"/>
            <a:chOff x="947671" y="1206344"/>
            <a:chExt cx="10376953" cy="509521"/>
          </a:xfrm>
        </p:grpSpPr>
        <p:sp>
          <p:nvSpPr>
            <p:cNvPr id="26" name="Dikdörtgen 25"/>
            <p:cNvSpPr/>
            <p:nvPr/>
          </p:nvSpPr>
          <p:spPr>
            <a:xfrm>
              <a:off x="2719198" y="1207841"/>
              <a:ext cx="8605426" cy="508024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1801" b="1" dirty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Aşağıda verilen boşlukları uygun kelimelerle doldurunuz?</a:t>
              </a:r>
            </a:p>
          </p:txBody>
        </p:sp>
        <p:sp>
          <p:nvSpPr>
            <p:cNvPr id="28" name="Dikdörtgen 27"/>
            <p:cNvSpPr/>
            <p:nvPr/>
          </p:nvSpPr>
          <p:spPr>
            <a:xfrm>
              <a:off x="947671" y="1206344"/>
              <a:ext cx="1767820" cy="496996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2000" b="1" dirty="0" smtClean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ETKİNLİK-2</a:t>
              </a:r>
              <a:endParaRPr lang="tr-TR" sz="2000" b="1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Dikdörtgen 28"/>
          <p:cNvSpPr/>
          <p:nvPr/>
        </p:nvSpPr>
        <p:spPr>
          <a:xfrm>
            <a:off x="1444266" y="1394477"/>
            <a:ext cx="71045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İklim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34" name="Dikdörtgen 33"/>
          <p:cNvSpPr/>
          <p:nvPr/>
        </p:nvSpPr>
        <p:spPr>
          <a:xfrm>
            <a:off x="1412206" y="1943494"/>
            <a:ext cx="1326004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olayı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4" name="Dikdörtgen 43"/>
          <p:cNvSpPr/>
          <p:nvPr/>
        </p:nvSpPr>
        <p:spPr>
          <a:xfrm>
            <a:off x="7072064" y="2425038"/>
            <a:ext cx="1326004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klimatoloji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5" name="Dikdörtgen 44"/>
          <p:cNvSpPr/>
          <p:nvPr/>
        </p:nvSpPr>
        <p:spPr>
          <a:xfrm>
            <a:off x="9197205" y="2948605"/>
            <a:ext cx="1428596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meteoroloji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6" name="Dikdörtgen 45"/>
          <p:cNvSpPr/>
          <p:nvPr/>
        </p:nvSpPr>
        <p:spPr>
          <a:xfrm>
            <a:off x="5080521" y="3703146"/>
            <a:ext cx="1338828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klimatolog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7" name="Dikdörtgen 46"/>
          <p:cNvSpPr/>
          <p:nvPr/>
        </p:nvSpPr>
        <p:spPr>
          <a:xfrm>
            <a:off x="2872883" y="4234745"/>
            <a:ext cx="71045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8" name="Dikdörtgen 47"/>
          <p:cNvSpPr/>
          <p:nvPr/>
        </p:nvSpPr>
        <p:spPr>
          <a:xfrm>
            <a:off x="2738210" y="4694275"/>
            <a:ext cx="1300356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 olayı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9" name="Dikdörtgen 48"/>
          <p:cNvSpPr/>
          <p:nvPr/>
        </p:nvSpPr>
        <p:spPr>
          <a:xfrm>
            <a:off x="4041665" y="5490001"/>
            <a:ext cx="428322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50" name="Dikdörtgen 49"/>
          <p:cNvSpPr/>
          <p:nvPr/>
        </p:nvSpPr>
        <p:spPr>
          <a:xfrm>
            <a:off x="8397024" y="5492594"/>
            <a:ext cx="69762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fazla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51" name="Dikdörtgen 50"/>
          <p:cNvSpPr/>
          <p:nvPr/>
        </p:nvSpPr>
        <p:spPr>
          <a:xfrm>
            <a:off x="5993537" y="6034727"/>
            <a:ext cx="71045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iklim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52" name="Dikdörtgen 51"/>
          <p:cNvSpPr/>
          <p:nvPr/>
        </p:nvSpPr>
        <p:spPr>
          <a:xfrm>
            <a:off x="2325548" y="6281126"/>
            <a:ext cx="1300356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 olayı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53" name="Dikdörtgen 52"/>
          <p:cNvSpPr/>
          <p:nvPr/>
        </p:nvSpPr>
        <p:spPr>
          <a:xfrm>
            <a:off x="727531" y="1435576"/>
            <a:ext cx="900119" cy="500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  <a:p>
            <a:endParaRPr lang="tr-T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  <a:p>
            <a:endParaRPr lang="tr-TR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  <a:p>
            <a:endParaRPr lang="tr-T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</a:p>
          <a:p>
            <a:endParaRPr lang="tr-TR" sz="1801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</a:p>
          <a:p>
            <a:endParaRPr lang="tr-T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</a:p>
          <a:p>
            <a:endParaRPr lang="tr-T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7.</a:t>
            </a:r>
          </a:p>
          <a:p>
            <a:endParaRPr lang="tr-TR" sz="1801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8.</a:t>
            </a:r>
          </a:p>
          <a:p>
            <a:endParaRPr lang="tr-T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9.</a:t>
            </a:r>
            <a:endParaRPr lang="tr-TR" sz="1801" b="1" dirty="0"/>
          </a:p>
        </p:txBody>
      </p:sp>
    </p:spTree>
    <p:extLst>
      <p:ext uri="{BB962C8B-B14F-4D97-AF65-F5344CB8AC3E}">
        <p14:creationId xmlns:p14="http://schemas.microsoft.com/office/powerpoint/2010/main" val="66987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4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445" y="2483162"/>
            <a:ext cx="4366851" cy="4399933"/>
          </a:xfrm>
          <a:prstGeom prst="rect">
            <a:avLst/>
          </a:prstGeom>
        </p:spPr>
      </p:pic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641005" y="1447929"/>
            <a:ext cx="478322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Küresel İklim Değişikliği</a:t>
            </a:r>
            <a:endParaRPr lang="tr-TR" sz="180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545920" y="1943968"/>
            <a:ext cx="103466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İklimler zamanla sıcaklık, rüzgar, basınç ve nem gibi etkilerle değişebilir.</a:t>
            </a:r>
          </a:p>
        </p:txBody>
      </p:sp>
      <p:sp>
        <p:nvSpPr>
          <p:cNvPr id="22" name="Dikdörtgen 21"/>
          <p:cNvSpPr/>
          <p:nvPr/>
        </p:nvSpPr>
        <p:spPr>
          <a:xfrm>
            <a:off x="545919" y="2755158"/>
            <a:ext cx="71863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İklimlerde meydana gelen değişimlere ………………………………</a:t>
            </a: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enir.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tr-TR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gazı atmosferde aşırı biriktiğinde güne güneş ışınlarını tutarak atmosferin içinde hapseder ve ……………….... neden olur.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Sera etkisi sonucunda Dünya aşırı ısınır ve bunun sonucunda  ……………………… 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rtaya çıkar</a:t>
            </a:r>
          </a:p>
        </p:txBody>
      </p:sp>
      <p:sp>
        <p:nvSpPr>
          <p:cNvPr id="35" name="Dikdörtgen 34"/>
          <p:cNvSpPr/>
          <p:nvPr/>
        </p:nvSpPr>
        <p:spPr>
          <a:xfrm>
            <a:off x="4823094" y="2907533"/>
            <a:ext cx="2775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üresel iklim değişikliği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6" name="Dikdörtgen 35"/>
          <p:cNvSpPr/>
          <p:nvPr/>
        </p:nvSpPr>
        <p:spPr>
          <a:xfrm>
            <a:off x="4824145" y="4560427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 etkisine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1030756" y="5664280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üresel ısınma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46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592011" y="1590678"/>
            <a:ext cx="1034667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Küresel ısınma sonucunda:</a:t>
            </a:r>
          </a:p>
          <a:p>
            <a:pPr marL="742950" lvl="1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İklimler değişmekte</a:t>
            </a:r>
          </a:p>
          <a:p>
            <a:pPr marL="742950" lvl="1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Buzullar erimekte</a:t>
            </a:r>
          </a:p>
          <a:p>
            <a:pPr marL="742950" lvl="1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Deniz suyu seviyesi artmaktadır.</a:t>
            </a:r>
          </a:p>
          <a:p>
            <a:pPr marL="742950" lvl="1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Canlılar yok olur.</a:t>
            </a:r>
          </a:p>
          <a:p>
            <a:pPr marL="742950" lvl="1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kirliliği olur.</a:t>
            </a:r>
          </a:p>
          <a:p>
            <a:pPr marL="742950" lvl="1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Çölleşme ve kuraklık</a:t>
            </a:r>
          </a:p>
          <a:p>
            <a:pPr marL="742950" lvl="1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Küresel ısınma</a:t>
            </a:r>
          </a:p>
          <a:p>
            <a:pPr marL="742950" lvl="1" indent="-28575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 ve fırtına  gibi olaylar meydana gelir</a:t>
            </a:r>
          </a:p>
        </p:txBody>
      </p:sp>
      <p:pic>
        <p:nvPicPr>
          <p:cNvPr id="1028" name="Picture 4" descr="Küresel İklim Değişikliği” fotoğraf yarışması için son başvuru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0692">
            <a:off x="8262679" y="3765306"/>
            <a:ext cx="2814432" cy="152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üresel Isınma Sebebi Metan 10 Kat Arttı - Kozan Demirc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9007">
            <a:off x="5237692" y="4565489"/>
            <a:ext cx="2817607" cy="158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5"/>
          <a:srcRect l="55735" t="29299" r="5577" b="23633"/>
          <a:stretch/>
        </p:blipFill>
        <p:spPr>
          <a:xfrm rot="21175586">
            <a:off x="5642345" y="2432954"/>
            <a:ext cx="2431316" cy="1663028"/>
          </a:xfrm>
          <a:prstGeom prst="rect">
            <a:avLst/>
          </a:prstGeom>
        </p:spPr>
      </p:pic>
      <p:pic>
        <p:nvPicPr>
          <p:cNvPr id="1026" name="Picture 2" descr="İklim değişikliği ve bir step hayvanı olan Anadolu yer sincabı – 1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5601">
            <a:off x="7533251" y="1420454"/>
            <a:ext cx="2520427" cy="142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68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9" name="Grup 28"/>
          <p:cNvGrpSpPr/>
          <p:nvPr/>
        </p:nvGrpSpPr>
        <p:grpSpPr>
          <a:xfrm>
            <a:off x="425836" y="1123335"/>
            <a:ext cx="11489073" cy="775650"/>
            <a:chOff x="425825" y="1123333"/>
            <a:chExt cx="11489073" cy="775650"/>
          </a:xfrm>
        </p:grpSpPr>
        <p:sp>
          <p:nvSpPr>
            <p:cNvPr id="36" name="Dikdörtgen 35"/>
            <p:cNvSpPr/>
            <p:nvPr/>
          </p:nvSpPr>
          <p:spPr>
            <a:xfrm>
              <a:off x="650659" y="1252396"/>
              <a:ext cx="11264239" cy="646587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buClr>
                  <a:srgbClr val="FF0000"/>
                </a:buClr>
              </a:pPr>
              <a:r>
                <a:rPr lang="tr-TR" sz="1801" b="1" dirty="0" smtClean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      Aşağıda </a:t>
              </a:r>
              <a:r>
                <a:rPr lang="tr-TR" sz="1801" b="1" dirty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iklim ve hava olaylarına ait özellikler karışık olarak verilmiştir. </a:t>
              </a:r>
              <a:r>
                <a:rPr lang="tr-TR" sz="1801" b="1" dirty="0" smtClean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Hangilerinin iklime       </a:t>
              </a:r>
              <a:r>
                <a:rPr lang="tr-TR" sz="1801" b="1" dirty="0" smtClean="0">
                  <a:ln w="0"/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       </a:t>
              </a:r>
              <a:r>
                <a:rPr lang="tr-TR" sz="1801" b="1" dirty="0" smtClean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hangilerinin de hava olaylarına ait olduklarını belirtiniz</a:t>
              </a:r>
              <a:endParaRPr lang="tr-TR" sz="1801" b="1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Dikdörtgen 36"/>
            <p:cNvSpPr/>
            <p:nvPr/>
          </p:nvSpPr>
          <p:spPr>
            <a:xfrm rot="20548097">
              <a:off x="425825" y="1123333"/>
              <a:ext cx="1402964" cy="461665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1600" b="1" dirty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ETKİNLİK-1</a:t>
              </a:r>
            </a:p>
          </p:txBody>
        </p:sp>
      </p:grpSp>
      <p:sp>
        <p:nvSpPr>
          <p:cNvPr id="38" name="Dikdörtgen 37"/>
          <p:cNvSpPr/>
          <p:nvPr/>
        </p:nvSpPr>
        <p:spPr>
          <a:xfrm>
            <a:off x="3270313" y="2259300"/>
            <a:ext cx="5587402" cy="452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07000"/>
            </a:pP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İlgili bilim dalı klimatolojidir.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07000"/>
            </a:pP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Belirli ve dar bir bölgede etkilidir.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07000"/>
            </a:pP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Tahminî sonuçlardır.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07000"/>
            </a:pP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İlgili bilim insanı </a:t>
            </a:r>
            <a:r>
              <a:rPr lang="tr-TR" sz="1801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klimatologtur</a:t>
            </a: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07000"/>
            </a:pP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Kesin sonuçlardır.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07000"/>
            </a:pP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Bilim dalı meteorolojidir.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07000"/>
            </a:pP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En az 35-40 yıllık ortalama verilerdir.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07000"/>
            </a:pP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Geniş bir alanda etkilidir.</a:t>
            </a:r>
            <a:endParaRPr lang="tr-TR" sz="18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Dikdörtgen 26"/>
          <p:cNvSpPr/>
          <p:nvPr/>
        </p:nvSpPr>
        <p:spPr>
          <a:xfrm>
            <a:off x="1264785" y="2121611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İklim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2153131" y="2116342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 Olayı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" name="Yuvarlatılmış Dikdörtgen 1"/>
          <p:cNvSpPr/>
          <p:nvPr/>
        </p:nvSpPr>
        <p:spPr>
          <a:xfrm>
            <a:off x="1205601" y="2501095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Yuvarlatılmış Dikdörtgen 33"/>
          <p:cNvSpPr/>
          <p:nvPr/>
        </p:nvSpPr>
        <p:spPr>
          <a:xfrm>
            <a:off x="2358032" y="2490693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5" name="Resim 3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1264785" y="2558903"/>
            <a:ext cx="457291" cy="276134"/>
          </a:xfrm>
          <a:prstGeom prst="rect">
            <a:avLst/>
          </a:prstGeom>
        </p:spPr>
      </p:pic>
      <p:sp>
        <p:nvSpPr>
          <p:cNvPr id="47" name="Yuvarlatılmış Dikdörtgen 46"/>
          <p:cNvSpPr/>
          <p:nvPr/>
        </p:nvSpPr>
        <p:spPr>
          <a:xfrm>
            <a:off x="316133" y="2485674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1</a:t>
            </a:r>
            <a:endParaRPr lang="tr-TR" sz="2000" b="1" dirty="0"/>
          </a:p>
        </p:txBody>
      </p:sp>
      <p:sp>
        <p:nvSpPr>
          <p:cNvPr id="54" name="Yuvarlatılmış Dikdörtgen 53"/>
          <p:cNvSpPr/>
          <p:nvPr/>
        </p:nvSpPr>
        <p:spPr>
          <a:xfrm>
            <a:off x="1203083" y="3055235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5" name="Yuvarlatılmış Dikdörtgen 54"/>
          <p:cNvSpPr/>
          <p:nvPr/>
        </p:nvSpPr>
        <p:spPr>
          <a:xfrm>
            <a:off x="2355514" y="3044833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6" name="Resim 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2535926" y="3081248"/>
            <a:ext cx="457291" cy="276134"/>
          </a:xfrm>
          <a:prstGeom prst="rect">
            <a:avLst/>
          </a:prstGeom>
        </p:spPr>
      </p:pic>
      <p:sp>
        <p:nvSpPr>
          <p:cNvPr id="57" name="Yuvarlatılmış Dikdörtgen 56"/>
          <p:cNvSpPr/>
          <p:nvPr/>
        </p:nvSpPr>
        <p:spPr>
          <a:xfrm>
            <a:off x="313615" y="3039814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2</a:t>
            </a:r>
            <a:endParaRPr lang="tr-TR" sz="2000" b="1" dirty="0"/>
          </a:p>
        </p:txBody>
      </p:sp>
      <p:sp>
        <p:nvSpPr>
          <p:cNvPr id="58" name="Yuvarlatılmış Dikdörtgen 57"/>
          <p:cNvSpPr/>
          <p:nvPr/>
        </p:nvSpPr>
        <p:spPr>
          <a:xfrm>
            <a:off x="1198047" y="3597270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9" name="Yuvarlatılmış Dikdörtgen 58"/>
          <p:cNvSpPr/>
          <p:nvPr/>
        </p:nvSpPr>
        <p:spPr>
          <a:xfrm>
            <a:off x="2350478" y="3586868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0" name="Resim 5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2479081" y="3624604"/>
            <a:ext cx="457291" cy="276134"/>
          </a:xfrm>
          <a:prstGeom prst="rect">
            <a:avLst/>
          </a:prstGeom>
        </p:spPr>
      </p:pic>
      <p:sp>
        <p:nvSpPr>
          <p:cNvPr id="61" name="Yuvarlatılmış Dikdörtgen 60"/>
          <p:cNvSpPr/>
          <p:nvPr/>
        </p:nvSpPr>
        <p:spPr>
          <a:xfrm>
            <a:off x="308579" y="3581849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3</a:t>
            </a:r>
            <a:endParaRPr lang="tr-TR" sz="2000" b="1" dirty="0"/>
          </a:p>
        </p:txBody>
      </p:sp>
      <p:sp>
        <p:nvSpPr>
          <p:cNvPr id="62" name="Yuvarlatılmış Dikdörtgen 61"/>
          <p:cNvSpPr/>
          <p:nvPr/>
        </p:nvSpPr>
        <p:spPr>
          <a:xfrm>
            <a:off x="1195529" y="4151410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Yuvarlatılmış Dikdörtgen 62"/>
          <p:cNvSpPr/>
          <p:nvPr/>
        </p:nvSpPr>
        <p:spPr>
          <a:xfrm>
            <a:off x="2347960" y="4141008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4" name="Resim 6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1254713" y="4209218"/>
            <a:ext cx="457291" cy="276134"/>
          </a:xfrm>
          <a:prstGeom prst="rect">
            <a:avLst/>
          </a:prstGeom>
        </p:spPr>
      </p:pic>
      <p:sp>
        <p:nvSpPr>
          <p:cNvPr id="65" name="Yuvarlatılmış Dikdörtgen 64"/>
          <p:cNvSpPr/>
          <p:nvPr/>
        </p:nvSpPr>
        <p:spPr>
          <a:xfrm>
            <a:off x="306061" y="4135989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4</a:t>
            </a:r>
            <a:endParaRPr lang="tr-TR" sz="2000" b="1" dirty="0"/>
          </a:p>
        </p:txBody>
      </p:sp>
      <p:sp>
        <p:nvSpPr>
          <p:cNvPr id="66" name="Yuvarlatılmış Dikdörtgen 65"/>
          <p:cNvSpPr/>
          <p:nvPr/>
        </p:nvSpPr>
        <p:spPr>
          <a:xfrm>
            <a:off x="1198047" y="4642809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7" name="Yuvarlatılmış Dikdörtgen 66"/>
          <p:cNvSpPr/>
          <p:nvPr/>
        </p:nvSpPr>
        <p:spPr>
          <a:xfrm>
            <a:off x="2350478" y="4632407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8" name="Resim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1257231" y="4700617"/>
            <a:ext cx="457291" cy="276134"/>
          </a:xfrm>
          <a:prstGeom prst="rect">
            <a:avLst/>
          </a:prstGeom>
        </p:spPr>
      </p:pic>
      <p:sp>
        <p:nvSpPr>
          <p:cNvPr id="69" name="Yuvarlatılmış Dikdörtgen 68"/>
          <p:cNvSpPr/>
          <p:nvPr/>
        </p:nvSpPr>
        <p:spPr>
          <a:xfrm>
            <a:off x="308579" y="4627388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/>
              <a:t>5</a:t>
            </a:r>
          </a:p>
        </p:txBody>
      </p:sp>
      <p:sp>
        <p:nvSpPr>
          <p:cNvPr id="70" name="Yuvarlatılmış Dikdörtgen 69"/>
          <p:cNvSpPr/>
          <p:nvPr/>
        </p:nvSpPr>
        <p:spPr>
          <a:xfrm>
            <a:off x="1195529" y="5196949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1" name="Yuvarlatılmış Dikdörtgen 70"/>
          <p:cNvSpPr/>
          <p:nvPr/>
        </p:nvSpPr>
        <p:spPr>
          <a:xfrm>
            <a:off x="2347960" y="5186547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2" name="Resim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2432439" y="5221228"/>
            <a:ext cx="457291" cy="276134"/>
          </a:xfrm>
          <a:prstGeom prst="rect">
            <a:avLst/>
          </a:prstGeom>
        </p:spPr>
      </p:pic>
      <p:sp>
        <p:nvSpPr>
          <p:cNvPr id="73" name="Yuvarlatılmış Dikdörtgen 72"/>
          <p:cNvSpPr/>
          <p:nvPr/>
        </p:nvSpPr>
        <p:spPr>
          <a:xfrm>
            <a:off x="306061" y="5181528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6</a:t>
            </a:r>
            <a:endParaRPr lang="tr-TR" sz="2000" b="1" dirty="0"/>
          </a:p>
        </p:txBody>
      </p:sp>
      <p:sp>
        <p:nvSpPr>
          <p:cNvPr id="74" name="Yuvarlatılmış Dikdörtgen 73"/>
          <p:cNvSpPr/>
          <p:nvPr/>
        </p:nvSpPr>
        <p:spPr>
          <a:xfrm>
            <a:off x="1198047" y="5723029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5" name="Yuvarlatılmış Dikdörtgen 74"/>
          <p:cNvSpPr/>
          <p:nvPr/>
        </p:nvSpPr>
        <p:spPr>
          <a:xfrm>
            <a:off x="2350478" y="5712627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6" name="Resim 7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1257231" y="5780837"/>
            <a:ext cx="457291" cy="276134"/>
          </a:xfrm>
          <a:prstGeom prst="rect">
            <a:avLst/>
          </a:prstGeom>
        </p:spPr>
      </p:pic>
      <p:sp>
        <p:nvSpPr>
          <p:cNvPr id="77" name="Yuvarlatılmış Dikdörtgen 76"/>
          <p:cNvSpPr/>
          <p:nvPr/>
        </p:nvSpPr>
        <p:spPr>
          <a:xfrm>
            <a:off x="308579" y="5707608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7</a:t>
            </a:r>
            <a:endParaRPr lang="tr-TR" sz="2000" b="1" dirty="0"/>
          </a:p>
        </p:txBody>
      </p:sp>
      <p:sp>
        <p:nvSpPr>
          <p:cNvPr id="78" name="Yuvarlatılmış Dikdörtgen 77"/>
          <p:cNvSpPr/>
          <p:nvPr/>
        </p:nvSpPr>
        <p:spPr>
          <a:xfrm>
            <a:off x="1195529" y="6277169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9" name="Yuvarlatılmış Dikdörtgen 78"/>
          <p:cNvSpPr/>
          <p:nvPr/>
        </p:nvSpPr>
        <p:spPr>
          <a:xfrm>
            <a:off x="2347960" y="6266767"/>
            <a:ext cx="719534" cy="3389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0" name="Resim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68" b="60221"/>
          <a:stretch/>
        </p:blipFill>
        <p:spPr>
          <a:xfrm>
            <a:off x="1254713" y="6334977"/>
            <a:ext cx="457291" cy="276134"/>
          </a:xfrm>
          <a:prstGeom prst="rect">
            <a:avLst/>
          </a:prstGeom>
        </p:spPr>
      </p:pic>
      <p:sp>
        <p:nvSpPr>
          <p:cNvPr id="81" name="Yuvarlatılmış Dikdörtgen 80"/>
          <p:cNvSpPr/>
          <p:nvPr/>
        </p:nvSpPr>
        <p:spPr>
          <a:xfrm>
            <a:off x="306061" y="6261748"/>
            <a:ext cx="468000" cy="33894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8</a:t>
            </a:r>
            <a:endParaRPr lang="tr-TR" sz="2000" b="1" dirty="0"/>
          </a:p>
        </p:txBody>
      </p:sp>
      <p:cxnSp>
        <p:nvCxnSpPr>
          <p:cNvPr id="4" name="Düz Bağlayıcı 3"/>
          <p:cNvCxnSpPr/>
          <p:nvPr/>
        </p:nvCxnSpPr>
        <p:spPr>
          <a:xfrm flipH="1">
            <a:off x="176463" y="2899205"/>
            <a:ext cx="76520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Düz Bağlayıcı 81"/>
          <p:cNvCxnSpPr/>
          <p:nvPr/>
        </p:nvCxnSpPr>
        <p:spPr>
          <a:xfrm flipH="1">
            <a:off x="176463" y="3474232"/>
            <a:ext cx="76520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Düz Bağlayıcı 82"/>
          <p:cNvCxnSpPr/>
          <p:nvPr/>
        </p:nvCxnSpPr>
        <p:spPr>
          <a:xfrm flipH="1">
            <a:off x="176463" y="3996698"/>
            <a:ext cx="76520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Düz Bağlayıcı 83"/>
          <p:cNvCxnSpPr/>
          <p:nvPr/>
        </p:nvCxnSpPr>
        <p:spPr>
          <a:xfrm flipH="1">
            <a:off x="176463" y="4571725"/>
            <a:ext cx="76520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Düz Bağlayıcı 84"/>
          <p:cNvCxnSpPr/>
          <p:nvPr/>
        </p:nvCxnSpPr>
        <p:spPr>
          <a:xfrm flipH="1">
            <a:off x="179442" y="5084455"/>
            <a:ext cx="76520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Düz Bağlayıcı 85"/>
          <p:cNvCxnSpPr/>
          <p:nvPr/>
        </p:nvCxnSpPr>
        <p:spPr>
          <a:xfrm flipH="1">
            <a:off x="179442" y="5659482"/>
            <a:ext cx="76520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Düz Bağlayıcı 86"/>
          <p:cNvCxnSpPr/>
          <p:nvPr/>
        </p:nvCxnSpPr>
        <p:spPr>
          <a:xfrm flipH="1">
            <a:off x="176463" y="6170136"/>
            <a:ext cx="76520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71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9" name="Grup 28"/>
          <p:cNvGrpSpPr/>
          <p:nvPr/>
        </p:nvGrpSpPr>
        <p:grpSpPr>
          <a:xfrm>
            <a:off x="947681" y="1206346"/>
            <a:ext cx="10376953" cy="553998"/>
            <a:chOff x="947671" y="1206344"/>
            <a:chExt cx="10376953" cy="553998"/>
          </a:xfrm>
        </p:grpSpPr>
        <p:sp>
          <p:nvSpPr>
            <p:cNvPr id="36" name="Dikdörtgen 35"/>
            <p:cNvSpPr/>
            <p:nvPr/>
          </p:nvSpPr>
          <p:spPr>
            <a:xfrm>
              <a:off x="2719198" y="1207841"/>
              <a:ext cx="8605426" cy="508024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1801" b="1" dirty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Aşağıda verilen boşlukları uygun kelimelerle doldurunuz?</a:t>
              </a:r>
            </a:p>
          </p:txBody>
        </p:sp>
        <p:sp>
          <p:nvSpPr>
            <p:cNvPr id="37" name="Dikdörtgen 36"/>
            <p:cNvSpPr/>
            <p:nvPr/>
          </p:nvSpPr>
          <p:spPr>
            <a:xfrm>
              <a:off x="947671" y="1206344"/>
              <a:ext cx="1767820" cy="553998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2000" b="1" dirty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ETKİNLİK-1</a:t>
              </a:r>
            </a:p>
          </p:txBody>
        </p:sp>
      </p:grpSp>
      <p:sp>
        <p:nvSpPr>
          <p:cNvPr id="38" name="Dikdörtgen 37"/>
          <p:cNvSpPr/>
          <p:nvPr/>
        </p:nvSpPr>
        <p:spPr>
          <a:xfrm>
            <a:off x="298717" y="2088715"/>
            <a:ext cx="11333663" cy="4664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82" indent="-342882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Havanın yapısında 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..................., .........................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ve 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 gibi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gazlar bulunur.</a:t>
            </a:r>
          </a:p>
          <a:p>
            <a:pPr marL="342882" indent="-342882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Yatay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yönlü hava hareketlerine 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........................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denir.</a:t>
            </a:r>
          </a:p>
          <a:p>
            <a:pPr marL="342882" indent="-342882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‘’Ankara’da yazlar sıcak ve kurak geçer.’’ ifadesi ………………örnektir.</a:t>
            </a:r>
          </a:p>
          <a:p>
            <a:pPr marL="342882" indent="-342882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Yere yakın su buharının </a:t>
            </a:r>
            <a:r>
              <a:rPr lang="tr-TR" sz="180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yoğuşmasıyla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 ………….., ……………… ve ……… oluşur.</a:t>
            </a:r>
          </a:p>
          <a:p>
            <a:pPr marL="342882" indent="-342882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Alçalan hava hareketi …………….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asınç alanında oluşur.</a:t>
            </a:r>
          </a:p>
          <a:p>
            <a:pPr marL="342882" indent="-342882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‘’Yarın hava yağmurlu olacak.’’ ifadesi ……..………….. örnektir.</a:t>
            </a:r>
          </a:p>
          <a:p>
            <a:pPr marL="342882" indent="-342882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Atmosferde %21 oranında ……………. 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azı bulunur.</a:t>
            </a:r>
          </a:p>
          <a:p>
            <a:pPr marL="342882" indent="-342882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Hava moleküllerin normalden daha sıkışık olduğu alanlara…….. …………………….. denir.</a:t>
            </a:r>
          </a:p>
          <a:p>
            <a:pPr marL="342882" indent="-342882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Rüzgarların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hızını, kuvvetini ve yönünü ölçen aletlere  ……………………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denir.</a:t>
            </a:r>
          </a:p>
          <a:p>
            <a:pPr marL="342882" indent="-342882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Bulut ve yağmur oluşumu ……….. basınç alanından görülür</a:t>
            </a:r>
          </a:p>
          <a:p>
            <a:pPr>
              <a:lnSpc>
                <a:spcPct val="150000"/>
              </a:lnSpc>
              <a:buClr>
                <a:srgbClr val="FF0000"/>
              </a:buClr>
              <a:buSzPct val="107000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012824" y="2102203"/>
            <a:ext cx="64633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azot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39" name="Dikdörtgen 38"/>
          <p:cNvSpPr/>
          <p:nvPr/>
        </p:nvSpPr>
        <p:spPr>
          <a:xfrm>
            <a:off x="4447756" y="2150070"/>
            <a:ext cx="979755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oksijen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6323095" y="2111446"/>
            <a:ext cx="169790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karbondioksit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2" name="Dikdörtgen 41"/>
          <p:cNvSpPr/>
          <p:nvPr/>
        </p:nvSpPr>
        <p:spPr>
          <a:xfrm>
            <a:off x="4240730" y="2558610"/>
            <a:ext cx="88998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rüzgar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4" name="Dikdörtgen 43"/>
          <p:cNvSpPr/>
          <p:nvPr/>
        </p:nvSpPr>
        <p:spPr>
          <a:xfrm>
            <a:off x="6025650" y="2971655"/>
            <a:ext cx="83869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iklime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5" name="Dikdörtgen 44"/>
          <p:cNvSpPr/>
          <p:nvPr/>
        </p:nvSpPr>
        <p:spPr>
          <a:xfrm>
            <a:off x="4721293" y="3373780"/>
            <a:ext cx="50526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çiy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6" name="Dikdörtgen 45"/>
          <p:cNvSpPr/>
          <p:nvPr/>
        </p:nvSpPr>
        <p:spPr>
          <a:xfrm>
            <a:off x="6087288" y="3380896"/>
            <a:ext cx="800219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kırağı</a:t>
            </a:r>
            <a:endParaRPr lang="tr-TR" sz="1801" dirty="0"/>
          </a:p>
        </p:txBody>
      </p:sp>
      <p:sp>
        <p:nvSpPr>
          <p:cNvPr id="48" name="Dikdörtgen 47"/>
          <p:cNvSpPr/>
          <p:nvPr/>
        </p:nvSpPr>
        <p:spPr>
          <a:xfrm>
            <a:off x="7650694" y="3368726"/>
            <a:ext cx="50526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49" name="Dikdörtgen 48"/>
          <p:cNvSpPr/>
          <p:nvPr/>
        </p:nvSpPr>
        <p:spPr>
          <a:xfrm>
            <a:off x="3156656" y="3797231"/>
            <a:ext cx="966931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yüksek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50" name="Dikdörtgen 49"/>
          <p:cNvSpPr/>
          <p:nvPr/>
        </p:nvSpPr>
        <p:spPr>
          <a:xfrm>
            <a:off x="4690155" y="4202147"/>
            <a:ext cx="1569660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 olayına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27" name="Dikdörtgen 26"/>
          <p:cNvSpPr/>
          <p:nvPr/>
        </p:nvSpPr>
        <p:spPr>
          <a:xfrm>
            <a:off x="3640121" y="4633548"/>
            <a:ext cx="979755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oksijen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6832209" y="5047553"/>
            <a:ext cx="2351926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üksek basınç alanı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34" name="Dikdörtgen 33"/>
          <p:cNvSpPr/>
          <p:nvPr/>
        </p:nvSpPr>
        <p:spPr>
          <a:xfrm>
            <a:off x="6393627" y="5439163"/>
            <a:ext cx="1556836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anemometre</a:t>
            </a:r>
            <a:endParaRPr lang="tr-TR" sz="1801" b="1" dirty="0">
              <a:solidFill>
                <a:srgbClr val="FF0000"/>
              </a:solidFill>
            </a:endParaRPr>
          </a:p>
        </p:txBody>
      </p:sp>
      <p:sp>
        <p:nvSpPr>
          <p:cNvPr id="35" name="Dikdörtgen 34"/>
          <p:cNvSpPr/>
          <p:nvPr/>
        </p:nvSpPr>
        <p:spPr>
          <a:xfrm>
            <a:off x="3462312" y="5839325"/>
            <a:ext cx="761747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alçak</a:t>
            </a:r>
            <a:endParaRPr lang="tr-TR" sz="1801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75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9" grpId="0"/>
      <p:bldP spid="40" grpId="0"/>
      <p:bldP spid="42" grpId="0"/>
      <p:bldP spid="44" grpId="0"/>
      <p:bldP spid="45" grpId="0"/>
      <p:bldP spid="46" grpId="0"/>
      <p:bldP spid="48" grpId="0"/>
      <p:bldP spid="49" grpId="0"/>
      <p:bldP spid="50" grpId="0"/>
      <p:bldP spid="27" grpId="0"/>
      <p:bldP spid="28" grpId="0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Yarım Çerçeve 29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1" name="Yarım Çerçeve 30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2" name="Yarım Çerçeve 31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33" name="Yarım Çerçeve 32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5" name="Grup 14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Metin kutusu 17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6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Metin kutusu 23"/>
          <p:cNvSpPr txBox="1"/>
          <p:nvPr/>
        </p:nvSpPr>
        <p:spPr>
          <a:xfrm>
            <a:off x="696441" y="52069"/>
            <a:ext cx="6854292" cy="100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9" name="Grup 28"/>
          <p:cNvGrpSpPr/>
          <p:nvPr/>
        </p:nvGrpSpPr>
        <p:grpSpPr>
          <a:xfrm>
            <a:off x="947681" y="1206346"/>
            <a:ext cx="10376953" cy="553998"/>
            <a:chOff x="947671" y="1206344"/>
            <a:chExt cx="10376953" cy="553998"/>
          </a:xfrm>
        </p:grpSpPr>
        <p:sp>
          <p:nvSpPr>
            <p:cNvPr id="36" name="Dikdörtgen 35"/>
            <p:cNvSpPr/>
            <p:nvPr/>
          </p:nvSpPr>
          <p:spPr>
            <a:xfrm>
              <a:off x="2719198" y="1207841"/>
              <a:ext cx="8605426" cy="508024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1801" b="1" dirty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Aşağıda verilen bilgilerin doğru yada yanlış olduklarını belirtiniz?</a:t>
              </a:r>
            </a:p>
          </p:txBody>
        </p:sp>
        <p:sp>
          <p:nvSpPr>
            <p:cNvPr id="37" name="Dikdörtgen 36"/>
            <p:cNvSpPr/>
            <p:nvPr/>
          </p:nvSpPr>
          <p:spPr>
            <a:xfrm>
              <a:off x="947671" y="1206344"/>
              <a:ext cx="1767820" cy="553998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</a:pPr>
              <a:r>
                <a:rPr lang="tr-TR" sz="2000" b="1" dirty="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ETKİNLİK-2</a:t>
              </a:r>
            </a:p>
          </p:txBody>
        </p:sp>
      </p:grpSp>
      <p:sp>
        <p:nvSpPr>
          <p:cNvPr id="72" name="Dikdörtgen 71"/>
          <p:cNvSpPr/>
          <p:nvPr/>
        </p:nvSpPr>
        <p:spPr>
          <a:xfrm>
            <a:off x="150641" y="2125598"/>
            <a:ext cx="11333663" cy="4249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b="1" dirty="0">
                <a:latin typeface="Arial" panose="020B0604020202020204" pitchFamily="34" charset="0"/>
                <a:cs typeface="Arial" panose="020B0604020202020204" pitchFamily="34" charset="0"/>
              </a:rPr>
              <a:t>[     ] 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Klimatologlar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iklim bilimi ile ilgili 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çalışmalar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yapar.</a:t>
            </a:r>
          </a:p>
          <a:p>
            <a:pPr marL="457200" indent="-457200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b="1" dirty="0">
                <a:latin typeface="Arial" panose="020B0604020202020204" pitchFamily="34" charset="0"/>
                <a:cs typeface="Arial" panose="020B0604020202020204" pitchFamily="34" charset="0"/>
              </a:rPr>
              <a:t>[     ] 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İklimler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günlük gözlemlerle belirlenir.</a:t>
            </a:r>
          </a:p>
          <a:p>
            <a:pPr marL="457200" indent="-457200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[     </a:t>
            </a:r>
            <a:r>
              <a:rPr lang="tr-TR" sz="1801" b="1" dirty="0"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Sera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gazlarındaki 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artış </a:t>
            </a:r>
            <a:r>
              <a:rPr lang="tr-TR" sz="1801" dirty="0">
                <a:latin typeface="Arial" panose="020B0604020202020204" pitchFamily="34" charset="0"/>
                <a:cs typeface="Arial" panose="020B0604020202020204" pitchFamily="34" charset="0"/>
              </a:rPr>
              <a:t>küresel ısınmaya neden olmaktadır.</a:t>
            </a:r>
          </a:p>
          <a:p>
            <a:pPr marL="457200" indent="-457200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b="1" dirty="0">
                <a:latin typeface="Arial" panose="020B0604020202020204" pitchFamily="34" charset="0"/>
                <a:cs typeface="Arial" panose="020B0604020202020204" pitchFamily="34" charset="0"/>
              </a:rPr>
              <a:t>[     ] </a:t>
            </a: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Atmosferdeki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su buharı miktarına, nem adı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verilir.</a:t>
            </a:r>
          </a:p>
          <a:p>
            <a:pPr marL="457200" indent="-457200">
              <a:lnSpc>
                <a:spcPct val="150000"/>
              </a:lnSpc>
              <a:buClr>
                <a:srgbClr val="FF0000"/>
              </a:buClr>
              <a:buSzPct val="107000"/>
              <a:buFont typeface="+mj-lt"/>
              <a:buAutoNum type="arabicPeriod"/>
            </a:pPr>
            <a:r>
              <a:rPr lang="tr-TR" sz="1801" b="1" dirty="0">
                <a:latin typeface="Arial" panose="020B0604020202020204" pitchFamily="34" charset="0"/>
                <a:cs typeface="Arial" panose="020B0604020202020204" pitchFamily="34" charset="0"/>
              </a:rPr>
              <a:t>[     ]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Günlük sıcaklık farkları, rüzgârların oluşum sebeplerindendir.</a:t>
            </a:r>
          </a:p>
          <a:p>
            <a:pPr marL="457200" indent="-45720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sz="1801" b="1" dirty="0">
                <a:latin typeface="Arial" panose="020B0604020202020204" pitchFamily="34" charset="0"/>
                <a:cs typeface="Arial" panose="020B0604020202020204" pitchFamily="34" charset="0"/>
              </a:rPr>
              <a:t>[     ]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Hava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olayları, günlük hayatı her zaman olumsuz etkiler.</a:t>
            </a:r>
          </a:p>
          <a:p>
            <a:pPr marL="457200" indent="-45720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sz="1801" b="1" dirty="0">
                <a:latin typeface="Arial" panose="020B0604020202020204" pitchFamily="34" charset="0"/>
                <a:cs typeface="Arial" panose="020B0604020202020204" pitchFamily="34" charset="0"/>
              </a:rPr>
              <a:t>[     ]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İklim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; dar bir bölgede, uzun sürede değişen ortalama hava koşullarıdır.</a:t>
            </a:r>
          </a:p>
          <a:p>
            <a:pPr marL="457200" indent="-45720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sz="1801" b="1" dirty="0">
                <a:latin typeface="Arial" panose="020B0604020202020204" pitchFamily="34" charset="0"/>
                <a:cs typeface="Arial" panose="020B0604020202020204" pitchFamily="34" charset="0"/>
              </a:rPr>
              <a:t>[     ]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İçilebilir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su kaynaklarının azalması, küresel iklim değişikliğinin sonuçlarındandır.</a:t>
            </a:r>
          </a:p>
          <a:p>
            <a:pPr marL="457200" indent="-45720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sz="1801" b="1" dirty="0">
                <a:latin typeface="Arial" panose="020B0604020202020204" pitchFamily="34" charset="0"/>
                <a:cs typeface="Arial" panose="020B0604020202020204" pitchFamily="34" charset="0"/>
              </a:rPr>
              <a:t>[     ]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Küresel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iklim değişikliği, gelişmekte olan ülkeleri ilgilendiren bir durumdur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sz="1801" b="1" dirty="0">
                <a:latin typeface="Arial" panose="020B0604020202020204" pitchFamily="34" charset="0"/>
                <a:cs typeface="Arial" panose="020B0604020202020204" pitchFamily="34" charset="0"/>
              </a:rPr>
              <a:t>[     </a:t>
            </a:r>
            <a:r>
              <a:rPr lang="tr-TR" sz="1801" b="1" dirty="0" smtClean="0"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  <a:r>
              <a:rPr lang="tr-TR" sz="1801" dirty="0" smtClean="0">
                <a:latin typeface="Arial" panose="020B0604020202020204" pitchFamily="34" charset="0"/>
                <a:cs typeface="Arial" panose="020B0604020202020204" pitchFamily="34" charset="0"/>
              </a:rPr>
              <a:t>Atmosferde en çok bulunan gaz %78 oranla azot gazıdır.</a:t>
            </a:r>
            <a:endParaRPr lang="tr-TR" sz="18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Dikdörtgen 72"/>
          <p:cNvSpPr/>
          <p:nvPr/>
        </p:nvSpPr>
        <p:spPr>
          <a:xfrm>
            <a:off x="771983" y="2225214"/>
            <a:ext cx="351378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tr-TR" sz="1801" dirty="0"/>
          </a:p>
        </p:txBody>
      </p:sp>
      <p:sp>
        <p:nvSpPr>
          <p:cNvPr id="74" name="Dikdörtgen 73"/>
          <p:cNvSpPr/>
          <p:nvPr/>
        </p:nvSpPr>
        <p:spPr>
          <a:xfrm>
            <a:off x="771983" y="2681974"/>
            <a:ext cx="338554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tr-TR" sz="1801" dirty="0"/>
          </a:p>
        </p:txBody>
      </p:sp>
      <p:sp>
        <p:nvSpPr>
          <p:cNvPr id="75" name="Dikdörtgen 74"/>
          <p:cNvSpPr/>
          <p:nvPr/>
        </p:nvSpPr>
        <p:spPr>
          <a:xfrm>
            <a:off x="771983" y="3089472"/>
            <a:ext cx="351378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tr-TR" sz="1801" dirty="0"/>
          </a:p>
        </p:txBody>
      </p:sp>
      <p:sp>
        <p:nvSpPr>
          <p:cNvPr id="76" name="Dikdörtgen 75"/>
          <p:cNvSpPr/>
          <p:nvPr/>
        </p:nvSpPr>
        <p:spPr>
          <a:xfrm>
            <a:off x="771983" y="3520340"/>
            <a:ext cx="351378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tr-TR" sz="1801" dirty="0"/>
          </a:p>
        </p:txBody>
      </p:sp>
      <p:sp>
        <p:nvSpPr>
          <p:cNvPr id="77" name="Dikdörtgen 76"/>
          <p:cNvSpPr/>
          <p:nvPr/>
        </p:nvSpPr>
        <p:spPr>
          <a:xfrm>
            <a:off x="771983" y="3898911"/>
            <a:ext cx="351378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tr-TR" sz="1801" dirty="0"/>
          </a:p>
        </p:txBody>
      </p:sp>
      <p:sp>
        <p:nvSpPr>
          <p:cNvPr id="78" name="Dikdörtgen 77"/>
          <p:cNvSpPr/>
          <p:nvPr/>
        </p:nvSpPr>
        <p:spPr>
          <a:xfrm>
            <a:off x="757662" y="4287732"/>
            <a:ext cx="338554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tr-TR" sz="1801" dirty="0"/>
          </a:p>
        </p:txBody>
      </p:sp>
      <p:sp>
        <p:nvSpPr>
          <p:cNvPr id="79" name="Dikdörtgen 78"/>
          <p:cNvSpPr/>
          <p:nvPr/>
        </p:nvSpPr>
        <p:spPr>
          <a:xfrm>
            <a:off x="758329" y="4690776"/>
            <a:ext cx="338554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 smtClean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tr-TR" sz="1801" dirty="0"/>
          </a:p>
        </p:txBody>
      </p:sp>
      <p:sp>
        <p:nvSpPr>
          <p:cNvPr id="80" name="Dikdörtgen 79"/>
          <p:cNvSpPr/>
          <p:nvPr/>
        </p:nvSpPr>
        <p:spPr>
          <a:xfrm>
            <a:off x="773914" y="5112076"/>
            <a:ext cx="351378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tr-TR" sz="1801" dirty="0"/>
          </a:p>
        </p:txBody>
      </p:sp>
      <p:sp>
        <p:nvSpPr>
          <p:cNvPr id="81" name="Dikdörtgen 80"/>
          <p:cNvSpPr/>
          <p:nvPr/>
        </p:nvSpPr>
        <p:spPr>
          <a:xfrm>
            <a:off x="759594" y="5535903"/>
            <a:ext cx="338554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tr-TR" sz="1801" dirty="0"/>
          </a:p>
        </p:txBody>
      </p:sp>
      <p:sp>
        <p:nvSpPr>
          <p:cNvPr id="82" name="Dikdörtgen 81"/>
          <p:cNvSpPr/>
          <p:nvPr/>
        </p:nvSpPr>
        <p:spPr>
          <a:xfrm>
            <a:off x="757662" y="5953893"/>
            <a:ext cx="351378" cy="369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801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tr-TR" sz="1801" dirty="0"/>
          </a:p>
        </p:txBody>
      </p:sp>
    </p:spTree>
    <p:extLst>
      <p:ext uri="{BB962C8B-B14F-4D97-AF65-F5344CB8AC3E}">
        <p14:creationId xmlns:p14="http://schemas.microsoft.com/office/powerpoint/2010/main" val="17920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Yarım Çerçeve 20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22" name="Yarım Çerçeve 21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23" name="Yarım Çerçeve 22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24" name="Yarım Çerçeve 23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pic>
        <p:nvPicPr>
          <p:cNvPr id="1038" name="Picture 14" descr="Yazı Tahtası Modelle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98" y="384821"/>
            <a:ext cx="10945703" cy="50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Yuvarlatılmış Dikdörtgen 9"/>
          <p:cNvSpPr/>
          <p:nvPr/>
        </p:nvSpPr>
        <p:spPr>
          <a:xfrm>
            <a:off x="1106833" y="735606"/>
            <a:ext cx="10096500" cy="4201236"/>
          </a:xfrm>
          <a:prstGeom prst="roundRect">
            <a:avLst>
              <a:gd name="adj" fmla="val 170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/>
          </a:p>
        </p:txBody>
      </p:sp>
      <p:pic>
        <p:nvPicPr>
          <p:cNvPr id="1034" name="Picture 10" descr="Teacher Animation School Education Cartoon - teacher png download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76260" y="1634404"/>
            <a:ext cx="4438651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Metin kutusu 41"/>
          <p:cNvSpPr txBox="1"/>
          <p:nvPr/>
        </p:nvSpPr>
        <p:spPr>
          <a:xfrm>
            <a:off x="1516908" y="1064744"/>
            <a:ext cx="9046831" cy="3816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1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DERS: FEN </a:t>
            </a:r>
            <a:r>
              <a:rPr lang="tr-TR" sz="5401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BİLGİSİ</a:t>
            </a:r>
          </a:p>
          <a:p>
            <a:endParaRPr lang="tr-TR" sz="8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Kalam Bold" panose="02000000000000000000" pitchFamily="2" charset="-94"/>
              <a:cs typeface="Kalam Bold" panose="02000000000000000000" pitchFamily="2" charset="-94"/>
            </a:endParaRPr>
          </a:p>
          <a:p>
            <a:r>
              <a:rPr lang="tr-TR" sz="4400" b="1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ÜNİTE : MEVSİMLER VE </a:t>
            </a:r>
            <a:r>
              <a:rPr lang="tr-TR" sz="44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İKLİM</a:t>
            </a:r>
          </a:p>
          <a:p>
            <a:endParaRPr lang="tr-TR" sz="800" b="1" dirty="0">
              <a:ln>
                <a:solidFill>
                  <a:schemeClr val="tx1"/>
                </a:solidFill>
              </a:ln>
              <a:solidFill>
                <a:srgbClr val="0070C0"/>
              </a:solidFill>
              <a:latin typeface="Kalam Bold" panose="02000000000000000000" pitchFamily="2" charset="-94"/>
              <a:cs typeface="Kalam Bold" panose="02000000000000000000" pitchFamily="2" charset="-94"/>
            </a:endParaRPr>
          </a:p>
          <a:p>
            <a:r>
              <a:rPr lang="tr-TR" sz="40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KONU : </a:t>
            </a:r>
            <a:r>
              <a:rPr lang="tr-TR" sz="40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İklim ve Hava Hareketleri</a:t>
            </a:r>
          </a:p>
          <a:p>
            <a:endParaRPr lang="tr-TR" sz="800" b="1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Kalam Bold" panose="02000000000000000000" pitchFamily="2" charset="-94"/>
              <a:cs typeface="Kalam Bold" panose="02000000000000000000" pitchFamily="2" charset="-94"/>
            </a:endParaRPr>
          </a:p>
          <a:p>
            <a:pPr lvl="1"/>
            <a:r>
              <a:rPr lang="tr-TR" sz="4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MEB LGS ÖRNEK VE ÇIKMIŞ</a:t>
            </a:r>
          </a:p>
          <a:p>
            <a:pPr lvl="1"/>
            <a:r>
              <a:rPr lang="tr-TR" sz="4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Kalam Bold" panose="02000000000000000000" pitchFamily="2" charset="-94"/>
                <a:cs typeface="Kalam Bold" panose="02000000000000000000" pitchFamily="2" charset="-94"/>
              </a:rPr>
              <a:t>SORULAR VE ÇÖZÜMLERİ</a:t>
            </a:r>
            <a:endParaRPr lang="tr-TR" sz="4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Kalam Bold" panose="02000000000000000000" pitchFamily="2" charset="-94"/>
              <a:cs typeface="Kalam Bold" panose="02000000000000000000" pitchFamily="2" charset="-94"/>
            </a:endParaRPr>
          </a:p>
        </p:txBody>
      </p:sp>
      <p:pic>
        <p:nvPicPr>
          <p:cNvPr id="46" name="Resim 4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5" t="44212" r="25304" b="19775"/>
          <a:stretch/>
        </p:blipFill>
        <p:spPr>
          <a:xfrm>
            <a:off x="9744881" y="834346"/>
            <a:ext cx="1426271" cy="55011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1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359320" y="132100"/>
            <a:ext cx="6630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MEVSİMLERİN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OLUŞUMU</a:t>
            </a: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1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Mart 2018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721" y="1515139"/>
            <a:ext cx="9757163" cy="4857143"/>
          </a:xfrm>
          <a:prstGeom prst="rect">
            <a:avLst/>
          </a:prstGeom>
        </p:spPr>
      </p:pic>
      <p:sp>
        <p:nvSpPr>
          <p:cNvPr id="31" name="Yuvarlatılmış Dikdörtgen 30"/>
          <p:cNvSpPr/>
          <p:nvPr/>
        </p:nvSpPr>
        <p:spPr>
          <a:xfrm>
            <a:off x="1247720" y="5809173"/>
            <a:ext cx="7366891" cy="270786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155768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02" y="1424263"/>
            <a:ext cx="8646110" cy="5177756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2.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Ekim 2018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0" name="Yuvarlatılmış Dikdörtgen 29"/>
          <p:cNvSpPr/>
          <p:nvPr/>
        </p:nvSpPr>
        <p:spPr>
          <a:xfrm>
            <a:off x="1074602" y="5786341"/>
            <a:ext cx="1816041" cy="461166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394544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73" y="1404417"/>
            <a:ext cx="8712201" cy="5132866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3.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Ekim 2018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0" name="Yuvarlatılmış Dikdörtgen 29"/>
          <p:cNvSpPr/>
          <p:nvPr/>
        </p:nvSpPr>
        <p:spPr>
          <a:xfrm>
            <a:off x="816152" y="5483984"/>
            <a:ext cx="5255858" cy="461642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321868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4.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Kasım 2018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b="5102"/>
          <a:stretch/>
        </p:blipFill>
        <p:spPr>
          <a:xfrm>
            <a:off x="627517" y="2024046"/>
            <a:ext cx="11068097" cy="3609110"/>
          </a:xfrm>
          <a:prstGeom prst="rect">
            <a:avLst/>
          </a:prstGeom>
        </p:spPr>
      </p:pic>
      <p:sp>
        <p:nvSpPr>
          <p:cNvPr id="30" name="Yuvarlatılmış Dikdörtgen 29"/>
          <p:cNvSpPr/>
          <p:nvPr/>
        </p:nvSpPr>
        <p:spPr>
          <a:xfrm>
            <a:off x="709631" y="4893327"/>
            <a:ext cx="7359548" cy="461642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46157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799" y="1573776"/>
            <a:ext cx="9837789" cy="4778663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5.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Kasım 2018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6980304" y="5650637"/>
            <a:ext cx="1572211" cy="461642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151816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27" y="1579132"/>
            <a:ext cx="11056733" cy="4523951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6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Aralık 2018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659828" y="5136259"/>
            <a:ext cx="1572211" cy="461642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49360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331" y="1436821"/>
            <a:ext cx="8845059" cy="4944424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7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Mart 2019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3772914" y="5999075"/>
            <a:ext cx="943465" cy="408819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259340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19" y="1393345"/>
            <a:ext cx="9963992" cy="5157709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8.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Ekim 2019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1032800" y="6065173"/>
            <a:ext cx="10020211" cy="461642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22089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95" y="1486799"/>
            <a:ext cx="8959883" cy="5203003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9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Ekim 2019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5458702" y="2415545"/>
            <a:ext cx="3557542" cy="2177136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100054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81" y="1553040"/>
            <a:ext cx="10742857" cy="4984243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10.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Ekim 2019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7311330" y="4063590"/>
            <a:ext cx="4071401" cy="1088568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15862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466" y="1460702"/>
            <a:ext cx="7632397" cy="5136974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11.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Ekim 2019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2858964" y="6229895"/>
            <a:ext cx="1809290" cy="417471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390836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12.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Ekim 2019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50" y="1522701"/>
            <a:ext cx="10343489" cy="4000497"/>
          </a:xfrm>
          <a:prstGeom prst="rect">
            <a:avLst/>
          </a:prstGeom>
        </p:spPr>
      </p:pic>
      <p:sp>
        <p:nvSpPr>
          <p:cNvPr id="21" name="Yuvarlatılmış Dikdörtgen 20"/>
          <p:cNvSpPr/>
          <p:nvPr/>
        </p:nvSpPr>
        <p:spPr>
          <a:xfrm>
            <a:off x="939447" y="2876462"/>
            <a:ext cx="3684881" cy="1182191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182297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977" y="1448944"/>
            <a:ext cx="8726413" cy="5062764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13.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Kasım 2019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3827026" y="6138335"/>
            <a:ext cx="1290405" cy="373373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146738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446" y="1481780"/>
            <a:ext cx="10934429" cy="4778751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14.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Ekim 2019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7318183" y="5826936"/>
            <a:ext cx="1472891" cy="470419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394477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499" y="1457665"/>
            <a:ext cx="9713804" cy="4720189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10" y="7"/>
            <a:ext cx="12192001" cy="6862151"/>
            <a:chOff x="-1" y="-2"/>
            <a:chExt cx="12192001" cy="6862150"/>
          </a:xfrm>
        </p:grpSpPr>
        <p:sp>
          <p:nvSpPr>
            <p:cNvPr id="25" name="Yarım Çerçeve 24"/>
            <p:cNvSpPr/>
            <p:nvPr/>
          </p:nvSpPr>
          <p:spPr>
            <a:xfrm flipV="1">
              <a:off x="-1" y="3442148"/>
              <a:ext cx="7069527" cy="3420000"/>
            </a:xfrm>
            <a:prstGeom prst="halfFrame">
              <a:avLst>
                <a:gd name="adj1" fmla="val 3724"/>
                <a:gd name="adj2" fmla="val 3111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6" name="Yarım Çerçeve 25"/>
            <p:cNvSpPr/>
            <p:nvPr/>
          </p:nvSpPr>
          <p:spPr>
            <a:xfrm rot="10800000">
              <a:off x="6072000" y="3117273"/>
              <a:ext cx="6120000" cy="3740727"/>
            </a:xfrm>
            <a:prstGeom prst="halfFrame">
              <a:avLst>
                <a:gd name="adj1" fmla="val 3365"/>
                <a:gd name="adj2" fmla="val 3123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7" name="Yarım Çerçeve 26"/>
            <p:cNvSpPr/>
            <p:nvPr/>
          </p:nvSpPr>
          <p:spPr>
            <a:xfrm rot="5400000">
              <a:off x="7115346" y="-1656656"/>
              <a:ext cx="3420000" cy="6733309"/>
            </a:xfrm>
            <a:prstGeom prst="halfFrame">
              <a:avLst>
                <a:gd name="adj1" fmla="val 3319"/>
                <a:gd name="adj2" fmla="val 3111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  <p:sp>
          <p:nvSpPr>
            <p:cNvPr id="28" name="Yarım Çerçeve 27"/>
            <p:cNvSpPr/>
            <p:nvPr/>
          </p:nvSpPr>
          <p:spPr>
            <a:xfrm>
              <a:off x="0" y="-2"/>
              <a:ext cx="6456218" cy="3768438"/>
            </a:xfrm>
            <a:prstGeom prst="halfFrame">
              <a:avLst>
                <a:gd name="adj1" fmla="val 2801"/>
                <a:gd name="adj2" fmla="val 2788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9480790" y="244702"/>
            <a:ext cx="2590591" cy="537943"/>
            <a:chOff x="9480781" y="244693"/>
            <a:chExt cx="2590590" cy="537943"/>
          </a:xfrm>
        </p:grpSpPr>
        <p:grpSp>
          <p:nvGrpSpPr>
            <p:cNvPr id="16" name="Grup 15"/>
            <p:cNvGrpSpPr/>
            <p:nvPr/>
          </p:nvGrpSpPr>
          <p:grpSpPr>
            <a:xfrm>
              <a:off x="10694072" y="278636"/>
              <a:ext cx="1377299" cy="504000"/>
              <a:chOff x="5284812" y="6004659"/>
              <a:chExt cx="1377299" cy="504000"/>
            </a:xfrm>
          </p:grpSpPr>
          <p:cxnSp>
            <p:nvCxnSpPr>
              <p:cNvPr id="19" name="Düz Bağlayıcı 18"/>
              <p:cNvCxnSpPr/>
              <p:nvPr/>
            </p:nvCxnSpPr>
            <p:spPr>
              <a:xfrm>
                <a:off x="5296394" y="6004659"/>
                <a:ext cx="0" cy="504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Metin kutusu 19"/>
              <p:cNvSpPr txBox="1"/>
              <p:nvPr/>
            </p:nvSpPr>
            <p:spPr>
              <a:xfrm>
                <a:off x="5284812" y="6020870"/>
                <a:ext cx="137729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2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9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17" name="5 Resim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480781" y="244693"/>
              <a:ext cx="1141201" cy="4795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Metin kutusu 13"/>
          <p:cNvSpPr txBox="1"/>
          <p:nvPr/>
        </p:nvSpPr>
        <p:spPr>
          <a:xfrm>
            <a:off x="219317" y="149711"/>
            <a:ext cx="66309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İKLİM VE HAVA HAREKETLERİ</a:t>
            </a:r>
            <a:endParaRPr lang="tr-TR" sz="180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MEB </a:t>
            </a:r>
            <a:r>
              <a:rPr lang="tr-TR" sz="2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ÖRNEK VE ÇIKMIŞ </a:t>
            </a:r>
            <a:r>
              <a:rPr lang="tr-TR" sz="2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SORULAR</a:t>
            </a:r>
            <a:endParaRPr lang="tr-TR" sz="2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59320" y="1095190"/>
            <a:ext cx="4977292" cy="36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15.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[ </a:t>
            </a:r>
            <a:r>
              <a:rPr lang="tr-TR" sz="1801" b="1" dirty="0" smtClean="0">
                <a:solidFill>
                  <a:srgbClr val="FF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Ekim 2019 Örnek Sorusu </a:t>
            </a:r>
            <a:r>
              <a:rPr lang="tr-TR" sz="1801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]</a:t>
            </a:r>
            <a:endParaRPr lang="tr-TR" sz="1801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3863721" y="5729585"/>
            <a:ext cx="1472891" cy="470419"/>
          </a:xfrm>
          <a:prstGeom prst="roundRect">
            <a:avLst>
              <a:gd name="adj" fmla="val 78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sz="1801"/>
          </a:p>
        </p:txBody>
      </p:sp>
    </p:spTree>
    <p:extLst>
      <p:ext uri="{BB962C8B-B14F-4D97-AF65-F5344CB8AC3E}">
        <p14:creationId xmlns:p14="http://schemas.microsoft.com/office/powerpoint/2010/main" val="200590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/>
          <p:cNvSpPr/>
          <p:nvPr/>
        </p:nvSpPr>
        <p:spPr>
          <a:xfrm>
            <a:off x="2206947" y="2467157"/>
            <a:ext cx="74238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8000" dirty="0">
                <a:ln w="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Arial Black" panose="020B0A04020102020204" pitchFamily="34" charset="0"/>
              </a:rPr>
              <a:t>İYİ DERSLER</a:t>
            </a:r>
          </a:p>
        </p:txBody>
      </p:sp>
      <p:sp>
        <p:nvSpPr>
          <p:cNvPr id="21" name="Yarım Çerçeve 20"/>
          <p:cNvSpPr/>
          <p:nvPr/>
        </p:nvSpPr>
        <p:spPr>
          <a:xfrm flipV="1">
            <a:off x="-1" y="3442148"/>
            <a:ext cx="7069527" cy="3420000"/>
          </a:xfrm>
          <a:prstGeom prst="halfFrame">
            <a:avLst>
              <a:gd name="adj1" fmla="val 3724"/>
              <a:gd name="adj2" fmla="val 3111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22" name="Yarım Çerçeve 21"/>
          <p:cNvSpPr/>
          <p:nvPr/>
        </p:nvSpPr>
        <p:spPr>
          <a:xfrm rot="10800000">
            <a:off x="6072000" y="3117283"/>
            <a:ext cx="6120000" cy="3740727"/>
          </a:xfrm>
          <a:prstGeom prst="halfFrame">
            <a:avLst>
              <a:gd name="adj1" fmla="val 3365"/>
              <a:gd name="adj2" fmla="val 312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23" name="Yarım Çerçeve 22"/>
          <p:cNvSpPr/>
          <p:nvPr/>
        </p:nvSpPr>
        <p:spPr>
          <a:xfrm rot="5400000">
            <a:off x="7115346" y="-1656657"/>
            <a:ext cx="3420000" cy="6733309"/>
          </a:xfrm>
          <a:prstGeom prst="halfFrame">
            <a:avLst>
              <a:gd name="adj1" fmla="val 3319"/>
              <a:gd name="adj2" fmla="val 3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sp>
        <p:nvSpPr>
          <p:cNvPr id="24" name="Yarım Çerçeve 23"/>
          <p:cNvSpPr/>
          <p:nvPr/>
        </p:nvSpPr>
        <p:spPr>
          <a:xfrm>
            <a:off x="0" y="-2"/>
            <a:ext cx="6456218" cy="3768438"/>
          </a:xfrm>
          <a:prstGeom prst="halfFrame">
            <a:avLst>
              <a:gd name="adj1" fmla="val 2801"/>
              <a:gd name="adj2" fmla="val 2788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1">
              <a:solidFill>
                <a:schemeClr val="tx1"/>
              </a:solidFill>
            </a:endParaRPr>
          </a:p>
        </p:txBody>
      </p:sp>
      <p:grpSp>
        <p:nvGrpSpPr>
          <p:cNvPr id="7" name="Grup 6"/>
          <p:cNvGrpSpPr/>
          <p:nvPr/>
        </p:nvGrpSpPr>
        <p:grpSpPr>
          <a:xfrm>
            <a:off x="2035092" y="4630034"/>
            <a:ext cx="8302942" cy="1800000"/>
            <a:chOff x="9107675" y="298970"/>
            <a:chExt cx="3239656" cy="440244"/>
          </a:xfrm>
        </p:grpSpPr>
        <p:grpSp>
          <p:nvGrpSpPr>
            <p:cNvPr id="8" name="Grup 7"/>
            <p:cNvGrpSpPr/>
            <p:nvPr/>
          </p:nvGrpSpPr>
          <p:grpSpPr>
            <a:xfrm>
              <a:off x="10705654" y="298970"/>
              <a:ext cx="1641677" cy="440244"/>
              <a:chOff x="5296394" y="6024993"/>
              <a:chExt cx="1641677" cy="440244"/>
            </a:xfrm>
          </p:grpSpPr>
          <p:cxnSp>
            <p:nvCxnSpPr>
              <p:cNvPr id="10" name="Düz Bağlayıcı 9"/>
              <p:cNvCxnSpPr/>
              <p:nvPr/>
            </p:nvCxnSpPr>
            <p:spPr>
              <a:xfrm>
                <a:off x="5296394" y="6024993"/>
                <a:ext cx="0" cy="44024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Metin kutusu 10"/>
              <p:cNvSpPr txBox="1"/>
              <p:nvPr/>
            </p:nvSpPr>
            <p:spPr>
              <a:xfrm>
                <a:off x="5386800" y="6109870"/>
                <a:ext cx="1551271" cy="2935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4400" dirty="0">
                    <a:ln w="0">
                      <a:solidFill>
                        <a:schemeClr val="tx1"/>
                      </a:solidFill>
                    </a:ln>
                    <a:solidFill>
                      <a:srgbClr val="FF000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 Black" panose="020B0A04020102020204" pitchFamily="34" charset="0"/>
                  </a:rPr>
                  <a:t>Murat HOCA</a:t>
                </a:r>
              </a:p>
              <a:p>
                <a:pPr algn="ctr"/>
                <a:r>
                  <a:rPr lang="tr-TR" sz="2800" b="1" dirty="0">
                    <a:ln w="0">
                      <a:solidFill>
                        <a:schemeClr val="tx1"/>
                      </a:solidFill>
                    </a:ln>
                    <a:solidFill>
                      <a:srgbClr val="00B0F0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Fen Bilgisi Öğretmeni</a:t>
                </a:r>
              </a:p>
            </p:txBody>
          </p:sp>
        </p:grpSp>
        <p:pic>
          <p:nvPicPr>
            <p:cNvPr id="9" name="5 Resim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23"/>
            <a:stretch/>
          </p:blipFill>
          <p:spPr bwMode="auto">
            <a:xfrm>
              <a:off x="9107675" y="304998"/>
              <a:ext cx="1529927" cy="39207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679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1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4691</TotalTime>
  <Words>1681</Words>
  <Application>Microsoft Office PowerPoint</Application>
  <PresentationFormat>Geniş ekran</PresentationFormat>
  <Paragraphs>426</Paragraphs>
  <Slides>37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37</vt:i4>
      </vt:variant>
    </vt:vector>
  </HeadingPairs>
  <TitlesOfParts>
    <vt:vector size="49" baseType="lpstr">
      <vt:lpstr>Arial</vt:lpstr>
      <vt:lpstr>Arial Black</vt:lpstr>
      <vt:lpstr>Calibri</vt:lpstr>
      <vt:lpstr>Calibri Light</vt:lpstr>
      <vt:lpstr>Comic Sans MS</vt:lpstr>
      <vt:lpstr>Gill Sans MT</vt:lpstr>
      <vt:lpstr>Kalam Bold</vt:lpstr>
      <vt:lpstr>Segoe Print</vt:lpstr>
      <vt:lpstr>Wingdings</vt:lpstr>
      <vt:lpstr>Office Theme</vt:lpstr>
      <vt:lpstr>Gallery</vt:lpstr>
      <vt:lpstr>1_Gallery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NouS/TncTR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HP</cp:lastModifiedBy>
  <cp:revision>227</cp:revision>
  <dcterms:created xsi:type="dcterms:W3CDTF">2020-03-19T15:17:04Z</dcterms:created>
  <dcterms:modified xsi:type="dcterms:W3CDTF">2020-04-04T18:44:07Z</dcterms:modified>
</cp:coreProperties>
</file>