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29"/>
  </p:notesMasterIdLst>
  <p:handoutMasterIdLst>
    <p:handoutMasterId r:id="rId30"/>
  </p:handoutMasterIdLst>
  <p:sldIdLst>
    <p:sldId id="257" r:id="rId2"/>
    <p:sldId id="258" r:id="rId3"/>
    <p:sldId id="266" r:id="rId4"/>
    <p:sldId id="259" r:id="rId5"/>
    <p:sldId id="267" r:id="rId6"/>
    <p:sldId id="260" r:id="rId7"/>
    <p:sldId id="261" r:id="rId8"/>
    <p:sldId id="268" r:id="rId9"/>
    <p:sldId id="269" r:id="rId10"/>
    <p:sldId id="262" r:id="rId11"/>
    <p:sldId id="263" r:id="rId12"/>
    <p:sldId id="270" r:id="rId13"/>
    <p:sldId id="264" r:id="rId14"/>
    <p:sldId id="265" r:id="rId15"/>
    <p:sldId id="271" r:id="rId16"/>
    <p:sldId id="272" r:id="rId17"/>
    <p:sldId id="273" r:id="rId18"/>
    <p:sldId id="274" r:id="rId19"/>
    <p:sldId id="275" r:id="rId20"/>
    <p:sldId id="278" r:id="rId21"/>
    <p:sldId id="279" r:id="rId22"/>
    <p:sldId id="288" r:id="rId23"/>
    <p:sldId id="289" r:id="rId24"/>
    <p:sldId id="290" r:id="rId25"/>
    <p:sldId id="291" r:id="rId26"/>
    <p:sldId id="310" r:id="rId27"/>
    <p:sldId id="276" r:id="rId28"/>
  </p:sldIdLst>
  <p:sldSz cx="12188825" cy="6858000"/>
  <p:notesSz cx="6858000" cy="9144000"/>
  <p:defaultTextStyle>
    <a:defPPr rtl="0">
      <a:defRPr lang="tr-tr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Kullanıcısı" initials="WK" lastIdx="1" clrIdx="0">
    <p:extLst>
      <p:ext uri="{19B8F6BF-5375-455C-9EA6-DF929625EA0E}">
        <p15:presenceInfo xmlns:p15="http://schemas.microsoft.com/office/powerpoint/2012/main" userId="Windows Kullanıcısı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182" autoAdjust="0"/>
  </p:normalViewPr>
  <p:slideViewPr>
    <p:cSldViewPr showGuides="1">
      <p:cViewPr varScale="1">
        <p:scale>
          <a:sx n="72" d="100"/>
          <a:sy n="72" d="100"/>
        </p:scale>
        <p:origin x="660" y="7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377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2CA223B-12A1-40F0-A826-71FBDA907897}" type="datetime1">
              <a:rPr lang="tr-TR" smtClean="0">
                <a:solidFill>
                  <a:schemeClr val="tx2"/>
                </a:solidFill>
              </a:rPr>
              <a:t>30.03.2020</a:t>
            </a:fld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D77566-CD65-4859-9FA1-43956DC85B8C}" type="slidenum">
              <a:rPr lang="tr-TR" smtClean="0">
                <a:solidFill>
                  <a:schemeClr val="tx2"/>
                </a:solidFill>
              </a:rPr>
              <a:t>‹#›</a:t>
            </a:fld>
            <a:endParaRPr lang="tr-T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20BB88A-49AB-4E14-91A6-36797D6E6D43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dirty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B8796F01-7154-41E0-B48B-A6921757531A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Dikdörtgen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  <p:grpSp>
          <p:nvGrpSpPr>
            <p:cNvPr id="12" name="Gr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Resim 8" descr="Yığılmış kitaplar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Dikdörtgen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tr-TR" dirty="0"/>
              </a:p>
            </p:txBody>
          </p:sp>
        </p:grpSp>
      </p:grp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/>
              <a:t>Asıl alt başlık stilini düzenlemek için tıklayın</a:t>
            </a:r>
            <a:endParaRPr lang="tr-TR" dirty="0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45C7B3A-9973-44D2-AD47-2907FD5772E6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</a:t>
            </a:r>
          </a:p>
        </p:txBody>
      </p:sp>
      <p:sp>
        <p:nvSpPr>
          <p:cNvPr id="11" name="Slayt Numarası Yer Tutucusu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98B3C6-DC39-4726-957F-B042C9B266CF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Dikdörtgen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  <p:pic>
          <p:nvPicPr>
            <p:cNvPr id="10" name="Resim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Dikdörtgen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b="0" dirty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Resim 4" descr="Yığılmış kitapl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8" name="Alt Başlık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/>
              <a:t>Asıl alt başlık stilini düzenlemek için tıklayın</a:t>
            </a:r>
            <a:endParaRPr lang="tr-TR" dirty="0"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F4816F4-D36F-4D12-9FE4-BBD6FE6E0C7B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  <a:p>
            <a:pPr lvl="8" rtl="0"/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7528BC5-BC30-4818-91B2-C87B3D26484C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61C8E9D-2E60-4077-8AF3-4646468B08D2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CEF213-8E9E-4FAE-8057-788C7DA37C39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A44FD05-9E33-40E5-A882-391E23333876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AD778EF-1B26-4656-84F3-1FE896D0607B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Resim Yer Tutucusu 2" descr="Resim eklemek için boş yer tutucu. Yer tutucuya tıklayın ve eklemek istediğiniz resmi seçin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2DECBA0-7A62-4EE8-AC6C-830F3AF79E82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097E3CB-AFDD-4E28-B89D-F439A81A4548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6246154-8C20-46A3-9D63-7CF5AA4028FC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Dikdörtgen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  <p:sp>
          <p:nvSpPr>
            <p:cNvPr id="8" name="Dikdörtgen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</p:grp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tr-TR" dirty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C33BA561-1CA3-4DB2-B248-2A9EFB9B0DF5}" type="datetime1">
              <a:rPr lang="tr-TR" smtClean="0"/>
              <a:pPr/>
              <a:t>30.03.2020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tr-TR" dirty="0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soruyurdu.com/wp-content/uploads/2019/03/T%C3%BCmsek-ayna-kullan%C4%B1m-alanlar%C4%B1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05780" y="476672"/>
            <a:ext cx="7008574" cy="2379965"/>
          </a:xfrm>
        </p:spPr>
        <p:txBody>
          <a:bodyPr rtlCol="0"/>
          <a:lstStyle/>
          <a:p>
            <a:pPr rtl="0"/>
            <a:r>
              <a:rPr lang="tr-TR" dirty="0"/>
              <a:t>7.Sınıf FEN BİLİMLERİ </a:t>
            </a:r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2590125" y="2897860"/>
            <a:ext cx="7008574" cy="1244600"/>
          </a:xfrm>
        </p:spPr>
        <p:txBody>
          <a:bodyPr rtlCol="0">
            <a:normAutofit/>
          </a:bodyPr>
          <a:lstStyle/>
          <a:p>
            <a:pPr rtl="0"/>
            <a:r>
              <a:rPr lang="tr-TR" dirty="0"/>
              <a:t>5. ÜNİTE: IŞIĞIN MADDE İLE ETKİLEŞİMİ</a:t>
            </a:r>
          </a:p>
          <a:p>
            <a:pPr rtl="0"/>
            <a:r>
              <a:rPr lang="tr-TR" dirty="0"/>
              <a:t>2. Bölüm: AYNALAR </a:t>
            </a:r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0BE8DCA8-428F-4428-9170-2CCAC84E369F}"/>
              </a:ext>
            </a:extLst>
          </p:cNvPr>
          <p:cNvSpPr txBox="1"/>
          <p:nvPr/>
        </p:nvSpPr>
        <p:spPr>
          <a:xfrm>
            <a:off x="1701924" y="1720609"/>
            <a:ext cx="9073008" cy="2372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sz="1800" dirty="0"/>
              <a:t>AYNA NEDİR?</a:t>
            </a:r>
          </a:p>
          <a:p>
            <a:pPr>
              <a:lnSpc>
                <a:spcPct val="95000"/>
              </a:lnSpc>
            </a:pPr>
            <a:endParaRPr lang="tr-TR" sz="1800" dirty="0"/>
          </a:p>
          <a:p>
            <a:pPr marL="285750" indent="-285750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sz="1700" dirty="0"/>
              <a:t>Arka yüzeyleri alüminyum veya gümüş içeren  bileşiklerle kaplanarak parlatılmış camlara </a:t>
            </a:r>
            <a:r>
              <a:rPr lang="tr-TR" sz="1700" b="1" dirty="0"/>
              <a:t>ayna </a:t>
            </a:r>
            <a:r>
              <a:rPr lang="tr-TR" sz="1700" dirty="0"/>
              <a:t>denir.</a:t>
            </a:r>
          </a:p>
          <a:p>
            <a:pPr marL="285750" indent="-285750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sz="1700" dirty="0"/>
              <a:t>Parlak ve düzgün yüzeylerde ayna görevi görmektedir.</a:t>
            </a:r>
          </a:p>
          <a:p>
            <a:pPr marL="285750" indent="-285750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sz="1700" dirty="0"/>
              <a:t>Aynalar üzerine düşen ışığın tamamını yansıtır.</a:t>
            </a:r>
          </a:p>
          <a:p>
            <a:pPr marL="285750" indent="-285750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sz="1700" dirty="0"/>
              <a:t>Işığı yansıtma özelliğinden dolayı cisimler aynada görülebilir.</a:t>
            </a:r>
          </a:p>
          <a:p>
            <a:pPr marL="285750" indent="-285750">
              <a:lnSpc>
                <a:spcPct val="95000"/>
              </a:lnSpc>
              <a:buFont typeface="Wingdings" panose="05000000000000000000" pitchFamily="2" charset="2"/>
              <a:buChar char="Ø"/>
            </a:pPr>
            <a:endParaRPr lang="tr-TR" sz="1700" dirty="0"/>
          </a:p>
          <a:p>
            <a:pPr marL="285750" indent="-285750">
              <a:lnSpc>
                <a:spcPct val="95000"/>
              </a:lnSpc>
              <a:buFont typeface="Wingdings" panose="05000000000000000000" pitchFamily="2" charset="2"/>
              <a:buChar char="Ø"/>
            </a:pPr>
            <a:endParaRPr lang="tr-TR" sz="18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CC29E5A-B269-4F1A-A42F-F74B072212A4}"/>
              </a:ext>
            </a:extLst>
          </p:cNvPr>
          <p:cNvSpPr txBox="1"/>
          <p:nvPr/>
        </p:nvSpPr>
        <p:spPr>
          <a:xfrm>
            <a:off x="691382" y="3429000"/>
            <a:ext cx="8568952" cy="1371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018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C63BFBA-1748-436D-BBEA-649833B03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012" y="1196752"/>
            <a:ext cx="7782227" cy="289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48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4950F29-1BA8-4EE8-BFCA-C82842372FB8}"/>
              </a:ext>
            </a:extLst>
          </p:cNvPr>
          <p:cNvSpPr txBox="1"/>
          <p:nvPr/>
        </p:nvSpPr>
        <p:spPr>
          <a:xfrm>
            <a:off x="1485900" y="567450"/>
            <a:ext cx="8928448" cy="2855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sz="1800" b="1" dirty="0">
                <a:solidFill>
                  <a:srgbClr val="009900"/>
                </a:solidFill>
                <a:latin typeface="Century Gothic" panose="020B0502020202020204" pitchFamily="34" charset="0"/>
              </a:rPr>
              <a:t>Düzlem aynalar ve görüntü özellikleri: </a:t>
            </a:r>
          </a:p>
          <a:p>
            <a:pPr>
              <a:lnSpc>
                <a:spcPct val="95000"/>
              </a:lnSpc>
            </a:pPr>
            <a:endParaRPr lang="tr-TR" sz="1800" b="1" dirty="0">
              <a:solidFill>
                <a:srgbClr val="009900"/>
              </a:solidFill>
              <a:latin typeface="Century Gothic" panose="020B0502020202020204" pitchFamily="34" charset="0"/>
            </a:endParaRPr>
          </a:p>
          <a:p>
            <a:pPr marL="342900" indent="-342900">
              <a:lnSpc>
                <a:spcPct val="95000"/>
              </a:lnSpc>
              <a:buFont typeface="+mj-lt"/>
              <a:buAutoNum type="arabicParenR"/>
            </a:pPr>
            <a:r>
              <a:rPr lang="tr-TR" sz="1700" dirty="0"/>
              <a:t>Yansıtıcı yüzeyi düz olan aynalardır.</a:t>
            </a:r>
          </a:p>
          <a:p>
            <a:pPr marL="342900" indent="-342900">
              <a:lnSpc>
                <a:spcPct val="95000"/>
              </a:lnSpc>
              <a:buFont typeface="+mj-lt"/>
              <a:buAutoNum type="arabicParenR"/>
            </a:pPr>
            <a:r>
              <a:rPr lang="tr-TR" sz="1700" dirty="0"/>
              <a:t>Aynaya gönderilen paralel ışığı yine </a:t>
            </a:r>
            <a:r>
              <a:rPr lang="tr-TR" sz="1700" b="1" dirty="0"/>
              <a:t>paralel olarak yansıtır.</a:t>
            </a:r>
          </a:p>
          <a:p>
            <a:pPr marL="342900" indent="-342900">
              <a:lnSpc>
                <a:spcPct val="95000"/>
              </a:lnSpc>
              <a:buFont typeface="+mj-lt"/>
              <a:buAutoNum type="arabicParenR"/>
            </a:pPr>
            <a:r>
              <a:rPr lang="tr-TR" sz="1700" dirty="0"/>
              <a:t>Görüntü </a:t>
            </a:r>
            <a:r>
              <a:rPr lang="tr-TR" sz="1700" b="1" dirty="0"/>
              <a:t>sanal</a:t>
            </a:r>
            <a:r>
              <a:rPr lang="tr-TR" sz="1700" dirty="0"/>
              <a:t> (zahiri) </a:t>
            </a:r>
            <a:r>
              <a:rPr lang="tr-TR" sz="1700" dirty="0" err="1"/>
              <a:t>dir</a:t>
            </a:r>
            <a:r>
              <a:rPr lang="tr-TR" sz="1700" dirty="0"/>
              <a:t>. (Görüntü aynanın arkasında oluşur.)</a:t>
            </a:r>
          </a:p>
          <a:p>
            <a:pPr marL="342900" indent="-342900">
              <a:lnSpc>
                <a:spcPct val="95000"/>
              </a:lnSpc>
              <a:buFont typeface="+mj-lt"/>
              <a:buAutoNum type="arabicParenR"/>
            </a:pPr>
            <a:r>
              <a:rPr lang="tr-TR" sz="1700" dirty="0"/>
              <a:t>Cismin görüntüsü </a:t>
            </a:r>
            <a:r>
              <a:rPr lang="tr-TR" sz="1700" b="1" dirty="0"/>
              <a:t>düzdür.</a:t>
            </a:r>
          </a:p>
          <a:p>
            <a:pPr marL="342900" indent="-342900">
              <a:lnSpc>
                <a:spcPct val="95000"/>
              </a:lnSpc>
              <a:buFont typeface="+mj-lt"/>
              <a:buAutoNum type="arabicParenR"/>
            </a:pPr>
            <a:r>
              <a:rPr lang="tr-TR" sz="1700" dirty="0"/>
              <a:t>Cismin aynaya uzaklığı, görüntünün aynaya uzaklığına </a:t>
            </a:r>
            <a:r>
              <a:rPr lang="tr-TR" sz="1700" b="1" dirty="0"/>
              <a:t>eşittir.</a:t>
            </a:r>
          </a:p>
          <a:p>
            <a:pPr>
              <a:lnSpc>
                <a:spcPct val="95000"/>
              </a:lnSpc>
            </a:pPr>
            <a:r>
              <a:rPr lang="tr-TR" sz="1700" dirty="0"/>
              <a:t>Görüntü cisme göre </a:t>
            </a:r>
            <a:r>
              <a:rPr lang="tr-TR" sz="1700" b="1" dirty="0"/>
              <a:t>simetriktir.</a:t>
            </a:r>
          </a:p>
          <a:p>
            <a:pPr>
              <a:lnSpc>
                <a:spcPct val="95000"/>
              </a:lnSpc>
            </a:pPr>
            <a:r>
              <a:rPr lang="tr-TR" sz="1700" dirty="0"/>
              <a:t>6) Cisim aynaya hangi sürat ile yaklaşıyorsa, görüntü de aynaya aynı süratle yaklaşır.</a:t>
            </a:r>
          </a:p>
          <a:p>
            <a:pPr>
              <a:lnSpc>
                <a:spcPct val="95000"/>
              </a:lnSpc>
            </a:pPr>
            <a:endParaRPr lang="tr-TR" sz="1700" b="1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696B911-25E9-4B72-93BC-1DAFDC0F4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514" y="3454896"/>
            <a:ext cx="4743796" cy="223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12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B13ED0A2-70E2-436F-864B-9905F95C9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124" y="764704"/>
            <a:ext cx="4883319" cy="1987468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37A88D0D-410E-427C-B9C8-FED878B48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108" y="3429000"/>
            <a:ext cx="1658256" cy="45724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29A3E64C-A872-4371-87F8-B6DA5BB33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944" y="4149080"/>
            <a:ext cx="2170364" cy="45114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1BF96D8-183B-4515-9B55-DC6B841D5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265" y="3728420"/>
            <a:ext cx="1146147" cy="42066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42E60075-B546-4B06-A896-1D2DBC3B5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8085" y="3231552"/>
            <a:ext cx="3834716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1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CDB925E-A5CA-4EF6-B09D-3D394E49C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908" y="260648"/>
            <a:ext cx="8283911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0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52E756C-218F-4779-8F60-0EA630A82248}"/>
              </a:ext>
            </a:extLst>
          </p:cNvPr>
          <p:cNvSpPr txBox="1"/>
          <p:nvPr/>
        </p:nvSpPr>
        <p:spPr>
          <a:xfrm>
            <a:off x="2349996" y="576870"/>
            <a:ext cx="7128792" cy="263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sz="1800" b="1" dirty="0">
                <a:solidFill>
                  <a:srgbClr val="009900"/>
                </a:solidFill>
                <a:latin typeface="Droid Sans"/>
              </a:rPr>
              <a:t>Küresel aynalar</a:t>
            </a:r>
          </a:p>
          <a:p>
            <a:pPr>
              <a:lnSpc>
                <a:spcPct val="95000"/>
              </a:lnSpc>
            </a:pPr>
            <a:r>
              <a:rPr lang="tr-TR" sz="1800" b="1" dirty="0">
                <a:solidFill>
                  <a:srgbClr val="009900"/>
                </a:solidFill>
                <a:latin typeface="Droid Sans"/>
              </a:rPr>
              <a:t>Çukur ayna ve görüntü özellikleri:</a:t>
            </a:r>
          </a:p>
          <a:p>
            <a:pPr>
              <a:lnSpc>
                <a:spcPct val="95000"/>
              </a:lnSpc>
            </a:pPr>
            <a:endParaRPr lang="tr-TR" sz="1800" b="1" dirty="0">
              <a:solidFill>
                <a:srgbClr val="009900"/>
              </a:solidFill>
              <a:latin typeface="Droid Sans"/>
            </a:endParaRPr>
          </a:p>
          <a:p>
            <a:pPr marL="342900" indent="-342900">
              <a:lnSpc>
                <a:spcPct val="95000"/>
              </a:lnSpc>
              <a:buFont typeface="+mj-lt"/>
              <a:buAutoNum type="arabicParenR"/>
            </a:pPr>
            <a:r>
              <a:rPr lang="tr-TR" sz="1700" dirty="0">
                <a:latin typeface="+mj-lt"/>
              </a:rPr>
              <a:t>Yansıtıcı yüzeyi kaşığın içi gibi çukur olan aynalara çukur ayna denir.</a:t>
            </a:r>
          </a:p>
          <a:p>
            <a:pPr marL="342900" indent="-342900">
              <a:lnSpc>
                <a:spcPct val="95000"/>
              </a:lnSpc>
              <a:buFont typeface="+mj-lt"/>
              <a:buAutoNum type="arabicParenR"/>
            </a:pPr>
            <a:r>
              <a:rPr lang="tr-TR" sz="1700" dirty="0">
                <a:latin typeface="+mj-lt"/>
              </a:rPr>
              <a:t>Çukur aynaya paralel gönderilen ışık ışınları aynadan yansıdıktan sonra </a:t>
            </a:r>
            <a:r>
              <a:rPr lang="tr-TR" sz="1700" b="1" dirty="0">
                <a:latin typeface="+mj-lt"/>
              </a:rPr>
              <a:t>bir noktada toplanır</a:t>
            </a:r>
            <a:r>
              <a:rPr lang="tr-TR" sz="1700" dirty="0">
                <a:latin typeface="+mj-lt"/>
              </a:rPr>
              <a:t>. Bu noktaya </a:t>
            </a:r>
            <a:r>
              <a:rPr lang="tr-TR" sz="1700" b="1" dirty="0">
                <a:latin typeface="+mj-lt"/>
              </a:rPr>
              <a:t>odak </a:t>
            </a:r>
            <a:r>
              <a:rPr lang="tr-TR" sz="1700" dirty="0">
                <a:latin typeface="+mj-lt"/>
              </a:rPr>
              <a:t>noktası denir ve </a:t>
            </a:r>
            <a:r>
              <a:rPr lang="tr-TR" sz="1700" b="1" dirty="0">
                <a:latin typeface="+mj-lt"/>
              </a:rPr>
              <a:t>“F”</a:t>
            </a:r>
            <a:r>
              <a:rPr lang="tr-TR" sz="1700" dirty="0">
                <a:latin typeface="+mj-lt"/>
              </a:rPr>
              <a:t> harfi ile gösterilir.</a:t>
            </a:r>
            <a:endParaRPr lang="tr-TR" sz="1700" b="1" dirty="0">
              <a:solidFill>
                <a:srgbClr val="009900"/>
              </a:solidFill>
              <a:latin typeface="+mj-lt"/>
            </a:endParaRPr>
          </a:p>
          <a:p>
            <a:pPr>
              <a:lnSpc>
                <a:spcPct val="95000"/>
              </a:lnSpc>
            </a:pPr>
            <a:endParaRPr lang="tr-TR" sz="1700" b="1" dirty="0">
              <a:solidFill>
                <a:srgbClr val="009900"/>
              </a:solidFill>
              <a:latin typeface="+mj-lt"/>
            </a:endParaRPr>
          </a:p>
          <a:p>
            <a:pPr marL="342900" indent="-342900">
              <a:lnSpc>
                <a:spcPct val="95000"/>
              </a:lnSpc>
              <a:buFont typeface="+mj-lt"/>
              <a:buAutoNum type="arabicPeriod"/>
            </a:pPr>
            <a:endParaRPr lang="tr-TR" sz="180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A04E76C-03EE-41F6-8A3B-7E87DAE24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084" y="3212976"/>
            <a:ext cx="3783335" cy="250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05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3CE96FE0-92BA-4133-A43E-F8066FBDF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132" y="1268760"/>
            <a:ext cx="5438103" cy="119492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1501BA35-E36A-4969-8C8E-DB1C6ACAE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533" y="3277444"/>
            <a:ext cx="4176464" cy="223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5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D73E57B2-7C24-40E2-8D21-D0D2964F0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00" y="1062913"/>
            <a:ext cx="5779509" cy="197527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9E8E3814-43AA-43C6-85AA-FB774DD4E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084" y="3038188"/>
            <a:ext cx="4680520" cy="211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3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B914FA2-44FC-4FC5-9F8A-490149C4484D}"/>
              </a:ext>
            </a:extLst>
          </p:cNvPr>
          <p:cNvSpPr txBox="1"/>
          <p:nvPr/>
        </p:nvSpPr>
        <p:spPr>
          <a:xfrm>
            <a:off x="333772" y="404664"/>
            <a:ext cx="9001000" cy="2080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sz="1700" dirty="0"/>
              <a:t>El feneri, ışıldak, araba farı, dişçi aynası, tavan aydınlatmaları, elektrik sobası, makyaj aynası, deniz feneri, ışık mikroskobu, güneş ocağı, teleskop </a:t>
            </a:r>
            <a:r>
              <a:rPr lang="tr-TR" sz="1700" b="1" dirty="0"/>
              <a:t>çukur aynanın kullanıldığı yerlerdir.</a:t>
            </a:r>
          </a:p>
          <a:p>
            <a:pPr marL="285750" indent="-285750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sz="1700" dirty="0"/>
              <a:t> Çukur aynalar genellikle ince işçilikte görüntünün büyütülmesini sağlamak amacı ile kullanılır.</a:t>
            </a:r>
          </a:p>
          <a:p>
            <a:pPr marL="285750" indent="-285750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lang="tr-TR" sz="1700" dirty="0"/>
              <a:t>Çukur aynalar büyük görüntü elde edilebilen aynalar olduğu için </a:t>
            </a:r>
            <a:r>
              <a:rPr lang="tr-TR" sz="1700" b="1" dirty="0"/>
              <a:t>dev aynası </a:t>
            </a:r>
            <a:r>
              <a:rPr lang="tr-TR" sz="1700" dirty="0"/>
              <a:t>olarak da bilinir.</a:t>
            </a:r>
            <a:br>
              <a:rPr lang="tr-TR" sz="1700" b="1" dirty="0"/>
            </a:br>
            <a:endParaRPr lang="tr-TR" sz="1700" b="1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12BFBEF-C83C-4B3B-B46D-548E1BA0E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012" y="2104515"/>
            <a:ext cx="7064846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AAC5156-C285-4628-8A75-95FDA7D7B13B}"/>
              </a:ext>
            </a:extLst>
          </p:cNvPr>
          <p:cNvSpPr txBox="1"/>
          <p:nvPr/>
        </p:nvSpPr>
        <p:spPr>
          <a:xfrm>
            <a:off x="2926060" y="668825"/>
            <a:ext cx="5976664" cy="297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sz="1800" b="1" dirty="0">
                <a:solidFill>
                  <a:srgbClr val="00B050"/>
                </a:solidFill>
              </a:rPr>
              <a:t>Tümsek ayna ve görüntü özellikleri:</a:t>
            </a:r>
          </a:p>
          <a:p>
            <a:pPr>
              <a:lnSpc>
                <a:spcPct val="95000"/>
              </a:lnSpc>
            </a:pPr>
            <a:endParaRPr lang="tr-TR" sz="1800" b="1" dirty="0">
              <a:solidFill>
                <a:srgbClr val="00B05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1700" dirty="0">
                <a:solidFill>
                  <a:srgbClr val="555555"/>
                </a:solidFill>
                <a:latin typeface="Century Gothic" panose="020B0502020202020204" pitchFamily="34" charset="0"/>
              </a:rPr>
              <a:t>Yansıtıcı yüzeyi tümsek olan aynalara tümsek aynalar denir.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700" dirty="0">
                <a:solidFill>
                  <a:srgbClr val="555555"/>
                </a:solidFill>
                <a:latin typeface="Century Gothic" panose="020B0502020202020204" pitchFamily="34" charset="0"/>
              </a:rPr>
              <a:t>Tümsek aynaya paralel gelen ışınlar aynanın arkasındaki bir noktadan çıkıyormuş gibi birbirinden </a:t>
            </a:r>
            <a:r>
              <a:rPr lang="tr-TR" sz="17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uzaklaşarak yansırlar</a:t>
            </a:r>
            <a:r>
              <a:rPr lang="tr-TR" sz="1700" dirty="0">
                <a:solidFill>
                  <a:srgbClr val="555555"/>
                </a:solidFill>
                <a:latin typeface="Century Gothic" panose="020B0502020202020204" pitchFamily="34" charset="0"/>
              </a:rPr>
              <a:t>. Tümsek aynada yansıyan ışınların uzantılarının aynanın arkasında kesiştiği noktaya </a:t>
            </a:r>
            <a:r>
              <a:rPr lang="tr-TR" sz="17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odak noktası</a:t>
            </a:r>
            <a:r>
              <a:rPr lang="tr-TR" sz="1700" dirty="0">
                <a:solidFill>
                  <a:srgbClr val="555555"/>
                </a:solidFill>
                <a:latin typeface="Century Gothic" panose="020B0502020202020204" pitchFamily="34" charset="0"/>
              </a:rPr>
              <a:t> denir.</a:t>
            </a:r>
          </a:p>
          <a:p>
            <a:pPr>
              <a:lnSpc>
                <a:spcPct val="95000"/>
              </a:lnSpc>
            </a:pPr>
            <a:endParaRPr lang="tr-TR" sz="1800" b="1" dirty="0">
              <a:solidFill>
                <a:srgbClr val="00B050"/>
              </a:solidFill>
            </a:endParaRPr>
          </a:p>
          <a:p>
            <a:pPr>
              <a:lnSpc>
                <a:spcPct val="95000"/>
              </a:lnSpc>
            </a:pPr>
            <a:endParaRPr lang="tr-TR" sz="1800" b="1" dirty="0">
              <a:solidFill>
                <a:srgbClr val="00B050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E4763DB-D65E-48F1-A177-761A1505F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140" y="3645024"/>
            <a:ext cx="3871317" cy="213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5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3E38C0E-2B84-4F9C-A161-6BB03907F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823" y="764704"/>
            <a:ext cx="6011177" cy="1932599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78ADD3A4-C1C0-4BF5-80D0-6DFA9E256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092" y="3140968"/>
            <a:ext cx="4680520" cy="261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1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CCCA879-F4FB-4BDF-AF2A-30A8C3422ADC}"/>
              </a:ext>
            </a:extLst>
          </p:cNvPr>
          <p:cNvSpPr txBox="1"/>
          <p:nvPr/>
        </p:nvSpPr>
        <p:spPr>
          <a:xfrm>
            <a:off x="405780" y="836712"/>
            <a:ext cx="799288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700" dirty="0"/>
              <a:t>Tümsek aynaları günlük hayatta yol kavşaklarında, oto­mobillerin yan aynalarında, araçların altını kontrol etmede ve mağaza güvenlik aynası kullanırız.</a:t>
            </a:r>
          </a:p>
          <a:p>
            <a:br>
              <a:rPr lang="tr-TR" sz="1700" dirty="0">
                <a:hlinkClick r:id="rId2"/>
              </a:rPr>
            </a:br>
            <a:endParaRPr lang="tr-TR" sz="170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881408A-CCD2-4C3D-B0E0-6779AA007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948" y="1844824"/>
            <a:ext cx="931545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0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9C78D63-DAC9-4B42-93DB-1AC0557C4B82}"/>
              </a:ext>
            </a:extLst>
          </p:cNvPr>
          <p:cNvSpPr txBox="1"/>
          <p:nvPr/>
        </p:nvSpPr>
        <p:spPr>
          <a:xfrm>
            <a:off x="2782044" y="1844824"/>
            <a:ext cx="784887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b="1" dirty="0"/>
              <a:t>Not: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800" dirty="0"/>
              <a:t>Çukur ve tümsek aynalara küresel aynalar denir.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800" dirty="0"/>
              <a:t>Bütün aynalar da yansıma kuralına uyulur.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800" dirty="0"/>
              <a:t>Küresel aynalar da dağınık yansıma gerçekleşir.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800" dirty="0"/>
              <a:t>Küresel aynalarda görüntü </a:t>
            </a:r>
            <a:r>
              <a:rPr lang="tr-TR" sz="1800" b="1" dirty="0"/>
              <a:t>simetrik değildir.</a:t>
            </a:r>
            <a:br>
              <a:rPr lang="tr-TR" b="1" dirty="0"/>
            </a:b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76186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52C9DCD-4EFC-4DB0-AFEB-87FE8571B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548680"/>
            <a:ext cx="2383743" cy="493819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07BB504C-C2CD-4821-AEEA-E75AE51B0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44" y="1292491"/>
            <a:ext cx="6042600" cy="2520281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28F21F3B-DFEB-47C7-BEA8-70215C977D84}"/>
              </a:ext>
            </a:extLst>
          </p:cNvPr>
          <p:cNvSpPr/>
          <p:nvPr/>
        </p:nvSpPr>
        <p:spPr>
          <a:xfrm>
            <a:off x="333772" y="1322782"/>
            <a:ext cx="151216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ED5A363-1D57-4265-9C20-135982F4D151}"/>
              </a:ext>
            </a:extLst>
          </p:cNvPr>
          <p:cNvSpPr/>
          <p:nvPr/>
        </p:nvSpPr>
        <p:spPr>
          <a:xfrm>
            <a:off x="1096855" y="3304004"/>
            <a:ext cx="288032" cy="2499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525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9754CCB-7E83-40CC-9DA4-F425865C4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20" y="1052736"/>
            <a:ext cx="6264696" cy="2667742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59A4BFA-22AE-4372-9F18-6DEEF4AA7E8F}"/>
              </a:ext>
            </a:extLst>
          </p:cNvPr>
          <p:cNvSpPr/>
          <p:nvPr/>
        </p:nvSpPr>
        <p:spPr>
          <a:xfrm>
            <a:off x="189756" y="1196752"/>
            <a:ext cx="151216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72562C7-7E42-4042-916C-08422D474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20" y="2396546"/>
            <a:ext cx="410278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37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33C8A325-DA31-41FA-84D5-5B1DC5CD2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60" y="1340768"/>
            <a:ext cx="6875571" cy="2465922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E0B9B444-6F71-49FA-AF9C-77C0EBB60BE5}"/>
              </a:ext>
            </a:extLst>
          </p:cNvPr>
          <p:cNvSpPr/>
          <p:nvPr/>
        </p:nvSpPr>
        <p:spPr>
          <a:xfrm>
            <a:off x="693812" y="1340768"/>
            <a:ext cx="122413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1C8125F-656A-4066-9FBD-84C80FEBE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63" y="2567375"/>
            <a:ext cx="408467" cy="28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05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35594241-5427-42D9-8C79-0BD3C5B4A4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3" t="-6237" r="-3323" b="6237"/>
          <a:stretch/>
        </p:blipFill>
        <p:spPr>
          <a:xfrm>
            <a:off x="1989956" y="836712"/>
            <a:ext cx="7853028" cy="418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3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2C068F82-318E-4DCC-8733-CEFE0BF58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004" y="980728"/>
            <a:ext cx="6984776" cy="449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0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2-10-46-6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9111"/>
            <a:ext cx="12188825" cy="631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2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2-10-48-373">
            <a:extLst>
              <a:ext uri="{FF2B5EF4-FFF2-40B4-BE49-F238E27FC236}">
                <a16:creationId xmlns:a16="http://schemas.microsoft.com/office/drawing/2014/main" id="{B1D1684E-D32C-4CC3-B393-BC97C30F7F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288"/>
            <a:ext cx="12192000" cy="632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4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2-11-18-5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9111"/>
            <a:ext cx="12188825" cy="631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6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2-11-21-243">
            <a:extLst>
              <a:ext uri="{FF2B5EF4-FFF2-40B4-BE49-F238E27FC236}">
                <a16:creationId xmlns:a16="http://schemas.microsoft.com/office/drawing/2014/main" id="{6BF85DAB-6EC7-4975-9E59-68FECA60F7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288"/>
            <a:ext cx="12192000" cy="632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7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2-11-29-529">
            <a:extLst>
              <a:ext uri="{FF2B5EF4-FFF2-40B4-BE49-F238E27FC236}">
                <a16:creationId xmlns:a16="http://schemas.microsoft.com/office/drawing/2014/main" id="{F0783722-BFBB-4720-8DDC-9AEE3B671A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288"/>
            <a:ext cx="12192000" cy="632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4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2-11-31-000">
            <a:extLst>
              <a:ext uri="{FF2B5EF4-FFF2-40B4-BE49-F238E27FC236}">
                <a16:creationId xmlns:a16="http://schemas.microsoft.com/office/drawing/2014/main" id="{CE95F0B2-0D69-463D-A18C-AD615F3468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288"/>
            <a:ext cx="12192000" cy="632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7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2-13-03-66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9111"/>
            <a:ext cx="12188825" cy="6319779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CF5DEC8D-CCA7-44F8-913F-21CB94E32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36" y="5301208"/>
            <a:ext cx="1485349" cy="415898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377869D-CF25-4B95-A683-CABCF4B8F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633" y="5271635"/>
            <a:ext cx="1971556" cy="42140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58D1CFDD-C437-46A5-895D-7788FB99B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6740" y="5271634"/>
            <a:ext cx="1803597" cy="42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CB34EB2-6FF0-4AED-A955-B3C705AF5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16" y="5373216"/>
            <a:ext cx="2854152" cy="1183783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A7712847-4125-4553-88F4-AAF9191D7C33}"/>
              </a:ext>
            </a:extLst>
          </p:cNvPr>
          <p:cNvSpPr txBox="1"/>
          <p:nvPr/>
        </p:nvSpPr>
        <p:spPr>
          <a:xfrm>
            <a:off x="4798268" y="3207401"/>
            <a:ext cx="2304256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dirty="0"/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249634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erkese açık sınıf sunusu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976610_TF03460507.potx" id="{EDDAD47C-6784-485E-92CD-0DF4CEAB6B5A}" vid="{815AF040-FF8C-487B-9814-52F6491EDBAB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188</TotalTime>
  <Words>335</Words>
  <Application>Microsoft Office PowerPoint</Application>
  <PresentationFormat>Özel</PresentationFormat>
  <Paragraphs>39</Paragraphs>
  <Slides>27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2" baseType="lpstr">
      <vt:lpstr>Arial</vt:lpstr>
      <vt:lpstr>Century Gothic</vt:lpstr>
      <vt:lpstr>Droid Sans</vt:lpstr>
      <vt:lpstr>Wingdings</vt:lpstr>
      <vt:lpstr>Herkese açık sınıf sunusu</vt:lpstr>
      <vt:lpstr>7.Sınıf FEN BİLİMLERİ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7.Sınıf FEN BİLİMLERİ</dc:title>
  <dc:creator>Windows Kullanıcısı</dc:creator>
  <cp:lastModifiedBy>Windows Kullanıcısı</cp:lastModifiedBy>
  <cp:revision>21</cp:revision>
  <dcterms:created xsi:type="dcterms:W3CDTF">2020-03-26T14:11:16Z</dcterms:created>
  <dcterms:modified xsi:type="dcterms:W3CDTF">2020-03-30T10:36:28Z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