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730"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7541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2218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0652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5733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24520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21843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6806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0059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10715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88490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2934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59237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86271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70440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88876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09408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3C04E684-10F4-4CC3-A0B9-F03AA7BE37CF}" type="datetimeFigureOut">
              <a:rPr lang="en-US" smtClean="0"/>
              <a:t>12/17/2020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63290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41960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59453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01742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50577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C04E684-10F4-4CC3-A0B9-F03AA7BE37CF}" type="datetimeFigureOut">
              <a:rPr lang="en-US" smtClean="0"/>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710119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61880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tr-TR"/>
              <a:t>Asıl başlık stilini düzenlemek için tıklayın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237322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681868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50508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72103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19536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4601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image" Target="../media/image4.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12/17/2020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93552643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04" r:id="rId6"/>
    <p:sldLayoutId id="2147483699" r:id="rId7"/>
    <p:sldLayoutId id="2147483700" r:id="rId8"/>
    <p:sldLayoutId id="2147483701" r:id="rId9"/>
    <p:sldLayoutId id="2147483702" r:id="rId10"/>
    <p:sldLayoutId id="2147483703" r:id="rId11"/>
    <p:sldLayoutId id="2147483705"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04E684-10F4-4CC3-A0B9-F03AA7BE37CF}" type="datetimeFigureOut">
              <a:rPr lang="en-US" smtClean="0"/>
              <a:t>12/17/2020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234322456"/>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9.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9.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4FACDB66-2B97-470E-BA88-AFB68E7609DA}"/>
              </a:ext>
            </a:extLst>
          </p:cNvPr>
          <p:cNvPicPr>
            <a:picLocks noChangeAspect="1"/>
          </p:cNvPicPr>
          <p:nvPr/>
        </p:nvPicPr>
        <p:blipFill rotWithShape="1">
          <a:blip r:embed="rId2">
            <a:extLst>
              <a:ext uri="{28A0092B-C50C-407E-A947-70E740481C1C}">
                <a14:useLocalDpi xmlns:a14="http://schemas.microsoft.com/office/drawing/2010/main" val="0"/>
              </a:ext>
            </a:extLst>
          </a:blip>
          <a:srcRect l="872" t="28125" r="-994" b="12845"/>
          <a:stretch/>
        </p:blipFill>
        <p:spPr>
          <a:xfrm>
            <a:off x="1780308" y="2410692"/>
            <a:ext cx="8631383" cy="2646218"/>
          </a:xfrm>
          <a:prstGeom prst="rect">
            <a:avLst/>
          </a:prstGeom>
        </p:spPr>
      </p:pic>
      <p:pic>
        <p:nvPicPr>
          <p:cNvPr id="5" name="Resim 4">
            <a:extLst>
              <a:ext uri="{FF2B5EF4-FFF2-40B4-BE49-F238E27FC236}">
                <a16:creationId xmlns:a16="http://schemas.microsoft.com/office/drawing/2014/main" id="{D90DBF36-512C-4B7F-9ABE-8EF13383E676}"/>
              </a:ext>
            </a:extLst>
          </p:cNvPr>
          <p:cNvPicPr/>
          <p:nvPr/>
        </p:nvPicPr>
        <p:blipFill rotWithShape="1">
          <a:blip r:embed="rId3" cstate="print">
            <a:extLst>
              <a:ext uri="{28A0092B-C50C-407E-A947-70E740481C1C}">
                <a14:useLocalDpi xmlns:a14="http://schemas.microsoft.com/office/drawing/2010/main" val="0"/>
              </a:ext>
            </a:extLst>
          </a:blip>
          <a:srcRect t="11154" r="1824" b="13037"/>
          <a:stretch/>
        </p:blipFill>
        <p:spPr>
          <a:xfrm>
            <a:off x="318654" y="318655"/>
            <a:ext cx="2147455" cy="1752205"/>
          </a:xfrm>
          <a:prstGeom prst="ellipse">
            <a:avLst/>
          </a:prstGeom>
          <a:ln>
            <a:noFill/>
          </a:ln>
          <a:effectLst>
            <a:softEdge rad="112500"/>
          </a:effectLst>
        </p:spPr>
      </p:pic>
      <p:pic>
        <p:nvPicPr>
          <p:cNvPr id="6" name="Resim 5">
            <a:extLst>
              <a:ext uri="{FF2B5EF4-FFF2-40B4-BE49-F238E27FC236}">
                <a16:creationId xmlns:a16="http://schemas.microsoft.com/office/drawing/2014/main" id="{8723D05C-DFE1-44F4-B196-FE820DF11F09}"/>
              </a:ext>
            </a:extLst>
          </p:cNvPr>
          <p:cNvPicPr/>
          <p:nvPr/>
        </p:nvPicPr>
        <p:blipFill rotWithShape="1">
          <a:blip r:embed="rId4" cstate="print">
            <a:extLst>
              <a:ext uri="{28A0092B-C50C-407E-A947-70E740481C1C}">
                <a14:useLocalDpi xmlns:a14="http://schemas.microsoft.com/office/drawing/2010/main" val="0"/>
              </a:ext>
            </a:extLst>
          </a:blip>
          <a:srcRect l="4908" t="8054" r="546" b="8054"/>
          <a:stretch/>
        </p:blipFill>
        <p:spPr>
          <a:xfrm>
            <a:off x="9878291" y="234502"/>
            <a:ext cx="2008910" cy="2142181"/>
          </a:xfrm>
          <a:prstGeom prst="ellipse">
            <a:avLst/>
          </a:prstGeom>
          <a:ln>
            <a:noFill/>
          </a:ln>
          <a:effectLst>
            <a:softEdge rad="112500"/>
          </a:effectLst>
        </p:spPr>
      </p:pic>
      <p:pic>
        <p:nvPicPr>
          <p:cNvPr id="7" name="Resim 6">
            <a:extLst>
              <a:ext uri="{FF2B5EF4-FFF2-40B4-BE49-F238E27FC236}">
                <a16:creationId xmlns:a16="http://schemas.microsoft.com/office/drawing/2014/main" id="{0754A342-B23D-45A3-9E57-0020EB48297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387580" y="5396742"/>
            <a:ext cx="5139747" cy="538922"/>
          </a:xfrm>
          <a:prstGeom prst="rect">
            <a:avLst/>
          </a:prstGeom>
        </p:spPr>
      </p:pic>
    </p:spTree>
    <p:extLst>
      <p:ext uri="{BB962C8B-B14F-4D97-AF65-F5344CB8AC3E}">
        <p14:creationId xmlns:p14="http://schemas.microsoft.com/office/powerpoint/2010/main" val="4072368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751426D-F12C-44C8-88F9-4576B09FB238}"/>
              </a:ext>
            </a:extLst>
          </p:cNvPr>
          <p:cNvPicPr>
            <a:picLocks noChangeAspect="1"/>
          </p:cNvPicPr>
          <p:nvPr/>
        </p:nvPicPr>
        <p:blipFill>
          <a:blip r:embed="rId2"/>
          <a:stretch>
            <a:fillRect/>
          </a:stretch>
        </p:blipFill>
        <p:spPr>
          <a:xfrm>
            <a:off x="3220729" y="471055"/>
            <a:ext cx="5750541" cy="1206211"/>
          </a:xfrm>
          <a:prstGeom prst="rect">
            <a:avLst/>
          </a:prstGeom>
        </p:spPr>
      </p:pic>
      <p:sp>
        <p:nvSpPr>
          <p:cNvPr id="5" name="Metin kutusu 4">
            <a:extLst>
              <a:ext uri="{FF2B5EF4-FFF2-40B4-BE49-F238E27FC236}">
                <a16:creationId xmlns:a16="http://schemas.microsoft.com/office/drawing/2014/main" id="{5A9E55B6-8916-4A5E-BA98-A4547AF83CFB}"/>
              </a:ext>
            </a:extLst>
          </p:cNvPr>
          <p:cNvSpPr txBox="1"/>
          <p:nvPr/>
        </p:nvSpPr>
        <p:spPr>
          <a:xfrm>
            <a:off x="318655" y="2253780"/>
            <a:ext cx="11083636"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000080"/>
                </a:solidFill>
                <a:effectLst/>
                <a:latin typeface="Roboto"/>
              </a:rPr>
              <a:t>1. En sevdiğiniz oyuncağı arkadaşlarınıza tanıtınız. Bu oyuncağın sizin için değeri nedir? Açıklayınız.</a:t>
            </a:r>
            <a:endParaRPr lang="tr-TR" sz="2400" dirty="0"/>
          </a:p>
        </p:txBody>
      </p:sp>
      <p:sp>
        <p:nvSpPr>
          <p:cNvPr id="7" name="Metin kutusu 6">
            <a:extLst>
              <a:ext uri="{FF2B5EF4-FFF2-40B4-BE49-F238E27FC236}">
                <a16:creationId xmlns:a16="http://schemas.microsoft.com/office/drawing/2014/main" id="{963D8202-D0E9-453E-8973-A33D406E40BD}"/>
              </a:ext>
            </a:extLst>
          </p:cNvPr>
          <p:cNvSpPr txBox="1"/>
          <p:nvPr/>
        </p:nvSpPr>
        <p:spPr>
          <a:xfrm>
            <a:off x="457199" y="3661291"/>
            <a:ext cx="10806545"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1" dirty="0">
                <a:solidFill>
                  <a:srgbClr val="C00000"/>
                </a:solidFill>
                <a:effectLst/>
                <a:latin typeface="Roboto"/>
              </a:rPr>
              <a:t>(örnek)</a:t>
            </a:r>
            <a:r>
              <a:rPr lang="tr-TR" sz="2800" b="1" i="0" dirty="0">
                <a:solidFill>
                  <a:srgbClr val="C00000"/>
                </a:solidFill>
                <a:effectLst/>
                <a:latin typeface="Roboto"/>
              </a:rPr>
              <a:t> En sevdiğim oyuncak uzaktan kumandalı arabamdır. Oyuncak arabam kumanda ile yönetiliyor. Öne, arkaya, sağa ve sola gidebiliyor. Öne giderken önündeki ışıklar yanıyor. Bu oyuncağı babam beşinci sınıfta taktir aldığım için hediye olarak almıştı.</a:t>
            </a:r>
            <a:endParaRPr lang="tr-TR" sz="2800" b="1" dirty="0">
              <a:solidFill>
                <a:srgbClr val="C00000"/>
              </a:solidFill>
            </a:endParaRPr>
          </a:p>
        </p:txBody>
      </p:sp>
    </p:spTree>
    <p:extLst>
      <p:ext uri="{BB962C8B-B14F-4D97-AF65-F5344CB8AC3E}">
        <p14:creationId xmlns:p14="http://schemas.microsoft.com/office/powerpoint/2010/main" val="188487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9AD04DF-8BC9-4FC9-BBE3-8D8EF17FBE52}"/>
              </a:ext>
            </a:extLst>
          </p:cNvPr>
          <p:cNvSpPr txBox="1"/>
          <p:nvPr/>
        </p:nvSpPr>
        <p:spPr>
          <a:xfrm>
            <a:off x="346363" y="632798"/>
            <a:ext cx="10654145"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000080"/>
                </a:solidFill>
                <a:effectLst/>
                <a:latin typeface="Roboto"/>
              </a:rPr>
              <a:t>2. İzlediğiniz oyuncak reklamlarının amacı nedir? Bu reklamları hazırlatanlar amaçlarına ulaşabiliyorlar mı?</a:t>
            </a:r>
            <a:endParaRPr lang="tr-TR" sz="2800" dirty="0"/>
          </a:p>
        </p:txBody>
      </p:sp>
      <p:sp>
        <p:nvSpPr>
          <p:cNvPr id="5" name="Metin kutusu 4">
            <a:extLst>
              <a:ext uri="{FF2B5EF4-FFF2-40B4-BE49-F238E27FC236}">
                <a16:creationId xmlns:a16="http://schemas.microsoft.com/office/drawing/2014/main" id="{893A3F5D-09D1-4E10-965C-8DB3B59F77BE}"/>
              </a:ext>
            </a:extLst>
          </p:cNvPr>
          <p:cNvSpPr txBox="1"/>
          <p:nvPr/>
        </p:nvSpPr>
        <p:spPr>
          <a:xfrm>
            <a:off x="346362" y="2253963"/>
            <a:ext cx="10529455"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İzlediğimiz oyuncak reklamlarının amacı, çocukların ilgisini çekip anne-babalara bu oyuncakları satın almalarını sağlamaktır. Bu reklamları hazırlatanlar amaçlarına ulaşabiliyorlar. Biz oyuncak reklamlarında gördüğümüz oyuncakları almaları için anne-babamıza ısrar ediyoruz. Onlar da bizi üzmemek için alıyorlar.</a:t>
            </a:r>
            <a:endParaRPr lang="tr-TR" sz="3200" b="1" dirty="0">
              <a:solidFill>
                <a:srgbClr val="C00000"/>
              </a:solidFill>
            </a:endParaRPr>
          </a:p>
        </p:txBody>
      </p:sp>
    </p:spTree>
    <p:extLst>
      <p:ext uri="{BB962C8B-B14F-4D97-AF65-F5344CB8AC3E}">
        <p14:creationId xmlns:p14="http://schemas.microsoft.com/office/powerpoint/2010/main" val="304388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D40D298-A020-4905-B939-51C4A20623E0}"/>
              </a:ext>
            </a:extLst>
          </p:cNvPr>
          <p:cNvPicPr>
            <a:picLocks noChangeAspect="1"/>
          </p:cNvPicPr>
          <p:nvPr/>
        </p:nvPicPr>
        <p:blipFill>
          <a:blip r:embed="rId2"/>
          <a:stretch>
            <a:fillRect/>
          </a:stretch>
        </p:blipFill>
        <p:spPr>
          <a:xfrm>
            <a:off x="507422" y="1039523"/>
            <a:ext cx="10401300" cy="1343025"/>
          </a:xfrm>
          <a:prstGeom prst="rect">
            <a:avLst/>
          </a:prstGeom>
        </p:spPr>
      </p:pic>
    </p:spTree>
    <p:extLst>
      <p:ext uri="{BB962C8B-B14F-4D97-AF65-F5344CB8AC3E}">
        <p14:creationId xmlns:p14="http://schemas.microsoft.com/office/powerpoint/2010/main" val="717722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A1CCC2F-2A4C-4F59-866D-4464152C82DC}"/>
              </a:ext>
            </a:extLst>
          </p:cNvPr>
          <p:cNvPicPr>
            <a:picLocks noChangeAspect="1"/>
          </p:cNvPicPr>
          <p:nvPr/>
        </p:nvPicPr>
        <p:blipFill>
          <a:blip r:embed="rId2"/>
          <a:stretch>
            <a:fillRect/>
          </a:stretch>
        </p:blipFill>
        <p:spPr>
          <a:xfrm>
            <a:off x="4027733" y="1136074"/>
            <a:ext cx="3457226" cy="752907"/>
          </a:xfrm>
          <a:prstGeom prst="rect">
            <a:avLst/>
          </a:prstGeom>
        </p:spPr>
      </p:pic>
      <p:pic>
        <p:nvPicPr>
          <p:cNvPr id="5" name="Resim 4">
            <a:extLst>
              <a:ext uri="{FF2B5EF4-FFF2-40B4-BE49-F238E27FC236}">
                <a16:creationId xmlns:a16="http://schemas.microsoft.com/office/drawing/2014/main" id="{0645104A-5465-4E86-BEEE-E241CD00FD05}"/>
              </a:ext>
            </a:extLst>
          </p:cNvPr>
          <p:cNvPicPr>
            <a:picLocks noChangeAspect="1"/>
          </p:cNvPicPr>
          <p:nvPr/>
        </p:nvPicPr>
        <p:blipFill>
          <a:blip r:embed="rId3"/>
          <a:stretch>
            <a:fillRect/>
          </a:stretch>
        </p:blipFill>
        <p:spPr>
          <a:xfrm>
            <a:off x="3060122" y="2673927"/>
            <a:ext cx="5392449" cy="1058141"/>
          </a:xfrm>
          <a:prstGeom prst="rect">
            <a:avLst/>
          </a:prstGeom>
        </p:spPr>
      </p:pic>
    </p:spTree>
    <p:extLst>
      <p:ext uri="{BB962C8B-B14F-4D97-AF65-F5344CB8AC3E}">
        <p14:creationId xmlns:p14="http://schemas.microsoft.com/office/powerpoint/2010/main" val="1996599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AC196C8-D9B9-4F2D-A785-8EB8D002DD35}"/>
              </a:ext>
            </a:extLst>
          </p:cNvPr>
          <p:cNvPicPr>
            <a:picLocks noChangeAspect="1"/>
          </p:cNvPicPr>
          <p:nvPr/>
        </p:nvPicPr>
        <p:blipFill>
          <a:blip r:embed="rId2"/>
          <a:stretch>
            <a:fillRect/>
          </a:stretch>
        </p:blipFill>
        <p:spPr>
          <a:xfrm>
            <a:off x="618259" y="942541"/>
            <a:ext cx="10401300" cy="1343025"/>
          </a:xfrm>
          <a:prstGeom prst="rect">
            <a:avLst/>
          </a:prstGeom>
        </p:spPr>
      </p:pic>
      <p:sp>
        <p:nvSpPr>
          <p:cNvPr id="4" name="Metin kutusu 3">
            <a:extLst>
              <a:ext uri="{FF2B5EF4-FFF2-40B4-BE49-F238E27FC236}">
                <a16:creationId xmlns:a16="http://schemas.microsoft.com/office/drawing/2014/main" id="{71F429BE-DE5A-4A81-B1FE-97997DC8C63E}"/>
              </a:ext>
            </a:extLst>
          </p:cNvPr>
          <p:cNvSpPr txBox="1"/>
          <p:nvPr/>
        </p:nvSpPr>
        <p:spPr>
          <a:xfrm>
            <a:off x="618259" y="3124200"/>
            <a:ext cx="10077450"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C00000"/>
                </a:solidFill>
                <a:effectLst/>
                <a:latin typeface="Roboto"/>
              </a:rPr>
              <a:t>Top, futbol, telden taksi, araba, vinç, çember çevirme, cam bilye, bebek, evcilik, teneke taksi, uçurtma, rüzgar gülü, çıngırak.</a:t>
            </a:r>
            <a:endParaRPr lang="tr-TR" sz="3600" b="1" dirty="0">
              <a:solidFill>
                <a:srgbClr val="C00000"/>
              </a:solidFill>
            </a:endParaRPr>
          </a:p>
        </p:txBody>
      </p:sp>
    </p:spTree>
    <p:extLst>
      <p:ext uri="{BB962C8B-B14F-4D97-AF65-F5344CB8AC3E}">
        <p14:creationId xmlns:p14="http://schemas.microsoft.com/office/powerpoint/2010/main" val="388016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CF5382A-BAC4-47F5-A9AE-30DB24F4194B}"/>
              </a:ext>
            </a:extLst>
          </p:cNvPr>
          <p:cNvPicPr>
            <a:picLocks noChangeAspect="1"/>
          </p:cNvPicPr>
          <p:nvPr/>
        </p:nvPicPr>
        <p:blipFill>
          <a:blip r:embed="rId2"/>
          <a:stretch>
            <a:fillRect/>
          </a:stretch>
        </p:blipFill>
        <p:spPr>
          <a:xfrm>
            <a:off x="716972" y="1654753"/>
            <a:ext cx="10287000" cy="2314575"/>
          </a:xfrm>
          <a:prstGeom prst="rect">
            <a:avLst/>
          </a:prstGeom>
        </p:spPr>
      </p:pic>
    </p:spTree>
    <p:extLst>
      <p:ext uri="{BB962C8B-B14F-4D97-AF65-F5344CB8AC3E}">
        <p14:creationId xmlns:p14="http://schemas.microsoft.com/office/powerpoint/2010/main" val="1859032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4B090ED-B8CF-448B-A5E9-1D60F43DA415}"/>
              </a:ext>
            </a:extLst>
          </p:cNvPr>
          <p:cNvPicPr>
            <a:picLocks noChangeAspect="1"/>
          </p:cNvPicPr>
          <p:nvPr/>
        </p:nvPicPr>
        <p:blipFill>
          <a:blip r:embed="rId2"/>
          <a:stretch>
            <a:fillRect/>
          </a:stretch>
        </p:blipFill>
        <p:spPr>
          <a:xfrm>
            <a:off x="231860" y="706583"/>
            <a:ext cx="3436563" cy="1243012"/>
          </a:xfrm>
          <a:prstGeom prst="rect">
            <a:avLst/>
          </a:prstGeom>
        </p:spPr>
      </p:pic>
      <p:pic>
        <p:nvPicPr>
          <p:cNvPr id="5" name="Resim 4">
            <a:extLst>
              <a:ext uri="{FF2B5EF4-FFF2-40B4-BE49-F238E27FC236}">
                <a16:creationId xmlns:a16="http://schemas.microsoft.com/office/drawing/2014/main" id="{8DB88C0B-E6DB-42D2-BB97-F78193BFAFEC}"/>
              </a:ext>
            </a:extLst>
          </p:cNvPr>
          <p:cNvPicPr>
            <a:picLocks noChangeAspect="1"/>
          </p:cNvPicPr>
          <p:nvPr/>
        </p:nvPicPr>
        <p:blipFill>
          <a:blip r:embed="rId3"/>
          <a:stretch>
            <a:fillRect/>
          </a:stretch>
        </p:blipFill>
        <p:spPr>
          <a:xfrm>
            <a:off x="167754" y="3758479"/>
            <a:ext cx="3564774" cy="1149927"/>
          </a:xfrm>
          <a:prstGeom prst="rect">
            <a:avLst/>
          </a:prstGeom>
        </p:spPr>
      </p:pic>
      <p:sp>
        <p:nvSpPr>
          <p:cNvPr id="7" name="Metin kutusu 6">
            <a:extLst>
              <a:ext uri="{FF2B5EF4-FFF2-40B4-BE49-F238E27FC236}">
                <a16:creationId xmlns:a16="http://schemas.microsoft.com/office/drawing/2014/main" id="{337CBC49-185E-4478-879F-995A81145A44}"/>
              </a:ext>
            </a:extLst>
          </p:cNvPr>
          <p:cNvSpPr txBox="1"/>
          <p:nvPr/>
        </p:nvSpPr>
        <p:spPr>
          <a:xfrm>
            <a:off x="3893128" y="1035701"/>
            <a:ext cx="60960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fontAlgn="base"/>
            <a:r>
              <a:rPr lang="tr-TR" sz="3200" b="1" i="0" dirty="0">
                <a:solidFill>
                  <a:srgbClr val="C00000"/>
                </a:solidFill>
                <a:effectLst/>
                <a:latin typeface="Roboto"/>
              </a:rPr>
              <a:t>Ustalık, hüner, uzmanlık</a:t>
            </a:r>
            <a:endParaRPr lang="tr-TR" sz="3200" b="1" dirty="0">
              <a:solidFill>
                <a:srgbClr val="C00000"/>
              </a:solidFill>
            </a:endParaRPr>
          </a:p>
        </p:txBody>
      </p:sp>
      <p:sp>
        <p:nvSpPr>
          <p:cNvPr id="9" name="Metin kutusu 8">
            <a:extLst>
              <a:ext uri="{FF2B5EF4-FFF2-40B4-BE49-F238E27FC236}">
                <a16:creationId xmlns:a16="http://schemas.microsoft.com/office/drawing/2014/main" id="{AD2027B8-62B5-4BB5-BF05-9E68638376EB}"/>
              </a:ext>
            </a:extLst>
          </p:cNvPr>
          <p:cNvSpPr txBox="1"/>
          <p:nvPr/>
        </p:nvSpPr>
        <p:spPr>
          <a:xfrm>
            <a:off x="3725374" y="3733277"/>
            <a:ext cx="8298872"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C00000"/>
                </a:solidFill>
                <a:effectLst/>
                <a:latin typeface="Roboto"/>
              </a:rPr>
              <a:t>Türlü işlerde kullanılmak için yapılan ince ve uzun metal çubuk</a:t>
            </a:r>
            <a:endParaRPr lang="tr-TR" sz="3600" b="1" dirty="0">
              <a:solidFill>
                <a:srgbClr val="C00000"/>
              </a:solidFill>
            </a:endParaRPr>
          </a:p>
        </p:txBody>
      </p:sp>
    </p:spTree>
    <p:extLst>
      <p:ext uri="{BB962C8B-B14F-4D97-AF65-F5344CB8AC3E}">
        <p14:creationId xmlns:p14="http://schemas.microsoft.com/office/powerpoint/2010/main" val="180435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631A0D9-E7A9-4A75-AA36-9EDB3F6DD222}"/>
              </a:ext>
            </a:extLst>
          </p:cNvPr>
          <p:cNvPicPr>
            <a:picLocks noChangeAspect="1"/>
          </p:cNvPicPr>
          <p:nvPr/>
        </p:nvPicPr>
        <p:blipFill>
          <a:blip r:embed="rId2"/>
          <a:stretch>
            <a:fillRect/>
          </a:stretch>
        </p:blipFill>
        <p:spPr>
          <a:xfrm>
            <a:off x="532602" y="623455"/>
            <a:ext cx="4071004" cy="1265093"/>
          </a:xfrm>
          <a:prstGeom prst="rect">
            <a:avLst/>
          </a:prstGeom>
        </p:spPr>
      </p:pic>
      <p:pic>
        <p:nvPicPr>
          <p:cNvPr id="5" name="Resim 4">
            <a:extLst>
              <a:ext uri="{FF2B5EF4-FFF2-40B4-BE49-F238E27FC236}">
                <a16:creationId xmlns:a16="http://schemas.microsoft.com/office/drawing/2014/main" id="{5242A6E0-B659-46C6-B4FC-22253B7A7D50}"/>
              </a:ext>
            </a:extLst>
          </p:cNvPr>
          <p:cNvPicPr>
            <a:picLocks noChangeAspect="1"/>
          </p:cNvPicPr>
          <p:nvPr/>
        </p:nvPicPr>
        <p:blipFill>
          <a:blip r:embed="rId3"/>
          <a:stretch>
            <a:fillRect/>
          </a:stretch>
        </p:blipFill>
        <p:spPr>
          <a:xfrm>
            <a:off x="532602" y="2650547"/>
            <a:ext cx="3733564" cy="1265092"/>
          </a:xfrm>
          <a:prstGeom prst="rect">
            <a:avLst/>
          </a:prstGeom>
        </p:spPr>
      </p:pic>
      <p:pic>
        <p:nvPicPr>
          <p:cNvPr id="7" name="Resim 6">
            <a:extLst>
              <a:ext uri="{FF2B5EF4-FFF2-40B4-BE49-F238E27FC236}">
                <a16:creationId xmlns:a16="http://schemas.microsoft.com/office/drawing/2014/main" id="{FAACC3E6-30F2-47A5-B951-27DE476C5A14}"/>
              </a:ext>
            </a:extLst>
          </p:cNvPr>
          <p:cNvPicPr>
            <a:picLocks noChangeAspect="1"/>
          </p:cNvPicPr>
          <p:nvPr/>
        </p:nvPicPr>
        <p:blipFill>
          <a:blip r:embed="rId4"/>
          <a:stretch>
            <a:fillRect/>
          </a:stretch>
        </p:blipFill>
        <p:spPr>
          <a:xfrm>
            <a:off x="656792" y="4677638"/>
            <a:ext cx="3946814" cy="1299754"/>
          </a:xfrm>
          <a:prstGeom prst="rect">
            <a:avLst/>
          </a:prstGeom>
        </p:spPr>
      </p:pic>
      <p:sp>
        <p:nvSpPr>
          <p:cNvPr id="9" name="Metin kutusu 8">
            <a:extLst>
              <a:ext uri="{FF2B5EF4-FFF2-40B4-BE49-F238E27FC236}">
                <a16:creationId xmlns:a16="http://schemas.microsoft.com/office/drawing/2014/main" id="{CA299299-F5F9-40CB-93F7-606E91F245EF}"/>
              </a:ext>
            </a:extLst>
          </p:cNvPr>
          <p:cNvSpPr txBox="1"/>
          <p:nvPr/>
        </p:nvSpPr>
        <p:spPr>
          <a:xfrm>
            <a:off x="4890655" y="902058"/>
            <a:ext cx="609600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4000" b="1" i="0" dirty="0">
                <a:solidFill>
                  <a:srgbClr val="C00000"/>
                </a:solidFill>
                <a:effectLst/>
                <a:latin typeface="Roboto"/>
              </a:rPr>
              <a:t>Duygular, sezişler</a:t>
            </a:r>
            <a:endParaRPr lang="tr-TR" sz="4000" b="1" dirty="0">
              <a:solidFill>
                <a:srgbClr val="C00000"/>
              </a:solidFill>
            </a:endParaRPr>
          </a:p>
        </p:txBody>
      </p:sp>
      <p:sp>
        <p:nvSpPr>
          <p:cNvPr id="11" name="Metin kutusu 10">
            <a:extLst>
              <a:ext uri="{FF2B5EF4-FFF2-40B4-BE49-F238E27FC236}">
                <a16:creationId xmlns:a16="http://schemas.microsoft.com/office/drawing/2014/main" id="{7564BCFE-5D00-4EA0-ABDC-4BF3AED2C8D4}"/>
              </a:ext>
            </a:extLst>
          </p:cNvPr>
          <p:cNvSpPr txBox="1"/>
          <p:nvPr/>
        </p:nvSpPr>
        <p:spPr>
          <a:xfrm>
            <a:off x="4603606" y="2959927"/>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C00000"/>
                </a:solidFill>
                <a:effectLst/>
                <a:latin typeface="Roboto"/>
              </a:rPr>
              <a:t> Haykırma, bağırma</a:t>
            </a:r>
            <a:endParaRPr lang="tr-TR" sz="3600" b="1" dirty="0">
              <a:solidFill>
                <a:srgbClr val="C00000"/>
              </a:solidFill>
            </a:endParaRPr>
          </a:p>
        </p:txBody>
      </p:sp>
      <p:sp>
        <p:nvSpPr>
          <p:cNvPr id="13" name="Metin kutusu 12">
            <a:extLst>
              <a:ext uri="{FF2B5EF4-FFF2-40B4-BE49-F238E27FC236}">
                <a16:creationId xmlns:a16="http://schemas.microsoft.com/office/drawing/2014/main" id="{061BB8AA-6A3E-4A9B-ADBD-775102589315}"/>
              </a:ext>
            </a:extLst>
          </p:cNvPr>
          <p:cNvSpPr txBox="1"/>
          <p:nvPr/>
        </p:nvSpPr>
        <p:spPr>
          <a:xfrm>
            <a:off x="4890654" y="4419574"/>
            <a:ext cx="6802581"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Elindekinden hoşnut olma durumu, kanıklık, yeter bulma, yetinme, fazlasını istememe, doyum</a:t>
            </a:r>
            <a:endParaRPr lang="tr-TR" sz="2800" b="1" dirty="0">
              <a:solidFill>
                <a:srgbClr val="C00000"/>
              </a:solidFill>
            </a:endParaRPr>
          </a:p>
        </p:txBody>
      </p:sp>
    </p:spTree>
    <p:extLst>
      <p:ext uri="{BB962C8B-B14F-4D97-AF65-F5344CB8AC3E}">
        <p14:creationId xmlns:p14="http://schemas.microsoft.com/office/powerpoint/2010/main" val="37818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F25CB43-633C-4662-A6ED-06B43610541C}"/>
              </a:ext>
            </a:extLst>
          </p:cNvPr>
          <p:cNvPicPr>
            <a:picLocks noChangeAspect="1"/>
          </p:cNvPicPr>
          <p:nvPr/>
        </p:nvPicPr>
        <p:blipFill>
          <a:blip r:embed="rId2"/>
          <a:stretch>
            <a:fillRect/>
          </a:stretch>
        </p:blipFill>
        <p:spPr>
          <a:xfrm>
            <a:off x="447881" y="401782"/>
            <a:ext cx="3641376" cy="1279814"/>
          </a:xfrm>
          <a:prstGeom prst="rect">
            <a:avLst/>
          </a:prstGeom>
        </p:spPr>
      </p:pic>
      <p:pic>
        <p:nvPicPr>
          <p:cNvPr id="5" name="Resim 4">
            <a:extLst>
              <a:ext uri="{FF2B5EF4-FFF2-40B4-BE49-F238E27FC236}">
                <a16:creationId xmlns:a16="http://schemas.microsoft.com/office/drawing/2014/main" id="{F7F1B3E6-AB8A-4C96-B30D-FD010FCE99B8}"/>
              </a:ext>
            </a:extLst>
          </p:cNvPr>
          <p:cNvPicPr>
            <a:picLocks noChangeAspect="1"/>
          </p:cNvPicPr>
          <p:nvPr/>
        </p:nvPicPr>
        <p:blipFill>
          <a:blip r:embed="rId3"/>
          <a:stretch>
            <a:fillRect/>
          </a:stretch>
        </p:blipFill>
        <p:spPr>
          <a:xfrm>
            <a:off x="447881" y="2589046"/>
            <a:ext cx="3641376" cy="1178092"/>
          </a:xfrm>
          <a:prstGeom prst="rect">
            <a:avLst/>
          </a:prstGeom>
        </p:spPr>
      </p:pic>
      <p:pic>
        <p:nvPicPr>
          <p:cNvPr id="7" name="Resim 6">
            <a:extLst>
              <a:ext uri="{FF2B5EF4-FFF2-40B4-BE49-F238E27FC236}">
                <a16:creationId xmlns:a16="http://schemas.microsoft.com/office/drawing/2014/main" id="{2E31EB7A-7CB3-4A41-931F-8F29E6A54892}"/>
              </a:ext>
            </a:extLst>
          </p:cNvPr>
          <p:cNvPicPr>
            <a:picLocks noChangeAspect="1"/>
          </p:cNvPicPr>
          <p:nvPr/>
        </p:nvPicPr>
        <p:blipFill>
          <a:blip r:embed="rId4"/>
          <a:stretch>
            <a:fillRect/>
          </a:stretch>
        </p:blipFill>
        <p:spPr>
          <a:xfrm>
            <a:off x="447881" y="4598388"/>
            <a:ext cx="3641376" cy="1319999"/>
          </a:xfrm>
          <a:prstGeom prst="rect">
            <a:avLst/>
          </a:prstGeom>
        </p:spPr>
      </p:pic>
      <p:sp>
        <p:nvSpPr>
          <p:cNvPr id="9" name="Metin kutusu 8">
            <a:extLst>
              <a:ext uri="{FF2B5EF4-FFF2-40B4-BE49-F238E27FC236}">
                <a16:creationId xmlns:a16="http://schemas.microsoft.com/office/drawing/2014/main" id="{8E57F260-2A1A-4437-A9AD-70E3A00FE316}"/>
              </a:ext>
            </a:extLst>
          </p:cNvPr>
          <p:cNvSpPr txBox="1"/>
          <p:nvPr/>
        </p:nvSpPr>
        <p:spPr>
          <a:xfrm>
            <a:off x="4364180" y="535816"/>
            <a:ext cx="7730837"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Bir ticaret işinin kurulması, yürütülmesi için gereken anapara ve paraya çevrilebilir malların tamamı, anamal</a:t>
            </a:r>
            <a:endParaRPr lang="tr-TR" sz="2800" b="1" dirty="0">
              <a:solidFill>
                <a:srgbClr val="C00000"/>
              </a:solidFill>
            </a:endParaRPr>
          </a:p>
        </p:txBody>
      </p:sp>
      <p:sp>
        <p:nvSpPr>
          <p:cNvPr id="11" name="Metin kutusu 10">
            <a:extLst>
              <a:ext uri="{FF2B5EF4-FFF2-40B4-BE49-F238E27FC236}">
                <a16:creationId xmlns:a16="http://schemas.microsoft.com/office/drawing/2014/main" id="{41B46617-4957-46AF-B84D-220B10B28199}"/>
              </a:ext>
            </a:extLst>
          </p:cNvPr>
          <p:cNvSpPr txBox="1"/>
          <p:nvPr/>
        </p:nvSpPr>
        <p:spPr>
          <a:xfrm>
            <a:off x="4364179" y="2393262"/>
            <a:ext cx="7606147"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Herhangi bir şeyin toplu hâlde bulunduğu, işlendiği veya satıldığı yer</a:t>
            </a:r>
            <a:endParaRPr lang="tr-TR" sz="3200" b="1" dirty="0">
              <a:solidFill>
                <a:srgbClr val="C00000"/>
              </a:solidFill>
            </a:endParaRPr>
          </a:p>
        </p:txBody>
      </p:sp>
      <p:sp>
        <p:nvSpPr>
          <p:cNvPr id="13" name="Metin kutusu 12">
            <a:extLst>
              <a:ext uri="{FF2B5EF4-FFF2-40B4-BE49-F238E27FC236}">
                <a16:creationId xmlns:a16="http://schemas.microsoft.com/office/drawing/2014/main" id="{9FDCD5D5-7B43-468F-A782-6313E92B8EC4}"/>
              </a:ext>
            </a:extLst>
          </p:cNvPr>
          <p:cNvSpPr txBox="1"/>
          <p:nvPr/>
        </p:nvSpPr>
        <p:spPr>
          <a:xfrm>
            <a:off x="4454234" y="4781333"/>
            <a:ext cx="7426036"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Çocukları yürümeye alıştırmak için kullanılan üç tekerlekli araba</a:t>
            </a:r>
            <a:endParaRPr lang="tr-TR" sz="2800" b="1" dirty="0">
              <a:solidFill>
                <a:srgbClr val="C00000"/>
              </a:solidFill>
            </a:endParaRPr>
          </a:p>
        </p:txBody>
      </p:sp>
    </p:spTree>
    <p:extLst>
      <p:ext uri="{BB962C8B-B14F-4D97-AF65-F5344CB8AC3E}">
        <p14:creationId xmlns:p14="http://schemas.microsoft.com/office/powerpoint/2010/main" val="100969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F7D640D-D052-4F4F-9008-7295FC6B1D08}"/>
              </a:ext>
            </a:extLst>
          </p:cNvPr>
          <p:cNvPicPr>
            <a:picLocks noChangeAspect="1"/>
          </p:cNvPicPr>
          <p:nvPr/>
        </p:nvPicPr>
        <p:blipFill>
          <a:blip r:embed="rId2"/>
          <a:stretch>
            <a:fillRect/>
          </a:stretch>
        </p:blipFill>
        <p:spPr>
          <a:xfrm>
            <a:off x="355660" y="471054"/>
            <a:ext cx="3720174" cy="1214437"/>
          </a:xfrm>
          <a:prstGeom prst="rect">
            <a:avLst/>
          </a:prstGeom>
        </p:spPr>
      </p:pic>
      <p:pic>
        <p:nvPicPr>
          <p:cNvPr id="5" name="Resim 4">
            <a:extLst>
              <a:ext uri="{FF2B5EF4-FFF2-40B4-BE49-F238E27FC236}">
                <a16:creationId xmlns:a16="http://schemas.microsoft.com/office/drawing/2014/main" id="{195A9A04-73CD-41F9-8592-BAF04512B3AC}"/>
              </a:ext>
            </a:extLst>
          </p:cNvPr>
          <p:cNvPicPr>
            <a:picLocks noChangeAspect="1"/>
          </p:cNvPicPr>
          <p:nvPr/>
        </p:nvPicPr>
        <p:blipFill>
          <a:blip r:embed="rId3"/>
          <a:stretch>
            <a:fillRect/>
          </a:stretch>
        </p:blipFill>
        <p:spPr>
          <a:xfrm>
            <a:off x="355660" y="2683452"/>
            <a:ext cx="3845714" cy="1214436"/>
          </a:xfrm>
          <a:prstGeom prst="rect">
            <a:avLst/>
          </a:prstGeom>
        </p:spPr>
      </p:pic>
      <p:pic>
        <p:nvPicPr>
          <p:cNvPr id="7" name="Resim 6">
            <a:extLst>
              <a:ext uri="{FF2B5EF4-FFF2-40B4-BE49-F238E27FC236}">
                <a16:creationId xmlns:a16="http://schemas.microsoft.com/office/drawing/2014/main" id="{867CAF8B-DDF4-43B5-AD3E-9DBF749B19CB}"/>
              </a:ext>
            </a:extLst>
          </p:cNvPr>
          <p:cNvPicPr>
            <a:picLocks noChangeAspect="1"/>
          </p:cNvPicPr>
          <p:nvPr/>
        </p:nvPicPr>
        <p:blipFill>
          <a:blip r:embed="rId4"/>
          <a:stretch>
            <a:fillRect/>
          </a:stretch>
        </p:blipFill>
        <p:spPr>
          <a:xfrm>
            <a:off x="355659" y="4752109"/>
            <a:ext cx="3810293" cy="1214436"/>
          </a:xfrm>
          <a:prstGeom prst="rect">
            <a:avLst/>
          </a:prstGeom>
        </p:spPr>
      </p:pic>
      <p:sp>
        <p:nvSpPr>
          <p:cNvPr id="9" name="Metin kutusu 8">
            <a:extLst>
              <a:ext uri="{FF2B5EF4-FFF2-40B4-BE49-F238E27FC236}">
                <a16:creationId xmlns:a16="http://schemas.microsoft.com/office/drawing/2014/main" id="{7F589422-DA83-405E-8A13-A64155D5BCE2}"/>
              </a:ext>
            </a:extLst>
          </p:cNvPr>
          <p:cNvSpPr txBox="1"/>
          <p:nvPr/>
        </p:nvSpPr>
        <p:spPr>
          <a:xfrm>
            <a:off x="4298356" y="539663"/>
            <a:ext cx="609600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Ham maddeyi işleyerek bir mal üretmek</a:t>
            </a:r>
            <a:endParaRPr lang="tr-TR" sz="3200" b="1" dirty="0">
              <a:solidFill>
                <a:srgbClr val="C00000"/>
              </a:solidFill>
            </a:endParaRPr>
          </a:p>
        </p:txBody>
      </p:sp>
      <p:sp>
        <p:nvSpPr>
          <p:cNvPr id="11" name="Metin kutusu 10">
            <a:extLst>
              <a:ext uri="{FF2B5EF4-FFF2-40B4-BE49-F238E27FC236}">
                <a16:creationId xmlns:a16="http://schemas.microsoft.com/office/drawing/2014/main" id="{A217D05F-2164-4F28-8C5E-091BEDDD1DED}"/>
              </a:ext>
            </a:extLst>
          </p:cNvPr>
          <p:cNvSpPr txBox="1"/>
          <p:nvPr/>
        </p:nvSpPr>
        <p:spPr>
          <a:xfrm>
            <a:off x="4419600" y="2782669"/>
            <a:ext cx="741674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Kullanış yönünden başka bir yapı ile bağlantısı olmayan, bağımsız</a:t>
            </a:r>
            <a:endParaRPr lang="tr-TR" sz="3200" b="1" dirty="0">
              <a:solidFill>
                <a:srgbClr val="C00000"/>
              </a:solidFill>
            </a:endParaRPr>
          </a:p>
        </p:txBody>
      </p:sp>
      <p:sp>
        <p:nvSpPr>
          <p:cNvPr id="13" name="Metin kutusu 12">
            <a:extLst>
              <a:ext uri="{FF2B5EF4-FFF2-40B4-BE49-F238E27FC236}">
                <a16:creationId xmlns:a16="http://schemas.microsoft.com/office/drawing/2014/main" id="{D01DAC92-4472-4B8A-ADDA-366463F6178A}"/>
              </a:ext>
            </a:extLst>
          </p:cNvPr>
          <p:cNvSpPr txBox="1"/>
          <p:nvPr/>
        </p:nvSpPr>
        <p:spPr>
          <a:xfrm>
            <a:off x="4419600" y="5137654"/>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C00000"/>
                </a:solidFill>
                <a:effectLst/>
                <a:latin typeface="Roboto"/>
              </a:rPr>
              <a:t>Anlayış</a:t>
            </a:r>
            <a:endParaRPr lang="tr-TR" sz="3600" b="1" dirty="0">
              <a:solidFill>
                <a:srgbClr val="C00000"/>
              </a:solidFill>
            </a:endParaRPr>
          </a:p>
        </p:txBody>
      </p:sp>
    </p:spTree>
    <p:extLst>
      <p:ext uri="{BB962C8B-B14F-4D97-AF65-F5344CB8AC3E}">
        <p14:creationId xmlns:p14="http://schemas.microsoft.com/office/powerpoint/2010/main" val="370054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D48147A-E7D1-4580-952E-7B14871F0CBF}"/>
              </a:ext>
            </a:extLst>
          </p:cNvPr>
          <p:cNvPicPr>
            <a:picLocks noChangeAspect="1"/>
          </p:cNvPicPr>
          <p:nvPr/>
        </p:nvPicPr>
        <p:blipFill>
          <a:blip r:embed="rId2"/>
          <a:stretch>
            <a:fillRect/>
          </a:stretch>
        </p:blipFill>
        <p:spPr>
          <a:xfrm>
            <a:off x="216075" y="346363"/>
            <a:ext cx="3731172" cy="1102735"/>
          </a:xfrm>
          <a:prstGeom prst="rect">
            <a:avLst/>
          </a:prstGeom>
        </p:spPr>
      </p:pic>
      <p:pic>
        <p:nvPicPr>
          <p:cNvPr id="5" name="Resim 4">
            <a:extLst>
              <a:ext uri="{FF2B5EF4-FFF2-40B4-BE49-F238E27FC236}">
                <a16:creationId xmlns:a16="http://schemas.microsoft.com/office/drawing/2014/main" id="{EBBAA231-1CBE-4981-9571-D172DE138B8B}"/>
              </a:ext>
            </a:extLst>
          </p:cNvPr>
          <p:cNvPicPr>
            <a:picLocks noChangeAspect="1"/>
          </p:cNvPicPr>
          <p:nvPr/>
        </p:nvPicPr>
        <p:blipFill>
          <a:blip r:embed="rId3"/>
          <a:stretch>
            <a:fillRect/>
          </a:stretch>
        </p:blipFill>
        <p:spPr>
          <a:xfrm>
            <a:off x="222971" y="2428009"/>
            <a:ext cx="3724276" cy="1354282"/>
          </a:xfrm>
          <a:prstGeom prst="rect">
            <a:avLst/>
          </a:prstGeom>
        </p:spPr>
      </p:pic>
      <p:pic>
        <p:nvPicPr>
          <p:cNvPr id="7" name="Resim 6">
            <a:extLst>
              <a:ext uri="{FF2B5EF4-FFF2-40B4-BE49-F238E27FC236}">
                <a16:creationId xmlns:a16="http://schemas.microsoft.com/office/drawing/2014/main" id="{593BC24C-CB16-4345-819E-25B688AA141E}"/>
              </a:ext>
            </a:extLst>
          </p:cNvPr>
          <p:cNvPicPr>
            <a:picLocks noChangeAspect="1"/>
          </p:cNvPicPr>
          <p:nvPr/>
        </p:nvPicPr>
        <p:blipFill>
          <a:blip r:embed="rId4"/>
          <a:stretch>
            <a:fillRect/>
          </a:stretch>
        </p:blipFill>
        <p:spPr>
          <a:xfrm>
            <a:off x="255703" y="4572433"/>
            <a:ext cx="3651915" cy="1102735"/>
          </a:xfrm>
          <a:prstGeom prst="rect">
            <a:avLst/>
          </a:prstGeom>
        </p:spPr>
      </p:pic>
      <p:sp>
        <p:nvSpPr>
          <p:cNvPr id="9" name="Metin kutusu 8">
            <a:extLst>
              <a:ext uri="{FF2B5EF4-FFF2-40B4-BE49-F238E27FC236}">
                <a16:creationId xmlns:a16="http://schemas.microsoft.com/office/drawing/2014/main" id="{85839CAF-DD60-4C42-9C8C-FCF9F1821619}"/>
              </a:ext>
            </a:extLst>
          </p:cNvPr>
          <p:cNvSpPr txBox="1"/>
          <p:nvPr/>
        </p:nvSpPr>
        <p:spPr>
          <a:xfrm>
            <a:off x="4239491" y="574564"/>
            <a:ext cx="773643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Cam, porselen vb. maddelerden yapılmış eşyalar satan iş yeri.</a:t>
            </a:r>
            <a:endParaRPr lang="tr-TR" sz="2800" b="1" dirty="0">
              <a:solidFill>
                <a:srgbClr val="C00000"/>
              </a:solidFill>
            </a:endParaRPr>
          </a:p>
        </p:txBody>
      </p:sp>
      <p:sp>
        <p:nvSpPr>
          <p:cNvPr id="11" name="Metin kutusu 10">
            <a:extLst>
              <a:ext uri="{FF2B5EF4-FFF2-40B4-BE49-F238E27FC236}">
                <a16:creationId xmlns:a16="http://schemas.microsoft.com/office/drawing/2014/main" id="{D5625323-8475-4B0C-85F3-628E689B59C9}"/>
              </a:ext>
            </a:extLst>
          </p:cNvPr>
          <p:cNvSpPr txBox="1"/>
          <p:nvPr/>
        </p:nvSpPr>
        <p:spPr>
          <a:xfrm>
            <a:off x="4239490" y="2186239"/>
            <a:ext cx="7841673"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Geçmişte kalan güzelliklere olan özlem duygusu ve bu duygunun baskın bir duruma gelmesi, geçmişseverlik</a:t>
            </a:r>
            <a:endParaRPr lang="tr-TR" sz="3200" b="1" dirty="0">
              <a:solidFill>
                <a:srgbClr val="C00000"/>
              </a:solidFill>
            </a:endParaRPr>
          </a:p>
        </p:txBody>
      </p:sp>
      <p:sp>
        <p:nvSpPr>
          <p:cNvPr id="13" name="Metin kutusu 12">
            <a:extLst>
              <a:ext uri="{FF2B5EF4-FFF2-40B4-BE49-F238E27FC236}">
                <a16:creationId xmlns:a16="http://schemas.microsoft.com/office/drawing/2014/main" id="{8786B1BB-CAFA-4612-9ED2-4FFA83FF6A4A}"/>
              </a:ext>
            </a:extLst>
          </p:cNvPr>
          <p:cNvSpPr txBox="1"/>
          <p:nvPr/>
        </p:nvSpPr>
        <p:spPr>
          <a:xfrm>
            <a:off x="4239490" y="4523635"/>
            <a:ext cx="6102926"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C00000"/>
                </a:solidFill>
                <a:effectLst/>
                <a:latin typeface="Roboto"/>
              </a:rPr>
              <a:t>Başka ülkelerden alınan mal</a:t>
            </a:r>
            <a:endParaRPr lang="tr-TR" sz="3600" b="1" dirty="0">
              <a:solidFill>
                <a:srgbClr val="C00000"/>
              </a:solidFill>
            </a:endParaRPr>
          </a:p>
        </p:txBody>
      </p:sp>
    </p:spTree>
    <p:extLst>
      <p:ext uri="{BB962C8B-B14F-4D97-AF65-F5344CB8AC3E}">
        <p14:creationId xmlns:p14="http://schemas.microsoft.com/office/powerpoint/2010/main" val="117136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57EA248-8EEE-4D81-A000-877C060F2698}"/>
              </a:ext>
            </a:extLst>
          </p:cNvPr>
          <p:cNvPicPr>
            <a:picLocks noChangeAspect="1"/>
          </p:cNvPicPr>
          <p:nvPr/>
        </p:nvPicPr>
        <p:blipFill>
          <a:blip r:embed="rId2"/>
          <a:stretch>
            <a:fillRect/>
          </a:stretch>
        </p:blipFill>
        <p:spPr>
          <a:xfrm>
            <a:off x="1204912" y="728662"/>
            <a:ext cx="9782175" cy="5400675"/>
          </a:xfrm>
          <a:prstGeom prst="rect">
            <a:avLst/>
          </a:prstGeom>
        </p:spPr>
      </p:pic>
    </p:spTree>
    <p:extLst>
      <p:ext uri="{BB962C8B-B14F-4D97-AF65-F5344CB8AC3E}">
        <p14:creationId xmlns:p14="http://schemas.microsoft.com/office/powerpoint/2010/main" val="2035958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4730415-547C-47A4-8674-D5D8139564D1}"/>
              </a:ext>
            </a:extLst>
          </p:cNvPr>
          <p:cNvPicPr>
            <a:picLocks noChangeAspect="1"/>
          </p:cNvPicPr>
          <p:nvPr/>
        </p:nvPicPr>
        <p:blipFill rotWithShape="1">
          <a:blip r:embed="rId2"/>
          <a:srcRect l="2271" t="37046" r="60197" b="2926"/>
          <a:stretch/>
        </p:blipFill>
        <p:spPr>
          <a:xfrm>
            <a:off x="443345" y="346364"/>
            <a:ext cx="3671455" cy="3241964"/>
          </a:xfrm>
          <a:prstGeom prst="rect">
            <a:avLst/>
          </a:prstGeom>
        </p:spPr>
      </p:pic>
      <p:pic>
        <p:nvPicPr>
          <p:cNvPr id="5" name="Resim 4">
            <a:extLst>
              <a:ext uri="{FF2B5EF4-FFF2-40B4-BE49-F238E27FC236}">
                <a16:creationId xmlns:a16="http://schemas.microsoft.com/office/drawing/2014/main" id="{9E1F3263-64B1-4564-A680-3C8EC9A03082}"/>
              </a:ext>
            </a:extLst>
          </p:cNvPr>
          <p:cNvPicPr>
            <a:picLocks noChangeAspect="1"/>
          </p:cNvPicPr>
          <p:nvPr/>
        </p:nvPicPr>
        <p:blipFill rotWithShape="1">
          <a:blip r:embed="rId2"/>
          <a:srcRect l="60197" t="34993" r="3262" b="4979"/>
          <a:stretch/>
        </p:blipFill>
        <p:spPr>
          <a:xfrm>
            <a:off x="6747164" y="346364"/>
            <a:ext cx="3574473" cy="3241964"/>
          </a:xfrm>
          <a:prstGeom prst="rect">
            <a:avLst/>
          </a:prstGeom>
        </p:spPr>
      </p:pic>
      <p:sp>
        <p:nvSpPr>
          <p:cNvPr id="7" name="Metin kutusu 6">
            <a:extLst>
              <a:ext uri="{FF2B5EF4-FFF2-40B4-BE49-F238E27FC236}">
                <a16:creationId xmlns:a16="http://schemas.microsoft.com/office/drawing/2014/main" id="{4847AA42-71C9-4E94-8CB7-6BE38DF4BED3}"/>
              </a:ext>
            </a:extLst>
          </p:cNvPr>
          <p:cNvSpPr txBox="1"/>
          <p:nvPr/>
        </p:nvSpPr>
        <p:spPr>
          <a:xfrm>
            <a:off x="290946" y="4207271"/>
            <a:ext cx="3823854"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latin typeface="Roboto"/>
              </a:rPr>
              <a:t>Geçmişteki ve şimdiki oyun ve oyuncakların karşılaştırılması</a:t>
            </a:r>
            <a:endParaRPr lang="tr-TR" sz="2800" b="1" dirty="0">
              <a:solidFill>
                <a:srgbClr val="C00000"/>
              </a:solidFill>
            </a:endParaRPr>
          </a:p>
        </p:txBody>
      </p:sp>
      <p:sp>
        <p:nvSpPr>
          <p:cNvPr id="9" name="Metin kutusu 8">
            <a:extLst>
              <a:ext uri="{FF2B5EF4-FFF2-40B4-BE49-F238E27FC236}">
                <a16:creationId xmlns:a16="http://schemas.microsoft.com/office/drawing/2014/main" id="{356AADE8-25FC-4270-9138-A6A64C6C60DE}"/>
              </a:ext>
            </a:extLst>
          </p:cNvPr>
          <p:cNvSpPr txBox="1"/>
          <p:nvPr/>
        </p:nvSpPr>
        <p:spPr>
          <a:xfrm>
            <a:off x="5805054" y="4054870"/>
            <a:ext cx="6096000"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Çocukların kendi oyuncaklarını kendileri yapması, onların gelişimleri için hazır oyuncaklardan daha faydalıdır.</a:t>
            </a:r>
            <a:endParaRPr lang="tr-TR" sz="3200" b="1" dirty="0">
              <a:solidFill>
                <a:srgbClr val="C00000"/>
              </a:solidFill>
            </a:endParaRPr>
          </a:p>
        </p:txBody>
      </p:sp>
    </p:spTree>
    <p:extLst>
      <p:ext uri="{BB962C8B-B14F-4D97-AF65-F5344CB8AC3E}">
        <p14:creationId xmlns:p14="http://schemas.microsoft.com/office/powerpoint/2010/main" val="60559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38901992-7FDF-40A0-838D-9A938D8F9453}"/>
              </a:ext>
            </a:extLst>
          </p:cNvPr>
          <p:cNvPicPr>
            <a:picLocks noChangeAspect="1"/>
          </p:cNvPicPr>
          <p:nvPr/>
        </p:nvPicPr>
        <p:blipFill>
          <a:blip r:embed="rId2"/>
          <a:stretch>
            <a:fillRect/>
          </a:stretch>
        </p:blipFill>
        <p:spPr>
          <a:xfrm>
            <a:off x="2285999" y="276025"/>
            <a:ext cx="8464681" cy="6055502"/>
          </a:xfrm>
          <a:prstGeom prst="rect">
            <a:avLst/>
          </a:prstGeom>
        </p:spPr>
      </p:pic>
    </p:spTree>
    <p:extLst>
      <p:ext uri="{BB962C8B-B14F-4D97-AF65-F5344CB8AC3E}">
        <p14:creationId xmlns:p14="http://schemas.microsoft.com/office/powerpoint/2010/main" val="858497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AD474B3-527E-4A14-9791-9C0824AF4B47}"/>
              </a:ext>
            </a:extLst>
          </p:cNvPr>
          <p:cNvSpPr txBox="1"/>
          <p:nvPr/>
        </p:nvSpPr>
        <p:spPr>
          <a:xfrm>
            <a:off x="512619" y="494297"/>
            <a:ext cx="11042072"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C00000"/>
                </a:solidFill>
                <a:effectLst/>
                <a:latin typeface="Roboto"/>
              </a:rPr>
              <a:t>• Metinde hangi oyuncaklardan söz ediliyor? Bunlardan hangisi ya da hangileri bugün de kullanılıyor?</a:t>
            </a:r>
            <a:endParaRPr lang="tr-TR" sz="2400" dirty="0">
              <a:solidFill>
                <a:srgbClr val="C00000"/>
              </a:solidFill>
            </a:endParaRPr>
          </a:p>
        </p:txBody>
      </p:sp>
      <p:sp>
        <p:nvSpPr>
          <p:cNvPr id="5" name="Metin kutusu 4">
            <a:extLst>
              <a:ext uri="{FF2B5EF4-FFF2-40B4-BE49-F238E27FC236}">
                <a16:creationId xmlns:a16="http://schemas.microsoft.com/office/drawing/2014/main" id="{A2B977C8-26A1-466F-AF79-AAD5CBACE875}"/>
              </a:ext>
            </a:extLst>
          </p:cNvPr>
          <p:cNvSpPr txBox="1"/>
          <p:nvPr/>
        </p:nvSpPr>
        <p:spPr>
          <a:xfrm>
            <a:off x="512619" y="3842080"/>
            <a:ext cx="1043247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 Yazar, çocukların kendi oyuncaklarını yapmalarının onların öz güven duygusunu geliştirdiği görüşüne katılıyor mu?</a:t>
            </a:r>
            <a:endParaRPr lang="tr-TR" sz="2800" dirty="0">
              <a:solidFill>
                <a:srgbClr val="C00000"/>
              </a:solidFill>
            </a:endParaRPr>
          </a:p>
        </p:txBody>
      </p:sp>
      <p:sp>
        <p:nvSpPr>
          <p:cNvPr id="7" name="Metin kutusu 6">
            <a:extLst>
              <a:ext uri="{FF2B5EF4-FFF2-40B4-BE49-F238E27FC236}">
                <a16:creationId xmlns:a16="http://schemas.microsoft.com/office/drawing/2014/main" id="{0E76ECE2-4AB8-48BC-8FA2-5F0686E63D8D}"/>
              </a:ext>
            </a:extLst>
          </p:cNvPr>
          <p:cNvSpPr txBox="1"/>
          <p:nvPr/>
        </p:nvSpPr>
        <p:spPr>
          <a:xfrm>
            <a:off x="512619" y="1919084"/>
            <a:ext cx="10626437"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00B050"/>
                </a:solidFill>
                <a:effectLst/>
                <a:latin typeface="Roboto"/>
              </a:rPr>
              <a:t>Metinde lastik top, teneke araba, bez bebek, cam bilye, uçurtma, rüzgar gülü, çıngırak gibi oyuncaklardan söz ediliyor. Teneke araba hariç bugün hemen hepsi kullanılıyor.</a:t>
            </a:r>
            <a:endParaRPr lang="tr-TR" sz="2800" b="1" dirty="0">
              <a:solidFill>
                <a:srgbClr val="00B050"/>
              </a:solidFill>
            </a:endParaRPr>
          </a:p>
        </p:txBody>
      </p:sp>
      <p:sp>
        <p:nvSpPr>
          <p:cNvPr id="9" name="Metin kutusu 8">
            <a:extLst>
              <a:ext uri="{FF2B5EF4-FFF2-40B4-BE49-F238E27FC236}">
                <a16:creationId xmlns:a16="http://schemas.microsoft.com/office/drawing/2014/main" id="{327C04DD-EEBE-49D2-B084-E361EC79E72B}"/>
              </a:ext>
            </a:extLst>
          </p:cNvPr>
          <p:cNvSpPr txBox="1"/>
          <p:nvPr/>
        </p:nvSpPr>
        <p:spPr>
          <a:xfrm>
            <a:off x="678873" y="5657397"/>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00B050"/>
                </a:solidFill>
                <a:effectLst/>
                <a:latin typeface="Roboto"/>
              </a:rPr>
              <a:t>Katılıyor.</a:t>
            </a:r>
            <a:endParaRPr lang="tr-TR" sz="3600" b="1" dirty="0">
              <a:solidFill>
                <a:srgbClr val="00B050"/>
              </a:solidFill>
            </a:endParaRPr>
          </a:p>
        </p:txBody>
      </p:sp>
    </p:spTree>
    <p:extLst>
      <p:ext uri="{BB962C8B-B14F-4D97-AF65-F5344CB8AC3E}">
        <p14:creationId xmlns:p14="http://schemas.microsoft.com/office/powerpoint/2010/main" val="133096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2F9421A-20DC-4F4F-AB96-26F4679BFB7B}"/>
              </a:ext>
            </a:extLst>
          </p:cNvPr>
          <p:cNvSpPr txBox="1"/>
          <p:nvPr/>
        </p:nvSpPr>
        <p:spPr>
          <a:xfrm>
            <a:off x="374071" y="466544"/>
            <a:ext cx="1118061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Metinde hangi oyuncakları çocuklar kendileri yapmaktadır?</a:t>
            </a:r>
            <a:endParaRPr lang="tr-TR" sz="2800" dirty="0">
              <a:solidFill>
                <a:srgbClr val="C00000"/>
              </a:solidFill>
            </a:endParaRPr>
          </a:p>
        </p:txBody>
      </p:sp>
      <p:sp>
        <p:nvSpPr>
          <p:cNvPr id="5" name="Metin kutusu 4">
            <a:extLst>
              <a:ext uri="{FF2B5EF4-FFF2-40B4-BE49-F238E27FC236}">
                <a16:creationId xmlns:a16="http://schemas.microsoft.com/office/drawing/2014/main" id="{20D08A11-004C-4D4B-93B0-9FFA607E0572}"/>
              </a:ext>
            </a:extLst>
          </p:cNvPr>
          <p:cNvSpPr txBox="1"/>
          <p:nvPr/>
        </p:nvSpPr>
        <p:spPr>
          <a:xfrm>
            <a:off x="221671" y="2889902"/>
            <a:ext cx="11333018"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Metinde müstakil oyuncak satan mağazaların olmadığı söyleniyor. Sizce bunun nedeni nedir? Günümüzde bu böyle midir?</a:t>
            </a:r>
            <a:endParaRPr lang="tr-TR" sz="3200" dirty="0">
              <a:solidFill>
                <a:srgbClr val="C00000"/>
              </a:solidFill>
            </a:endParaRPr>
          </a:p>
        </p:txBody>
      </p:sp>
      <p:sp>
        <p:nvSpPr>
          <p:cNvPr id="7" name="Metin kutusu 6">
            <a:extLst>
              <a:ext uri="{FF2B5EF4-FFF2-40B4-BE49-F238E27FC236}">
                <a16:creationId xmlns:a16="http://schemas.microsoft.com/office/drawing/2014/main" id="{A73A65A4-AD5D-43F4-B572-AA9C75207BF9}"/>
              </a:ext>
            </a:extLst>
          </p:cNvPr>
          <p:cNvSpPr txBox="1"/>
          <p:nvPr/>
        </p:nvSpPr>
        <p:spPr>
          <a:xfrm>
            <a:off x="512618" y="1813664"/>
            <a:ext cx="60960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00B050"/>
                </a:solidFill>
                <a:effectLst/>
                <a:latin typeface="Roboto"/>
              </a:rPr>
              <a:t>Tahtadan araba, bez bebek.</a:t>
            </a:r>
            <a:endParaRPr lang="tr-TR" sz="3200" b="1" dirty="0">
              <a:solidFill>
                <a:srgbClr val="00B050"/>
              </a:solidFill>
            </a:endParaRPr>
          </a:p>
        </p:txBody>
      </p:sp>
      <p:sp>
        <p:nvSpPr>
          <p:cNvPr id="9" name="Metin kutusu 8">
            <a:extLst>
              <a:ext uri="{FF2B5EF4-FFF2-40B4-BE49-F238E27FC236}">
                <a16:creationId xmlns:a16="http://schemas.microsoft.com/office/drawing/2014/main" id="{287B23A3-89DA-4538-9954-7A3176EC920B}"/>
              </a:ext>
            </a:extLst>
          </p:cNvPr>
          <p:cNvSpPr txBox="1"/>
          <p:nvPr/>
        </p:nvSpPr>
        <p:spPr>
          <a:xfrm>
            <a:off x="221671" y="5191127"/>
            <a:ext cx="11333017"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00B050"/>
                </a:solidFill>
                <a:effectLst/>
                <a:latin typeface="Roboto"/>
              </a:rPr>
              <a:t>Nedeni o günlerde insanların kendi oyuncaklarını kendileri yapmaları ve o zamanlar oyuncak yapımında kullanılan malzemelerin yaygın olmamasıdır. Günümüzde bu böyle değildir. Sadece oyuncak satan mağazalar bulunmaktadır.</a:t>
            </a:r>
            <a:endParaRPr lang="tr-TR" sz="2400" b="1" dirty="0">
              <a:solidFill>
                <a:srgbClr val="00B050"/>
              </a:solidFill>
            </a:endParaRPr>
          </a:p>
        </p:txBody>
      </p:sp>
    </p:spTree>
    <p:extLst>
      <p:ext uri="{BB962C8B-B14F-4D97-AF65-F5344CB8AC3E}">
        <p14:creationId xmlns:p14="http://schemas.microsoft.com/office/powerpoint/2010/main" val="68057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547E8E3-8F91-43FB-BF02-3ABD8694C1E8}"/>
              </a:ext>
            </a:extLst>
          </p:cNvPr>
          <p:cNvSpPr txBox="1"/>
          <p:nvPr/>
        </p:nvSpPr>
        <p:spPr>
          <a:xfrm>
            <a:off x="498763" y="466589"/>
            <a:ext cx="1084811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C00000"/>
                </a:solidFill>
                <a:effectLst/>
                <a:latin typeface="Roboto"/>
              </a:rPr>
              <a:t>Yazara göre oyuncaklardaki değişimin sebebi nedir? Ona göre bu bir sorun mudur? Yazarın görüşüne katılıyor musunuz?</a:t>
            </a:r>
            <a:endParaRPr lang="tr-TR" sz="2400" dirty="0">
              <a:solidFill>
                <a:srgbClr val="C00000"/>
              </a:solidFill>
            </a:endParaRPr>
          </a:p>
        </p:txBody>
      </p:sp>
      <p:sp>
        <p:nvSpPr>
          <p:cNvPr id="5" name="Metin kutusu 4">
            <a:extLst>
              <a:ext uri="{FF2B5EF4-FFF2-40B4-BE49-F238E27FC236}">
                <a16:creationId xmlns:a16="http://schemas.microsoft.com/office/drawing/2014/main" id="{8E3E4310-7963-44EF-8949-CD310BD30EA9}"/>
              </a:ext>
            </a:extLst>
          </p:cNvPr>
          <p:cNvSpPr txBox="1"/>
          <p:nvPr/>
        </p:nvSpPr>
        <p:spPr>
          <a:xfrm>
            <a:off x="498761" y="3960680"/>
            <a:ext cx="1118061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Yazarın günümüz oyuncak dünyası ile ilgili görüşleri nelerdir?</a:t>
            </a:r>
            <a:endParaRPr lang="tr-TR" sz="2800" dirty="0">
              <a:solidFill>
                <a:srgbClr val="C00000"/>
              </a:solidFill>
            </a:endParaRPr>
          </a:p>
        </p:txBody>
      </p:sp>
      <p:sp>
        <p:nvSpPr>
          <p:cNvPr id="7" name="Metin kutusu 6">
            <a:extLst>
              <a:ext uri="{FF2B5EF4-FFF2-40B4-BE49-F238E27FC236}">
                <a16:creationId xmlns:a16="http://schemas.microsoft.com/office/drawing/2014/main" id="{2109C5CC-7C9D-4B0E-BB74-69CA5D07BFC8}"/>
              </a:ext>
            </a:extLst>
          </p:cNvPr>
          <p:cNvSpPr txBox="1"/>
          <p:nvPr/>
        </p:nvSpPr>
        <p:spPr>
          <a:xfrm>
            <a:off x="498762" y="1851997"/>
            <a:ext cx="11180619"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00B050"/>
                </a:solidFill>
                <a:effectLst/>
                <a:latin typeface="Roboto"/>
              </a:rPr>
              <a:t>Oyuncak değişiminin sebebi naylon ve plastik kullanımının artmasıdır. Yazara göre bu bir sorundur. Çünkü naylon ve plastik insan sağlığına zararlı maddelerdir. Yazarın görüşüne katılıyorum.</a:t>
            </a:r>
            <a:endParaRPr lang="tr-TR" sz="2800" b="1" dirty="0">
              <a:solidFill>
                <a:srgbClr val="00B050"/>
              </a:solidFill>
            </a:endParaRPr>
          </a:p>
        </p:txBody>
      </p:sp>
      <p:sp>
        <p:nvSpPr>
          <p:cNvPr id="9" name="Metin kutusu 8">
            <a:extLst>
              <a:ext uri="{FF2B5EF4-FFF2-40B4-BE49-F238E27FC236}">
                <a16:creationId xmlns:a16="http://schemas.microsoft.com/office/drawing/2014/main" id="{8C5C7D25-EC82-44D5-BE35-ACD4D94C65AE}"/>
              </a:ext>
            </a:extLst>
          </p:cNvPr>
          <p:cNvSpPr txBox="1"/>
          <p:nvPr/>
        </p:nvSpPr>
        <p:spPr>
          <a:xfrm>
            <a:off x="498760" y="4941655"/>
            <a:ext cx="11499275"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00B050"/>
                </a:solidFill>
                <a:effectLst/>
                <a:latin typeface="Roboto"/>
              </a:rPr>
              <a:t>Günümüzde oyuncak yapımının yaygınlaşması ve çocukların elektronik oyuncaklara yönelmesi yazar için olumsuzdur. Bu durum çocukları hazıra konmaya alıştırmaktadır.</a:t>
            </a:r>
            <a:endParaRPr lang="tr-TR" sz="2400" b="1" dirty="0">
              <a:solidFill>
                <a:srgbClr val="00B050"/>
              </a:solidFill>
            </a:endParaRPr>
          </a:p>
        </p:txBody>
      </p:sp>
    </p:spTree>
    <p:extLst>
      <p:ext uri="{BB962C8B-B14F-4D97-AF65-F5344CB8AC3E}">
        <p14:creationId xmlns:p14="http://schemas.microsoft.com/office/powerpoint/2010/main" val="58316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E25C887-4E8D-4166-BA4B-680041F98BDA}"/>
              </a:ext>
            </a:extLst>
          </p:cNvPr>
          <p:cNvSpPr txBox="1"/>
          <p:nvPr/>
        </p:nvSpPr>
        <p:spPr>
          <a:xfrm>
            <a:off x="401781" y="383416"/>
            <a:ext cx="1073727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latin typeface="Roboto"/>
              </a:rPr>
              <a:t>• Metnin sonunda yazarın bir önerisi vardır. Bu öneri nedir? Yazara katılıyor musunuz? Niçin?</a:t>
            </a:r>
            <a:endParaRPr lang="tr-TR" sz="2800" dirty="0">
              <a:solidFill>
                <a:srgbClr val="C00000"/>
              </a:solidFill>
            </a:endParaRPr>
          </a:p>
        </p:txBody>
      </p:sp>
      <p:sp>
        <p:nvSpPr>
          <p:cNvPr id="5" name="Metin kutusu 4">
            <a:extLst>
              <a:ext uri="{FF2B5EF4-FFF2-40B4-BE49-F238E27FC236}">
                <a16:creationId xmlns:a16="http://schemas.microsoft.com/office/drawing/2014/main" id="{A61050BB-6B32-4CA0-B498-817071C44940}"/>
              </a:ext>
            </a:extLst>
          </p:cNvPr>
          <p:cNvSpPr txBox="1"/>
          <p:nvPr/>
        </p:nvSpPr>
        <p:spPr>
          <a:xfrm>
            <a:off x="249381" y="3888616"/>
            <a:ext cx="11693237"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C00000"/>
                </a:solidFill>
                <a:effectLst/>
                <a:latin typeface="Roboto"/>
              </a:rPr>
              <a:t> Yazarın görüşlerinde bir tutarsızlık olduğunu düşünüyor musunuz?</a:t>
            </a:r>
            <a:endParaRPr lang="tr-TR" sz="3200" dirty="0">
              <a:solidFill>
                <a:srgbClr val="C00000"/>
              </a:solidFill>
            </a:endParaRPr>
          </a:p>
        </p:txBody>
      </p:sp>
      <p:sp>
        <p:nvSpPr>
          <p:cNvPr id="7" name="Metin kutusu 6">
            <a:extLst>
              <a:ext uri="{FF2B5EF4-FFF2-40B4-BE49-F238E27FC236}">
                <a16:creationId xmlns:a16="http://schemas.microsoft.com/office/drawing/2014/main" id="{D93B627E-F3D9-41B1-8EAD-3D5B98AD60C6}"/>
              </a:ext>
            </a:extLst>
          </p:cNvPr>
          <p:cNvSpPr txBox="1"/>
          <p:nvPr/>
        </p:nvSpPr>
        <p:spPr>
          <a:xfrm>
            <a:off x="401780" y="1769147"/>
            <a:ext cx="10626437"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00B050"/>
                </a:solidFill>
                <a:effectLst/>
                <a:latin typeface="Roboto"/>
              </a:rPr>
              <a:t>Yazarın önerisi çocukların kendi oyuncaklarını kendilerinin yapmalarını sağlamaktır. Yazara katılıyorum. Çünkü çocukların zihinsel becerilerini gelişmesi ve özgüven kazanmaları için kendi oyuncaklarını kendileri yapmaları daha faydalıdır.</a:t>
            </a:r>
            <a:endParaRPr lang="tr-TR" sz="2400" b="1" dirty="0">
              <a:solidFill>
                <a:srgbClr val="00B050"/>
              </a:solidFill>
            </a:endParaRPr>
          </a:p>
        </p:txBody>
      </p:sp>
    </p:spTree>
    <p:extLst>
      <p:ext uri="{BB962C8B-B14F-4D97-AF65-F5344CB8AC3E}">
        <p14:creationId xmlns:p14="http://schemas.microsoft.com/office/powerpoint/2010/main" val="26118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FFD97C8-6AAD-4D2D-BFAF-956345E68D8A}"/>
              </a:ext>
            </a:extLst>
          </p:cNvPr>
          <p:cNvPicPr>
            <a:picLocks noChangeAspect="1"/>
          </p:cNvPicPr>
          <p:nvPr/>
        </p:nvPicPr>
        <p:blipFill>
          <a:blip r:embed="rId2"/>
          <a:stretch>
            <a:fillRect/>
          </a:stretch>
        </p:blipFill>
        <p:spPr>
          <a:xfrm>
            <a:off x="914400" y="423862"/>
            <a:ext cx="10363200" cy="6010275"/>
          </a:xfrm>
          <a:prstGeom prst="rect">
            <a:avLst/>
          </a:prstGeom>
        </p:spPr>
      </p:pic>
    </p:spTree>
    <p:extLst>
      <p:ext uri="{BB962C8B-B14F-4D97-AF65-F5344CB8AC3E}">
        <p14:creationId xmlns:p14="http://schemas.microsoft.com/office/powerpoint/2010/main" val="2025055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66AED62-90FB-4EC1-AE23-7280F331ECD2}"/>
              </a:ext>
            </a:extLst>
          </p:cNvPr>
          <p:cNvPicPr>
            <a:picLocks noChangeAspect="1"/>
          </p:cNvPicPr>
          <p:nvPr/>
        </p:nvPicPr>
        <p:blipFill>
          <a:blip r:embed="rId2"/>
          <a:stretch>
            <a:fillRect/>
          </a:stretch>
        </p:blipFill>
        <p:spPr>
          <a:xfrm>
            <a:off x="451571" y="559377"/>
            <a:ext cx="10429875" cy="1638300"/>
          </a:xfrm>
          <a:prstGeom prst="rect">
            <a:avLst/>
          </a:prstGeom>
        </p:spPr>
      </p:pic>
      <p:sp>
        <p:nvSpPr>
          <p:cNvPr id="5" name="Metin kutusu 4">
            <a:extLst>
              <a:ext uri="{FF2B5EF4-FFF2-40B4-BE49-F238E27FC236}">
                <a16:creationId xmlns:a16="http://schemas.microsoft.com/office/drawing/2014/main" id="{F085435E-3E4A-4564-9CC7-E1386F4B2188}"/>
              </a:ext>
            </a:extLst>
          </p:cNvPr>
          <p:cNvSpPr txBox="1"/>
          <p:nvPr/>
        </p:nvSpPr>
        <p:spPr>
          <a:xfrm>
            <a:off x="734289" y="2974354"/>
            <a:ext cx="10002983"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fontAlgn="base"/>
            <a:r>
              <a:rPr lang="tr-TR" sz="2800" b="1" i="0" dirty="0">
                <a:solidFill>
                  <a:srgbClr val="494C62"/>
                </a:solidFill>
                <a:effectLst/>
                <a:latin typeface="Roboto"/>
              </a:rPr>
              <a:t>Rengarenk Eğlenceler Rengarenk Tır!</a:t>
            </a:r>
          </a:p>
          <a:p>
            <a:pPr algn="l" fontAlgn="base"/>
            <a:r>
              <a:rPr lang="tr-TR" sz="2800" b="1" i="0" dirty="0">
                <a:solidFill>
                  <a:srgbClr val="494C62"/>
                </a:solidFill>
                <a:effectLst/>
                <a:latin typeface="Roboto"/>
              </a:rPr>
              <a:t>Daha büyük maceralar için Rengarenk Tır! Yeni arabalar Rengarenk </a:t>
            </a:r>
            <a:r>
              <a:rPr lang="tr-TR" sz="2800" b="1" i="0" dirty="0" err="1">
                <a:solidFill>
                  <a:srgbClr val="494C62"/>
                </a:solidFill>
                <a:effectLst/>
                <a:latin typeface="Roboto"/>
              </a:rPr>
              <a:t>Tır’a</a:t>
            </a:r>
            <a:r>
              <a:rPr lang="tr-TR" sz="2800" b="1" i="0" dirty="0">
                <a:solidFill>
                  <a:srgbClr val="494C62"/>
                </a:solidFill>
                <a:effectLst/>
                <a:latin typeface="Roboto"/>
              </a:rPr>
              <a:t> geliyor. Bu kocaman tır genişleyebilen 6 kademesiyle 50’den fazla araç kapasitesine sahip. Ve bu sadece bir başlangıç!</a:t>
            </a:r>
          </a:p>
        </p:txBody>
      </p:sp>
    </p:spTree>
    <p:extLst>
      <p:ext uri="{BB962C8B-B14F-4D97-AF65-F5344CB8AC3E}">
        <p14:creationId xmlns:p14="http://schemas.microsoft.com/office/powerpoint/2010/main" val="114209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4A7F2EA-1771-4296-A14F-1F2AA7F50235}"/>
              </a:ext>
            </a:extLst>
          </p:cNvPr>
          <p:cNvSpPr txBox="1"/>
          <p:nvPr/>
        </p:nvSpPr>
        <p:spPr>
          <a:xfrm>
            <a:off x="568037" y="923974"/>
            <a:ext cx="9933708"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fontAlgn="base"/>
            <a:r>
              <a:rPr lang="tr-TR" sz="3200" b="0" i="0" dirty="0">
                <a:solidFill>
                  <a:srgbClr val="FF0000"/>
                </a:solidFill>
                <a:effectLst/>
                <a:latin typeface="Roboto"/>
              </a:rPr>
              <a:t>Bağlanabilme Özelliğine Sahip Set!</a:t>
            </a:r>
          </a:p>
          <a:p>
            <a:pPr algn="l" fontAlgn="base"/>
            <a:r>
              <a:rPr lang="tr-TR" sz="3200" b="0" i="0" dirty="0">
                <a:solidFill>
                  <a:srgbClr val="494C62"/>
                </a:solidFill>
                <a:effectLst/>
                <a:latin typeface="Roboto"/>
              </a:rPr>
              <a:t>Harika özellikleri sayesinde Rengarenk Tır ile eşsiz bir macera! Turuncu pistlere bağlanabilme özelliği sayesinde macera dolu bir yarışa hazır olun! En sevdiğiniz araçları seçin, yükleyin ve başlayın!</a:t>
            </a:r>
          </a:p>
          <a:p>
            <a:br>
              <a:rPr lang="tr-TR" sz="3200" dirty="0"/>
            </a:br>
            <a:endParaRPr lang="tr-TR" sz="3200" dirty="0"/>
          </a:p>
        </p:txBody>
      </p:sp>
    </p:spTree>
    <p:extLst>
      <p:ext uri="{BB962C8B-B14F-4D97-AF65-F5344CB8AC3E}">
        <p14:creationId xmlns:p14="http://schemas.microsoft.com/office/powerpoint/2010/main" val="392593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0A89C60-1276-4E4F-87BC-08BEB1DED58B}"/>
              </a:ext>
            </a:extLst>
          </p:cNvPr>
          <p:cNvPicPr>
            <a:picLocks noChangeAspect="1"/>
          </p:cNvPicPr>
          <p:nvPr/>
        </p:nvPicPr>
        <p:blipFill>
          <a:blip r:embed="rId2"/>
          <a:stretch>
            <a:fillRect/>
          </a:stretch>
        </p:blipFill>
        <p:spPr>
          <a:xfrm>
            <a:off x="3976254" y="257421"/>
            <a:ext cx="4690702" cy="6060251"/>
          </a:xfrm>
          <a:prstGeom prst="rect">
            <a:avLst/>
          </a:prstGeom>
        </p:spPr>
      </p:pic>
    </p:spTree>
    <p:extLst>
      <p:ext uri="{BB962C8B-B14F-4D97-AF65-F5344CB8AC3E}">
        <p14:creationId xmlns:p14="http://schemas.microsoft.com/office/powerpoint/2010/main" val="1412291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6B888CD-9FC4-4C95-8B26-4B0EAA4276FD}"/>
              </a:ext>
            </a:extLst>
          </p:cNvPr>
          <p:cNvSpPr txBox="1"/>
          <p:nvPr/>
        </p:nvSpPr>
        <p:spPr>
          <a:xfrm>
            <a:off x="678872" y="826761"/>
            <a:ext cx="9892145"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i="0" dirty="0">
                <a:solidFill>
                  <a:srgbClr val="494C62"/>
                </a:solidFill>
                <a:effectLst/>
                <a:latin typeface="Roboto"/>
              </a:rPr>
              <a:t>Bizim Cemile ile Feride, bir sabah bana gelerek şöyle dediler:</a:t>
            </a:r>
            <a:endParaRPr lang="tr-TR" sz="2400" b="1" dirty="0"/>
          </a:p>
        </p:txBody>
      </p:sp>
      <p:sp>
        <p:nvSpPr>
          <p:cNvPr id="5" name="Metin kutusu 4">
            <a:extLst>
              <a:ext uri="{FF2B5EF4-FFF2-40B4-BE49-F238E27FC236}">
                <a16:creationId xmlns:a16="http://schemas.microsoft.com/office/drawing/2014/main" id="{214FE90C-8D07-4563-8617-3F8E1364A03C}"/>
              </a:ext>
            </a:extLst>
          </p:cNvPr>
          <p:cNvSpPr txBox="1"/>
          <p:nvPr/>
        </p:nvSpPr>
        <p:spPr>
          <a:xfrm>
            <a:off x="678872" y="2087525"/>
            <a:ext cx="11208328"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0" i="0" dirty="0">
                <a:solidFill>
                  <a:srgbClr val="494C62"/>
                </a:solidFill>
                <a:effectLst/>
                <a:latin typeface="Roboto"/>
              </a:rPr>
              <a:t>– Beybaba, bize bu akşam birer tane hotozlu bebek getir olur</a:t>
            </a:r>
            <a:r>
              <a:rPr lang="tr-TR" sz="2800" b="0" i="0" dirty="0">
                <a:solidFill>
                  <a:srgbClr val="FF0000"/>
                </a:solidFill>
                <a:effectLst/>
                <a:latin typeface="Roboto"/>
              </a:rPr>
              <a:t> mu?</a:t>
            </a:r>
            <a:endParaRPr lang="tr-TR" sz="2800" dirty="0"/>
          </a:p>
        </p:txBody>
      </p:sp>
      <p:sp>
        <p:nvSpPr>
          <p:cNvPr id="7" name="Metin kutusu 6">
            <a:extLst>
              <a:ext uri="{FF2B5EF4-FFF2-40B4-BE49-F238E27FC236}">
                <a16:creationId xmlns:a16="http://schemas.microsoft.com/office/drawing/2014/main" id="{F8B58DC5-1F86-4304-A55B-9C39729AC853}"/>
              </a:ext>
            </a:extLst>
          </p:cNvPr>
          <p:cNvSpPr txBox="1"/>
          <p:nvPr/>
        </p:nvSpPr>
        <p:spPr>
          <a:xfrm>
            <a:off x="484908" y="3429000"/>
            <a:ext cx="11208327"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0" i="0" dirty="0">
                <a:solidFill>
                  <a:srgbClr val="494C62"/>
                </a:solidFill>
                <a:effectLst/>
                <a:latin typeface="Roboto"/>
              </a:rPr>
              <a:t>Ben de kızların neşesi kaçmasın istedim. Bu yüzden tekliflerini kabul ettim.</a:t>
            </a:r>
            <a:endParaRPr lang="tr-TR" sz="2800" dirty="0"/>
          </a:p>
        </p:txBody>
      </p:sp>
    </p:spTree>
    <p:extLst>
      <p:ext uri="{BB962C8B-B14F-4D97-AF65-F5344CB8AC3E}">
        <p14:creationId xmlns:p14="http://schemas.microsoft.com/office/powerpoint/2010/main" val="92769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3050C33-0399-4C3C-A9DC-7F419930371D}"/>
              </a:ext>
            </a:extLst>
          </p:cNvPr>
          <p:cNvSpPr txBox="1"/>
          <p:nvPr/>
        </p:nvSpPr>
        <p:spPr>
          <a:xfrm>
            <a:off x="540326" y="605089"/>
            <a:ext cx="10848109"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0" i="0" dirty="0">
                <a:solidFill>
                  <a:srgbClr val="494C62"/>
                </a:solidFill>
                <a:effectLst/>
                <a:latin typeface="Roboto"/>
              </a:rPr>
              <a:t>Akşam eve dönerken ikisine de birer tane kiraz dudaklı</a:t>
            </a:r>
            <a:r>
              <a:rPr lang="tr-TR" sz="2800" b="0" i="0" dirty="0">
                <a:solidFill>
                  <a:srgbClr val="FF0000"/>
                </a:solidFill>
                <a:effectLst/>
                <a:latin typeface="Roboto"/>
              </a:rPr>
              <a:t>,</a:t>
            </a:r>
            <a:r>
              <a:rPr lang="tr-TR" sz="2800" b="0" i="0" dirty="0">
                <a:solidFill>
                  <a:srgbClr val="494C62"/>
                </a:solidFill>
                <a:effectLst/>
                <a:latin typeface="Roboto"/>
              </a:rPr>
              <a:t> üzüm gözlü</a:t>
            </a:r>
            <a:r>
              <a:rPr lang="tr-TR" sz="2800" b="0" i="0" dirty="0">
                <a:solidFill>
                  <a:srgbClr val="FF0000"/>
                </a:solidFill>
                <a:effectLst/>
                <a:latin typeface="Roboto"/>
              </a:rPr>
              <a:t>,</a:t>
            </a:r>
            <a:r>
              <a:rPr lang="tr-TR" sz="2800" b="0" i="0" dirty="0">
                <a:solidFill>
                  <a:srgbClr val="494C62"/>
                </a:solidFill>
                <a:effectLst/>
                <a:latin typeface="Roboto"/>
              </a:rPr>
              <a:t> inci dişli iki bebek getirdim.</a:t>
            </a:r>
            <a:endParaRPr lang="tr-TR" sz="2800" dirty="0"/>
          </a:p>
        </p:txBody>
      </p:sp>
      <p:sp>
        <p:nvSpPr>
          <p:cNvPr id="5" name="Metin kutusu 4">
            <a:extLst>
              <a:ext uri="{FF2B5EF4-FFF2-40B4-BE49-F238E27FC236}">
                <a16:creationId xmlns:a16="http://schemas.microsoft.com/office/drawing/2014/main" id="{9BCC2B23-CEBE-4D7F-A0AA-2BBF2891553A}"/>
              </a:ext>
            </a:extLst>
          </p:cNvPr>
          <p:cNvSpPr txBox="1"/>
          <p:nvPr/>
        </p:nvSpPr>
        <p:spPr>
          <a:xfrm>
            <a:off x="526472" y="2489446"/>
            <a:ext cx="11139056"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494C62"/>
                </a:solidFill>
                <a:effectLst/>
                <a:latin typeface="Roboto"/>
              </a:rPr>
              <a:t>O akşam onların sevincini görmeliydiniz. Bütün bir gece bir dakika bile oturmadılar.</a:t>
            </a:r>
            <a:endParaRPr lang="tr-TR" sz="3200" b="1" dirty="0"/>
          </a:p>
        </p:txBody>
      </p:sp>
      <p:sp>
        <p:nvSpPr>
          <p:cNvPr id="7" name="Metin kutusu 6">
            <a:extLst>
              <a:ext uri="{FF2B5EF4-FFF2-40B4-BE49-F238E27FC236}">
                <a16:creationId xmlns:a16="http://schemas.microsoft.com/office/drawing/2014/main" id="{3DBA43BC-55BB-4569-8906-9A52D147988C}"/>
              </a:ext>
            </a:extLst>
          </p:cNvPr>
          <p:cNvSpPr txBox="1"/>
          <p:nvPr/>
        </p:nvSpPr>
        <p:spPr>
          <a:xfrm>
            <a:off x="692727" y="4248879"/>
            <a:ext cx="10695708"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494C62"/>
                </a:solidFill>
                <a:effectLst/>
                <a:latin typeface="Roboto"/>
              </a:rPr>
              <a:t>– Yatın, uyuyun, yarın bütün gün oynarsınız, desek de kimin umurunda… Böyle bir gecede yatmayı hiç düşünürler mi?</a:t>
            </a:r>
            <a:endParaRPr lang="tr-TR" sz="3200" b="1" dirty="0"/>
          </a:p>
        </p:txBody>
      </p:sp>
    </p:spTree>
    <p:extLst>
      <p:ext uri="{BB962C8B-B14F-4D97-AF65-F5344CB8AC3E}">
        <p14:creationId xmlns:p14="http://schemas.microsoft.com/office/powerpoint/2010/main" val="307641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34F84FC-9CC1-4273-A1D5-493CFE0F7A55}"/>
              </a:ext>
            </a:extLst>
          </p:cNvPr>
          <p:cNvSpPr txBox="1"/>
          <p:nvPr/>
        </p:nvSpPr>
        <p:spPr>
          <a:xfrm>
            <a:off x="346362" y="452733"/>
            <a:ext cx="11125201"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494C62"/>
                </a:solidFill>
                <a:effectLst/>
                <a:latin typeface="Roboto"/>
              </a:rPr>
              <a:t>Hele Feride… Diğer günler yemekten hemen sonra uyuyan bu yumurcak bugün “yatmak” kelimesini hiç duymak istemiyordu</a:t>
            </a:r>
            <a:r>
              <a:rPr lang="tr-TR" sz="2800" b="1" i="0" dirty="0">
                <a:solidFill>
                  <a:srgbClr val="FF0000"/>
                </a:solidFill>
                <a:effectLst/>
                <a:latin typeface="Roboto"/>
              </a:rPr>
              <a:t>…</a:t>
            </a:r>
            <a:endParaRPr lang="tr-TR" sz="2800" b="1" dirty="0"/>
          </a:p>
        </p:txBody>
      </p:sp>
      <p:sp>
        <p:nvSpPr>
          <p:cNvPr id="5" name="Metin kutusu 4">
            <a:extLst>
              <a:ext uri="{FF2B5EF4-FFF2-40B4-BE49-F238E27FC236}">
                <a16:creationId xmlns:a16="http://schemas.microsoft.com/office/drawing/2014/main" id="{621AA1A0-745B-4E02-9B5F-E0E5B0A37977}"/>
              </a:ext>
            </a:extLst>
          </p:cNvPr>
          <p:cNvSpPr txBox="1"/>
          <p:nvPr/>
        </p:nvSpPr>
        <p:spPr>
          <a:xfrm>
            <a:off x="346362" y="2467965"/>
            <a:ext cx="11125200"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494C62"/>
                </a:solidFill>
                <a:effectLst/>
                <a:latin typeface="Roboto"/>
              </a:rPr>
              <a:t>İkisi de uzun süre bebekleriyle oynadılar. Yorulmuş olacak ki Cemile bir süre sonra bebeğini bırakıp yattı. Feride ise sabaha kadar bebeğiyle oynadı. Sonunda onun da gücü tükendi. O da uyudu.</a:t>
            </a:r>
            <a:endParaRPr lang="tr-TR" sz="3200" b="1" dirty="0"/>
          </a:p>
        </p:txBody>
      </p:sp>
    </p:spTree>
    <p:extLst>
      <p:ext uri="{BB962C8B-B14F-4D97-AF65-F5344CB8AC3E}">
        <p14:creationId xmlns:p14="http://schemas.microsoft.com/office/powerpoint/2010/main" val="421074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898EA10-20DB-4D23-ABAF-5D847AAF9C61}"/>
              </a:ext>
            </a:extLst>
          </p:cNvPr>
          <p:cNvSpPr txBox="1"/>
          <p:nvPr/>
        </p:nvSpPr>
        <p:spPr>
          <a:xfrm>
            <a:off x="498764" y="688262"/>
            <a:ext cx="11042072"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0" i="0" dirty="0">
                <a:solidFill>
                  <a:srgbClr val="494C62"/>
                </a:solidFill>
                <a:effectLst/>
                <a:latin typeface="Roboto"/>
              </a:rPr>
              <a:t>Sonra</a:t>
            </a:r>
            <a:r>
              <a:rPr lang="tr-TR" sz="3200" b="0" i="0" dirty="0">
                <a:solidFill>
                  <a:srgbClr val="FF0000"/>
                </a:solidFill>
                <a:effectLst/>
                <a:latin typeface="Roboto"/>
              </a:rPr>
              <a:t>ki</a:t>
            </a:r>
            <a:r>
              <a:rPr lang="tr-TR" sz="3200" b="0" i="0" dirty="0">
                <a:solidFill>
                  <a:srgbClr val="494C62"/>
                </a:solidFill>
                <a:effectLst/>
                <a:latin typeface="Roboto"/>
              </a:rPr>
              <a:t> günlerin birinde, ben evde yokken Feride uyanıp bebeğini uyutmak için odasına kapanmış. Bir taraftan da ninniler söylüyormuş:</a:t>
            </a:r>
            <a:endParaRPr lang="tr-TR" sz="3200" dirty="0"/>
          </a:p>
        </p:txBody>
      </p:sp>
    </p:spTree>
    <p:extLst>
      <p:ext uri="{BB962C8B-B14F-4D97-AF65-F5344CB8AC3E}">
        <p14:creationId xmlns:p14="http://schemas.microsoft.com/office/powerpoint/2010/main" val="3402407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AA9D045-D3DC-433C-BAC7-73016FDF8011}"/>
              </a:ext>
            </a:extLst>
          </p:cNvPr>
          <p:cNvSpPr txBox="1"/>
          <p:nvPr/>
        </p:nvSpPr>
        <p:spPr>
          <a:xfrm>
            <a:off x="581890" y="566678"/>
            <a:ext cx="6096000" cy="50167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0" i="0" dirty="0">
                <a:solidFill>
                  <a:srgbClr val="494C62"/>
                </a:solidFill>
                <a:effectLst/>
                <a:latin typeface="Roboto"/>
              </a:rPr>
              <a:t>– Aman pek de yaramaz,</a:t>
            </a:r>
            <a:br>
              <a:rPr lang="tr-TR" sz="3200" dirty="0"/>
            </a:br>
            <a:r>
              <a:rPr lang="tr-TR" sz="3200" b="0" i="0" dirty="0">
                <a:solidFill>
                  <a:srgbClr val="494C62"/>
                </a:solidFill>
                <a:effectLst/>
                <a:latin typeface="Roboto"/>
              </a:rPr>
              <a:t>Uykusu gelmiş yavrumun.</a:t>
            </a:r>
            <a:br>
              <a:rPr lang="tr-TR" sz="3200" dirty="0"/>
            </a:br>
            <a:r>
              <a:rPr lang="tr-TR" sz="3200" b="0" i="0" dirty="0">
                <a:solidFill>
                  <a:srgbClr val="494C62"/>
                </a:solidFill>
                <a:effectLst/>
                <a:latin typeface="Roboto"/>
              </a:rPr>
              <a:t>Bakın, beşik de getirdim;</a:t>
            </a:r>
            <a:br>
              <a:rPr lang="tr-TR" sz="3200" dirty="0"/>
            </a:br>
            <a:r>
              <a:rPr lang="tr-TR" sz="3200" b="0" i="0" dirty="0">
                <a:solidFill>
                  <a:srgbClr val="494C62"/>
                </a:solidFill>
                <a:effectLst/>
                <a:latin typeface="Roboto"/>
              </a:rPr>
              <a:t>Acaba yatar mı buna?</a:t>
            </a:r>
            <a:br>
              <a:rPr lang="tr-TR" sz="3200" dirty="0"/>
            </a:br>
            <a:r>
              <a:rPr lang="tr-TR" sz="3200" b="0" i="0" dirty="0">
                <a:solidFill>
                  <a:srgbClr val="494C62"/>
                </a:solidFill>
                <a:effectLst/>
                <a:latin typeface="Roboto"/>
              </a:rPr>
              <a:t>Yatar mısın seni küçük maymun,</a:t>
            </a:r>
            <a:br>
              <a:rPr lang="tr-TR" sz="3200" dirty="0"/>
            </a:br>
            <a:r>
              <a:rPr lang="tr-TR" sz="3200" b="0" i="0" dirty="0">
                <a:solidFill>
                  <a:srgbClr val="494C62"/>
                </a:solidFill>
                <a:effectLst/>
                <a:latin typeface="Roboto"/>
              </a:rPr>
              <a:t>Kapar </a:t>
            </a:r>
            <a:r>
              <a:rPr lang="tr-TR" sz="3200" b="0" i="0" dirty="0">
                <a:solidFill>
                  <a:srgbClr val="FF0000"/>
                </a:solidFill>
                <a:effectLst/>
                <a:latin typeface="Roboto"/>
              </a:rPr>
              <a:t>mısın</a:t>
            </a:r>
            <a:r>
              <a:rPr lang="tr-TR" sz="3200" b="0" i="0" dirty="0">
                <a:solidFill>
                  <a:srgbClr val="494C62"/>
                </a:solidFill>
                <a:effectLst/>
                <a:latin typeface="Roboto"/>
              </a:rPr>
              <a:t> gözlerini?</a:t>
            </a:r>
            <a:br>
              <a:rPr lang="tr-TR" sz="3200" dirty="0"/>
            </a:br>
            <a:r>
              <a:rPr lang="tr-TR" sz="3200" b="0" i="0" dirty="0">
                <a:solidFill>
                  <a:srgbClr val="494C62"/>
                </a:solidFill>
                <a:effectLst/>
                <a:latin typeface="Roboto"/>
              </a:rPr>
              <a:t>Ne olur dinlesen biraz,</a:t>
            </a:r>
            <a:br>
              <a:rPr lang="tr-TR" sz="3200" dirty="0"/>
            </a:br>
            <a:r>
              <a:rPr lang="tr-TR" sz="3200" b="0" i="0" dirty="0">
                <a:solidFill>
                  <a:srgbClr val="494C62"/>
                </a:solidFill>
                <a:effectLst/>
                <a:latin typeface="Roboto"/>
              </a:rPr>
              <a:t>Şu, küçük annenin sözlerini…</a:t>
            </a:r>
            <a:br>
              <a:rPr lang="tr-TR" sz="3200" dirty="0"/>
            </a:br>
            <a:r>
              <a:rPr lang="tr-TR" sz="3200" b="0" i="0" dirty="0">
                <a:solidFill>
                  <a:srgbClr val="494C62"/>
                </a:solidFill>
                <a:effectLst/>
                <a:latin typeface="Roboto"/>
              </a:rPr>
              <a:t>Kapanda şimdi gözün,</a:t>
            </a:r>
            <a:br>
              <a:rPr lang="tr-TR" sz="3200" dirty="0"/>
            </a:br>
            <a:r>
              <a:rPr lang="tr-TR" sz="3200" b="0" i="0" dirty="0">
                <a:solidFill>
                  <a:srgbClr val="494C62"/>
                </a:solidFill>
                <a:effectLst/>
                <a:latin typeface="Roboto"/>
              </a:rPr>
              <a:t>Oh, şimdi artık yat</a:t>
            </a:r>
            <a:r>
              <a:rPr lang="tr-TR" sz="3200" b="0" i="0" dirty="0">
                <a:solidFill>
                  <a:srgbClr val="FF0000"/>
                </a:solidFill>
                <a:effectLst/>
                <a:latin typeface="Roboto"/>
              </a:rPr>
              <a:t>.</a:t>
            </a:r>
            <a:endParaRPr lang="tr-TR" sz="3200" dirty="0"/>
          </a:p>
        </p:txBody>
      </p:sp>
    </p:spTree>
    <p:extLst>
      <p:ext uri="{BB962C8B-B14F-4D97-AF65-F5344CB8AC3E}">
        <p14:creationId xmlns:p14="http://schemas.microsoft.com/office/powerpoint/2010/main" val="3256487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9ADF9D6-3045-4AD9-8D4C-6B38EB84946A}"/>
              </a:ext>
            </a:extLst>
          </p:cNvPr>
          <p:cNvPicPr>
            <a:picLocks noChangeAspect="1"/>
          </p:cNvPicPr>
          <p:nvPr/>
        </p:nvPicPr>
        <p:blipFill>
          <a:blip r:embed="rId2"/>
          <a:stretch>
            <a:fillRect/>
          </a:stretch>
        </p:blipFill>
        <p:spPr>
          <a:xfrm>
            <a:off x="912668" y="1795462"/>
            <a:ext cx="10172700" cy="1743075"/>
          </a:xfrm>
          <a:prstGeom prst="rect">
            <a:avLst/>
          </a:prstGeom>
        </p:spPr>
      </p:pic>
    </p:spTree>
    <p:extLst>
      <p:ext uri="{BB962C8B-B14F-4D97-AF65-F5344CB8AC3E}">
        <p14:creationId xmlns:p14="http://schemas.microsoft.com/office/powerpoint/2010/main" val="2624573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3259B1F-5668-41FB-8937-19D5D6626572}"/>
              </a:ext>
            </a:extLst>
          </p:cNvPr>
          <p:cNvSpPr/>
          <p:nvPr/>
        </p:nvSpPr>
        <p:spPr>
          <a:xfrm>
            <a:off x="692727" y="457200"/>
            <a:ext cx="10543309" cy="558338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500" b="1" dirty="0">
                <a:solidFill>
                  <a:srgbClr val="C00000"/>
                </a:solidFill>
              </a:rPr>
              <a:t>MEHMET POLAT</a:t>
            </a:r>
          </a:p>
        </p:txBody>
      </p:sp>
    </p:spTree>
    <p:extLst>
      <p:ext uri="{BB962C8B-B14F-4D97-AF65-F5344CB8AC3E}">
        <p14:creationId xmlns:p14="http://schemas.microsoft.com/office/powerpoint/2010/main" val="2717302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899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344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457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23740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ushVTI">
  <a:themeElements>
    <a:clrScheme name="AnalogousFromDarkSeedRightStep">
      <a:dk1>
        <a:srgbClr val="000000"/>
      </a:dk1>
      <a:lt1>
        <a:srgbClr val="FFFFFF"/>
      </a:lt1>
      <a:dk2>
        <a:srgbClr val="30241B"/>
      </a:dk2>
      <a:lt2>
        <a:srgbClr val="F0F3F3"/>
      </a:lt2>
      <a:accent1>
        <a:srgbClr val="C34F4D"/>
      </a:accent1>
      <a:accent2>
        <a:srgbClr val="B16E3B"/>
      </a:accent2>
      <a:accent3>
        <a:srgbClr val="B4A347"/>
      </a:accent3>
      <a:accent4>
        <a:srgbClr val="90AF3A"/>
      </a:accent4>
      <a:accent5>
        <a:srgbClr val="6AB647"/>
      </a:accent5>
      <a:accent6>
        <a:srgbClr val="3BB147"/>
      </a:accent6>
      <a:hlink>
        <a:srgbClr val="8E53C5"/>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İyon">
  <a:themeElements>
    <a:clrScheme name="İy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otalTime>28</TotalTime>
  <Words>851</Words>
  <Application>Microsoft Office PowerPoint</Application>
  <PresentationFormat>Geniş ekran</PresentationFormat>
  <Paragraphs>52</Paragraphs>
  <Slides>34</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34</vt:i4>
      </vt:variant>
    </vt:vector>
  </HeadingPairs>
  <TitlesOfParts>
    <vt:vector size="40" baseType="lpstr">
      <vt:lpstr>Arial</vt:lpstr>
      <vt:lpstr>Century Gothic</vt:lpstr>
      <vt:lpstr>Roboto</vt:lpstr>
      <vt:lpstr>Wingdings 3</vt:lpstr>
      <vt:lpstr>BrushVTI</vt:lpstr>
      <vt:lpstr>İyon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yusuf muzaffer polat</dc:creator>
  <cp:lastModifiedBy>yusuf muzaffer polat</cp:lastModifiedBy>
  <cp:revision>6</cp:revision>
  <dcterms:created xsi:type="dcterms:W3CDTF">2020-12-16T19:58:02Z</dcterms:created>
  <dcterms:modified xsi:type="dcterms:W3CDTF">2020-12-17T19:03:26Z</dcterms:modified>
</cp:coreProperties>
</file>