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80" r:id="rId1"/>
  </p:sldMasterIdLst>
  <p:sldIdLst>
    <p:sldId id="256" r:id="rId2"/>
    <p:sldId id="272" r:id="rId3"/>
    <p:sldId id="273" r:id="rId4"/>
    <p:sldId id="274" r:id="rId5"/>
    <p:sldId id="275" r:id="rId6"/>
    <p:sldId id="257" r:id="rId7"/>
    <p:sldId id="258" r:id="rId8"/>
    <p:sldId id="270" r:id="rId9"/>
    <p:sldId id="259" r:id="rId10"/>
    <p:sldId id="260" r:id="rId11"/>
    <p:sldId id="276" r:id="rId12"/>
    <p:sldId id="261" r:id="rId13"/>
    <p:sldId id="277" r:id="rId14"/>
    <p:sldId id="262" r:id="rId15"/>
    <p:sldId id="278" r:id="rId16"/>
    <p:sldId id="263" r:id="rId17"/>
    <p:sldId id="280" r:id="rId18"/>
    <p:sldId id="279" r:id="rId19"/>
    <p:sldId id="264" r:id="rId20"/>
    <p:sldId id="265" r:id="rId21"/>
    <p:sldId id="266" r:id="rId22"/>
    <p:sldId id="267" r:id="rId23"/>
    <p:sldId id="268" r:id="rId24"/>
    <p:sldId id="271" r:id="rId25"/>
    <p:sldId id="269" r:id="rId26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729" autoAdjust="0"/>
  </p:normalViewPr>
  <p:slideViewPr>
    <p:cSldViewPr>
      <p:cViewPr varScale="1">
        <p:scale>
          <a:sx n="116" d="100"/>
          <a:sy n="116" d="100"/>
        </p:scale>
        <p:origin x="-240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54AD4F-DE63-4731-B2A8-108BE20B1E1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67A3F40-C118-4DEC-A13D-22B0C4583DE9}">
      <dgm:prSet phldrT="[Metin]"/>
      <dgm:spPr/>
      <dgm:t>
        <a:bodyPr/>
        <a:lstStyle/>
        <a:p>
          <a:r>
            <a:rPr lang="tr-TR" b="1" dirty="0" smtClean="0">
              <a:latin typeface="Arial" panose="020B0604020202020204" pitchFamily="34" charset="0"/>
              <a:cs typeface="Arial" panose="020B0604020202020204" pitchFamily="34" charset="0"/>
            </a:rPr>
            <a:t>EVRAKIN KAYDEDİLDİĞİ DEFTERLER</a:t>
          </a:r>
          <a:endParaRPr lang="tr-T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27EC77-ABBF-40AA-963A-DA91902DEB66}" type="parTrans" cxnId="{C92B1C6D-BECF-414B-ABE0-7566C239AAFB}">
      <dgm:prSet/>
      <dgm:spPr/>
      <dgm:t>
        <a:bodyPr/>
        <a:lstStyle/>
        <a:p>
          <a:endParaRPr lang="tr-T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A73B88-FA25-4A80-88D1-574CAE8C0DE1}" type="sibTrans" cxnId="{C92B1C6D-BECF-414B-ABE0-7566C239AAFB}">
      <dgm:prSet/>
      <dgm:spPr/>
      <dgm:t>
        <a:bodyPr/>
        <a:lstStyle/>
        <a:p>
          <a:endParaRPr lang="tr-T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2CE0C6-474B-4F1C-AB83-CF2195421414}">
      <dgm:prSet phldrT="[Metin]"/>
      <dgm:spPr/>
      <dgm:t>
        <a:bodyPr/>
        <a:lstStyle/>
        <a:p>
          <a:r>
            <a:rPr lang="tr-TR" b="1" dirty="0" smtClean="0">
              <a:latin typeface="Arial" panose="020B0604020202020204" pitchFamily="34" charset="0"/>
              <a:cs typeface="Arial" panose="020B0604020202020204" pitchFamily="34" charset="0"/>
            </a:rPr>
            <a:t>GELEN EVRAK DEFTERİ</a:t>
          </a:r>
          <a:endParaRPr lang="tr-T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6C3DE4-5014-424D-986B-9D6D0EEAE10F}" type="parTrans" cxnId="{507D5568-17FD-439A-A90B-15DA0177B118}">
      <dgm:prSet/>
      <dgm:spPr/>
      <dgm:t>
        <a:bodyPr/>
        <a:lstStyle/>
        <a:p>
          <a:endParaRPr lang="tr-T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EF0F0E-D201-45C1-A0EB-518C54106A1F}" type="sibTrans" cxnId="{507D5568-17FD-439A-A90B-15DA0177B118}">
      <dgm:prSet/>
      <dgm:spPr/>
      <dgm:t>
        <a:bodyPr/>
        <a:lstStyle/>
        <a:p>
          <a:endParaRPr lang="tr-T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6C0F33-0456-4108-AA69-D95B26655E9D}">
      <dgm:prSet phldrT="[Metin]"/>
      <dgm:spPr/>
      <dgm:t>
        <a:bodyPr/>
        <a:lstStyle/>
        <a:p>
          <a:r>
            <a:rPr lang="tr-TR" b="1" dirty="0" smtClean="0">
              <a:latin typeface="Arial" panose="020B0604020202020204" pitchFamily="34" charset="0"/>
              <a:cs typeface="Arial" panose="020B0604020202020204" pitchFamily="34" charset="0"/>
            </a:rPr>
            <a:t>GİDEN EVRAK DEFTERİ</a:t>
          </a:r>
          <a:endParaRPr lang="tr-T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C1B63F-38F6-4299-B431-1CEE0A50A41A}" type="parTrans" cxnId="{24079794-651E-4A4A-8A04-924D18416532}">
      <dgm:prSet/>
      <dgm:spPr/>
      <dgm:t>
        <a:bodyPr/>
        <a:lstStyle/>
        <a:p>
          <a:endParaRPr lang="tr-T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FED514-0242-4FC9-8903-21263FB49C3B}" type="sibTrans" cxnId="{24079794-651E-4A4A-8A04-924D18416532}">
      <dgm:prSet/>
      <dgm:spPr/>
      <dgm:t>
        <a:bodyPr/>
        <a:lstStyle/>
        <a:p>
          <a:endParaRPr lang="tr-T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B1A901-2B05-4364-B317-2A5438FF1BE0}" type="pres">
      <dgm:prSet presAssocID="{2954AD4F-DE63-4731-B2A8-108BE20B1E1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207E53BF-1A69-4BF0-B433-3CE3B5F00B9D}" type="pres">
      <dgm:prSet presAssocID="{E67A3F40-C118-4DEC-A13D-22B0C4583DE9}" presName="hierRoot1" presStyleCnt="0"/>
      <dgm:spPr/>
    </dgm:pt>
    <dgm:pt modelId="{4CC8EC60-28DE-4CFA-9D25-C7B900069021}" type="pres">
      <dgm:prSet presAssocID="{E67A3F40-C118-4DEC-A13D-22B0C4583DE9}" presName="composite" presStyleCnt="0"/>
      <dgm:spPr/>
    </dgm:pt>
    <dgm:pt modelId="{83FFCFF8-39FD-4200-A484-F34EC1E2F83E}" type="pres">
      <dgm:prSet presAssocID="{E67A3F40-C118-4DEC-A13D-22B0C4583DE9}" presName="background" presStyleLbl="node0" presStyleIdx="0" presStyleCnt="1"/>
      <dgm:spPr/>
    </dgm:pt>
    <dgm:pt modelId="{314A6BAC-46C8-444D-8EE7-598015D21A74}" type="pres">
      <dgm:prSet presAssocID="{E67A3F40-C118-4DEC-A13D-22B0C4583DE9}" presName="text" presStyleLbl="fgAcc0" presStyleIdx="0" presStyleCnt="1" custScaleX="13237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4C0FF7F-D927-416D-BAA7-4123C29C89BB}" type="pres">
      <dgm:prSet presAssocID="{E67A3F40-C118-4DEC-A13D-22B0C4583DE9}" presName="hierChild2" presStyleCnt="0"/>
      <dgm:spPr/>
    </dgm:pt>
    <dgm:pt modelId="{DC8E2983-DA83-4196-92F0-B7C0A0CCAB64}" type="pres">
      <dgm:prSet presAssocID="{916C3DE4-5014-424D-986B-9D6D0EEAE10F}" presName="Name10" presStyleLbl="parChTrans1D2" presStyleIdx="0" presStyleCnt="2"/>
      <dgm:spPr/>
      <dgm:t>
        <a:bodyPr/>
        <a:lstStyle/>
        <a:p>
          <a:endParaRPr lang="tr-TR"/>
        </a:p>
      </dgm:t>
    </dgm:pt>
    <dgm:pt modelId="{88D53A79-F363-402B-8173-623FD113D9A7}" type="pres">
      <dgm:prSet presAssocID="{4A2CE0C6-474B-4F1C-AB83-CF2195421414}" presName="hierRoot2" presStyleCnt="0"/>
      <dgm:spPr/>
    </dgm:pt>
    <dgm:pt modelId="{E08755D8-D032-40D8-B9B8-8D4F68D37EA0}" type="pres">
      <dgm:prSet presAssocID="{4A2CE0C6-474B-4F1C-AB83-CF2195421414}" presName="composite2" presStyleCnt="0"/>
      <dgm:spPr/>
    </dgm:pt>
    <dgm:pt modelId="{1AC1FC5F-E05E-49A3-8DE5-FC101B5F0860}" type="pres">
      <dgm:prSet presAssocID="{4A2CE0C6-474B-4F1C-AB83-CF2195421414}" presName="background2" presStyleLbl="node2" presStyleIdx="0" presStyleCnt="2"/>
      <dgm:spPr/>
    </dgm:pt>
    <dgm:pt modelId="{6C8205AE-51F6-4DF6-9E46-C83E75BDBD74}" type="pres">
      <dgm:prSet presAssocID="{4A2CE0C6-474B-4F1C-AB83-CF2195421414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17A1F13-F2C3-4824-A2B9-62CA5B591523}" type="pres">
      <dgm:prSet presAssocID="{4A2CE0C6-474B-4F1C-AB83-CF2195421414}" presName="hierChild3" presStyleCnt="0"/>
      <dgm:spPr/>
    </dgm:pt>
    <dgm:pt modelId="{CD356FF8-88D0-462D-BFE3-B6865693E1A7}" type="pres">
      <dgm:prSet presAssocID="{38C1B63F-38F6-4299-B431-1CEE0A50A41A}" presName="Name10" presStyleLbl="parChTrans1D2" presStyleIdx="1" presStyleCnt="2"/>
      <dgm:spPr/>
      <dgm:t>
        <a:bodyPr/>
        <a:lstStyle/>
        <a:p>
          <a:endParaRPr lang="tr-TR"/>
        </a:p>
      </dgm:t>
    </dgm:pt>
    <dgm:pt modelId="{C77AE2E3-680C-4F50-9AB1-4735E1D44590}" type="pres">
      <dgm:prSet presAssocID="{216C0F33-0456-4108-AA69-D95B26655E9D}" presName="hierRoot2" presStyleCnt="0"/>
      <dgm:spPr/>
    </dgm:pt>
    <dgm:pt modelId="{218AA2CF-2238-4EB7-8386-2CC376066474}" type="pres">
      <dgm:prSet presAssocID="{216C0F33-0456-4108-AA69-D95B26655E9D}" presName="composite2" presStyleCnt="0"/>
      <dgm:spPr/>
    </dgm:pt>
    <dgm:pt modelId="{8B044AD1-5ABB-4AE8-ADC0-A4ADA7CF6E12}" type="pres">
      <dgm:prSet presAssocID="{216C0F33-0456-4108-AA69-D95B26655E9D}" presName="background2" presStyleLbl="node2" presStyleIdx="1" presStyleCnt="2"/>
      <dgm:spPr/>
    </dgm:pt>
    <dgm:pt modelId="{C0DF59F8-874E-41BB-BF9F-005CEBF5FBC7}" type="pres">
      <dgm:prSet presAssocID="{216C0F33-0456-4108-AA69-D95B26655E9D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FDEEA76-94EC-423C-8AD0-58E71A585832}" type="pres">
      <dgm:prSet presAssocID="{216C0F33-0456-4108-AA69-D95B26655E9D}" presName="hierChild3" presStyleCnt="0"/>
      <dgm:spPr/>
    </dgm:pt>
  </dgm:ptLst>
  <dgm:cxnLst>
    <dgm:cxn modelId="{FB735785-A369-4CFC-989E-D4D9E1111DFF}" type="presOf" srcId="{2954AD4F-DE63-4731-B2A8-108BE20B1E13}" destId="{56B1A901-2B05-4364-B317-2A5438FF1BE0}" srcOrd="0" destOrd="0" presId="urn:microsoft.com/office/officeart/2005/8/layout/hierarchy1"/>
    <dgm:cxn modelId="{507D5568-17FD-439A-A90B-15DA0177B118}" srcId="{E67A3F40-C118-4DEC-A13D-22B0C4583DE9}" destId="{4A2CE0C6-474B-4F1C-AB83-CF2195421414}" srcOrd="0" destOrd="0" parTransId="{916C3DE4-5014-424D-986B-9D6D0EEAE10F}" sibTransId="{37EF0F0E-D201-45C1-A0EB-518C54106A1F}"/>
    <dgm:cxn modelId="{2561886A-364A-4356-8BB0-8C890FE56EAA}" type="presOf" srcId="{4A2CE0C6-474B-4F1C-AB83-CF2195421414}" destId="{6C8205AE-51F6-4DF6-9E46-C83E75BDBD74}" srcOrd="0" destOrd="0" presId="urn:microsoft.com/office/officeart/2005/8/layout/hierarchy1"/>
    <dgm:cxn modelId="{24079794-651E-4A4A-8A04-924D18416532}" srcId="{E67A3F40-C118-4DEC-A13D-22B0C4583DE9}" destId="{216C0F33-0456-4108-AA69-D95B26655E9D}" srcOrd="1" destOrd="0" parTransId="{38C1B63F-38F6-4299-B431-1CEE0A50A41A}" sibTransId="{88FED514-0242-4FC9-8903-21263FB49C3B}"/>
    <dgm:cxn modelId="{06039EF2-344C-4F07-8890-157B1A80A992}" type="presOf" srcId="{916C3DE4-5014-424D-986B-9D6D0EEAE10F}" destId="{DC8E2983-DA83-4196-92F0-B7C0A0CCAB64}" srcOrd="0" destOrd="0" presId="urn:microsoft.com/office/officeart/2005/8/layout/hierarchy1"/>
    <dgm:cxn modelId="{4B1E7916-0893-4E3E-809D-50000E5CBAD4}" type="presOf" srcId="{38C1B63F-38F6-4299-B431-1CEE0A50A41A}" destId="{CD356FF8-88D0-462D-BFE3-B6865693E1A7}" srcOrd="0" destOrd="0" presId="urn:microsoft.com/office/officeart/2005/8/layout/hierarchy1"/>
    <dgm:cxn modelId="{C59BE0EC-FC87-4FAA-A99C-003CF41C5D85}" type="presOf" srcId="{216C0F33-0456-4108-AA69-D95B26655E9D}" destId="{C0DF59F8-874E-41BB-BF9F-005CEBF5FBC7}" srcOrd="0" destOrd="0" presId="urn:microsoft.com/office/officeart/2005/8/layout/hierarchy1"/>
    <dgm:cxn modelId="{C92B1C6D-BECF-414B-ABE0-7566C239AAFB}" srcId="{2954AD4F-DE63-4731-B2A8-108BE20B1E13}" destId="{E67A3F40-C118-4DEC-A13D-22B0C4583DE9}" srcOrd="0" destOrd="0" parTransId="{6927EC77-ABBF-40AA-963A-DA91902DEB66}" sibTransId="{98A73B88-FA25-4A80-88D1-574CAE8C0DE1}"/>
    <dgm:cxn modelId="{3ED4A131-3211-4509-A589-463A5B9B2F49}" type="presOf" srcId="{E67A3F40-C118-4DEC-A13D-22B0C4583DE9}" destId="{314A6BAC-46C8-444D-8EE7-598015D21A74}" srcOrd="0" destOrd="0" presId="urn:microsoft.com/office/officeart/2005/8/layout/hierarchy1"/>
    <dgm:cxn modelId="{180302E6-363B-459E-821C-F7CD2747C272}" type="presParOf" srcId="{56B1A901-2B05-4364-B317-2A5438FF1BE0}" destId="{207E53BF-1A69-4BF0-B433-3CE3B5F00B9D}" srcOrd="0" destOrd="0" presId="urn:microsoft.com/office/officeart/2005/8/layout/hierarchy1"/>
    <dgm:cxn modelId="{89C8C442-A9BB-46C5-B983-1A73F8FE951C}" type="presParOf" srcId="{207E53BF-1A69-4BF0-B433-3CE3B5F00B9D}" destId="{4CC8EC60-28DE-4CFA-9D25-C7B900069021}" srcOrd="0" destOrd="0" presId="urn:microsoft.com/office/officeart/2005/8/layout/hierarchy1"/>
    <dgm:cxn modelId="{070BC3F3-550B-4E52-9AF0-3D8F84B22ABB}" type="presParOf" srcId="{4CC8EC60-28DE-4CFA-9D25-C7B900069021}" destId="{83FFCFF8-39FD-4200-A484-F34EC1E2F83E}" srcOrd="0" destOrd="0" presId="urn:microsoft.com/office/officeart/2005/8/layout/hierarchy1"/>
    <dgm:cxn modelId="{C71EEFCA-C6EB-4831-B3CA-D2A5CF132F00}" type="presParOf" srcId="{4CC8EC60-28DE-4CFA-9D25-C7B900069021}" destId="{314A6BAC-46C8-444D-8EE7-598015D21A74}" srcOrd="1" destOrd="0" presId="urn:microsoft.com/office/officeart/2005/8/layout/hierarchy1"/>
    <dgm:cxn modelId="{01CE11F1-7D5A-4EF2-809C-CA89FE1B55D9}" type="presParOf" srcId="{207E53BF-1A69-4BF0-B433-3CE3B5F00B9D}" destId="{B4C0FF7F-D927-416D-BAA7-4123C29C89BB}" srcOrd="1" destOrd="0" presId="urn:microsoft.com/office/officeart/2005/8/layout/hierarchy1"/>
    <dgm:cxn modelId="{2B1B5BAD-BA99-49D9-BCA9-6F4322E0D6A4}" type="presParOf" srcId="{B4C0FF7F-D927-416D-BAA7-4123C29C89BB}" destId="{DC8E2983-DA83-4196-92F0-B7C0A0CCAB64}" srcOrd="0" destOrd="0" presId="urn:microsoft.com/office/officeart/2005/8/layout/hierarchy1"/>
    <dgm:cxn modelId="{4FD9AA48-EE77-42AF-946E-7FA0CDE1735F}" type="presParOf" srcId="{B4C0FF7F-D927-416D-BAA7-4123C29C89BB}" destId="{88D53A79-F363-402B-8173-623FD113D9A7}" srcOrd="1" destOrd="0" presId="urn:microsoft.com/office/officeart/2005/8/layout/hierarchy1"/>
    <dgm:cxn modelId="{FD33533F-B7EA-499D-BFE7-AC44ADFDC87D}" type="presParOf" srcId="{88D53A79-F363-402B-8173-623FD113D9A7}" destId="{E08755D8-D032-40D8-B9B8-8D4F68D37EA0}" srcOrd="0" destOrd="0" presId="urn:microsoft.com/office/officeart/2005/8/layout/hierarchy1"/>
    <dgm:cxn modelId="{5311B6C3-84F6-456E-AAA6-9D44B5C6CD22}" type="presParOf" srcId="{E08755D8-D032-40D8-B9B8-8D4F68D37EA0}" destId="{1AC1FC5F-E05E-49A3-8DE5-FC101B5F0860}" srcOrd="0" destOrd="0" presId="urn:microsoft.com/office/officeart/2005/8/layout/hierarchy1"/>
    <dgm:cxn modelId="{23AFD7E5-4F27-4FF6-BFAB-0D9C31121DCF}" type="presParOf" srcId="{E08755D8-D032-40D8-B9B8-8D4F68D37EA0}" destId="{6C8205AE-51F6-4DF6-9E46-C83E75BDBD74}" srcOrd="1" destOrd="0" presId="urn:microsoft.com/office/officeart/2005/8/layout/hierarchy1"/>
    <dgm:cxn modelId="{759FEE76-7E49-4D4D-B3AD-59578212ACE9}" type="presParOf" srcId="{88D53A79-F363-402B-8173-623FD113D9A7}" destId="{717A1F13-F2C3-4824-A2B9-62CA5B591523}" srcOrd="1" destOrd="0" presId="urn:microsoft.com/office/officeart/2005/8/layout/hierarchy1"/>
    <dgm:cxn modelId="{2EF42DB5-1341-496B-8EB8-B139138372AF}" type="presParOf" srcId="{B4C0FF7F-D927-416D-BAA7-4123C29C89BB}" destId="{CD356FF8-88D0-462D-BFE3-B6865693E1A7}" srcOrd="2" destOrd="0" presId="urn:microsoft.com/office/officeart/2005/8/layout/hierarchy1"/>
    <dgm:cxn modelId="{BBBC296F-F35F-46EF-B3D3-62C248EE9663}" type="presParOf" srcId="{B4C0FF7F-D927-416D-BAA7-4123C29C89BB}" destId="{C77AE2E3-680C-4F50-9AB1-4735E1D44590}" srcOrd="3" destOrd="0" presId="urn:microsoft.com/office/officeart/2005/8/layout/hierarchy1"/>
    <dgm:cxn modelId="{48D6B10B-9944-4699-A5A2-EBD7608BAC91}" type="presParOf" srcId="{C77AE2E3-680C-4F50-9AB1-4735E1D44590}" destId="{218AA2CF-2238-4EB7-8386-2CC376066474}" srcOrd="0" destOrd="0" presId="urn:microsoft.com/office/officeart/2005/8/layout/hierarchy1"/>
    <dgm:cxn modelId="{04CF11A6-1AB4-4B7B-8E39-E2C17FAC7D44}" type="presParOf" srcId="{218AA2CF-2238-4EB7-8386-2CC376066474}" destId="{8B044AD1-5ABB-4AE8-ADC0-A4ADA7CF6E12}" srcOrd="0" destOrd="0" presId="urn:microsoft.com/office/officeart/2005/8/layout/hierarchy1"/>
    <dgm:cxn modelId="{624F8B46-1D23-4931-A62F-00C6426FD27E}" type="presParOf" srcId="{218AA2CF-2238-4EB7-8386-2CC376066474}" destId="{C0DF59F8-874E-41BB-BF9F-005CEBF5FBC7}" srcOrd="1" destOrd="0" presId="urn:microsoft.com/office/officeart/2005/8/layout/hierarchy1"/>
    <dgm:cxn modelId="{7773F188-F1DD-4684-8061-74F6D621DC73}" type="presParOf" srcId="{C77AE2E3-680C-4F50-9AB1-4735E1D44590}" destId="{EFDEEA76-94EC-423C-8AD0-58E71A5858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FB3361-8733-4299-BB36-F1EBFE8FB06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ACAE8F3-5213-469A-9F8D-33B8AC45BF7D}">
      <dgm:prSet phldrT="[Metin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SERİAL DOSYALAMA</a:t>
          </a:r>
          <a:endParaRPr lang="tr-TR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389C4-7021-4CB1-A7C6-A865A3343DD2}" type="parTrans" cxnId="{2106C8F2-4B1E-4036-85F4-A6933B493457}">
      <dgm:prSet/>
      <dgm:spPr/>
      <dgm:t>
        <a:bodyPr/>
        <a:lstStyle/>
        <a:p>
          <a:endParaRPr lang="tr-TR" sz="240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354CF2-563E-4307-A580-3E05CAA7EA89}" type="sibTrans" cxnId="{2106C8F2-4B1E-4036-85F4-A6933B493457}">
      <dgm:prSet/>
      <dgm:spPr/>
      <dgm:t>
        <a:bodyPr/>
        <a:lstStyle/>
        <a:p>
          <a:endParaRPr lang="tr-TR" sz="240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7A19EF-B857-41C8-89A0-B4633F0C1F99}">
      <dgm:prSet phldrT="[Metin]" custT="1"/>
      <dgm:spPr/>
      <dgm:t>
        <a:bodyPr/>
        <a:lstStyle/>
        <a:p>
          <a:r>
            <a:rPr 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Dosyalar 1 den başlanarak birbirini takip ederek numaralandırılır.</a:t>
          </a:r>
          <a:endParaRPr lang="tr-TR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639AB7-CDF9-4C16-B160-01C0B7D54ED6}" type="parTrans" cxnId="{866B0C68-79EA-4D1B-A28A-3BA04962FB63}">
      <dgm:prSet/>
      <dgm:spPr/>
      <dgm:t>
        <a:bodyPr/>
        <a:lstStyle/>
        <a:p>
          <a:endParaRPr lang="tr-TR" sz="240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1D201A-98CE-4008-99E9-CFFBDAFFCBD9}" type="sibTrans" cxnId="{866B0C68-79EA-4D1B-A28A-3BA04962FB63}">
      <dgm:prSet/>
      <dgm:spPr/>
      <dgm:t>
        <a:bodyPr/>
        <a:lstStyle/>
        <a:p>
          <a:endParaRPr lang="tr-TR" sz="240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BB0C87-CD7E-4298-886F-C64C2046FC21}">
      <dgm:prSet phldrT="[Metin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DESİMAL DOSYALAMA</a:t>
          </a:r>
          <a:endParaRPr lang="tr-TR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A4CC60-664B-41A7-95F2-46F32C5E0026}" type="parTrans" cxnId="{E4F6F6A5-67CE-4B2E-8225-1477ADD857DF}">
      <dgm:prSet/>
      <dgm:spPr/>
      <dgm:t>
        <a:bodyPr/>
        <a:lstStyle/>
        <a:p>
          <a:endParaRPr lang="tr-TR" sz="240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157ED8-F7D0-4D7A-8034-60FC5F58DE89}" type="sibTrans" cxnId="{E4F6F6A5-67CE-4B2E-8225-1477ADD857DF}">
      <dgm:prSet/>
      <dgm:spPr/>
      <dgm:t>
        <a:bodyPr/>
        <a:lstStyle/>
        <a:p>
          <a:endParaRPr lang="tr-TR" sz="240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6149C1-FCE2-4A7E-8F1F-11CA1B58393D}">
      <dgm:prSet phldrT="[Metin]" custT="1"/>
      <dgm:spPr/>
      <dgm:t>
        <a:bodyPr/>
        <a:lstStyle/>
        <a:p>
          <a:r>
            <a:rPr 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Faaliyetler onlu gruplara ayrılır. Bu onlu gruplar da alt onlu gruplara ayrılır.</a:t>
          </a:r>
          <a:endParaRPr lang="tr-TR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0B3788-9317-4204-ADC0-1F01E3EB914C}" type="parTrans" cxnId="{C116A626-B868-4BAE-8A54-36C673A2CB06}">
      <dgm:prSet/>
      <dgm:spPr/>
      <dgm:t>
        <a:bodyPr/>
        <a:lstStyle/>
        <a:p>
          <a:endParaRPr lang="tr-TR" sz="240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AB7968-4D03-4372-933A-94AE53506DEC}" type="sibTrans" cxnId="{C116A626-B868-4BAE-8A54-36C673A2CB06}">
      <dgm:prSet/>
      <dgm:spPr/>
      <dgm:t>
        <a:bodyPr/>
        <a:lstStyle/>
        <a:p>
          <a:endParaRPr lang="tr-TR" sz="240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AEB652-606B-4F59-B463-68156B1F1CCB}" type="pres">
      <dgm:prSet presAssocID="{3CFB3361-8733-4299-BB36-F1EBFE8FB06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CDD33312-A671-4B39-B491-C13843349328}" type="pres">
      <dgm:prSet presAssocID="{9ACAE8F3-5213-469A-9F8D-33B8AC45BF7D}" presName="linNode" presStyleCnt="0"/>
      <dgm:spPr/>
    </dgm:pt>
    <dgm:pt modelId="{942E0999-EF4D-4DA3-B347-FC85E437A969}" type="pres">
      <dgm:prSet presAssocID="{9ACAE8F3-5213-469A-9F8D-33B8AC45BF7D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6C1191C-BC0A-40C7-9FC8-0543FA0E54E0}" type="pres">
      <dgm:prSet presAssocID="{9ACAE8F3-5213-469A-9F8D-33B8AC45BF7D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FCF6DE-581A-4B38-BF61-D1A3E4454BF8}" type="pres">
      <dgm:prSet presAssocID="{E4354CF2-563E-4307-A580-3E05CAA7EA89}" presName="spacing" presStyleCnt="0"/>
      <dgm:spPr/>
    </dgm:pt>
    <dgm:pt modelId="{7635020D-9D2F-4558-B159-FEAAD10031CB}" type="pres">
      <dgm:prSet presAssocID="{98BB0C87-CD7E-4298-886F-C64C2046FC21}" presName="linNode" presStyleCnt="0"/>
      <dgm:spPr/>
    </dgm:pt>
    <dgm:pt modelId="{0C493AED-E086-440B-B2FB-E82E89C36FD7}" type="pres">
      <dgm:prSet presAssocID="{98BB0C87-CD7E-4298-886F-C64C2046FC21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690EE4-DBC1-45F1-AE6A-522DAE1DC492}" type="pres">
      <dgm:prSet presAssocID="{98BB0C87-CD7E-4298-886F-C64C2046FC21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4BF8E53-7B5C-4382-91FD-7019D516F839}" type="presOf" srcId="{316149C1-FCE2-4A7E-8F1F-11CA1B58393D}" destId="{B8690EE4-DBC1-45F1-AE6A-522DAE1DC492}" srcOrd="0" destOrd="0" presId="urn:microsoft.com/office/officeart/2005/8/layout/vList6"/>
    <dgm:cxn modelId="{093DED94-DE4F-448D-85CD-B6AA9CAC0CF6}" type="presOf" srcId="{9ACAE8F3-5213-469A-9F8D-33B8AC45BF7D}" destId="{942E0999-EF4D-4DA3-B347-FC85E437A969}" srcOrd="0" destOrd="0" presId="urn:microsoft.com/office/officeart/2005/8/layout/vList6"/>
    <dgm:cxn modelId="{866B0C68-79EA-4D1B-A28A-3BA04962FB63}" srcId="{9ACAE8F3-5213-469A-9F8D-33B8AC45BF7D}" destId="{D57A19EF-B857-41C8-89A0-B4633F0C1F99}" srcOrd="0" destOrd="0" parTransId="{93639AB7-CDF9-4C16-B160-01C0B7D54ED6}" sibTransId="{3B1D201A-98CE-4008-99E9-CFFBDAFFCBD9}"/>
    <dgm:cxn modelId="{43FC85FE-A045-4DB8-BD09-686F986E5565}" type="presOf" srcId="{D57A19EF-B857-41C8-89A0-B4633F0C1F99}" destId="{B6C1191C-BC0A-40C7-9FC8-0543FA0E54E0}" srcOrd="0" destOrd="0" presId="urn:microsoft.com/office/officeart/2005/8/layout/vList6"/>
    <dgm:cxn modelId="{E4F6F6A5-67CE-4B2E-8225-1477ADD857DF}" srcId="{3CFB3361-8733-4299-BB36-F1EBFE8FB060}" destId="{98BB0C87-CD7E-4298-886F-C64C2046FC21}" srcOrd="1" destOrd="0" parTransId="{09A4CC60-664B-41A7-95F2-46F32C5E0026}" sibTransId="{60157ED8-F7D0-4D7A-8034-60FC5F58DE89}"/>
    <dgm:cxn modelId="{495EDCEC-36F2-4D77-8A67-7E509AE51A6E}" type="presOf" srcId="{98BB0C87-CD7E-4298-886F-C64C2046FC21}" destId="{0C493AED-E086-440B-B2FB-E82E89C36FD7}" srcOrd="0" destOrd="0" presId="urn:microsoft.com/office/officeart/2005/8/layout/vList6"/>
    <dgm:cxn modelId="{C116A626-B868-4BAE-8A54-36C673A2CB06}" srcId="{98BB0C87-CD7E-4298-886F-C64C2046FC21}" destId="{316149C1-FCE2-4A7E-8F1F-11CA1B58393D}" srcOrd="0" destOrd="0" parTransId="{B80B3788-9317-4204-ADC0-1F01E3EB914C}" sibTransId="{05AB7968-4D03-4372-933A-94AE53506DEC}"/>
    <dgm:cxn modelId="{2106C8F2-4B1E-4036-85F4-A6933B493457}" srcId="{3CFB3361-8733-4299-BB36-F1EBFE8FB060}" destId="{9ACAE8F3-5213-469A-9F8D-33B8AC45BF7D}" srcOrd="0" destOrd="0" parTransId="{D0E389C4-7021-4CB1-A7C6-A865A3343DD2}" sibTransId="{E4354CF2-563E-4307-A580-3E05CAA7EA89}"/>
    <dgm:cxn modelId="{1B332DCC-5644-40B0-833A-7E461AAD70F3}" type="presOf" srcId="{3CFB3361-8733-4299-BB36-F1EBFE8FB060}" destId="{E4AEB652-606B-4F59-B463-68156B1F1CCB}" srcOrd="0" destOrd="0" presId="urn:microsoft.com/office/officeart/2005/8/layout/vList6"/>
    <dgm:cxn modelId="{DB7C9330-67AD-4DC5-A9E4-BF02269CCB60}" type="presParOf" srcId="{E4AEB652-606B-4F59-B463-68156B1F1CCB}" destId="{CDD33312-A671-4B39-B491-C13843349328}" srcOrd="0" destOrd="0" presId="urn:microsoft.com/office/officeart/2005/8/layout/vList6"/>
    <dgm:cxn modelId="{44BF4BBA-DE61-4A25-9F45-ADA637357901}" type="presParOf" srcId="{CDD33312-A671-4B39-B491-C13843349328}" destId="{942E0999-EF4D-4DA3-B347-FC85E437A969}" srcOrd="0" destOrd="0" presId="urn:microsoft.com/office/officeart/2005/8/layout/vList6"/>
    <dgm:cxn modelId="{A79AA2F7-23D2-4118-AC57-C1E1C088ADAC}" type="presParOf" srcId="{CDD33312-A671-4B39-B491-C13843349328}" destId="{B6C1191C-BC0A-40C7-9FC8-0543FA0E54E0}" srcOrd="1" destOrd="0" presId="urn:microsoft.com/office/officeart/2005/8/layout/vList6"/>
    <dgm:cxn modelId="{F92EA236-9278-4FDF-97C5-8A3ED6799A6D}" type="presParOf" srcId="{E4AEB652-606B-4F59-B463-68156B1F1CCB}" destId="{2BFCF6DE-581A-4B38-BF61-D1A3E4454BF8}" srcOrd="1" destOrd="0" presId="urn:microsoft.com/office/officeart/2005/8/layout/vList6"/>
    <dgm:cxn modelId="{CF51D35D-DD04-4B13-9C16-82213EA96397}" type="presParOf" srcId="{E4AEB652-606B-4F59-B463-68156B1F1CCB}" destId="{7635020D-9D2F-4558-B159-FEAAD10031CB}" srcOrd="2" destOrd="0" presId="urn:microsoft.com/office/officeart/2005/8/layout/vList6"/>
    <dgm:cxn modelId="{031963FB-A9C7-46FC-A17E-43F0C2DF60E5}" type="presParOf" srcId="{7635020D-9D2F-4558-B159-FEAAD10031CB}" destId="{0C493AED-E086-440B-B2FB-E82E89C36FD7}" srcOrd="0" destOrd="0" presId="urn:microsoft.com/office/officeart/2005/8/layout/vList6"/>
    <dgm:cxn modelId="{8C2A4B56-1DE6-40F6-9299-63589F526850}" type="presParOf" srcId="{7635020D-9D2F-4558-B159-FEAAD10031CB}" destId="{B8690EE4-DBC1-45F1-AE6A-522DAE1DC49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356FF8-88D0-462D-BFE3-B6865693E1A7}">
      <dsp:nvSpPr>
        <dsp:cNvPr id="0" name=""/>
        <dsp:cNvSpPr/>
      </dsp:nvSpPr>
      <dsp:spPr>
        <a:xfrm>
          <a:off x="3235233" y="1293416"/>
          <a:ext cx="1244521" cy="592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3621"/>
              </a:lnTo>
              <a:lnTo>
                <a:pt x="1244521" y="403621"/>
              </a:lnTo>
              <a:lnTo>
                <a:pt x="1244521" y="5922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E2983-DA83-4196-92F0-B7C0A0CCAB64}">
      <dsp:nvSpPr>
        <dsp:cNvPr id="0" name=""/>
        <dsp:cNvSpPr/>
      </dsp:nvSpPr>
      <dsp:spPr>
        <a:xfrm>
          <a:off x="1990711" y="1293416"/>
          <a:ext cx="1244521" cy="592279"/>
        </a:xfrm>
        <a:custGeom>
          <a:avLst/>
          <a:gdLst/>
          <a:ahLst/>
          <a:cxnLst/>
          <a:rect l="0" t="0" r="0" b="0"/>
          <a:pathLst>
            <a:path>
              <a:moveTo>
                <a:pt x="1244521" y="0"/>
              </a:moveTo>
              <a:lnTo>
                <a:pt x="1244521" y="403621"/>
              </a:lnTo>
              <a:lnTo>
                <a:pt x="0" y="403621"/>
              </a:lnTo>
              <a:lnTo>
                <a:pt x="0" y="5922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FCFF8-39FD-4200-A484-F34EC1E2F83E}">
      <dsp:nvSpPr>
        <dsp:cNvPr id="0" name=""/>
        <dsp:cNvSpPr/>
      </dsp:nvSpPr>
      <dsp:spPr>
        <a:xfrm>
          <a:off x="1887382" y="245"/>
          <a:ext cx="2695702" cy="12931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4A6BAC-46C8-444D-8EE7-598015D21A74}">
      <dsp:nvSpPr>
        <dsp:cNvPr id="0" name=""/>
        <dsp:cNvSpPr/>
      </dsp:nvSpPr>
      <dsp:spPr>
        <a:xfrm>
          <a:off x="2113659" y="215207"/>
          <a:ext cx="2695702" cy="12931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EVRAKIN KAYDEDİLDİĞİ DEFTERLER</a:t>
          </a:r>
          <a:endParaRPr lang="tr-TR" sz="2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51535" y="253083"/>
        <a:ext cx="2619950" cy="1217419"/>
      </dsp:txXfrm>
    </dsp:sp>
    <dsp:sp modelId="{1AC1FC5F-E05E-49A3-8DE5-FC101B5F0860}">
      <dsp:nvSpPr>
        <dsp:cNvPr id="0" name=""/>
        <dsp:cNvSpPr/>
      </dsp:nvSpPr>
      <dsp:spPr>
        <a:xfrm>
          <a:off x="972466" y="1885695"/>
          <a:ext cx="2036490" cy="12931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8205AE-51F6-4DF6-9E46-C83E75BDBD74}">
      <dsp:nvSpPr>
        <dsp:cNvPr id="0" name=""/>
        <dsp:cNvSpPr/>
      </dsp:nvSpPr>
      <dsp:spPr>
        <a:xfrm>
          <a:off x="1198743" y="2100658"/>
          <a:ext cx="2036490" cy="12931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GELEN EVRAK DEFTERİ</a:t>
          </a:r>
          <a:endParaRPr lang="tr-TR" sz="2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36619" y="2138534"/>
        <a:ext cx="1960738" cy="1217419"/>
      </dsp:txXfrm>
    </dsp:sp>
    <dsp:sp modelId="{8B044AD1-5ABB-4AE8-ADC0-A4ADA7CF6E12}">
      <dsp:nvSpPr>
        <dsp:cNvPr id="0" name=""/>
        <dsp:cNvSpPr/>
      </dsp:nvSpPr>
      <dsp:spPr>
        <a:xfrm>
          <a:off x="3461510" y="1885695"/>
          <a:ext cx="2036490" cy="12931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F59F8-874E-41BB-BF9F-005CEBF5FBC7}">
      <dsp:nvSpPr>
        <dsp:cNvPr id="0" name=""/>
        <dsp:cNvSpPr/>
      </dsp:nvSpPr>
      <dsp:spPr>
        <a:xfrm>
          <a:off x="3687787" y="2100658"/>
          <a:ext cx="2036490" cy="12931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GİDEN EVRAK DEFTERİ</a:t>
          </a:r>
          <a:endParaRPr lang="tr-TR" sz="2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25663" y="2138534"/>
        <a:ext cx="1960738" cy="1217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C1191C-BC0A-40C7-9FC8-0543FA0E54E0}">
      <dsp:nvSpPr>
        <dsp:cNvPr id="0" name=""/>
        <dsp:cNvSpPr/>
      </dsp:nvSpPr>
      <dsp:spPr>
        <a:xfrm>
          <a:off x="3291839" y="379"/>
          <a:ext cx="4937760" cy="14788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Dosyalar 1 den başlanarak birbirini takip ederek numaralandırılır.</a:t>
          </a:r>
          <a:endParaRPr lang="tr-TR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91839" y="185241"/>
        <a:ext cx="4383174" cy="1109171"/>
      </dsp:txXfrm>
    </dsp:sp>
    <dsp:sp modelId="{942E0999-EF4D-4DA3-B347-FC85E437A969}">
      <dsp:nvSpPr>
        <dsp:cNvPr id="0" name=""/>
        <dsp:cNvSpPr/>
      </dsp:nvSpPr>
      <dsp:spPr>
        <a:xfrm>
          <a:off x="0" y="379"/>
          <a:ext cx="3291840" cy="1478895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SERİAL DOSYALAMA</a:t>
          </a:r>
          <a:endParaRPr lang="tr-TR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194" y="72573"/>
        <a:ext cx="3147452" cy="1334507"/>
      </dsp:txXfrm>
    </dsp:sp>
    <dsp:sp modelId="{B8690EE4-DBC1-45F1-AE6A-522DAE1DC492}">
      <dsp:nvSpPr>
        <dsp:cNvPr id="0" name=""/>
        <dsp:cNvSpPr/>
      </dsp:nvSpPr>
      <dsp:spPr>
        <a:xfrm>
          <a:off x="3291839" y="1627164"/>
          <a:ext cx="4937760" cy="14788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Faaliyetler onlu gruplara ayrılır. Bu onlu gruplar da alt onlu gruplara ayrılır.</a:t>
          </a:r>
          <a:endParaRPr lang="tr-TR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91839" y="1812026"/>
        <a:ext cx="4383174" cy="1109171"/>
      </dsp:txXfrm>
    </dsp:sp>
    <dsp:sp modelId="{0C493AED-E086-440B-B2FB-E82E89C36FD7}">
      <dsp:nvSpPr>
        <dsp:cNvPr id="0" name=""/>
        <dsp:cNvSpPr/>
      </dsp:nvSpPr>
      <dsp:spPr>
        <a:xfrm>
          <a:off x="0" y="1627164"/>
          <a:ext cx="3291840" cy="1478895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DESİMAL DOSYALAMA</a:t>
          </a:r>
          <a:endParaRPr lang="tr-TR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194" y="1699358"/>
        <a:ext cx="3147452" cy="1334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45441" y="2206952"/>
            <a:ext cx="7147931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208476"/>
            <a:ext cx="1190348" cy="184480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2352494"/>
            <a:ext cx="910224" cy="155676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4" y="2291716"/>
            <a:ext cx="6947845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3468951"/>
            <a:ext cx="762000" cy="3429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541822" y="3419458"/>
            <a:ext cx="6755166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2354580"/>
            <a:ext cx="6760868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3486150"/>
            <a:ext cx="6553200" cy="3429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2420275"/>
            <a:ext cx="6629400" cy="9144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451976" y="2209800"/>
            <a:ext cx="8265160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2286001"/>
            <a:ext cx="8033800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2400300"/>
            <a:ext cx="7696200" cy="97155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3406141"/>
            <a:ext cx="7818120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455633"/>
            <a:ext cx="7696200" cy="3928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8" y="2343150"/>
            <a:ext cx="7817599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291828"/>
            <a:ext cx="4040188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14350"/>
            <a:ext cx="4572000" cy="39433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560034" y="1129284"/>
            <a:ext cx="2716566" cy="264261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231854"/>
            <a:ext cx="2483254" cy="2425746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228850"/>
            <a:ext cx="2298634" cy="131445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300734"/>
            <a:ext cx="2298634" cy="893715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66078"/>
            <a:ext cx="7772400" cy="3248673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Rectangle 9"/>
          <p:cNvSpPr/>
          <p:nvPr/>
        </p:nvSpPr>
        <p:spPr>
          <a:xfrm>
            <a:off x="685800" y="3714750"/>
            <a:ext cx="7772400" cy="10287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" y="3771900"/>
            <a:ext cx="7600765" cy="902193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914400" y="4229100"/>
            <a:ext cx="7328514" cy="338772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3806190"/>
            <a:ext cx="7946136" cy="82296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4242418"/>
            <a:ext cx="7244736" cy="301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29051"/>
            <a:ext cx="7328514" cy="392282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171450"/>
            <a:ext cx="1859280" cy="4591976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6" y="263557"/>
            <a:ext cx="1672235" cy="4407763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8" y="296571"/>
            <a:ext cx="1485531" cy="4341736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172200" cy="43434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82296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D3CF57A-2788-42BC-AF59-CD3CFD4D2818}" type="datetimeFigureOut">
              <a:rPr lang="tr-TR" smtClean="0"/>
              <a:t>07.09.2020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EDAA6CD-9C40-411E-A0DD-19C28A1EB58B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274320" y="208625"/>
            <a:ext cx="8595360" cy="99441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279647"/>
            <a:ext cx="8380520" cy="83894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827584" y="2499742"/>
            <a:ext cx="6553200" cy="792088"/>
          </a:xfrm>
        </p:spPr>
        <p:txBody>
          <a:bodyPr>
            <a:noAutofit/>
          </a:bodyPr>
          <a:lstStyle/>
          <a:p>
            <a:pPr marL="0" lvl="1"/>
            <a:r>
              <a:rPr lang="tr-T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DOSYALAMA</a:t>
            </a:r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99592" y="465516"/>
            <a:ext cx="6629400" cy="1573016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TİCARİ DEFTERLER VE BELGELER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04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EVRAK 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1600" y="1491630"/>
            <a:ext cx="7128792" cy="2595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Kuruluşların 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yazılı iletişimleri sonucunda oluşan, belge niteliği taşıyan bilgi 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içeren yazılardır.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(Dilekçeler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tutanaklar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sözleşmeler ve resmi 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raporlar, sipariş mektupları, 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bilgi 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isteme-verme yazışmaları gibi)</a:t>
            </a:r>
            <a:endPara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6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267494"/>
            <a:ext cx="8229600" cy="792088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EVRAKLARIN KAYDI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İçerik Yer Tutucusu 2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540219"/>
              </p:ext>
            </p:extLst>
          </p:nvPr>
        </p:nvGraphicFramePr>
        <p:xfrm>
          <a:off x="1259632" y="1419622"/>
          <a:ext cx="6696744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876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GELEN EVRAK DEFTERİ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5880196"/>
              </p:ext>
            </p:extLst>
          </p:nvPr>
        </p:nvGraphicFramePr>
        <p:xfrm>
          <a:off x="683568" y="1491630"/>
          <a:ext cx="7848871" cy="2806144"/>
        </p:xfrm>
        <a:graphic>
          <a:graphicData uri="http://schemas.openxmlformats.org/drawingml/2006/table">
            <a:tbl>
              <a:tblPr/>
              <a:tblGrid>
                <a:gridCol w="877684"/>
                <a:gridCol w="1097103"/>
                <a:gridCol w="1028536"/>
                <a:gridCol w="877684"/>
                <a:gridCol w="877684"/>
                <a:gridCol w="877684"/>
                <a:gridCol w="877684"/>
                <a:gridCol w="1334812"/>
              </a:tblGrid>
              <a:tr h="2943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GELEN EVRAK KAYIT DEFTERİ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943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SIRA 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GELEN EVRAKIN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AÇIKLAMALAR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39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GELDİĞİ YER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NUMARASI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TARİHİ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CİNSİ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EKİ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8879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Cevap No:    Dosya No: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1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9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52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GİDEN EVRAK KAYIT DEFTERİ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860773"/>
              </p:ext>
            </p:extLst>
          </p:nvPr>
        </p:nvGraphicFramePr>
        <p:xfrm>
          <a:off x="755576" y="1563638"/>
          <a:ext cx="7416824" cy="2736304"/>
        </p:xfrm>
        <a:graphic>
          <a:graphicData uri="http://schemas.openxmlformats.org/drawingml/2006/table">
            <a:tbl>
              <a:tblPr/>
              <a:tblGrid>
                <a:gridCol w="1053845"/>
                <a:gridCol w="1317305"/>
                <a:gridCol w="1168921"/>
                <a:gridCol w="736547"/>
                <a:gridCol w="617884"/>
                <a:gridCol w="596133"/>
                <a:gridCol w="573648"/>
                <a:gridCol w="1352541"/>
              </a:tblGrid>
              <a:tr h="30235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GİDEN EVRAK KAYIT DEFTERİ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023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SIRA 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GİDEN  EVRAKIN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AÇIKLAMALAR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35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GİTTİĞİ YER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NUMARASI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TARİHİ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CİNSİ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EKİ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0470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Cevap No:    Dosya No: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82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70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43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DOSYALAMA</a:t>
            </a:r>
            <a:endParaRPr lang="tr-TR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14451"/>
            <a:ext cx="5050904" cy="328017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İşletmelerin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faaliyetleri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sırasında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ortaya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çıkan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bilgi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doküman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kayda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alınmış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belgelerin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dolaplarda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raflarda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bilgisayar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ortamında </a:t>
            </a:r>
            <a:r>
              <a:rPr lang="en-U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belirli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sistemlere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saklanmasına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dosyalama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denir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g02.s.alicdn.com/kf/HTB1kBt1SFXXXXayXXXXq6xXFXXXx/227845301/HTB1kBt1SFXXXXayXXXXq6xXFXXX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83618"/>
            <a:ext cx="3275856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92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DOSYALAMANIN ÖNEMİ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203598"/>
            <a:ext cx="7776864" cy="3312368"/>
          </a:xfrm>
        </p:spPr>
        <p:txBody>
          <a:bodyPr>
            <a:noAutofit/>
          </a:bodyPr>
          <a:lstStyle/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vrakların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saklanmasını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sağlar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C00000"/>
              </a:buClr>
              <a:buNone/>
            </a:pPr>
            <a:endPara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</a:t>
            </a:r>
            <a:r>
              <a:rPr lang="en-U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stenildiğinde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belgenin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kolaylıkla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bulunmasını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sağlar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şletme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içinde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tertip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düzenin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oluşmasını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sağlar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28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DOSYALAMANIN ÖNEMİ</a:t>
            </a: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1" y="1347614"/>
            <a:ext cx="5554960" cy="3240360"/>
          </a:xfrm>
        </p:spPr>
        <p:txBody>
          <a:bodyPr>
            <a:noAutofit/>
          </a:bodyPr>
          <a:lstStyle/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Kişilerin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bilgi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edinme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kapsamında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bilgi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doküman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istekleri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hızlı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şekilde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karşılana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bilir.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C00000"/>
              </a:buClr>
              <a:buNone/>
            </a:pPr>
            <a:endPara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iş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kaybının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önüne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geçilerek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verimin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artırılmasını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sağlar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miro.medium.com/max/1200/1*tIuVPf4iM1qJ81gciSqp1w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47614"/>
            <a:ext cx="253728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63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DOSYALAMA SİSTEMLERİ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7584" y="1347614"/>
            <a:ext cx="7488832" cy="3312368"/>
          </a:xfrm>
        </p:spPr>
        <p:txBody>
          <a:bodyPr>
            <a:noAutofit/>
          </a:bodyPr>
          <a:lstStyle/>
          <a:p>
            <a:pPr marL="628650" indent="-514350">
              <a:buClr>
                <a:srgbClr val="C00000"/>
              </a:buClr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ALFABETİK DOSYALAMA SİSTEMİ</a:t>
            </a:r>
          </a:p>
          <a:p>
            <a:pPr marL="628650" indent="-514350">
              <a:buClr>
                <a:srgbClr val="C00000"/>
              </a:buClr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KRONOLOJİK 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DOSYALAMA 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SİSTEMİ</a:t>
            </a:r>
          </a:p>
          <a:p>
            <a:pPr marL="628650" indent="-514350">
              <a:buClr>
                <a:srgbClr val="C00000"/>
              </a:buClr>
              <a:buFont typeface="+mj-lt"/>
              <a:buAutoNum type="arabicPeriod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BÖLGESEL (COĞRAFİ) DOSYALAMA 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SİSTEMİ</a:t>
            </a:r>
          </a:p>
          <a:p>
            <a:pPr marL="628650" indent="-514350">
              <a:buClr>
                <a:srgbClr val="C00000"/>
              </a:buClr>
              <a:buFont typeface="+mj-lt"/>
              <a:buAutoNum type="arabicPeriod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NUMARALI DOSYALAMA 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SİSTEMİ</a:t>
            </a:r>
          </a:p>
          <a:p>
            <a:pPr marL="628650" indent="-514350">
              <a:buClr>
                <a:srgbClr val="C00000"/>
              </a:buClr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 ESASINA GÖRE DOSYALAMA 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SİSTEMİ</a:t>
            </a: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indent="-514350">
              <a:buClr>
                <a:srgbClr val="C00000"/>
              </a:buClr>
              <a:buFont typeface="+mj-lt"/>
              <a:buAutoNum type="arabicPeriod"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KARMA DOSYALAMA SİSTEMİ</a:t>
            </a: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4" y="339502"/>
            <a:ext cx="1371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20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ALFABETİK DOSYALAMA SİSTEMİ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458467"/>
            <a:ext cx="5482952" cy="2625451"/>
          </a:xfrm>
        </p:spPr>
        <p:txBody>
          <a:bodyPr>
            <a:noAutofit/>
          </a:bodyPr>
          <a:lstStyle/>
          <a:p>
            <a:pPr marL="114300" lvl="0" indent="0">
              <a:buNone/>
            </a:pP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içindeki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evraklar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A’dan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Z’ye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gruplandırılarak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sıralanır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sistemde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kişilerin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isimleri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yerine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soyisimlerinin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esas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alınması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uygundur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https://i5.walmartimages.com/asr/a4ed56b6-7285-4616-a029-cbbcffb832fe_1.06270976a72eb30293c3dfcf888559c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1383618"/>
            <a:ext cx="2463268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31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ALFABETİK DOSYALAMA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Örneğin </a:t>
            </a:r>
          </a:p>
          <a:p>
            <a:pPr marL="0" indent="0" algn="ctr">
              <a:buClrTx/>
              <a:buNone/>
            </a:pPr>
            <a:endParaRPr lang="tr-TR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ClrTx/>
              <a:buNone/>
            </a:pPr>
            <a:r>
              <a:rPr lang="tr-TR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İsmail YILDIZ,    FUNDA Güneş,     Ahmet BAŞAR,    Sevim GÜVEN</a:t>
            </a:r>
          </a:p>
          <a:p>
            <a:pPr marL="0" indent="0">
              <a:buClrTx/>
              <a:buNone/>
            </a:pPr>
            <a:endPara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786294"/>
              </p:ext>
            </p:extLst>
          </p:nvPr>
        </p:nvGraphicFramePr>
        <p:xfrm>
          <a:off x="1691680" y="2859782"/>
          <a:ext cx="5256584" cy="1070223"/>
        </p:xfrm>
        <a:graphic>
          <a:graphicData uri="http://schemas.openxmlformats.org/drawingml/2006/table">
            <a:tbl>
              <a:tblPr/>
              <a:tblGrid>
                <a:gridCol w="1314146"/>
                <a:gridCol w="1314146"/>
                <a:gridCol w="1314146"/>
                <a:gridCol w="1314146"/>
              </a:tblGrid>
              <a:tr h="1070223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BAŞAR                            Ahmet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GÜNEŞ                                     Funda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GÜVEN                                      Sevim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YILDIZ                                    İsmail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4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 KRONOLOJİK DOSYALAMA SİSTEMİ</a:t>
            </a:r>
            <a:endPara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9662"/>
            <a:ext cx="4978896" cy="223224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sistemde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dosyaların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tarihleri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esas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alınır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None/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None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osyalar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tarih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sırasına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dizilir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94460"/>
            <a:ext cx="3172474" cy="301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1494">
            <a:off x="7020273" y="1815666"/>
            <a:ext cx="140398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5550">
            <a:off x="7015833" y="2473245"/>
            <a:ext cx="1398905" cy="336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7111">
            <a:off x="6898227" y="3025909"/>
            <a:ext cx="134493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09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KRONOLOJİK DOSYALAMA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756526"/>
              </p:ext>
            </p:extLst>
          </p:nvPr>
        </p:nvGraphicFramePr>
        <p:xfrm>
          <a:off x="683568" y="1347614"/>
          <a:ext cx="7488833" cy="741045"/>
        </p:xfrm>
        <a:graphic>
          <a:graphicData uri="http://schemas.openxmlformats.org/drawingml/2006/table">
            <a:tbl>
              <a:tblPr/>
              <a:tblGrid>
                <a:gridCol w="2130097"/>
                <a:gridCol w="1339684"/>
                <a:gridCol w="1339684"/>
                <a:gridCol w="1339684"/>
                <a:gridCol w="1339684"/>
              </a:tblGrid>
              <a:tr h="63817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YILLARA GÖRE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2000-2005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2006-2010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2011-2015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2016-2020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326614"/>
              </p:ext>
            </p:extLst>
          </p:nvPr>
        </p:nvGraphicFramePr>
        <p:xfrm>
          <a:off x="755576" y="2355726"/>
          <a:ext cx="7188572" cy="2000250"/>
        </p:xfrm>
        <a:graphic>
          <a:graphicData uri="http://schemas.openxmlformats.org/drawingml/2006/table">
            <a:tbl>
              <a:tblPr/>
              <a:tblGrid>
                <a:gridCol w="2027459"/>
                <a:gridCol w="1304834"/>
                <a:gridCol w="934959"/>
                <a:gridCol w="989332"/>
                <a:gridCol w="959356"/>
                <a:gridCol w="972632"/>
              </a:tblGrid>
              <a:tr h="40005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AYLARA GÖRE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OCAK</a:t>
                      </a:r>
                      <a:r>
                        <a:rPr lang="tr-T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2016</a:t>
                      </a:r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ŞUBAT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ŞUBAT 2017</a:t>
                      </a:r>
                      <a:r>
                        <a:rPr lang="tr-T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MART 2018</a:t>
                      </a:r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NİSAN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NİSAN</a:t>
                      </a:r>
                      <a:r>
                        <a:rPr lang="tr-T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2019</a:t>
                      </a:r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3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29600" cy="857250"/>
          </a:xfrm>
        </p:spPr>
        <p:txBody>
          <a:bodyPr>
            <a:no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BÖLGESEL (COĞRAFİ) DOSYALAMA SİSTEMİ</a:t>
            </a:r>
            <a:endParaRPr lang="tr-T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9661"/>
            <a:ext cx="5266928" cy="2088233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sistemde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coğrafi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bölgeler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esas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alınır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None/>
            </a:pP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İşletmenin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faaliyet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yapısına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dosyalar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ülke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bölge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ilçe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mahalle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köy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esasına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bölümlenir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383618"/>
            <a:ext cx="3024337" cy="264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22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BÖLGESEL (COĞRAFİ) DOSYALAMA SİSTEMİ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518222"/>
              </p:ext>
            </p:extLst>
          </p:nvPr>
        </p:nvGraphicFramePr>
        <p:xfrm>
          <a:off x="611560" y="1635646"/>
          <a:ext cx="7920880" cy="2448273"/>
        </p:xfrm>
        <a:graphic>
          <a:graphicData uri="http://schemas.openxmlformats.org/drawingml/2006/table">
            <a:tbl>
              <a:tblPr/>
              <a:tblGrid>
                <a:gridCol w="586045"/>
                <a:gridCol w="1391856"/>
                <a:gridCol w="1611623"/>
                <a:gridCol w="2051157"/>
                <a:gridCol w="2280199"/>
              </a:tblGrid>
              <a:tr h="59056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İLÇELER</a:t>
                      </a:r>
                    </a:p>
                  </a:txBody>
                  <a:tcPr marL="8296" marR="8296" marT="8296" marB="0" vert="wordArtVert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ADANA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AFYON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AĞRI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AMASYA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55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ALADAĞ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BAYAT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DİYADİN 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GÖYNÜCEK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56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CEYHAN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BOLVADİN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DOĞUBEYAZIT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GÜMÜŞHACIKÖY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20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FEKE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ÇAY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ELEŞKİRT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HAMAMÖZÜ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38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KOZAN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EMİRDAĞ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HAMUR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MERZİFON</a:t>
                      </a:r>
                    </a:p>
                  </a:txBody>
                  <a:tcPr marL="8296" marR="8296" marT="82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31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4- NUMARALI DOSYALAMA SİSTEMİ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477285"/>
              </p:ext>
            </p:extLst>
          </p:nvPr>
        </p:nvGraphicFramePr>
        <p:xfrm>
          <a:off x="467544" y="1275606"/>
          <a:ext cx="8229600" cy="3106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030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SERİAL DOSYALAMA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1149130"/>
              </p:ext>
            </p:extLst>
          </p:nvPr>
        </p:nvGraphicFramePr>
        <p:xfrm>
          <a:off x="1331640" y="1347613"/>
          <a:ext cx="6336703" cy="2736304"/>
        </p:xfrm>
        <a:graphic>
          <a:graphicData uri="http://schemas.openxmlformats.org/drawingml/2006/table">
            <a:tbl>
              <a:tblPr/>
              <a:tblGrid>
                <a:gridCol w="1432022"/>
                <a:gridCol w="1670694"/>
                <a:gridCol w="1658761"/>
                <a:gridCol w="1575226"/>
              </a:tblGrid>
              <a:tr h="68407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1-99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100-199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200-299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300-399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100-109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200-209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300-309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110-119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210-219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310-319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20-29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120-129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220-229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320-329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90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DESİMAL DOSYALAMA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678428"/>
              </p:ext>
            </p:extLst>
          </p:nvPr>
        </p:nvGraphicFramePr>
        <p:xfrm>
          <a:off x="611560" y="1275606"/>
          <a:ext cx="8064896" cy="2811760"/>
        </p:xfrm>
        <a:graphic>
          <a:graphicData uri="http://schemas.openxmlformats.org/drawingml/2006/table">
            <a:tbl>
              <a:tblPr/>
              <a:tblGrid>
                <a:gridCol w="2808312"/>
                <a:gridCol w="2879562"/>
                <a:gridCol w="2377022"/>
              </a:tblGrid>
              <a:tr h="925657">
                <a:tc>
                  <a:txBody>
                    <a:bodyPr/>
                    <a:lstStyle/>
                    <a:p>
                      <a:pPr algn="ctr" fontAlgn="t"/>
                      <a:r>
                        <a:rPr lang="tr-TR" sz="1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10-19  </a:t>
                      </a:r>
                    </a:p>
                    <a:p>
                      <a:pPr algn="ctr" fontAlgn="t"/>
                      <a:r>
                        <a:rPr lang="tr-TR" sz="1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PERSONEL </a:t>
                      </a:r>
                      <a:r>
                        <a:rPr lang="tr-TR" sz="19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İŞLEMLERİ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20-29 </a:t>
                      </a:r>
                    </a:p>
                    <a:p>
                      <a:pPr algn="ctr" fontAlgn="t"/>
                      <a:r>
                        <a:rPr lang="tr-TR" sz="1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SATIŞLAR</a:t>
                      </a:r>
                      <a:endParaRPr lang="tr-TR" sz="19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9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30-39                     HUKUK İŞLERİ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967">
                <a:tc>
                  <a:txBody>
                    <a:bodyPr/>
                    <a:lstStyle/>
                    <a:p>
                      <a:pPr algn="l" fontAlgn="t"/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tr-TR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PERSONEL</a:t>
                      </a:r>
                      <a:r>
                        <a:rPr lang="tr-TR" sz="1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EĞİTİMİ</a:t>
                      </a:r>
                      <a:endParaRPr lang="tr-TR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tr-TR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YURTİÇİ </a:t>
                      </a:r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SATIŞLAR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 </a:t>
                      </a:r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ALACAK TAKİBİ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105">
                <a:tc>
                  <a:txBody>
                    <a:bodyPr/>
                    <a:lstStyle/>
                    <a:p>
                      <a:pPr algn="l" fontAlgn="t"/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</a:t>
                      </a:r>
                      <a:r>
                        <a:rPr lang="tr-TR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İŞE </a:t>
                      </a:r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ALMALAR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</a:t>
                      </a:r>
                      <a:r>
                        <a:rPr lang="tr-TR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YURTDIŞI </a:t>
                      </a:r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SATIŞLAR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</a:t>
                      </a:r>
                      <a:r>
                        <a:rPr lang="tr-TR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BORÇ </a:t>
                      </a:r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TAKİBİ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031">
                <a:tc>
                  <a:txBody>
                    <a:bodyPr/>
                    <a:lstStyle/>
                    <a:p>
                      <a:pPr algn="l" fontAlgn="t"/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</a:t>
                      </a:r>
                      <a:r>
                        <a:rPr lang="tr-TR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İZİN </a:t>
                      </a:r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İŞLEMLERİ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</a:t>
                      </a:r>
                      <a:r>
                        <a:rPr lang="tr-TR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PAZARLAMA </a:t>
                      </a:r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FAALİYETLERİ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</a:t>
                      </a:r>
                      <a:r>
                        <a:rPr lang="tr-TR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MAHKEME </a:t>
                      </a:r>
                      <a:r>
                        <a:rPr lang="tr-TR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KARARLARI</a:t>
                      </a:r>
                    </a:p>
                  </a:txBody>
                  <a:tcPr marL="8120" marR="8120" marT="81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67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39502"/>
            <a:ext cx="8301608" cy="720080"/>
          </a:xfrm>
        </p:spPr>
        <p:txBody>
          <a:bodyPr>
            <a:noAutofit/>
          </a:bodyPr>
          <a:lstStyle/>
          <a:p>
            <a:r>
              <a:rPr lang="tr-TR" sz="2400" b="1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5- </a:t>
            </a:r>
            <a:r>
              <a:rPr lang="en-US" sz="2400" b="1" cap="none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 ESASINA GÖRE DOSYALAMA SİSTEMİ</a:t>
            </a:r>
            <a:endParaRPr lang="tr-TR" sz="2400" cap="none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199" y="915566"/>
            <a:ext cx="8146529" cy="3888432"/>
          </a:xfrm>
        </p:spPr>
        <p:txBody>
          <a:bodyPr>
            <a:normAutofit/>
          </a:bodyPr>
          <a:lstStyle/>
          <a:p>
            <a:pPr lvl="0"/>
            <a:endParaRPr lang="tr-TR" sz="24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 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Esas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konular</a:t>
            </a:r>
            <a:r>
              <a:rPr lang="tr-T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Konunun ilk                                                                ya da  iki harfi ile gösterilir.</a:t>
            </a:r>
          </a:p>
          <a:p>
            <a:pPr marL="0" lvl="0" indent="0">
              <a:buNone/>
            </a:pPr>
            <a:endParaRPr lang="tr-T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konular</a:t>
            </a:r>
            <a:r>
              <a:rPr lang="tr-T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Rakamlarla gösterilir.</a:t>
            </a:r>
          </a:p>
          <a:p>
            <a:pPr marL="0" lvl="0" indent="0">
              <a:buNone/>
            </a:pPr>
            <a:endParaRPr lang="tr-T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tr-T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konular</a:t>
            </a:r>
            <a:r>
              <a:rPr lang="tr-TR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Rakamlarla gösterilir</a:t>
            </a:r>
            <a:r>
              <a:rPr lang="tr-T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323" y="1131590"/>
            <a:ext cx="2493267" cy="98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806" y="2283718"/>
            <a:ext cx="2736304" cy="99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07854"/>
            <a:ext cx="280035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34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29600" cy="720080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 KARMA DOSYALAMA SİSTEMİ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563638"/>
            <a:ext cx="8229600" cy="234690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İKİ VEYA DAHA FAZLA DOSYALAMA SİSTEMİNİN BİRLİKTE KULLANILMASIDIR.</a:t>
            </a:r>
            <a:endPara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570163"/>
            <a:ext cx="771525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62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267494"/>
            <a:ext cx="8229600" cy="85725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7- SANAL DOSYALAMA SİSTEMİ</a:t>
            </a:r>
            <a:endParaRPr lang="tr-TR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1600" y="1347614"/>
            <a:ext cx="6480720" cy="1512169"/>
          </a:xfrm>
        </p:spPr>
        <p:txBody>
          <a:bodyPr>
            <a:normAutofit/>
          </a:bodyPr>
          <a:lstStyle/>
          <a:p>
            <a:pPr marL="114300" lvl="0" indent="0">
              <a:buNone/>
            </a:pP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Bilgisayar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ortamında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belgeler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hard disk, cd,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bellek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gibi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depolama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birimlerinde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dosyalanıp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saklan</a:t>
            </a:r>
            <a:r>
              <a:rPr 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maktadır.</a:t>
            </a:r>
          </a:p>
          <a:p>
            <a:pPr marL="114300" lvl="0" indent="0">
              <a:buNone/>
            </a:pPr>
            <a:endParaRPr lang="tr-T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859" y="2643758"/>
            <a:ext cx="3132348" cy="205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05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ARŞİVLEME</a:t>
            </a:r>
            <a:endParaRPr lang="tr-TR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C00000"/>
              </a:buClr>
            </a:pP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Kişi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kuruluşların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yaptıkları</a:t>
            </a:r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faaliyetler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esnasında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ürettikleri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sakladıkları</a:t>
            </a:r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türlü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belge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doküman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kayıtlara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ARŞİV</a:t>
            </a:r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adı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verilir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2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n-US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Arşiv</a:t>
            </a:r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aynı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zamanda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belge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doküman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kayıtların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saklandığı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anlamına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gelmektedir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Clr>
                <a:srgbClr val="C00000"/>
              </a:buClr>
              <a:buNone/>
            </a:pPr>
            <a:endPara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Clr>
                <a:srgbClr val="C00000"/>
              </a:buClr>
              <a:buNone/>
            </a:pPr>
            <a:endPara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11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ARŞİVLEME</a:t>
            </a:r>
            <a:endParaRPr lang="tr-TR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1563638"/>
            <a:ext cx="6624736" cy="2661642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Arşiv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çalışmalarını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düzenleyen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yöneten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yürüten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arşiv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konusunda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eğitim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almış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uzman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kişiye</a:t>
            </a: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ARŞİVİST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denir</a:t>
            </a:r>
            <a:endPara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None/>
            </a:pP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buNone/>
            </a:pP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Arşivciliğin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temel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amacı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belgeleri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korumak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aranan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belgeye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kolay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şekilde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ulaşmayı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sağlamaktır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tr-T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tr-T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endPara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39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211710"/>
            <a:ext cx="8229600" cy="2364036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DOSYALAMA NEDİR?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DOSYALAMA SİSTEMLERİ NELERDİR?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YAPRAK TESTLERİNİZ İÇİN, KONU ESASINA GÖRE DOSYALAMA SİSTEMİNİ KULLANARAK DOSYA OLUŞTURUNUZ?</a:t>
            </a:r>
          </a:p>
          <a:p>
            <a:endParaRPr lang="tr-T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72" y="195486"/>
            <a:ext cx="2170113" cy="112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Bulut Belirtme Çizgisi 4"/>
          <p:cNvSpPr/>
          <p:nvPr/>
        </p:nvSpPr>
        <p:spPr>
          <a:xfrm>
            <a:off x="2699792" y="94712"/>
            <a:ext cx="4271053" cy="1800199"/>
          </a:xfrm>
          <a:prstGeom prst="cloudCallout">
            <a:avLst>
              <a:gd name="adj1" fmla="val -62199"/>
              <a:gd name="adj2" fmla="val -496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SORULARI CEVAPLAYARAK KONU TEKRARI YAPABİLİRSİNİZ.</a:t>
            </a:r>
            <a:endParaRPr lang="tr-TR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69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ctrTitle"/>
          </p:nvPr>
        </p:nvSpPr>
        <p:spPr>
          <a:xfrm>
            <a:off x="611560" y="1491630"/>
            <a:ext cx="6629400" cy="1519627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GELECEK DERSİMİZİN KONUSU:</a:t>
            </a:r>
            <a:br>
              <a:rPr lang="tr-T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VERGİ DAİRESİ İŞLEMLERİ</a:t>
            </a:r>
            <a:endParaRPr lang="tr-TR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18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zacı">
  <a:themeElements>
    <a:clrScheme name="Eczacı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Eczacı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czacı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1364</TotalTime>
  <Words>617</Words>
  <Application>Microsoft Office PowerPoint</Application>
  <PresentationFormat>Ekran Gösterisi (16:9)</PresentationFormat>
  <Paragraphs>233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Eczacı</vt:lpstr>
      <vt:lpstr>TİCARİ DEFTERLER VE BELGELER</vt:lpstr>
      <vt:lpstr>EVRAK </vt:lpstr>
      <vt:lpstr>EVRAKLARIN KAYDI</vt:lpstr>
      <vt:lpstr>GELEN EVRAK DEFTERİ</vt:lpstr>
      <vt:lpstr>GİDEN EVRAK KAYIT DEFTERİ</vt:lpstr>
      <vt:lpstr>DOSYALAMA</vt:lpstr>
      <vt:lpstr>DOSYALAMANIN ÖNEMİ</vt:lpstr>
      <vt:lpstr>DOSYALAMANIN ÖNEMİ</vt:lpstr>
      <vt:lpstr>DOSYALAMA SİSTEMLERİ</vt:lpstr>
      <vt:lpstr>1- ALFABETİK DOSYALAMA SİSTEMİ</vt:lpstr>
      <vt:lpstr>ALFABETİK DOSYALAMA</vt:lpstr>
      <vt:lpstr>2- KRONOLOJİK DOSYALAMA SİSTEMİ</vt:lpstr>
      <vt:lpstr>KRONOLOJİK DOSYALAMA</vt:lpstr>
      <vt:lpstr>3- BÖLGESEL (COĞRAFİ) DOSYALAMA SİSTEMİ</vt:lpstr>
      <vt:lpstr>BÖLGESEL (COĞRAFİ) DOSYALAMA SİSTEMİ</vt:lpstr>
      <vt:lpstr>      4- NUMARALI DOSYALAMA SİSTEMİ</vt:lpstr>
      <vt:lpstr>SERİAL DOSYALAMA</vt:lpstr>
      <vt:lpstr>DESİMAL DOSYALAMA</vt:lpstr>
      <vt:lpstr> 5- KONU ESASINA GÖRE DOSYALAMA SİSTEMİ</vt:lpstr>
      <vt:lpstr>6- KARMA DOSYALAMA SİSTEMİ</vt:lpstr>
      <vt:lpstr>7- SANAL DOSYALAMA SİSTEMİ</vt:lpstr>
      <vt:lpstr>ARŞİVLEME</vt:lpstr>
      <vt:lpstr>ARŞİVLEME</vt:lpstr>
      <vt:lpstr>PowerPoint Sunusu</vt:lpstr>
      <vt:lpstr>GELECEK DERSİMİZİN KONUSU:  VERGİ DAİRESİ İŞLEMLERİ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TİCARİ DEFTERLER VE BELGELER</dc:title>
  <dc:creator>aysun</dc:creator>
  <cp:lastModifiedBy>aysun</cp:lastModifiedBy>
  <cp:revision>70</cp:revision>
  <dcterms:created xsi:type="dcterms:W3CDTF">2020-08-21T17:35:11Z</dcterms:created>
  <dcterms:modified xsi:type="dcterms:W3CDTF">2020-09-07T15:35:55Z</dcterms:modified>
</cp:coreProperties>
</file>