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Yuvarlatılmış Dikdörtgen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Başlık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smtClean="0"/>
              <a:t>Asıl başlık stili için tıklatın</a:t>
            </a:r>
            <a:endParaRPr kumimoji="0" lang="en-US"/>
          </a:p>
        </p:txBody>
      </p:sp>
      <p:sp>
        <p:nvSpPr>
          <p:cNvPr id="20" name="Alt Başlık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19" name="Veri Yer Tutucusu 18"/>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11" name="Slayt Numarası Yer Tutucusu 10"/>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502920" y="530352"/>
            <a:ext cx="8183880" cy="4187952"/>
          </a:xfrm>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Yuvarlatılmış Dikdörtgen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Yuvarlatılmış Dikdörtgen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nchor="b"/>
          <a:lstStyle>
            <a:lvl1pPr>
              <a:defRPr b="1"/>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8" name="Altbilgi Yer Tutucusu 7"/>
          <p:cNvSpPr>
            <a:spLocks noGrp="1"/>
          </p:cNvSpPr>
          <p:nvPr>
            <p:ph type="ftr" sz="quarter" idx="11"/>
          </p:nvPr>
        </p:nvSpPr>
        <p:spPr/>
        <p:txBody>
          <a:bodyPr/>
          <a:lstStyle>
            <a:extLst/>
          </a:lstStyle>
          <a:p>
            <a:endParaRPr lang="tr-TR"/>
          </a:p>
        </p:txBody>
      </p:sp>
      <p:sp>
        <p:nvSpPr>
          <p:cNvPr id="9" name="Slayt Numarası Yer Tutucusu 8"/>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4" name="Altbilgi Yer Tutucusu 3"/>
          <p:cNvSpPr>
            <a:spLocks noGrp="1"/>
          </p:cNvSpPr>
          <p:nvPr>
            <p:ph type="ftr" sz="quarter" idx="11"/>
          </p:nvPr>
        </p:nvSpPr>
        <p:spPr/>
        <p:txBody>
          <a:bodyPr/>
          <a:lstStyle>
            <a:extLst/>
          </a:lstStyle>
          <a:p>
            <a:endParaRPr lang="tr-TR"/>
          </a:p>
        </p:txBody>
      </p:sp>
      <p:sp>
        <p:nvSpPr>
          <p:cNvPr id="5" name="Slayt Numarası Yer Tutucusu 4"/>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Veri Yer Tutucusu 1"/>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3" name="Altbilgi Yer Tutucusu 2"/>
          <p:cNvSpPr>
            <a:spLocks noGrp="1"/>
          </p:cNvSpPr>
          <p:nvPr>
            <p:ph type="ftr" sz="quarter" idx="11"/>
          </p:nvPr>
        </p:nvSpPr>
        <p:spPr/>
        <p:txBody>
          <a:bodyPr/>
          <a:lstStyle>
            <a:extLst/>
          </a:lstStyle>
          <a:p>
            <a:endParaRPr lang="tr-TR"/>
          </a:p>
        </p:txBody>
      </p:sp>
      <p:sp>
        <p:nvSpPr>
          <p:cNvPr id="4" name="Slayt Numarası Yer Tutucusu 3"/>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Yuvarlatılmış Dikdörtgen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Tek Köşesi Yuvarlatılmış Dikdörtge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Başlık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smtClean="0"/>
              <a:t>Asıl başlık stili için tıklatın</a:t>
            </a:r>
            <a:endParaRPr kumimoji="0" lang="en-US"/>
          </a:p>
        </p:txBody>
      </p:sp>
      <p:sp>
        <p:nvSpPr>
          <p:cNvPr id="4" name="Metin Yer Tutucus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6" name="Altbilgi Yer Tutucusu 5"/>
          <p:cNvSpPr>
            <a:spLocks noGrp="1"/>
          </p:cNvSpPr>
          <p:nvPr>
            <p:ph type="ftr" sz="quarter" idx="11"/>
          </p:nvPr>
        </p:nvSpPr>
        <p:spPr/>
        <p:txBody>
          <a:bodyPr/>
          <a:lstStyle>
            <a:extLst/>
          </a:lstStyle>
          <a:p>
            <a:endParaRPr lang="tr-TR"/>
          </a:p>
        </p:txBody>
      </p:sp>
      <p:sp>
        <p:nvSpPr>
          <p:cNvPr id="7" name="Slayt Numarası Yer Tutucusu 6"/>
          <p:cNvSpPr>
            <a:spLocks noGrp="1"/>
          </p:cNvSpPr>
          <p:nvPr>
            <p:ph type="sldNum" sz="quarter" idx="12"/>
          </p:nvPr>
        </p:nvSpPr>
        <p:spPr/>
        <p:txBody>
          <a:bodyPr/>
          <a:lstStyle>
            <a:extLst/>
          </a:lstStyle>
          <a:p>
            <a:fld id="{7510EA03-DFE6-48E8-BE0D-98871804E8E8}" type="slidenum">
              <a:rPr lang="tr-TR" smtClean="0"/>
              <a:t>‹#›</a:t>
            </a:fld>
            <a:endParaRPr lang="tr-TR"/>
          </a:p>
        </p:txBody>
      </p:sp>
      <p:sp>
        <p:nvSpPr>
          <p:cNvPr id="3" name="Resim Yer Tutucus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smtClean="0"/>
              <a:t>Resim eklemek için simgeyi tıklatın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a:xfrm>
            <a:off x="502920" y="4983480"/>
            <a:ext cx="8183880" cy="1051560"/>
          </a:xfrm>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02920" y="530352"/>
            <a:ext cx="8183880" cy="4187952"/>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533404"/>
            <a:ext cx="1981200" cy="5257799"/>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533400" y="533402"/>
            <a:ext cx="5943600" cy="525780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extLst/>
          </a:lstStyle>
          <a:p>
            <a:fld id="{695A3D28-52D0-45E4-B853-192AE38859AF}" type="datetimeFigureOut">
              <a:rPr lang="tr-TR" smtClean="0"/>
              <a:t>13.12.2020</a:t>
            </a:fld>
            <a:endParaRPr lang="tr-TR"/>
          </a:p>
        </p:txBody>
      </p:sp>
      <p:sp>
        <p:nvSpPr>
          <p:cNvPr id="5" name="Altbilgi Yer Tutucusu 4"/>
          <p:cNvSpPr>
            <a:spLocks noGrp="1"/>
          </p:cNvSpPr>
          <p:nvPr>
            <p:ph type="ftr" sz="quarter" idx="11"/>
          </p:nvPr>
        </p:nvSpPr>
        <p:spPr/>
        <p:txBody>
          <a:bodyPr/>
          <a:lstStyle>
            <a:extLst/>
          </a:lstStyle>
          <a:p>
            <a:endParaRPr lang="tr-TR"/>
          </a:p>
        </p:txBody>
      </p:sp>
      <p:sp>
        <p:nvSpPr>
          <p:cNvPr id="6" name="Slayt Numarası Yer Tutucusu 5"/>
          <p:cNvSpPr>
            <a:spLocks noGrp="1"/>
          </p:cNvSpPr>
          <p:nvPr>
            <p:ph type="sldNum" sz="quarter" idx="12"/>
          </p:nvPr>
        </p:nvSpPr>
        <p:spPr/>
        <p:txBody>
          <a:bodyPr/>
          <a:lstStyle>
            <a:extLst/>
          </a:lstStyle>
          <a:p>
            <a:fld id="{7510EA03-DFE6-48E8-BE0D-98871804E8E8}"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Yuvarlatılmış Dikdörtgen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Yuvarlatılmış Dikdörtgen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Başlık Yer Tutucus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tr-TR" smtClean="0"/>
              <a:t>Asıl başlık stili için tıklatın</a:t>
            </a:r>
            <a:endParaRPr kumimoji="0" lang="en-US"/>
          </a:p>
        </p:txBody>
      </p:sp>
      <p:sp>
        <p:nvSpPr>
          <p:cNvPr id="4" name="Metin Yer Tutucus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5" name="Veri Yer Tutucusu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95A3D28-52D0-45E4-B853-192AE38859AF}" type="datetimeFigureOut">
              <a:rPr lang="tr-TR" smtClean="0"/>
              <a:t>13.12.2020</a:t>
            </a:fld>
            <a:endParaRPr lang="tr-TR"/>
          </a:p>
        </p:txBody>
      </p:sp>
      <p:sp>
        <p:nvSpPr>
          <p:cNvPr id="18" name="Altbilgi Yer Tutucusu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Slayt Numarası Yer Tutucus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510EA03-DFE6-48E8-BE0D-98871804E8E8}"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22376" y="1196752"/>
            <a:ext cx="7772400" cy="2452254"/>
          </a:xfrm>
        </p:spPr>
        <p:txBody>
          <a:bodyPr>
            <a:noAutofit/>
          </a:bodyPr>
          <a:lstStyle/>
          <a:p>
            <a:pPr algn="ctr"/>
            <a:r>
              <a:rPr lang="tr-TR" sz="5400" dirty="0" smtClean="0"/>
              <a:t>11. SINIF FELSEFE 2.ÜNİTE TEKRAR TESTİ-3</a:t>
            </a:r>
            <a:endParaRPr lang="tr-TR" sz="5400" dirty="0"/>
          </a:p>
        </p:txBody>
      </p:sp>
    </p:spTree>
    <p:extLst>
      <p:ext uri="{BB962C8B-B14F-4D97-AF65-F5344CB8AC3E}">
        <p14:creationId xmlns:p14="http://schemas.microsoft.com/office/powerpoint/2010/main" val="2141757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476672"/>
            <a:ext cx="8280920" cy="5324535"/>
          </a:xfrm>
          <a:prstGeom prst="rect">
            <a:avLst/>
          </a:prstGeom>
        </p:spPr>
        <p:txBody>
          <a:bodyPr wrap="square">
            <a:spAutoFit/>
          </a:bodyPr>
          <a:lstStyle/>
          <a:p>
            <a:r>
              <a:rPr lang="tr-TR" sz="2000" dirty="0" smtClean="0"/>
              <a:t>1. Rönesans ve reform hareketleri, sadece bilimin gelişmesine</a:t>
            </a:r>
          </a:p>
          <a:p>
            <a:r>
              <a:rPr lang="tr-TR" sz="2000" dirty="0" smtClean="0"/>
              <a:t>ön ayak olmamış, siyaset ve dolayısı ile devlet yapılarının</a:t>
            </a:r>
          </a:p>
          <a:p>
            <a:r>
              <a:rPr lang="tr-TR" sz="2000" dirty="0" smtClean="0"/>
              <a:t>değişimine de sebep olmuştur. Şöyle ki; Orta Çağ boyunca</a:t>
            </a:r>
          </a:p>
          <a:p>
            <a:r>
              <a:rPr lang="tr-TR" sz="2000" dirty="0" smtClean="0"/>
              <a:t>hüküm süren ve dinî otoriteye dayalı “Tanrı Devleti” fikri, insanın aklına olan güvenin ve bunun sonucu olarak da insan</a:t>
            </a:r>
          </a:p>
          <a:p>
            <a:r>
              <a:rPr lang="tr-TR" sz="2000" dirty="0" smtClean="0"/>
              <a:t>varlığının değerinin artması ile birlikte, yerini yavaş yavaş</a:t>
            </a:r>
          </a:p>
          <a:p>
            <a:r>
              <a:rPr lang="tr-TR" sz="2000" dirty="0" smtClean="0"/>
              <a:t>“Dünya Devleti” fikrine bırakmıştır.</a:t>
            </a:r>
          </a:p>
          <a:p>
            <a:r>
              <a:rPr lang="tr-TR" sz="2000" b="1" dirty="0" smtClean="0"/>
              <a:t>Bu parçadan aşağıdaki yargılardan hangisine </a:t>
            </a:r>
            <a:r>
              <a:rPr lang="tr-TR" sz="2000" b="1" u="sng" dirty="0" smtClean="0"/>
              <a:t>ulaşılamaz?</a:t>
            </a:r>
          </a:p>
          <a:p>
            <a:r>
              <a:rPr lang="tr-TR" sz="2000" dirty="0" smtClean="0"/>
              <a:t>A) Bilimin gelişmesine sebep olan fikirler devlet düzenlerinin</a:t>
            </a:r>
          </a:p>
          <a:p>
            <a:r>
              <a:rPr lang="tr-TR" sz="2000" dirty="0" smtClean="0"/>
              <a:t>değişmesine de sebep olmuşlardır.</a:t>
            </a:r>
          </a:p>
          <a:p>
            <a:r>
              <a:rPr lang="tr-TR" sz="2000" dirty="0" smtClean="0"/>
              <a:t>B) Orta Çağ’da devlet düzenini belirleyen din, Aydınlanma</a:t>
            </a:r>
          </a:p>
          <a:p>
            <a:r>
              <a:rPr lang="tr-TR" sz="2000" dirty="0" smtClean="0"/>
              <a:t>Çağı ile birlikte gücünü bir miktar kaybetmiştir.</a:t>
            </a:r>
          </a:p>
          <a:p>
            <a:r>
              <a:rPr lang="tr-TR" sz="2000" dirty="0" smtClean="0"/>
              <a:t>C) Toplumsal değişimler devlet yapısını etkiler.</a:t>
            </a:r>
          </a:p>
          <a:p>
            <a:r>
              <a:rPr lang="tr-TR" sz="2000" dirty="0" smtClean="0"/>
              <a:t>D) Din her çağda devlet yapısının en kuvvetli unsuru olmuştur.</a:t>
            </a:r>
          </a:p>
          <a:p>
            <a:r>
              <a:rPr lang="tr-TR" sz="2000" dirty="0" smtClean="0"/>
              <a:t>E) Yeni fikirlerin etkili olması, Tanrı devleti anlayışını ortadan</a:t>
            </a:r>
          </a:p>
          <a:p>
            <a:r>
              <a:rPr lang="tr-TR" sz="2000" dirty="0" smtClean="0"/>
              <a:t>kaldırmıştır.</a:t>
            </a:r>
            <a:endParaRPr lang="tr-TR" sz="2000" dirty="0"/>
          </a:p>
        </p:txBody>
      </p:sp>
      <p:sp>
        <p:nvSpPr>
          <p:cNvPr id="4" name="Oval 3"/>
          <p:cNvSpPr/>
          <p:nvPr/>
        </p:nvSpPr>
        <p:spPr>
          <a:xfrm>
            <a:off x="395536" y="4797152"/>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8714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44949" y="476672"/>
            <a:ext cx="8208912" cy="4093428"/>
          </a:xfrm>
          <a:prstGeom prst="rect">
            <a:avLst/>
          </a:prstGeom>
        </p:spPr>
        <p:txBody>
          <a:bodyPr wrap="square">
            <a:spAutoFit/>
          </a:bodyPr>
          <a:lstStyle/>
          <a:p>
            <a:r>
              <a:rPr lang="tr-TR" sz="2000" dirty="0" smtClean="0"/>
              <a:t>2. Avrupa toplumunda Orta Çağ boyunca skolastik düşünce egemen olmuş, kilise yönetimi devlete ağırlığını koymuştur. Devletin toprakları kilisenin mülkü altına girmiş, ekonomi ve siyaset papanın yönetimine verilmiştir. Kilise kendisine karşı gelenleri aforoz etmiş, hatta aforoz edilen kişiler toplumsal hayattan da soyutlanmıştır.</a:t>
            </a:r>
          </a:p>
          <a:p>
            <a:r>
              <a:rPr lang="tr-TR" sz="2000" dirty="0" smtClean="0"/>
              <a:t>Bu parçadan yola çıkılarak ulaşılabilecek yargı aşağıdakilerden hangisidir?</a:t>
            </a:r>
          </a:p>
          <a:p>
            <a:r>
              <a:rPr lang="tr-TR" sz="2000" dirty="0" smtClean="0"/>
              <a:t>A) Orta Çağ’da devlet yönetiminde eşitlik temele alınmıştır.</a:t>
            </a:r>
          </a:p>
          <a:p>
            <a:r>
              <a:rPr lang="tr-TR" sz="2000" dirty="0" smtClean="0"/>
              <a:t>B) Orta Çağ’da bireyin hak ve özgürlükleri korunmuştur.</a:t>
            </a:r>
          </a:p>
          <a:p>
            <a:r>
              <a:rPr lang="tr-TR" sz="2000" dirty="0" smtClean="0"/>
              <a:t>C) Orta Çağ’da devlet dinin yönetimi altındadır.</a:t>
            </a:r>
          </a:p>
          <a:p>
            <a:r>
              <a:rPr lang="tr-TR" sz="2000" dirty="0" smtClean="0"/>
              <a:t>D) Orta Çağ Avrupası’nda bilim ve akıl topluma yön vermiştir.</a:t>
            </a:r>
          </a:p>
          <a:p>
            <a:r>
              <a:rPr lang="tr-TR" sz="2000" dirty="0" smtClean="0"/>
              <a:t>E) Orta Çağ’da din siyasetten bağımsız bir kurum olmuştur.</a:t>
            </a:r>
            <a:endParaRPr lang="tr-TR" sz="2000" dirty="0"/>
          </a:p>
        </p:txBody>
      </p:sp>
      <p:sp>
        <p:nvSpPr>
          <p:cNvPr id="4" name="Oval 3"/>
          <p:cNvSpPr/>
          <p:nvPr/>
        </p:nvSpPr>
        <p:spPr>
          <a:xfrm>
            <a:off x="444949" y="3573016"/>
            <a:ext cx="454643"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928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4893647"/>
          </a:xfrm>
          <a:prstGeom prst="rect">
            <a:avLst/>
          </a:prstGeom>
        </p:spPr>
        <p:txBody>
          <a:bodyPr wrap="square">
            <a:spAutoFit/>
          </a:bodyPr>
          <a:lstStyle/>
          <a:p>
            <a:r>
              <a:rPr lang="tr-TR" sz="2400" dirty="0" smtClean="0"/>
              <a:t>3. </a:t>
            </a:r>
            <a:r>
              <a:rPr lang="tr-TR" sz="2400" dirty="0" err="1" smtClean="0"/>
              <a:t>Hume’a</a:t>
            </a:r>
            <a:r>
              <a:rPr lang="tr-TR" sz="2400" dirty="0" smtClean="0"/>
              <a:t> göre, “Tanrı kötülüğü önlemek istiyor da gücü mü yetmiyor? Öyleyse o güçsüzdür. Yoksa gücü yetiyor da kötülüğü önlemek mi istemiyor? Öyleyse o iyi niyetli değildir. Hem güçlü, hem de iyi ise bu kadar kötülük var olmaz. Ama her yerde kötülük var.”</a:t>
            </a:r>
          </a:p>
          <a:p>
            <a:r>
              <a:rPr lang="tr-TR" sz="2400" dirty="0" smtClean="0"/>
              <a:t>Parçadan hareketle </a:t>
            </a:r>
            <a:r>
              <a:rPr lang="tr-TR" sz="2400" dirty="0" err="1" smtClean="0"/>
              <a:t>Hume’un</a:t>
            </a:r>
            <a:r>
              <a:rPr lang="tr-TR" sz="2400" dirty="0" smtClean="0"/>
              <a:t> Tanrı görüşüyle ilgili olarak aşağıdakilerden hangisi söylenebilir?</a:t>
            </a:r>
          </a:p>
          <a:p>
            <a:r>
              <a:rPr lang="tr-TR" sz="2400" dirty="0" smtClean="0"/>
              <a:t>A) Tanrı evrenle bir ve aynıdır.</a:t>
            </a:r>
          </a:p>
          <a:p>
            <a:r>
              <a:rPr lang="tr-TR" sz="2400" dirty="0" smtClean="0"/>
              <a:t>B) Tanrı bir ve sonsuzdur.</a:t>
            </a:r>
          </a:p>
          <a:p>
            <a:r>
              <a:rPr lang="tr-TR" sz="2400" dirty="0" smtClean="0"/>
              <a:t>C) Tanrı en yetkin varlıktır.</a:t>
            </a:r>
          </a:p>
          <a:p>
            <a:r>
              <a:rPr lang="tr-TR" sz="2400" dirty="0" smtClean="0"/>
              <a:t>D) Tanrı akıl yoluyla bilinir.</a:t>
            </a:r>
          </a:p>
          <a:p>
            <a:r>
              <a:rPr lang="tr-TR" sz="2400" dirty="0" smtClean="0"/>
              <a:t>E) Tanrı var değildir.</a:t>
            </a:r>
            <a:endParaRPr lang="tr-TR" sz="2400" dirty="0"/>
          </a:p>
        </p:txBody>
      </p:sp>
      <p:sp>
        <p:nvSpPr>
          <p:cNvPr id="4" name="Oval 3"/>
          <p:cNvSpPr/>
          <p:nvPr/>
        </p:nvSpPr>
        <p:spPr>
          <a:xfrm>
            <a:off x="467544" y="4941168"/>
            <a:ext cx="504056" cy="5011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02918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612845"/>
            <a:ext cx="8208912" cy="5262979"/>
          </a:xfrm>
          <a:prstGeom prst="rect">
            <a:avLst/>
          </a:prstGeom>
        </p:spPr>
        <p:txBody>
          <a:bodyPr wrap="square">
            <a:spAutoFit/>
          </a:bodyPr>
          <a:lstStyle/>
          <a:p>
            <a:r>
              <a:rPr lang="tr-TR" sz="2400" dirty="0" smtClean="0"/>
              <a:t>4. İnsanın hayatında kendisine destek olan ne varsa, o gerçeklik kazanır. Eğer metafizik bir ilke yaşamında kâr sağlıyorsa; maneviyat insanı mutlu kılıyorsa bunlar doğrudur ve bunlara karşılık gelen nesneler de birer gerçekliktir. Değişmez özlere sahip varlıklar yoktur. Bunun nedeni ise varlığın</a:t>
            </a:r>
          </a:p>
          <a:p>
            <a:r>
              <a:rPr lang="tr-TR" sz="2400" dirty="0" smtClean="0"/>
              <a:t>bize kendini gösterdiği “sabit ve belirlenmiş” bir doğasının olmamasıdır.</a:t>
            </a:r>
          </a:p>
          <a:p>
            <a:r>
              <a:rPr lang="tr-TR" sz="2400" dirty="0" smtClean="0"/>
              <a:t>Buna göre gerçek olmanın ölçütü nedir?</a:t>
            </a:r>
          </a:p>
          <a:p>
            <a:r>
              <a:rPr lang="tr-TR" sz="2400" dirty="0" smtClean="0"/>
              <a:t>A) Değişmez bir öze sahip olma</a:t>
            </a:r>
          </a:p>
          <a:p>
            <a:r>
              <a:rPr lang="tr-TR" sz="2400" dirty="0" smtClean="0"/>
              <a:t>B) İdeal bir yapıda olma</a:t>
            </a:r>
          </a:p>
          <a:p>
            <a:r>
              <a:rPr lang="tr-TR" sz="2400" dirty="0" smtClean="0"/>
              <a:t>C) Düşünsel olarak kavranabilme</a:t>
            </a:r>
          </a:p>
          <a:p>
            <a:r>
              <a:rPr lang="tr-TR" sz="2400" dirty="0" smtClean="0"/>
              <a:t>D) Faydalı olma</a:t>
            </a:r>
          </a:p>
          <a:p>
            <a:r>
              <a:rPr lang="tr-TR" sz="2400" dirty="0" smtClean="0"/>
              <a:t>E) Maddi nitelikte olma</a:t>
            </a:r>
            <a:endParaRPr lang="tr-TR" sz="2400" dirty="0"/>
          </a:p>
        </p:txBody>
      </p:sp>
      <p:sp>
        <p:nvSpPr>
          <p:cNvPr id="4" name="Oval 3"/>
          <p:cNvSpPr/>
          <p:nvPr/>
        </p:nvSpPr>
        <p:spPr>
          <a:xfrm>
            <a:off x="467544" y="5013176"/>
            <a:ext cx="432048"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0343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98345" y="476672"/>
            <a:ext cx="8208912" cy="4893647"/>
          </a:xfrm>
          <a:prstGeom prst="rect">
            <a:avLst/>
          </a:prstGeom>
        </p:spPr>
        <p:txBody>
          <a:bodyPr wrap="square">
            <a:spAutoFit/>
          </a:bodyPr>
          <a:lstStyle/>
          <a:p>
            <a:r>
              <a:rPr lang="tr-TR" sz="2400" dirty="0" smtClean="0"/>
              <a:t>5. Her bilim dalı gerçekliğin ayrı bir boyutunu inceler. Örneğin biyoloji canlıları, fizik hareketi araştırır, buna karşın felsefe varlık kavramını genel olarak sorgular. Varlığın ne olduğu, kaç türe ayrıldığı gibi sorular felsefenin uğraşı alanları içindedir.</a:t>
            </a:r>
          </a:p>
          <a:p>
            <a:r>
              <a:rPr lang="tr-TR" sz="2400" dirty="0" smtClean="0"/>
              <a:t>Bu parçada felsefi bilginin aşağıda verilen özelliklerinden hangisi vurgulanmaktadır?</a:t>
            </a:r>
          </a:p>
          <a:p>
            <a:r>
              <a:rPr lang="tr-TR" sz="2400" dirty="0" smtClean="0"/>
              <a:t>A) Bütünsel olma</a:t>
            </a:r>
          </a:p>
          <a:p>
            <a:r>
              <a:rPr lang="tr-TR" sz="2400" dirty="0" smtClean="0"/>
              <a:t>B) Öznel olma</a:t>
            </a:r>
          </a:p>
          <a:p>
            <a:r>
              <a:rPr lang="tr-TR" sz="2400" dirty="0" smtClean="0"/>
              <a:t>C) Akla dayalı olma</a:t>
            </a:r>
          </a:p>
          <a:p>
            <a:r>
              <a:rPr lang="tr-TR" sz="2400" dirty="0" smtClean="0"/>
              <a:t>D) Eleştirel olma</a:t>
            </a:r>
          </a:p>
          <a:p>
            <a:r>
              <a:rPr lang="tr-TR" sz="2400" dirty="0" smtClean="0"/>
              <a:t>E) Sorgulayıcı olma</a:t>
            </a:r>
            <a:endParaRPr lang="tr-TR" sz="2400" dirty="0"/>
          </a:p>
        </p:txBody>
      </p:sp>
      <p:sp>
        <p:nvSpPr>
          <p:cNvPr id="4" name="Oval 3"/>
          <p:cNvSpPr/>
          <p:nvPr/>
        </p:nvSpPr>
        <p:spPr>
          <a:xfrm>
            <a:off x="498345" y="3429000"/>
            <a:ext cx="473255"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148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620688"/>
            <a:ext cx="8352928" cy="4708981"/>
          </a:xfrm>
          <a:prstGeom prst="rect">
            <a:avLst/>
          </a:prstGeom>
        </p:spPr>
        <p:txBody>
          <a:bodyPr wrap="square">
            <a:spAutoFit/>
          </a:bodyPr>
          <a:lstStyle/>
          <a:p>
            <a:r>
              <a:rPr lang="tr-TR" sz="2000" dirty="0" smtClean="0"/>
              <a:t>6. </a:t>
            </a:r>
            <a:r>
              <a:rPr lang="tr-TR" sz="2000" dirty="0" err="1" smtClean="0"/>
              <a:t>Spinoza’ya</a:t>
            </a:r>
            <a:r>
              <a:rPr lang="tr-TR" sz="2000" dirty="0" smtClean="0"/>
              <a:t> göre evrende her şey birdir. Tanrı evrenin dışında</a:t>
            </a:r>
          </a:p>
          <a:p>
            <a:r>
              <a:rPr lang="tr-TR" sz="2000" dirty="0" smtClean="0"/>
              <a:t>değildir, evrene içkindir yani içindedir. Bu nedenle asıl</a:t>
            </a:r>
          </a:p>
          <a:p>
            <a:r>
              <a:rPr lang="tr-TR" sz="2000" dirty="0" smtClean="0"/>
              <a:t>bilgi Tanrı bilgisidir. Tanrı tüm var olanları belli ve değişmez</a:t>
            </a:r>
          </a:p>
          <a:p>
            <a:r>
              <a:rPr lang="tr-TR" sz="2000" dirty="0" smtClean="0"/>
              <a:t>bir düzene göre kendi özünden türetmiştir. Nesnelerin tüm</a:t>
            </a:r>
          </a:p>
          <a:p>
            <a:r>
              <a:rPr lang="tr-TR" sz="2000" dirty="0" smtClean="0"/>
              <a:t>ideleri de Tanrı’dadır. Bu nedenle Tanrı’yı bilince hem tüm</a:t>
            </a:r>
          </a:p>
          <a:p>
            <a:r>
              <a:rPr lang="tr-TR" sz="2000" dirty="0" smtClean="0"/>
              <a:t>ideleri hem de nesneleri bilmiş oluruz. Evren bir zorunlu</a:t>
            </a:r>
          </a:p>
          <a:p>
            <a:r>
              <a:rPr lang="tr-TR" sz="2000" dirty="0" smtClean="0"/>
              <a:t>bağlantılar sistemidir, çünkü her şey Tanrı’nın özünden zorunlulukla oluşur.</a:t>
            </a:r>
          </a:p>
          <a:p>
            <a:r>
              <a:rPr lang="tr-TR" sz="2000" b="1" dirty="0" smtClean="0"/>
              <a:t>Buna göre </a:t>
            </a:r>
            <a:r>
              <a:rPr lang="tr-TR" sz="2000" b="1" dirty="0" err="1" smtClean="0"/>
              <a:t>Spinoza’nın</a:t>
            </a:r>
            <a:r>
              <a:rPr lang="tr-TR" sz="2000" b="1" dirty="0" smtClean="0"/>
              <a:t> görüşleri ile ilgili olarak aşağıdakilerden hangisi </a:t>
            </a:r>
            <a:r>
              <a:rPr lang="tr-TR" sz="2000" b="1" u="sng" dirty="0" smtClean="0"/>
              <a:t>söylenemez?</a:t>
            </a:r>
          </a:p>
          <a:p>
            <a:r>
              <a:rPr lang="tr-TR" sz="2000" dirty="0" smtClean="0"/>
              <a:t>A) Evrende her şey Tanrı tarafından yaratılır.</a:t>
            </a:r>
          </a:p>
          <a:p>
            <a:r>
              <a:rPr lang="tr-TR" sz="2000" dirty="0" smtClean="0"/>
              <a:t>B) Doğanın kendi içinde zorunlu bir sistemi vardır.</a:t>
            </a:r>
          </a:p>
          <a:p>
            <a:r>
              <a:rPr lang="tr-TR" sz="2000" dirty="0" smtClean="0"/>
              <a:t>C) Tanrı evrenin içindedir.</a:t>
            </a:r>
          </a:p>
          <a:p>
            <a:r>
              <a:rPr lang="tr-TR" sz="2000" dirty="0" smtClean="0"/>
              <a:t>D) Tüm var olanlar değişmez bir düzene bağlıdır.</a:t>
            </a:r>
          </a:p>
          <a:p>
            <a:r>
              <a:rPr lang="tr-TR" sz="2000" dirty="0" smtClean="0"/>
              <a:t>E) Var olanlar ancak bilimsel yöntemlerle bilinebilir.</a:t>
            </a:r>
            <a:endParaRPr lang="tr-TR" sz="2000" dirty="0"/>
          </a:p>
        </p:txBody>
      </p:sp>
      <p:sp>
        <p:nvSpPr>
          <p:cNvPr id="4" name="Oval 3"/>
          <p:cNvSpPr/>
          <p:nvPr/>
        </p:nvSpPr>
        <p:spPr>
          <a:xfrm>
            <a:off x="397496" y="4975289"/>
            <a:ext cx="432048" cy="3164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7269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5016758"/>
          </a:xfrm>
          <a:prstGeom prst="rect">
            <a:avLst/>
          </a:prstGeom>
        </p:spPr>
        <p:txBody>
          <a:bodyPr wrap="square">
            <a:spAutoFit/>
          </a:bodyPr>
          <a:lstStyle/>
          <a:p>
            <a:r>
              <a:rPr lang="tr-TR" sz="2000" dirty="0" smtClean="0"/>
              <a:t>7. “Sınıfta 10 kişi var.’’, ’”Fransız İhtilali 1789’da yapılmıştır.</a:t>
            </a:r>
          </a:p>
          <a:p>
            <a:r>
              <a:rPr lang="tr-TR" sz="2000" dirty="0" smtClean="0"/>
              <a:t>’’,“Su 100 derecede kaynar.’’ gibi yargılar olgu ve olaylardan</a:t>
            </a:r>
          </a:p>
          <a:p>
            <a:r>
              <a:rPr lang="tr-TR" sz="2000" dirty="0" smtClean="0"/>
              <a:t>elde edilen bilgi yargısı iken ‘“Zor durumda olan birine</a:t>
            </a:r>
          </a:p>
          <a:p>
            <a:r>
              <a:rPr lang="tr-TR" sz="2000" dirty="0" smtClean="0"/>
              <a:t>yardım etmek iyidir.” yargısı, bir değer yargısıdır.</a:t>
            </a:r>
          </a:p>
          <a:p>
            <a:r>
              <a:rPr lang="tr-TR" sz="2000" b="1" dirty="0" smtClean="0"/>
              <a:t>Buna göre aşağıdakilerden hangisi bilgi yargısı ile değer yargısı ayrımlarından biridir?</a:t>
            </a:r>
          </a:p>
          <a:p>
            <a:r>
              <a:rPr lang="tr-TR" sz="2000" dirty="0" smtClean="0"/>
              <a:t>A) Değer yargısı olguya göre daha somut ve ölçülebilir</a:t>
            </a:r>
          </a:p>
          <a:p>
            <a:r>
              <a:rPr lang="tr-TR" sz="2000" dirty="0" smtClean="0"/>
              <a:t>özellikte yargılardır.</a:t>
            </a:r>
          </a:p>
          <a:p>
            <a:r>
              <a:rPr lang="tr-TR" sz="2000" dirty="0" smtClean="0"/>
              <a:t>B) Bilgi yargıları gözlenebilir ve ölçülebilir gerçekliktir, değer</a:t>
            </a:r>
          </a:p>
          <a:p>
            <a:r>
              <a:rPr lang="tr-TR" sz="2000" dirty="0" smtClean="0"/>
              <a:t>yargıları soyuttur.</a:t>
            </a:r>
          </a:p>
          <a:p>
            <a:r>
              <a:rPr lang="tr-TR" sz="2000" dirty="0" smtClean="0"/>
              <a:t>C) Değer yargıları tekil olup bitmelere, bilgi yargıları genellemelere dayanır.</a:t>
            </a:r>
          </a:p>
          <a:p>
            <a:r>
              <a:rPr lang="tr-TR" sz="2000" dirty="0" smtClean="0"/>
              <a:t>D) Bilgi yargıları doğada, değer yargıları tarihsel süreçte</a:t>
            </a:r>
          </a:p>
          <a:p>
            <a:r>
              <a:rPr lang="tr-TR" sz="2000" dirty="0" smtClean="0"/>
              <a:t>oluşur.</a:t>
            </a:r>
          </a:p>
          <a:p>
            <a:r>
              <a:rPr lang="tr-TR" sz="2000" dirty="0" smtClean="0"/>
              <a:t>E) Bilgi yargısı öznel ve değişken, değer yargısı nesnel ve</a:t>
            </a:r>
          </a:p>
          <a:p>
            <a:r>
              <a:rPr lang="tr-TR" sz="2000" dirty="0" err="1" smtClean="0"/>
              <a:t>genelgeçerdir</a:t>
            </a:r>
            <a:r>
              <a:rPr lang="tr-TR" sz="2000" dirty="0" smtClean="0"/>
              <a:t>.</a:t>
            </a:r>
            <a:endParaRPr lang="tr-TR" sz="2000" dirty="0"/>
          </a:p>
        </p:txBody>
      </p:sp>
      <p:sp>
        <p:nvSpPr>
          <p:cNvPr id="4" name="Oval 3"/>
          <p:cNvSpPr/>
          <p:nvPr/>
        </p:nvSpPr>
        <p:spPr>
          <a:xfrm>
            <a:off x="467544" y="3057059"/>
            <a:ext cx="360040" cy="299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3062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136904" cy="4401205"/>
          </a:xfrm>
          <a:prstGeom prst="rect">
            <a:avLst/>
          </a:prstGeom>
        </p:spPr>
        <p:txBody>
          <a:bodyPr wrap="square">
            <a:spAutoFit/>
          </a:bodyPr>
          <a:lstStyle/>
          <a:p>
            <a:r>
              <a:rPr lang="tr-TR" sz="2000" dirty="0"/>
              <a:t>8</a:t>
            </a:r>
            <a:r>
              <a:rPr lang="tr-TR" sz="2000" dirty="0" smtClean="0"/>
              <a:t>. Ahlaki görüşlerin bir kısmı, insanların sadece kendi mutluluklarının ardından koşmalarının ahlaki bir davranış olamayacağını, toplumdaki sorunlara karşı ilgili ve duyarlı olunması gerektiğini savunur. Çünkü insan toplum içinde tek başına kendine yetemez. Başkalarına ihtiyaç duyar. Bu durum kendimiz dışındaki insanların sorunlarıyla da ilgilenmemizi gerektirir.</a:t>
            </a:r>
          </a:p>
          <a:p>
            <a:r>
              <a:rPr lang="tr-TR" sz="2000" dirty="0" smtClean="0"/>
              <a:t>Bu parçaya göre insanların başkalarının sorunlarıyla ilgilenmesi aşağıdakilerden hangisiyle gerekçelendirilmiştir?</a:t>
            </a:r>
          </a:p>
          <a:p>
            <a:r>
              <a:rPr lang="tr-TR" sz="2000" dirty="0" smtClean="0"/>
              <a:t>A) İnançların zorunlu kılması</a:t>
            </a:r>
          </a:p>
          <a:p>
            <a:r>
              <a:rPr lang="tr-TR" sz="2000" dirty="0" smtClean="0"/>
              <a:t>B) Geleneksel değerlerin baskı oluşturması</a:t>
            </a:r>
          </a:p>
          <a:p>
            <a:r>
              <a:rPr lang="tr-TR" sz="2000" dirty="0" smtClean="0"/>
              <a:t>C) İnsanların birbirine ihtiyaç duyması</a:t>
            </a:r>
          </a:p>
          <a:p>
            <a:r>
              <a:rPr lang="tr-TR" sz="2000" dirty="0" smtClean="0"/>
              <a:t>D) Bireyin olgunlaşmasını sağlaması</a:t>
            </a:r>
          </a:p>
          <a:p>
            <a:r>
              <a:rPr lang="tr-TR" sz="2000" dirty="0" smtClean="0"/>
              <a:t>E) Hukuk kurallarının zorunlu kılması</a:t>
            </a:r>
            <a:endParaRPr lang="tr-TR" sz="2000" dirty="0"/>
          </a:p>
        </p:txBody>
      </p:sp>
      <p:sp>
        <p:nvSpPr>
          <p:cNvPr id="4" name="Oval 3"/>
          <p:cNvSpPr/>
          <p:nvPr/>
        </p:nvSpPr>
        <p:spPr>
          <a:xfrm>
            <a:off x="467544" y="3861048"/>
            <a:ext cx="432048"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2227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476672"/>
            <a:ext cx="8352928" cy="5078313"/>
          </a:xfrm>
          <a:prstGeom prst="rect">
            <a:avLst/>
          </a:prstGeom>
        </p:spPr>
        <p:txBody>
          <a:bodyPr wrap="square">
            <a:spAutoFit/>
          </a:bodyPr>
          <a:lstStyle/>
          <a:p>
            <a:r>
              <a:rPr lang="tr-TR" dirty="0"/>
              <a:t>9</a:t>
            </a:r>
            <a:r>
              <a:rPr lang="tr-TR" dirty="0" smtClean="0"/>
              <a:t>. Farabi ahlak felsefesinde insan istemelerini farklı kategorilerde</a:t>
            </a:r>
          </a:p>
          <a:p>
            <a:r>
              <a:rPr lang="tr-TR" dirty="0" smtClean="0"/>
              <a:t>ele alır. Ona göre ün kazanmak ya da bir ödül elde etmek için bir yoksula yardım etmekle, sadece onun iyiliği için bir yoksula yardım etmek eş değerde eylemler değildir. Ün kazanmak ya da ödül elde etmek için yapılan eylemler ahlaki olamaz. Oysa birine sırf onun iyiliği için yardım etmek ahlakidir. Benzeri bir biçimde Kant’a göre bir amaca</a:t>
            </a:r>
          </a:p>
          <a:p>
            <a:r>
              <a:rPr lang="tr-TR" dirty="0" smtClean="0"/>
              <a:t>ulaşmak için birine yardım etmek ahlaki olamaz, çünkü bu eylem de kişi araç olarak görülmektedir.</a:t>
            </a:r>
          </a:p>
          <a:p>
            <a:r>
              <a:rPr lang="tr-TR" b="1" dirty="0" smtClean="0"/>
              <a:t>Bu parçadaki açıklamalara göre, Farabi ve Kant’ın görüşlerinin</a:t>
            </a:r>
          </a:p>
          <a:p>
            <a:r>
              <a:rPr lang="tr-TR" b="1" dirty="0" smtClean="0"/>
              <a:t>ortak özelliği aşağıdakilerden hangisidir?</a:t>
            </a:r>
          </a:p>
          <a:p>
            <a:r>
              <a:rPr lang="tr-TR" dirty="0" smtClean="0"/>
              <a:t>A) İnsan eylemlerinin temel amacının bireysel hazlar olduğunu</a:t>
            </a:r>
          </a:p>
          <a:p>
            <a:r>
              <a:rPr lang="tr-TR" dirty="0" smtClean="0"/>
              <a:t>söylemeleri</a:t>
            </a:r>
          </a:p>
          <a:p>
            <a:r>
              <a:rPr lang="tr-TR" dirty="0" smtClean="0"/>
              <a:t>B) Ahlaki eylemin insana fayda sağlayan eylem olduğunu</a:t>
            </a:r>
          </a:p>
          <a:p>
            <a:r>
              <a:rPr lang="tr-TR" dirty="0" smtClean="0"/>
              <a:t>iddia etmeleri</a:t>
            </a:r>
          </a:p>
          <a:p>
            <a:r>
              <a:rPr lang="tr-TR" dirty="0" smtClean="0"/>
              <a:t>C) Ahlaki eylemde insanı amaç olarak görmeleri</a:t>
            </a:r>
          </a:p>
          <a:p>
            <a:r>
              <a:rPr lang="tr-TR" dirty="0" smtClean="0"/>
              <a:t>D) Ahlak alanında evrenselliğin mümkün olmadığını düşünmeleri</a:t>
            </a:r>
          </a:p>
          <a:p>
            <a:r>
              <a:rPr lang="tr-TR" dirty="0" smtClean="0"/>
              <a:t>E) Eylemlerin ahlaklı olup olmadığına karar vermede eylemin</a:t>
            </a:r>
          </a:p>
          <a:p>
            <a:r>
              <a:rPr lang="tr-TR" dirty="0" smtClean="0"/>
              <a:t>sonucuna bakmaları</a:t>
            </a:r>
            <a:endParaRPr lang="tr-TR" dirty="0"/>
          </a:p>
        </p:txBody>
      </p:sp>
      <p:sp>
        <p:nvSpPr>
          <p:cNvPr id="4" name="Oval 3"/>
          <p:cNvSpPr/>
          <p:nvPr/>
        </p:nvSpPr>
        <p:spPr>
          <a:xfrm>
            <a:off x="395536" y="4293096"/>
            <a:ext cx="432048"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9723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208912" cy="4708981"/>
          </a:xfrm>
          <a:prstGeom prst="rect">
            <a:avLst/>
          </a:prstGeom>
        </p:spPr>
        <p:txBody>
          <a:bodyPr wrap="square">
            <a:spAutoFit/>
          </a:bodyPr>
          <a:lstStyle/>
          <a:p>
            <a:r>
              <a:rPr lang="tr-TR" sz="2000" dirty="0" smtClean="0"/>
              <a:t>10. • </a:t>
            </a:r>
            <a:r>
              <a:rPr lang="tr-TR" sz="2000" dirty="0" err="1" smtClean="0"/>
              <a:t>Anselmus’a</a:t>
            </a:r>
            <a:r>
              <a:rPr lang="tr-TR" sz="2000" dirty="0" smtClean="0"/>
              <a:t> göre Tanrı kendisinden daha mükemmeli düşünülemeyecek varlıktır.</a:t>
            </a:r>
          </a:p>
          <a:p>
            <a:r>
              <a:rPr lang="tr-TR" sz="2000" dirty="0" smtClean="0"/>
              <a:t>      • Farabi’ye göre sonsuz nedenler dizgesinde Tanrı ilk nedendir.</a:t>
            </a:r>
          </a:p>
          <a:p>
            <a:r>
              <a:rPr lang="tr-TR" sz="2000" b="1" dirty="0" smtClean="0"/>
              <a:t>Bu görüşlerden hareketle ulaşılabilecek en doğru yargı</a:t>
            </a:r>
          </a:p>
          <a:p>
            <a:r>
              <a:rPr lang="tr-TR" sz="2000" b="1" dirty="0" smtClean="0"/>
              <a:t>aşağıdakilerden hangisidir?</a:t>
            </a:r>
          </a:p>
          <a:p>
            <a:r>
              <a:rPr lang="tr-TR" sz="2000" dirty="0" smtClean="0"/>
              <a:t>A) Tüm filozoflar Tanrı’nın varlığını nesnel bir biçimde tanımlamıştır.</a:t>
            </a:r>
          </a:p>
          <a:p>
            <a:r>
              <a:rPr lang="tr-TR" sz="2000" dirty="0" smtClean="0"/>
              <a:t>B) Tanrı kavramının içeriği filozoflara göre değişir, özneldir.</a:t>
            </a:r>
          </a:p>
          <a:p>
            <a:r>
              <a:rPr lang="tr-TR" sz="2000" dirty="0" smtClean="0"/>
              <a:t>C) Filozoflar Tanrı’nın varlığını reddeder, varlığı maddeyle</a:t>
            </a:r>
          </a:p>
          <a:p>
            <a:r>
              <a:rPr lang="tr-TR" sz="2000" dirty="0" smtClean="0"/>
              <a:t>açıklar.</a:t>
            </a:r>
          </a:p>
          <a:p>
            <a:r>
              <a:rPr lang="tr-TR" sz="2000" dirty="0" smtClean="0"/>
              <a:t>D) Her filozof Tanrı’yı evrendeki görünümleri üzerinden</a:t>
            </a:r>
          </a:p>
          <a:p>
            <a:r>
              <a:rPr lang="tr-TR" sz="2000" dirty="0" smtClean="0"/>
              <a:t>açıklar.</a:t>
            </a:r>
          </a:p>
          <a:p>
            <a:r>
              <a:rPr lang="tr-TR" sz="2000" dirty="0" smtClean="0"/>
              <a:t>E) Felsefede Tanrı ve evren birdir şeklindeki panteist görüşler</a:t>
            </a:r>
          </a:p>
          <a:p>
            <a:r>
              <a:rPr lang="tr-TR" sz="2000" dirty="0" smtClean="0"/>
              <a:t>kullanılır.</a:t>
            </a:r>
            <a:endParaRPr lang="tr-TR" sz="2000" dirty="0"/>
          </a:p>
        </p:txBody>
      </p:sp>
      <p:sp>
        <p:nvSpPr>
          <p:cNvPr id="4" name="Oval 3"/>
          <p:cNvSpPr/>
          <p:nvPr/>
        </p:nvSpPr>
        <p:spPr>
          <a:xfrm>
            <a:off x="467544" y="2924944"/>
            <a:ext cx="432048"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9237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80864" y="548680"/>
            <a:ext cx="8136904" cy="4401205"/>
          </a:xfrm>
          <a:prstGeom prst="rect">
            <a:avLst/>
          </a:prstGeom>
        </p:spPr>
        <p:txBody>
          <a:bodyPr wrap="square">
            <a:spAutoFit/>
          </a:bodyPr>
          <a:lstStyle/>
          <a:p>
            <a:r>
              <a:rPr lang="tr-TR" sz="2000" dirty="0" smtClean="0"/>
              <a:t>11. Farabi’ye göre, varlık zihinde anlamını bulur. Farabi varlığı, idea olarak kabul eder ve iki türde sınıflandırır: Birincisi var olmadığı düşünülemeyecek olan varlık, ikincisi ise var olmak için başka varlığa bağımlı olan varlıktır. İkinci varlık var olma ya da yok olma özelliğine sahiptir. Birinci varlık her şeyin kendinden meydana geldiği zorunlu varlıktır.</a:t>
            </a:r>
          </a:p>
          <a:p>
            <a:r>
              <a:rPr lang="tr-TR" sz="2000" b="1" dirty="0" smtClean="0"/>
              <a:t>Parçadan hareketle ulaşılabilecek sonuç aşağıdakilerden hangisidir?</a:t>
            </a:r>
          </a:p>
          <a:p>
            <a:r>
              <a:rPr lang="tr-TR" sz="2000" dirty="0" smtClean="0"/>
              <a:t>A) Asıl varlık maddeseldir.</a:t>
            </a:r>
          </a:p>
          <a:p>
            <a:r>
              <a:rPr lang="tr-TR" sz="2000" dirty="0" smtClean="0"/>
              <a:t>B) Tüm nesneler değişir.</a:t>
            </a:r>
          </a:p>
          <a:p>
            <a:r>
              <a:rPr lang="tr-TR" sz="2000" dirty="0" smtClean="0"/>
              <a:t>C) Zorunlu varlık duyumlarla algılanan varlıktır.</a:t>
            </a:r>
          </a:p>
          <a:p>
            <a:r>
              <a:rPr lang="tr-TR" sz="2000" dirty="0" smtClean="0"/>
              <a:t>D) Varlık bilincimize yansıyan şeydir.</a:t>
            </a:r>
          </a:p>
          <a:p>
            <a:r>
              <a:rPr lang="tr-TR" sz="2000" dirty="0" smtClean="0"/>
              <a:t>E) Her şeyin kendinden meydana geldiği varlık</a:t>
            </a:r>
          </a:p>
          <a:p>
            <a:r>
              <a:rPr lang="tr-TR" sz="2000" dirty="0" smtClean="0"/>
              <a:t>Tanrı’dır.</a:t>
            </a:r>
            <a:endParaRPr lang="tr-TR" sz="2000" dirty="0"/>
          </a:p>
        </p:txBody>
      </p:sp>
      <p:sp>
        <p:nvSpPr>
          <p:cNvPr id="4" name="Oval 3"/>
          <p:cNvSpPr/>
          <p:nvPr/>
        </p:nvSpPr>
        <p:spPr>
          <a:xfrm>
            <a:off x="480864" y="4221088"/>
            <a:ext cx="418728"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4853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39552" y="889844"/>
            <a:ext cx="8136904" cy="4093428"/>
          </a:xfrm>
          <a:prstGeom prst="rect">
            <a:avLst/>
          </a:prstGeom>
        </p:spPr>
        <p:txBody>
          <a:bodyPr wrap="square">
            <a:spAutoFit/>
          </a:bodyPr>
          <a:lstStyle/>
          <a:p>
            <a:r>
              <a:rPr lang="tr-TR" sz="2000" dirty="0" smtClean="0"/>
              <a:t>12. Varlık iki türlüdür: İdealar ve görünüşler. İdealar her şeyin aslı, görünüşler ideaların kopyasıdır. İdealar akıl yoluyla,</a:t>
            </a:r>
          </a:p>
          <a:p>
            <a:r>
              <a:rPr lang="tr-TR" sz="2000" dirty="0" smtClean="0"/>
              <a:t>görünüşler duyularla anlaşılabilir. Duyular değişken olduğundan, kesin bilgi idealar alanında mümkündür. Doğa</a:t>
            </a:r>
          </a:p>
          <a:p>
            <a:r>
              <a:rPr lang="tr-TR" sz="2000" dirty="0" smtClean="0"/>
              <a:t>ideaların kopyasıdır, sanatçı doğayı eserine aktarır. O hâlde</a:t>
            </a:r>
          </a:p>
          <a:p>
            <a:r>
              <a:rPr lang="tr-TR" sz="2000" dirty="0" smtClean="0"/>
              <a:t>sanatçı ikinci dereceden taklitle eserini ortaya koyar.</a:t>
            </a:r>
          </a:p>
          <a:p>
            <a:r>
              <a:rPr lang="tr-TR" sz="2000" b="1" dirty="0" smtClean="0"/>
              <a:t>Bu parçada verilen görüşleri dile getiren filozof aşağıdakilerden hangisidir?</a:t>
            </a:r>
          </a:p>
          <a:p>
            <a:pPr marL="342900" indent="-342900">
              <a:buAutoNum type="alphaUcParenR"/>
            </a:pPr>
            <a:r>
              <a:rPr lang="tr-TR" sz="2000" dirty="0" err="1" smtClean="0"/>
              <a:t>Hegel</a:t>
            </a:r>
            <a:r>
              <a:rPr lang="tr-TR" sz="2000" dirty="0" smtClean="0"/>
              <a:t> </a:t>
            </a:r>
          </a:p>
          <a:p>
            <a:r>
              <a:rPr lang="tr-TR" sz="2000" dirty="0" smtClean="0"/>
              <a:t>B) Platon</a:t>
            </a:r>
          </a:p>
          <a:p>
            <a:r>
              <a:rPr lang="tr-TR" sz="2000" dirty="0" smtClean="0"/>
              <a:t>C) Aristoteles </a:t>
            </a:r>
          </a:p>
          <a:p>
            <a:r>
              <a:rPr lang="tr-TR" sz="2000" dirty="0" smtClean="0"/>
              <a:t>D) Kant</a:t>
            </a:r>
          </a:p>
          <a:p>
            <a:r>
              <a:rPr lang="tr-TR" sz="2000" dirty="0" smtClean="0"/>
              <a:t>E) </a:t>
            </a:r>
            <a:r>
              <a:rPr lang="tr-TR" sz="2000" dirty="0" err="1" smtClean="0"/>
              <a:t>Plotinos</a:t>
            </a:r>
            <a:endParaRPr lang="tr-TR" sz="2000" dirty="0"/>
          </a:p>
        </p:txBody>
      </p:sp>
      <p:sp>
        <p:nvSpPr>
          <p:cNvPr id="4" name="Oval 3"/>
          <p:cNvSpPr/>
          <p:nvPr/>
        </p:nvSpPr>
        <p:spPr>
          <a:xfrm>
            <a:off x="539552" y="3645024"/>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4554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39552" y="476672"/>
            <a:ext cx="8064896" cy="4893647"/>
          </a:xfrm>
          <a:prstGeom prst="rect">
            <a:avLst/>
          </a:prstGeom>
        </p:spPr>
        <p:txBody>
          <a:bodyPr wrap="square">
            <a:spAutoFit/>
          </a:bodyPr>
          <a:lstStyle/>
          <a:p>
            <a:r>
              <a:rPr lang="tr-TR" sz="2400" dirty="0" smtClean="0"/>
              <a:t>13. Farabi’ye göre varlık zorunlu ve mümkün varlık olmak üzere iki türlüdür. Zorunlu varlık mutlaktır, birdir. Tüm varlıkların var olma nedenidir, varoluşunu başka hiçbir varlığa borçlu değildir. Mümkün varlık kendi başına var olamayan varlıktır,</a:t>
            </a:r>
          </a:p>
          <a:p>
            <a:r>
              <a:rPr lang="tr-TR" sz="2400" dirty="0" smtClean="0"/>
              <a:t>var olmak için başka bir varlığa ihtiyaç duyar.</a:t>
            </a:r>
          </a:p>
          <a:p>
            <a:r>
              <a:rPr lang="tr-TR" sz="2400" b="1" dirty="0" smtClean="0"/>
              <a:t>Buna göre aşağıdakilerden hangisi zorunlu varlıktır?</a:t>
            </a:r>
          </a:p>
          <a:p>
            <a:pPr marL="342900" indent="-342900">
              <a:buAutoNum type="alphaUcParenR"/>
            </a:pPr>
            <a:r>
              <a:rPr lang="tr-TR" sz="2400" dirty="0" smtClean="0"/>
              <a:t> Sayı </a:t>
            </a:r>
          </a:p>
          <a:p>
            <a:r>
              <a:rPr lang="tr-TR" sz="2400" dirty="0" smtClean="0"/>
              <a:t>B) Değer </a:t>
            </a:r>
          </a:p>
          <a:p>
            <a:r>
              <a:rPr lang="tr-TR" sz="2400" dirty="0" smtClean="0"/>
              <a:t>C) Kavram</a:t>
            </a:r>
          </a:p>
          <a:p>
            <a:r>
              <a:rPr lang="tr-TR" sz="2400" dirty="0" smtClean="0"/>
              <a:t>D) Doğa </a:t>
            </a:r>
          </a:p>
          <a:p>
            <a:r>
              <a:rPr lang="tr-TR" sz="2400" dirty="0" smtClean="0"/>
              <a:t>E) Tanrı</a:t>
            </a:r>
            <a:endParaRPr lang="tr-TR" sz="2400" dirty="0"/>
          </a:p>
        </p:txBody>
      </p:sp>
      <p:sp>
        <p:nvSpPr>
          <p:cNvPr id="4" name="Oval 3"/>
          <p:cNvSpPr/>
          <p:nvPr/>
        </p:nvSpPr>
        <p:spPr>
          <a:xfrm>
            <a:off x="539552" y="4941168"/>
            <a:ext cx="504056" cy="4291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9958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4401205"/>
          </a:xfrm>
          <a:prstGeom prst="rect">
            <a:avLst/>
          </a:prstGeom>
        </p:spPr>
        <p:txBody>
          <a:bodyPr wrap="square">
            <a:spAutoFit/>
          </a:bodyPr>
          <a:lstStyle/>
          <a:p>
            <a:r>
              <a:rPr lang="tr-TR" sz="2000" dirty="0" smtClean="0"/>
              <a:t>14. Farabi’nin ahlak anlayışına göre iyilik dendiğinde ikili bir ayrım yapmak mümkündür. Birinci türden iyilik, sonuçta elde</a:t>
            </a:r>
          </a:p>
          <a:p>
            <a:r>
              <a:rPr lang="tr-TR" sz="2000" dirty="0" smtClean="0"/>
              <a:t>edilecek bir fayda için örneğin cennete gidebilmek için yapılan</a:t>
            </a:r>
          </a:p>
          <a:p>
            <a:r>
              <a:rPr lang="tr-TR" sz="2000" dirty="0" smtClean="0"/>
              <a:t>iyiliktir. İkinci türde iyilik ise gerçekten hissedilen bir iyilik yapma isteğiyle sonuçlarını gözetmeksizin yapılan iyiliktir.</a:t>
            </a:r>
          </a:p>
          <a:p>
            <a:r>
              <a:rPr lang="tr-TR" sz="2000" dirty="0" smtClean="0"/>
              <a:t>İşte ahlaki olan bu ikinci türden niyetle gerçekleştirilen</a:t>
            </a:r>
          </a:p>
          <a:p>
            <a:r>
              <a:rPr lang="tr-TR" sz="2000" dirty="0" smtClean="0"/>
              <a:t>eylemdir.</a:t>
            </a:r>
          </a:p>
          <a:p>
            <a:r>
              <a:rPr lang="tr-TR" sz="2000" b="1" dirty="0" smtClean="0"/>
              <a:t>Buna göre, ahlaki davranışın temel özelliği aşağıdakilerden hangisidir?</a:t>
            </a:r>
          </a:p>
          <a:p>
            <a:r>
              <a:rPr lang="tr-TR" sz="2000" dirty="0" smtClean="0"/>
              <a:t>A) Bir koşula bağlı olmadan yapılması</a:t>
            </a:r>
          </a:p>
          <a:p>
            <a:r>
              <a:rPr lang="tr-TR" sz="2000" dirty="0" smtClean="0"/>
              <a:t>B) Sonucunda mutlak bir fayda sağlaması</a:t>
            </a:r>
          </a:p>
          <a:p>
            <a:r>
              <a:rPr lang="tr-TR" sz="2000" dirty="0" smtClean="0"/>
              <a:t>C) Aklın verilerine uygun olması</a:t>
            </a:r>
          </a:p>
          <a:p>
            <a:r>
              <a:rPr lang="tr-TR" sz="2000" dirty="0" smtClean="0"/>
              <a:t>D) İnsanın amaç değil araç olması</a:t>
            </a:r>
          </a:p>
          <a:p>
            <a:r>
              <a:rPr lang="tr-TR" sz="2000" dirty="0" smtClean="0"/>
              <a:t>E) Hazza ulaşmayı sağlaması</a:t>
            </a:r>
            <a:endParaRPr lang="tr-TR" sz="2000" dirty="0"/>
          </a:p>
        </p:txBody>
      </p:sp>
      <p:sp>
        <p:nvSpPr>
          <p:cNvPr id="4" name="Oval 3"/>
          <p:cNvSpPr/>
          <p:nvPr/>
        </p:nvSpPr>
        <p:spPr>
          <a:xfrm>
            <a:off x="467544" y="3284984"/>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9770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8079" y="548680"/>
            <a:ext cx="8208912" cy="4832092"/>
          </a:xfrm>
          <a:prstGeom prst="rect">
            <a:avLst/>
          </a:prstGeom>
        </p:spPr>
        <p:txBody>
          <a:bodyPr wrap="square">
            <a:spAutoFit/>
          </a:bodyPr>
          <a:lstStyle/>
          <a:p>
            <a:r>
              <a:rPr lang="tr-TR" sz="2200" dirty="0" smtClean="0"/>
              <a:t>15. Fatalizm insan iradesinin özgür olduğu görüşünü reddeder. Bu anlayışa göre insan sevap ve günah işlemeye zorunludur, böylece eylemlerinin sorumluluğu da ortadan kalkar. İnsanın tüm eylemleri bir başka irade tarafından düzenlenmiştir. Tanrı’nın iradesi dışında irade yoktur, insandaki irade de Tanrı’nın iradesinin görünümüdür.</a:t>
            </a:r>
          </a:p>
          <a:p>
            <a:r>
              <a:rPr lang="tr-TR" sz="2200" dirty="0" smtClean="0"/>
              <a:t>Parçada anlatılan fatalizm ile ilgili görüşler aşağıdaki din felsefesi akımlarından hangisiyle ilişkilendirilebilir?</a:t>
            </a:r>
          </a:p>
          <a:p>
            <a:pPr marL="342900" indent="-342900">
              <a:buAutoNum type="alphaUcParenR"/>
            </a:pPr>
            <a:r>
              <a:rPr lang="tr-TR" sz="2200" dirty="0" smtClean="0"/>
              <a:t> Teizm </a:t>
            </a:r>
          </a:p>
          <a:p>
            <a:r>
              <a:rPr lang="tr-TR" sz="2200" dirty="0" smtClean="0"/>
              <a:t>B) Ateizm</a:t>
            </a:r>
          </a:p>
          <a:p>
            <a:r>
              <a:rPr lang="tr-TR" sz="2200" dirty="0" smtClean="0"/>
              <a:t>C) Politeizm </a:t>
            </a:r>
          </a:p>
          <a:p>
            <a:r>
              <a:rPr lang="tr-TR" sz="2200" dirty="0" smtClean="0"/>
              <a:t>D) Agnostisizm</a:t>
            </a:r>
          </a:p>
          <a:p>
            <a:r>
              <a:rPr lang="tr-TR" sz="2200" dirty="0" smtClean="0"/>
              <a:t>E) Deizm</a:t>
            </a:r>
            <a:endParaRPr lang="tr-TR" sz="2200" dirty="0"/>
          </a:p>
        </p:txBody>
      </p:sp>
      <p:sp>
        <p:nvSpPr>
          <p:cNvPr id="4" name="Oval 3"/>
          <p:cNvSpPr/>
          <p:nvPr/>
        </p:nvSpPr>
        <p:spPr>
          <a:xfrm>
            <a:off x="468079" y="3645024"/>
            <a:ext cx="431513"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0785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48680"/>
            <a:ext cx="8280920" cy="4524315"/>
          </a:xfrm>
          <a:prstGeom prst="rect">
            <a:avLst/>
          </a:prstGeom>
        </p:spPr>
        <p:txBody>
          <a:bodyPr wrap="square">
            <a:spAutoFit/>
          </a:bodyPr>
          <a:lstStyle/>
          <a:p>
            <a:r>
              <a:rPr lang="tr-TR" sz="2400" dirty="0" smtClean="0"/>
              <a:t>16. Farabi’ye göre bilgi; eylemlerin başlatıcısı, en yüksek erdemdir. Bilgi akıl yoluyla elde edilir. Erdemlerin en üstü olan bilgi yoluyla insan Tanrı’yı kavrar. Mutlu olmanın yolu Tanrı’yı bilmektir. Bu bilgi insana değişmez ahlaki kuralı verir.</a:t>
            </a:r>
          </a:p>
          <a:p>
            <a:r>
              <a:rPr lang="tr-TR" sz="2400" dirty="0" smtClean="0"/>
              <a:t>Buna göre, aşağıdakilerden hangisi Farabi’nin ahlak anlayışına uygun bir ifade değildir?</a:t>
            </a:r>
          </a:p>
          <a:p>
            <a:r>
              <a:rPr lang="tr-TR" sz="2400" dirty="0" smtClean="0"/>
              <a:t>A) Herkes için geçerli ahlak yasası mümkün değildir.</a:t>
            </a:r>
          </a:p>
          <a:p>
            <a:r>
              <a:rPr lang="tr-TR" sz="2400" dirty="0" smtClean="0"/>
              <a:t>B) Mutlu olmanın yolu tanrı bilgisidir.</a:t>
            </a:r>
          </a:p>
          <a:p>
            <a:r>
              <a:rPr lang="tr-TR" sz="2400" dirty="0" smtClean="0"/>
              <a:t>C) İnsan Tanrı’yı akıl yoluyla kavrar.</a:t>
            </a:r>
          </a:p>
          <a:p>
            <a:r>
              <a:rPr lang="tr-TR" sz="2400" dirty="0" smtClean="0"/>
              <a:t>D) Akıl erdemli ve mutlu yaşamın kaynağıdır.</a:t>
            </a:r>
          </a:p>
          <a:p>
            <a:r>
              <a:rPr lang="tr-TR" sz="2400" dirty="0" smtClean="0"/>
              <a:t>E) Evrensel bir ahlak yasası mümkündür.</a:t>
            </a:r>
            <a:endParaRPr lang="tr-TR" sz="2400" dirty="0"/>
          </a:p>
        </p:txBody>
      </p:sp>
      <p:sp>
        <p:nvSpPr>
          <p:cNvPr id="4" name="Oval 3"/>
          <p:cNvSpPr/>
          <p:nvPr/>
        </p:nvSpPr>
        <p:spPr>
          <a:xfrm>
            <a:off x="395536" y="3140968"/>
            <a:ext cx="504056"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1815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136904" cy="4524315"/>
          </a:xfrm>
          <a:prstGeom prst="rect">
            <a:avLst/>
          </a:prstGeom>
        </p:spPr>
        <p:txBody>
          <a:bodyPr wrap="square">
            <a:spAutoFit/>
          </a:bodyPr>
          <a:lstStyle/>
          <a:p>
            <a:r>
              <a:rPr lang="tr-TR" sz="2400" dirty="0" smtClean="0"/>
              <a:t>17. Aristoteles’e göre bir şairin ya da trajedi yazarının yarattığı karakter, karakterin özellikleri ve davranışları, bu karakterin karşılığı olan gerçek hayatta tanıdığımız bir karaktere, onun</a:t>
            </a:r>
          </a:p>
          <a:p>
            <a:r>
              <a:rPr lang="tr-TR" sz="2400" dirty="0" smtClean="0"/>
              <a:t>davranışları ve özelliklerine uygun olmalıdır.</a:t>
            </a:r>
          </a:p>
          <a:p>
            <a:r>
              <a:rPr lang="tr-TR" sz="2400" dirty="0" smtClean="0"/>
              <a:t>Aristoteles’e göre sanat eserinde bulunması gereken temel özellik aşağıdakilerden hangisidir?</a:t>
            </a:r>
          </a:p>
          <a:p>
            <a:r>
              <a:rPr lang="tr-TR" sz="2400" dirty="0" smtClean="0"/>
              <a:t>A) Yaratıcı olma</a:t>
            </a:r>
          </a:p>
          <a:p>
            <a:r>
              <a:rPr lang="tr-TR" sz="2400" dirty="0" smtClean="0"/>
              <a:t>B) Orijinal olma</a:t>
            </a:r>
          </a:p>
          <a:p>
            <a:r>
              <a:rPr lang="tr-TR" sz="2400" dirty="0" smtClean="0"/>
              <a:t>C) Estetik olma</a:t>
            </a:r>
          </a:p>
          <a:p>
            <a:r>
              <a:rPr lang="tr-TR" sz="2400" dirty="0" smtClean="0"/>
              <a:t>D) Öğretici olma</a:t>
            </a:r>
          </a:p>
          <a:p>
            <a:r>
              <a:rPr lang="tr-TR" sz="2400" dirty="0" smtClean="0"/>
              <a:t>E) Gerçeği yansıtma</a:t>
            </a:r>
            <a:endParaRPr lang="tr-TR" sz="2400" dirty="0"/>
          </a:p>
        </p:txBody>
      </p:sp>
      <p:sp>
        <p:nvSpPr>
          <p:cNvPr id="4" name="Oval 3"/>
          <p:cNvSpPr/>
          <p:nvPr/>
        </p:nvSpPr>
        <p:spPr>
          <a:xfrm>
            <a:off x="467544" y="4581128"/>
            <a:ext cx="432048" cy="4918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99379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48680"/>
            <a:ext cx="8280920" cy="4493538"/>
          </a:xfrm>
          <a:prstGeom prst="rect">
            <a:avLst/>
          </a:prstGeom>
        </p:spPr>
        <p:txBody>
          <a:bodyPr wrap="square">
            <a:spAutoFit/>
          </a:bodyPr>
          <a:lstStyle/>
          <a:p>
            <a:r>
              <a:rPr lang="tr-TR" sz="2200" dirty="0" smtClean="0"/>
              <a:t>18. </a:t>
            </a:r>
            <a:r>
              <a:rPr lang="tr-TR" sz="2200" dirty="0" err="1" smtClean="0"/>
              <a:t>Herakleitos</a:t>
            </a:r>
            <a:r>
              <a:rPr lang="tr-TR" sz="2200" dirty="0" smtClean="0"/>
              <a:t> evrenin ardında değişmeyen tek bir </a:t>
            </a:r>
            <a:r>
              <a:rPr lang="tr-TR" sz="2200" dirty="0" err="1" smtClean="0"/>
              <a:t>arkhe</a:t>
            </a:r>
            <a:r>
              <a:rPr lang="tr-TR" sz="2200" dirty="0" smtClean="0"/>
              <a:t> arayışının yanlış olduğunu savunur. Ona göre evrendeki tek gerçeklik değişimdir. Evrendeki her şeyin sürekli değişim içinde olmasına karşın duyularımızın bu değişimi yakalayamadığını, dolayısıyla gerçeği bizden kaçırdığını savunur.</a:t>
            </a:r>
          </a:p>
          <a:p>
            <a:r>
              <a:rPr lang="tr-TR" sz="2200" dirty="0" err="1" smtClean="0"/>
              <a:t>Herakleitos’un</a:t>
            </a:r>
            <a:r>
              <a:rPr lang="tr-TR" sz="2200" dirty="0" smtClean="0"/>
              <a:t> bu görüşlerine göre varlık konusundaki yanılgı aşağıdakilerden hangisi ile açıklanmaktadır?</a:t>
            </a:r>
          </a:p>
          <a:p>
            <a:r>
              <a:rPr lang="tr-TR" sz="2200" dirty="0" smtClean="0"/>
              <a:t>A) Bilimsel verilerden yeterince yararlanmamayla</a:t>
            </a:r>
          </a:p>
          <a:p>
            <a:r>
              <a:rPr lang="tr-TR" sz="2200" dirty="0" smtClean="0"/>
              <a:t>B) Toplumun farklı düşüncelere izin vermemesiyle</a:t>
            </a:r>
          </a:p>
          <a:p>
            <a:r>
              <a:rPr lang="tr-TR" sz="2200" dirty="0" smtClean="0"/>
              <a:t>C) Bilgi birikiminin yeterli olmamasıyla</a:t>
            </a:r>
          </a:p>
          <a:p>
            <a:r>
              <a:rPr lang="tr-TR" sz="2200" dirty="0" smtClean="0"/>
              <a:t>D) Duyu verilerinin yetersiz olmasıyla</a:t>
            </a:r>
          </a:p>
          <a:p>
            <a:r>
              <a:rPr lang="tr-TR" sz="2200" dirty="0" smtClean="0"/>
              <a:t>E) Akıl-mantık ilkelerinin yeterince kullanılmamasıyla</a:t>
            </a:r>
            <a:endParaRPr lang="tr-TR" sz="2200" dirty="0"/>
          </a:p>
        </p:txBody>
      </p:sp>
      <p:sp>
        <p:nvSpPr>
          <p:cNvPr id="4" name="Oval 3"/>
          <p:cNvSpPr/>
          <p:nvPr/>
        </p:nvSpPr>
        <p:spPr>
          <a:xfrm>
            <a:off x="449658" y="4221087"/>
            <a:ext cx="449934" cy="3635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7937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136904" cy="3785652"/>
          </a:xfrm>
          <a:prstGeom prst="rect">
            <a:avLst/>
          </a:prstGeom>
        </p:spPr>
        <p:txBody>
          <a:bodyPr wrap="square">
            <a:spAutoFit/>
          </a:bodyPr>
          <a:lstStyle/>
          <a:p>
            <a:r>
              <a:rPr lang="tr-TR" sz="2400" dirty="0" smtClean="0"/>
              <a:t>19. Pragmatizme göre bir eylemin ahlaki olması, bu eylemin sonucunda ortaya çıkacak faydaya bağlıdır.</a:t>
            </a:r>
          </a:p>
          <a:p>
            <a:r>
              <a:rPr lang="tr-TR" sz="2400" dirty="0" smtClean="0"/>
              <a:t>Buna göre pragmatizmin ahlak anlayışı ile ilgili ulaşılacak en doğru sonuç aşağıdakilerden hangisidir?</a:t>
            </a:r>
          </a:p>
          <a:p>
            <a:r>
              <a:rPr lang="tr-TR" sz="2400" dirty="0" smtClean="0"/>
              <a:t>A) Ahlaki iyi evrenseldir.</a:t>
            </a:r>
          </a:p>
          <a:p>
            <a:r>
              <a:rPr lang="tr-TR" sz="2400" dirty="0" smtClean="0"/>
              <a:t>B) Ahlak yasası mümkündür.</a:t>
            </a:r>
          </a:p>
          <a:p>
            <a:r>
              <a:rPr lang="tr-TR" sz="2400" dirty="0" smtClean="0"/>
              <a:t>C) Ahlaki değerler özneldir.</a:t>
            </a:r>
          </a:p>
          <a:p>
            <a:r>
              <a:rPr lang="tr-TR" sz="2400" dirty="0" smtClean="0"/>
              <a:t>D) İyi ideasına göre eylemde bulunulmalıdır.</a:t>
            </a:r>
          </a:p>
          <a:p>
            <a:r>
              <a:rPr lang="tr-TR" sz="2400" dirty="0" smtClean="0"/>
              <a:t>E) Özgürlük olanaklı değildir.</a:t>
            </a:r>
            <a:endParaRPr lang="tr-TR" sz="2400" dirty="0"/>
          </a:p>
        </p:txBody>
      </p:sp>
      <p:sp>
        <p:nvSpPr>
          <p:cNvPr id="4" name="Oval 3"/>
          <p:cNvSpPr/>
          <p:nvPr/>
        </p:nvSpPr>
        <p:spPr>
          <a:xfrm>
            <a:off x="467544" y="3212976"/>
            <a:ext cx="432048"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273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83956" y="404664"/>
            <a:ext cx="8280920" cy="5016758"/>
          </a:xfrm>
          <a:prstGeom prst="rect">
            <a:avLst/>
          </a:prstGeom>
        </p:spPr>
        <p:txBody>
          <a:bodyPr wrap="square">
            <a:spAutoFit/>
          </a:bodyPr>
          <a:lstStyle/>
          <a:p>
            <a:r>
              <a:rPr lang="tr-TR" sz="2000" dirty="0" smtClean="0"/>
              <a:t>20. </a:t>
            </a:r>
            <a:r>
              <a:rPr lang="tr-TR" sz="2000" dirty="0" err="1" smtClean="0"/>
              <a:t>Herakleitos’a</a:t>
            </a:r>
            <a:r>
              <a:rPr lang="tr-TR" sz="2000" dirty="0" smtClean="0"/>
              <a:t> göre, değişmeyen tek şey değişimin kendisidir bu değişim tüm evrende hâkim olan bir yasaya göre</a:t>
            </a:r>
          </a:p>
          <a:p>
            <a:r>
              <a:rPr lang="tr-TR" sz="2000" dirty="0" smtClean="0"/>
              <a:t>gerçekleşir. Akıl bu yasayı göremediği zaman, yeni durumun</a:t>
            </a:r>
          </a:p>
          <a:p>
            <a:r>
              <a:rPr lang="tr-TR" sz="2000" dirty="0" smtClean="0"/>
              <a:t>bir önceki başka bir durumun değişmiş hâli olduğunu</a:t>
            </a:r>
          </a:p>
          <a:p>
            <a:r>
              <a:rPr lang="tr-TR" sz="2000" dirty="0" smtClean="0"/>
              <a:t>da kavrayamaz. Bu duruma benzer bir biçimde, bilimsel</a:t>
            </a:r>
          </a:p>
          <a:p>
            <a:r>
              <a:rPr lang="tr-TR" sz="2000" dirty="0" smtClean="0"/>
              <a:t>kuramlar söz konusu olduğunda da yanlış akıl yürütmeler</a:t>
            </a:r>
          </a:p>
          <a:p>
            <a:r>
              <a:rPr lang="tr-TR" sz="2000" dirty="0" smtClean="0"/>
              <a:t>aynı hataya takılıp kalır. Oysa sanılanın aksine, hiçbir bilimsel</a:t>
            </a:r>
          </a:p>
          <a:p>
            <a:r>
              <a:rPr lang="tr-TR" sz="2000" dirty="0" smtClean="0"/>
              <a:t>kuram birdenbire ortaya çıkmamış, her kuram mutlaka</a:t>
            </a:r>
          </a:p>
          <a:p>
            <a:r>
              <a:rPr lang="tr-TR" sz="2000" dirty="0" smtClean="0"/>
              <a:t>kendinden önceki kaynaklardan beslenerek bugünkü hâlini</a:t>
            </a:r>
          </a:p>
          <a:p>
            <a:r>
              <a:rPr lang="tr-TR" sz="2000" dirty="0" smtClean="0"/>
              <a:t>almıştır.</a:t>
            </a:r>
          </a:p>
          <a:p>
            <a:r>
              <a:rPr lang="tr-TR" sz="2000" b="1" dirty="0" smtClean="0"/>
              <a:t>Bu parçada bilimin hangi özelliği vurgulanmaktadır?</a:t>
            </a:r>
          </a:p>
          <a:p>
            <a:r>
              <a:rPr lang="tr-TR" sz="2000" dirty="0" smtClean="0"/>
              <a:t>A) Normatif olması</a:t>
            </a:r>
          </a:p>
          <a:p>
            <a:r>
              <a:rPr lang="tr-TR" sz="2000" dirty="0" smtClean="0"/>
              <a:t>B) Birikimli olarak ilerlemesi</a:t>
            </a:r>
          </a:p>
          <a:p>
            <a:r>
              <a:rPr lang="tr-TR" sz="2000" dirty="0" smtClean="0"/>
              <a:t>C) Deney ve gözleme dayanması</a:t>
            </a:r>
          </a:p>
          <a:p>
            <a:r>
              <a:rPr lang="tr-TR" sz="2000" dirty="0" smtClean="0"/>
              <a:t>D) Objektif olması</a:t>
            </a:r>
          </a:p>
          <a:p>
            <a:r>
              <a:rPr lang="tr-TR" sz="2000" dirty="0" smtClean="0"/>
              <a:t>E) Denetlenebilir olması</a:t>
            </a:r>
            <a:endParaRPr lang="tr-TR" sz="2000" dirty="0"/>
          </a:p>
        </p:txBody>
      </p:sp>
      <p:sp>
        <p:nvSpPr>
          <p:cNvPr id="4" name="Oval 3"/>
          <p:cNvSpPr/>
          <p:nvPr/>
        </p:nvSpPr>
        <p:spPr>
          <a:xfrm>
            <a:off x="483956" y="4077072"/>
            <a:ext cx="415636"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5522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208912" cy="4801314"/>
          </a:xfrm>
          <a:prstGeom prst="rect">
            <a:avLst/>
          </a:prstGeom>
        </p:spPr>
        <p:txBody>
          <a:bodyPr wrap="square">
            <a:spAutoFit/>
          </a:bodyPr>
          <a:lstStyle/>
          <a:p>
            <a:r>
              <a:rPr lang="tr-TR" dirty="0" smtClean="0"/>
              <a:t>21. Bilim; deney, gözlem gibi sistematik çalışmalarla </a:t>
            </a:r>
            <a:r>
              <a:rPr lang="tr-TR" dirty="0" err="1" smtClean="0"/>
              <a:t>genelgeçer</a:t>
            </a:r>
            <a:endParaRPr lang="tr-TR" dirty="0" smtClean="0"/>
          </a:p>
          <a:p>
            <a:r>
              <a:rPr lang="tr-TR" dirty="0" smtClean="0"/>
              <a:t>bilgiler ortaya koyar. Bilim insanı doğayı, olayları incelerken</a:t>
            </a:r>
          </a:p>
          <a:p>
            <a:r>
              <a:rPr lang="tr-TR" dirty="0" smtClean="0"/>
              <a:t>önce hipotez kurar, sonra bu hipotezleri sistemli çalışmalarla kanıtlar, kesin sonuçlara ulaşır. Bu sonuçlar başka bir bilimsel çalışma tarafından </a:t>
            </a:r>
            <a:r>
              <a:rPr lang="tr-TR" dirty="0" err="1" smtClean="0"/>
              <a:t>yanlışlanana</a:t>
            </a:r>
            <a:r>
              <a:rPr lang="tr-TR" dirty="0" smtClean="0"/>
              <a:t> kadar geçerlidir. Bilimsel çalışmalar fayda amacı gözetmeksizin insanın dünyayı anlama ve keşfetme isteğiyle başlar, bu nedenle sonuçlar teoriktir. Ancak bilimsel çalışmalardan yola çıkılarak insanın yaşamını kolaylaştırıcı araçlar üretilir. Örneğin:</a:t>
            </a:r>
          </a:p>
          <a:p>
            <a:r>
              <a:rPr lang="tr-TR" dirty="0" smtClean="0"/>
              <a:t>araba, uçak, ilaç, telefon gibi. Bu araçların üretimi bilim dışında, pratik faydayı amaçlayan başka türden bir bilgidir.</a:t>
            </a:r>
          </a:p>
          <a:p>
            <a:r>
              <a:rPr lang="tr-TR" b="1" dirty="0" smtClean="0"/>
              <a:t>Bu parçada açıklanan, pratik fayda amacı taşıyan bilgi</a:t>
            </a:r>
          </a:p>
          <a:p>
            <a:r>
              <a:rPr lang="tr-TR" b="1" dirty="0" smtClean="0"/>
              <a:t>türü aşağıdakilerden hangisidir?</a:t>
            </a:r>
          </a:p>
          <a:p>
            <a:r>
              <a:rPr lang="tr-TR" dirty="0" smtClean="0"/>
              <a:t>A) Bilimsel bilgi</a:t>
            </a:r>
          </a:p>
          <a:p>
            <a:r>
              <a:rPr lang="tr-TR" dirty="0" smtClean="0"/>
              <a:t>B) Teknik bilgi</a:t>
            </a:r>
          </a:p>
          <a:p>
            <a:r>
              <a:rPr lang="tr-TR" dirty="0" smtClean="0"/>
              <a:t>C) Felsefi bilgi</a:t>
            </a:r>
          </a:p>
          <a:p>
            <a:r>
              <a:rPr lang="tr-TR" dirty="0" smtClean="0"/>
              <a:t>D) Gündelik bilgi</a:t>
            </a:r>
          </a:p>
          <a:p>
            <a:r>
              <a:rPr lang="tr-TR" dirty="0" smtClean="0"/>
              <a:t>E) Dinî bilgi</a:t>
            </a:r>
            <a:endParaRPr lang="tr-TR" dirty="0"/>
          </a:p>
        </p:txBody>
      </p:sp>
      <p:sp>
        <p:nvSpPr>
          <p:cNvPr id="4" name="Oval 3"/>
          <p:cNvSpPr/>
          <p:nvPr/>
        </p:nvSpPr>
        <p:spPr>
          <a:xfrm>
            <a:off x="467544" y="4077072"/>
            <a:ext cx="360040"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189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56676" y="476672"/>
            <a:ext cx="8136904" cy="4524315"/>
          </a:xfrm>
          <a:prstGeom prst="rect">
            <a:avLst/>
          </a:prstGeom>
        </p:spPr>
        <p:txBody>
          <a:bodyPr wrap="square">
            <a:spAutoFit/>
          </a:bodyPr>
          <a:lstStyle/>
          <a:p>
            <a:r>
              <a:rPr lang="tr-TR" sz="2400" dirty="0" smtClean="0"/>
              <a:t>22. Doğa bilimleri gözlenebilir ve ölçülebilir gerçeklikle sınırlıdır. Bu gerçeklik bir neden-etki mekanizması içinde yer alır. Gözlenebilir gerçeklik duyular ve deney yoluyla bilinir.</a:t>
            </a:r>
          </a:p>
          <a:p>
            <a:r>
              <a:rPr lang="tr-TR" sz="2400" dirty="0" smtClean="0"/>
              <a:t>Buna göre bilim alanındaki gözlenebilir gerçeklik aşağıda verilen kavramlardan hangisiyle adlandırılır?</a:t>
            </a:r>
          </a:p>
          <a:p>
            <a:r>
              <a:rPr lang="tr-TR" sz="2400" dirty="0" smtClean="0"/>
              <a:t>A) Hipotez</a:t>
            </a:r>
          </a:p>
          <a:p>
            <a:r>
              <a:rPr lang="tr-TR" sz="2400" dirty="0" smtClean="0"/>
              <a:t>B) Yasa</a:t>
            </a:r>
          </a:p>
          <a:p>
            <a:r>
              <a:rPr lang="tr-TR" sz="2400" dirty="0" smtClean="0"/>
              <a:t>C) Teori</a:t>
            </a:r>
          </a:p>
          <a:p>
            <a:r>
              <a:rPr lang="tr-TR" sz="2400" dirty="0" smtClean="0"/>
              <a:t>D) Olgu</a:t>
            </a:r>
          </a:p>
          <a:p>
            <a:r>
              <a:rPr lang="tr-TR" sz="2400" dirty="0" smtClean="0"/>
              <a:t>E) Paradigma</a:t>
            </a:r>
            <a:endParaRPr lang="tr-TR" sz="2400" dirty="0"/>
          </a:p>
        </p:txBody>
      </p:sp>
      <p:sp>
        <p:nvSpPr>
          <p:cNvPr id="4" name="Oval 3"/>
          <p:cNvSpPr/>
          <p:nvPr/>
        </p:nvSpPr>
        <p:spPr>
          <a:xfrm>
            <a:off x="556676" y="4221088"/>
            <a:ext cx="486932"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7924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93231" y="548680"/>
            <a:ext cx="8208912" cy="4524315"/>
          </a:xfrm>
          <a:prstGeom prst="rect">
            <a:avLst/>
          </a:prstGeom>
        </p:spPr>
        <p:txBody>
          <a:bodyPr wrap="square">
            <a:spAutoFit/>
          </a:bodyPr>
          <a:lstStyle/>
          <a:p>
            <a:r>
              <a:rPr lang="tr-TR" sz="2400" dirty="0" smtClean="0"/>
              <a:t>23. Felsefe; bilimin varsayımları, doğası, anlamı ve yöntemi hakkında sorular sorarak bilime katkıda bulunur, ufkunu açar. Buna karşılık felsefe de bilimsel sonuç ve bilgilerden bakış açısını geliştirmek için yararlanır. </a:t>
            </a:r>
          </a:p>
          <a:p>
            <a:r>
              <a:rPr lang="tr-TR" sz="2400" b="1" dirty="0" smtClean="0"/>
              <a:t>Buna göre felsefe - bilim ilişkisi için aşağıdakilerden hangisi </a:t>
            </a:r>
            <a:r>
              <a:rPr lang="tr-TR" sz="2400" b="1" u="sng" dirty="0" smtClean="0"/>
              <a:t>söylenemez?</a:t>
            </a:r>
          </a:p>
          <a:p>
            <a:r>
              <a:rPr lang="tr-TR" sz="2400" dirty="0" smtClean="0"/>
              <a:t>A) Felsefe bilimsel yöntemleri sorgular.</a:t>
            </a:r>
          </a:p>
          <a:p>
            <a:r>
              <a:rPr lang="tr-TR" sz="2400" dirty="0" smtClean="0"/>
              <a:t>B) Bilimsel gelişmeler felsefeye yol gösterir.</a:t>
            </a:r>
          </a:p>
          <a:p>
            <a:r>
              <a:rPr lang="tr-TR" sz="2400" dirty="0" smtClean="0"/>
              <a:t>C) Felsefe bilimsel kavramları inceler.</a:t>
            </a:r>
          </a:p>
          <a:p>
            <a:r>
              <a:rPr lang="tr-TR" sz="2400" dirty="0" smtClean="0"/>
              <a:t>D) Bilimsel ilerleme filozoflarca tartışılır.</a:t>
            </a:r>
          </a:p>
          <a:p>
            <a:r>
              <a:rPr lang="tr-TR" sz="2400" dirty="0" smtClean="0"/>
              <a:t>E) Felsefe bilimsel yöntemi kullanır.</a:t>
            </a:r>
            <a:endParaRPr lang="tr-TR" sz="2400" dirty="0"/>
          </a:p>
        </p:txBody>
      </p:sp>
      <p:sp>
        <p:nvSpPr>
          <p:cNvPr id="4" name="Oval 3"/>
          <p:cNvSpPr/>
          <p:nvPr/>
        </p:nvSpPr>
        <p:spPr>
          <a:xfrm>
            <a:off x="493231" y="4653136"/>
            <a:ext cx="406361" cy="419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1142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4524315"/>
          </a:xfrm>
          <a:prstGeom prst="rect">
            <a:avLst/>
          </a:prstGeom>
        </p:spPr>
        <p:txBody>
          <a:bodyPr wrap="square">
            <a:spAutoFit/>
          </a:bodyPr>
          <a:lstStyle/>
          <a:p>
            <a:r>
              <a:rPr lang="tr-TR" sz="2400" dirty="0" smtClean="0"/>
              <a:t>24. Antik Yunan filozoflarından birçoğu filozofların yönetici olması gerektiğini düşünürler. Filozof doğruyu arayan, sorgulayan, aklını etkili şekilde kullanan kişidir. İşte, devleti de hakikati seven ve aklını en iyi biçimde kullanan kişiler yönetmelidir.</a:t>
            </a:r>
          </a:p>
          <a:p>
            <a:r>
              <a:rPr lang="tr-TR" sz="2400" b="1" dirty="0" smtClean="0"/>
              <a:t>Bu parçadan ulaşılabilecek yargı aşağıdakilerden hangisidir?</a:t>
            </a:r>
          </a:p>
          <a:p>
            <a:r>
              <a:rPr lang="tr-TR" sz="2400" dirty="0" smtClean="0"/>
              <a:t>A) İktidar, kaynağını geleneklerden almalıdır.</a:t>
            </a:r>
          </a:p>
          <a:p>
            <a:r>
              <a:rPr lang="tr-TR" sz="2400" dirty="0" smtClean="0"/>
              <a:t>B) Devlet işlevsiz bir kurumdur, kaldırılmalıdır.</a:t>
            </a:r>
          </a:p>
          <a:p>
            <a:r>
              <a:rPr lang="tr-TR" sz="2400" dirty="0" smtClean="0"/>
              <a:t>C) Doğa durumundaki karmaşa devlette sona erer.</a:t>
            </a:r>
          </a:p>
          <a:p>
            <a:r>
              <a:rPr lang="tr-TR" sz="2400" dirty="0" smtClean="0"/>
              <a:t>D) Yönetimde halkın iradesine başvurulmalıdır.</a:t>
            </a:r>
          </a:p>
          <a:p>
            <a:r>
              <a:rPr lang="tr-TR" sz="2400" dirty="0" smtClean="0"/>
              <a:t>E) Devleti yönetenler bilge olmalıdır.</a:t>
            </a:r>
            <a:endParaRPr lang="tr-TR" sz="2400" dirty="0"/>
          </a:p>
        </p:txBody>
      </p:sp>
      <p:sp>
        <p:nvSpPr>
          <p:cNvPr id="4" name="Oval 3"/>
          <p:cNvSpPr/>
          <p:nvPr/>
        </p:nvSpPr>
        <p:spPr>
          <a:xfrm>
            <a:off x="467544" y="4653136"/>
            <a:ext cx="504056" cy="4198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0809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56781" y="548680"/>
            <a:ext cx="8064896" cy="4093428"/>
          </a:xfrm>
          <a:prstGeom prst="rect">
            <a:avLst/>
          </a:prstGeom>
        </p:spPr>
        <p:txBody>
          <a:bodyPr wrap="square">
            <a:spAutoFit/>
          </a:bodyPr>
          <a:lstStyle/>
          <a:p>
            <a:r>
              <a:rPr lang="tr-TR" sz="2000" dirty="0" smtClean="0"/>
              <a:t>25. Ahlak kuralı toplumsal düzeni sağlayan kurallardır. İnsanlara neyi yapmaları gerektiği konusunda emirler verir. Ahlaki eylemleri iyi, kötüyü belirleyerek insanların bunlara uymasını sağlar. Böylece insanlar ahlaki eylemde bulunarak mutlu, huzurlu bir şekilde yaşamını sürdürebilir. Bu da insanca yaşamak için gereklidir.</a:t>
            </a:r>
          </a:p>
          <a:p>
            <a:r>
              <a:rPr lang="tr-TR" sz="2000" b="1" dirty="0" smtClean="0"/>
              <a:t>Bu parçada aşağıdaki sorulardan hangisinin üzerinde</a:t>
            </a:r>
          </a:p>
          <a:p>
            <a:r>
              <a:rPr lang="tr-TR" sz="2000" b="1" dirty="0" smtClean="0"/>
              <a:t>durulduğunu söyleyebiliriz?</a:t>
            </a:r>
          </a:p>
          <a:p>
            <a:r>
              <a:rPr lang="tr-TR" sz="2000" dirty="0" smtClean="0"/>
              <a:t>A) Ahlaki kural nedir?</a:t>
            </a:r>
          </a:p>
          <a:p>
            <a:r>
              <a:rPr lang="tr-TR" sz="2000" dirty="0" smtClean="0"/>
              <a:t>B) Ahlaki kuralların önemi nedir?</a:t>
            </a:r>
          </a:p>
          <a:p>
            <a:r>
              <a:rPr lang="tr-TR" sz="2000" dirty="0" smtClean="0"/>
              <a:t>C) Ahlaki kuralları kim oluşturur?</a:t>
            </a:r>
          </a:p>
          <a:p>
            <a:r>
              <a:rPr lang="tr-TR" sz="2000" dirty="0" smtClean="0"/>
              <a:t>D) Ahlak kuralları değişken midir?</a:t>
            </a:r>
          </a:p>
          <a:p>
            <a:r>
              <a:rPr lang="tr-TR" sz="2000" dirty="0" smtClean="0"/>
              <a:t>E) Ahlaki eylemler göreceli midir?</a:t>
            </a:r>
            <a:endParaRPr lang="tr-TR" sz="2000" dirty="0"/>
          </a:p>
        </p:txBody>
      </p:sp>
      <p:sp>
        <p:nvSpPr>
          <p:cNvPr id="4" name="Oval 3"/>
          <p:cNvSpPr/>
          <p:nvPr/>
        </p:nvSpPr>
        <p:spPr>
          <a:xfrm>
            <a:off x="456781" y="3284984"/>
            <a:ext cx="370803"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29952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84668" y="476672"/>
            <a:ext cx="8208912" cy="3785652"/>
          </a:xfrm>
          <a:prstGeom prst="rect">
            <a:avLst/>
          </a:prstGeom>
        </p:spPr>
        <p:txBody>
          <a:bodyPr wrap="square">
            <a:spAutoFit/>
          </a:bodyPr>
          <a:lstStyle/>
          <a:p>
            <a:r>
              <a:rPr lang="tr-TR" sz="2000" dirty="0" smtClean="0"/>
              <a:t>26. Fizik, kimya, biyoloji gibi doğa bilimlerinde deney ve gözlem yöntemlerini kullanırken matematik, mantık gibi formel bilimlerde bu yöntemler kullanılamaz.</a:t>
            </a:r>
          </a:p>
          <a:p>
            <a:r>
              <a:rPr lang="tr-TR" sz="2000" b="1" dirty="0" smtClean="0"/>
              <a:t>Buna göre doğa bilimleri ile formel bilimlerin farklı yöntemler kullanmasının temel nedeni aşağıdakilerden hangisidir?</a:t>
            </a:r>
          </a:p>
          <a:p>
            <a:r>
              <a:rPr lang="tr-TR" sz="2000" dirty="0" smtClean="0"/>
              <a:t>A) Formel bilimlerde doğru sonuçlara ulaşmanın mümkün</a:t>
            </a:r>
          </a:p>
          <a:p>
            <a:r>
              <a:rPr lang="tr-TR" sz="2000" dirty="0" smtClean="0"/>
              <a:t>olmaması</a:t>
            </a:r>
          </a:p>
          <a:p>
            <a:r>
              <a:rPr lang="tr-TR" sz="2000" dirty="0" smtClean="0"/>
              <a:t>B) Doğa bilimlerinin konusunun soyut olması</a:t>
            </a:r>
          </a:p>
          <a:p>
            <a:r>
              <a:rPr lang="tr-TR" sz="2000" dirty="0" smtClean="0"/>
              <a:t>C) İki bilim türünün incelediği nesnelerin farklı olması</a:t>
            </a:r>
          </a:p>
          <a:p>
            <a:r>
              <a:rPr lang="tr-TR" sz="2000" dirty="0" smtClean="0"/>
              <a:t>D) Formel bilimlerin olgusal olması</a:t>
            </a:r>
          </a:p>
          <a:p>
            <a:r>
              <a:rPr lang="tr-TR" sz="2000" dirty="0" smtClean="0"/>
              <a:t>E) Her iki bilim türünün sonuçlarının kesin olmaması</a:t>
            </a:r>
            <a:endParaRPr lang="tr-TR" sz="2000" dirty="0"/>
          </a:p>
        </p:txBody>
      </p:sp>
      <p:sp>
        <p:nvSpPr>
          <p:cNvPr id="4" name="Oval 3"/>
          <p:cNvSpPr/>
          <p:nvPr/>
        </p:nvSpPr>
        <p:spPr>
          <a:xfrm>
            <a:off x="484668" y="3212976"/>
            <a:ext cx="41492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440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208912" cy="4154984"/>
          </a:xfrm>
          <a:prstGeom prst="rect">
            <a:avLst/>
          </a:prstGeom>
        </p:spPr>
        <p:txBody>
          <a:bodyPr wrap="square">
            <a:spAutoFit/>
          </a:bodyPr>
          <a:lstStyle/>
          <a:p>
            <a:r>
              <a:rPr lang="tr-TR" sz="2400" dirty="0" smtClean="0"/>
              <a:t>27. “Doğa olayları arasında neden sonuç ilişkilerini belirlediğimizde bugün olanların gelecekte de nasıl olacağını bilmiş oluruz. Bu, bize sonuçları gerçekleşmeden önce bilme olanağı sağlar.” diyen biri aşağıda verilen kavramlardan hangisinden bahsetmektedir?</a:t>
            </a:r>
          </a:p>
          <a:p>
            <a:r>
              <a:rPr lang="tr-TR" sz="2400" dirty="0" smtClean="0"/>
              <a:t>A) </a:t>
            </a:r>
            <a:r>
              <a:rPr lang="tr-TR" sz="2400" dirty="0" err="1" smtClean="0"/>
              <a:t>Öndeyi</a:t>
            </a:r>
            <a:endParaRPr lang="tr-TR" sz="2400" dirty="0" smtClean="0"/>
          </a:p>
          <a:p>
            <a:r>
              <a:rPr lang="tr-TR" sz="2400" dirty="0" smtClean="0"/>
              <a:t>B) Hipotez</a:t>
            </a:r>
          </a:p>
          <a:p>
            <a:r>
              <a:rPr lang="tr-TR" sz="2400" dirty="0" smtClean="0"/>
              <a:t>C) Yasa</a:t>
            </a:r>
          </a:p>
          <a:p>
            <a:r>
              <a:rPr lang="tr-TR" sz="2400" dirty="0" smtClean="0"/>
              <a:t>D) Teori</a:t>
            </a:r>
          </a:p>
          <a:p>
            <a:r>
              <a:rPr lang="tr-TR" sz="2400" dirty="0" smtClean="0"/>
              <a:t>E) Bilimsel ilerleme</a:t>
            </a:r>
            <a:endParaRPr lang="tr-TR" sz="2400" dirty="0"/>
          </a:p>
        </p:txBody>
      </p:sp>
      <p:sp>
        <p:nvSpPr>
          <p:cNvPr id="4" name="Oval 3"/>
          <p:cNvSpPr/>
          <p:nvPr/>
        </p:nvSpPr>
        <p:spPr>
          <a:xfrm>
            <a:off x="467544" y="2708920"/>
            <a:ext cx="432048"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9337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4154984"/>
          </a:xfrm>
          <a:prstGeom prst="rect">
            <a:avLst/>
          </a:prstGeom>
        </p:spPr>
        <p:txBody>
          <a:bodyPr wrap="square">
            <a:spAutoFit/>
          </a:bodyPr>
          <a:lstStyle/>
          <a:p>
            <a:r>
              <a:rPr lang="tr-TR" sz="2400" dirty="0" smtClean="0"/>
              <a:t>28. Bilimin yapısını incelemek için bilim adamlarının inancını, bakış açılarını, yapılarını incelemek gerekir. Bu yüzden bilimi incelerken bilim adamlarının yapısını incelemek gerekir.</a:t>
            </a:r>
          </a:p>
          <a:p>
            <a:r>
              <a:rPr lang="tr-TR" sz="2400" dirty="0" smtClean="0"/>
              <a:t>Bu parçadan hareketle aşağıdaki yargılardan hangisine ulaşılabilir?</a:t>
            </a:r>
          </a:p>
          <a:p>
            <a:r>
              <a:rPr lang="tr-TR" sz="2400" dirty="0" smtClean="0"/>
              <a:t>A) Bilim, bilim adamlarının bir etkinliğidir.</a:t>
            </a:r>
          </a:p>
          <a:p>
            <a:r>
              <a:rPr lang="tr-TR" sz="2400" dirty="0" smtClean="0"/>
              <a:t>B) Bilimin ölçütü </a:t>
            </a:r>
            <a:r>
              <a:rPr lang="tr-TR" sz="2400" dirty="0" err="1" smtClean="0"/>
              <a:t>doğrulanabilirliktir</a:t>
            </a:r>
            <a:r>
              <a:rPr lang="tr-TR" sz="2400" dirty="0" smtClean="0"/>
              <a:t>.</a:t>
            </a:r>
          </a:p>
          <a:p>
            <a:r>
              <a:rPr lang="tr-TR" sz="2400" dirty="0" smtClean="0"/>
              <a:t>C) Bilim, metafizik ögelerden ayıklanmalıdır.</a:t>
            </a:r>
          </a:p>
          <a:p>
            <a:r>
              <a:rPr lang="tr-TR" sz="2400" dirty="0" smtClean="0"/>
              <a:t>D) Bilim adamları kültürü koruma amacına girer</a:t>
            </a:r>
          </a:p>
          <a:p>
            <a:r>
              <a:rPr lang="tr-TR" sz="2400" dirty="0" smtClean="0"/>
              <a:t>E) Bilim ortaya koyduğu ürünlerle evrenseldir.</a:t>
            </a:r>
            <a:endParaRPr lang="tr-TR" sz="2400" dirty="0"/>
          </a:p>
        </p:txBody>
      </p:sp>
      <p:sp>
        <p:nvSpPr>
          <p:cNvPr id="4" name="Oval 3"/>
          <p:cNvSpPr/>
          <p:nvPr/>
        </p:nvSpPr>
        <p:spPr>
          <a:xfrm>
            <a:off x="467544" y="2780928"/>
            <a:ext cx="432048"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1854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48680"/>
            <a:ext cx="8280920" cy="4708981"/>
          </a:xfrm>
          <a:prstGeom prst="rect">
            <a:avLst/>
          </a:prstGeom>
        </p:spPr>
        <p:txBody>
          <a:bodyPr wrap="square">
            <a:spAutoFit/>
          </a:bodyPr>
          <a:lstStyle/>
          <a:p>
            <a:r>
              <a:rPr lang="tr-TR" sz="2000" dirty="0" smtClean="0"/>
              <a:t>29. Gündelik bilgi insanın belli bir sistem ya da yöntem kullanarak elde ettiği bir bilgi türü değildir. Bu bilgi genellikle</a:t>
            </a:r>
          </a:p>
          <a:p>
            <a:r>
              <a:rPr lang="tr-TR" sz="2000" dirty="0" smtClean="0"/>
              <a:t>günlük yaşamın sıradan deneyimlerine dayanır. Söz gelimi</a:t>
            </a:r>
          </a:p>
          <a:p>
            <a:r>
              <a:rPr lang="tr-TR" sz="2000" dirty="0" smtClean="0"/>
              <a:t>ilk iş gününde kişi uzun ve dolaylı yolları kullanabilir. Ancak</a:t>
            </a:r>
          </a:p>
          <a:p>
            <a:r>
              <a:rPr lang="tr-TR" sz="2000" dirty="0" smtClean="0"/>
              <a:t>zaman içinde işe zamanında gitmesini sağlayacak en kısa</a:t>
            </a:r>
          </a:p>
          <a:p>
            <a:r>
              <a:rPr lang="tr-TR" sz="2000" dirty="0" smtClean="0"/>
              <a:t>yolları keşfeder. Buna karşın felsefi bilgi sistemli bir düşünme</a:t>
            </a:r>
          </a:p>
          <a:p>
            <a:r>
              <a:rPr lang="tr-TR" sz="2000" dirty="0" smtClean="0"/>
              <a:t>sürecine dayanır. Bu nedenle kişinin işine gidebileceği</a:t>
            </a:r>
          </a:p>
          <a:p>
            <a:r>
              <a:rPr lang="tr-TR" sz="2000" dirty="0" smtClean="0"/>
              <a:t>en kısa yolun bilgisi felsefi bilgi olma özelliği taşımaz.</a:t>
            </a:r>
          </a:p>
          <a:p>
            <a:r>
              <a:rPr lang="tr-TR" sz="2000" b="1" dirty="0" smtClean="0"/>
              <a:t>Bu parçadan yola çıkarak aşağıdaki yargılardan hangisine </a:t>
            </a:r>
            <a:r>
              <a:rPr lang="tr-TR" sz="2000" b="1" u="sng" dirty="0" smtClean="0"/>
              <a:t>ulaşılamaz?</a:t>
            </a:r>
          </a:p>
          <a:p>
            <a:r>
              <a:rPr lang="tr-TR" sz="2000" dirty="0" smtClean="0"/>
              <a:t>A) Felsefi bilgi yöntemli ve sistemlidir.</a:t>
            </a:r>
          </a:p>
          <a:p>
            <a:r>
              <a:rPr lang="tr-TR" sz="2000" dirty="0" smtClean="0"/>
              <a:t>B) Gündelik bilgi yaşam deneyimlerine dayanır.</a:t>
            </a:r>
          </a:p>
          <a:p>
            <a:r>
              <a:rPr lang="tr-TR" sz="2000" dirty="0" smtClean="0"/>
              <a:t>C) Gündelik bilgi yaşamı kolaylaştırır.</a:t>
            </a:r>
          </a:p>
          <a:p>
            <a:r>
              <a:rPr lang="tr-TR" sz="2000" dirty="0" smtClean="0"/>
              <a:t>D) Felsefi bilgi düzenli akıl yürütmelerle elde edilir.</a:t>
            </a:r>
          </a:p>
          <a:p>
            <a:r>
              <a:rPr lang="tr-TR" sz="2000" dirty="0" smtClean="0"/>
              <a:t>E) Gündelik bilgi bilimsel yöntemlerle ortaya konulur.</a:t>
            </a:r>
            <a:endParaRPr lang="tr-TR" sz="2000" dirty="0"/>
          </a:p>
        </p:txBody>
      </p:sp>
      <p:sp>
        <p:nvSpPr>
          <p:cNvPr id="4" name="Oval 3"/>
          <p:cNvSpPr/>
          <p:nvPr/>
        </p:nvSpPr>
        <p:spPr>
          <a:xfrm>
            <a:off x="395536" y="4869160"/>
            <a:ext cx="432048" cy="3885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9510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66678"/>
            <a:ext cx="8208912" cy="4154984"/>
          </a:xfrm>
          <a:prstGeom prst="rect">
            <a:avLst/>
          </a:prstGeom>
        </p:spPr>
        <p:txBody>
          <a:bodyPr wrap="square">
            <a:spAutoFit/>
          </a:bodyPr>
          <a:lstStyle/>
          <a:p>
            <a:r>
              <a:rPr lang="tr-TR" sz="2400" dirty="0" smtClean="0"/>
              <a:t>30. Bilimsel süreçlerde olguları açıklamak üzere oluşturulmuş, doğruluğu henüz kanıtlanmamış, doğru ya da yanlış olma ihtimali olan yargılar vardır. Bilim insanı araştırmalarına bu yargılarla başlar.</a:t>
            </a:r>
          </a:p>
          <a:p>
            <a:r>
              <a:rPr lang="tr-TR" sz="2400" b="1" dirty="0" smtClean="0"/>
              <a:t>Parçada sözü edilen kanıtlanmamış yargılar aşağıdakilerden hangisiyle adlandırılır?</a:t>
            </a:r>
          </a:p>
          <a:p>
            <a:pPr marL="342900" indent="-342900">
              <a:buAutoNum type="alphaUcParenR"/>
            </a:pPr>
            <a:r>
              <a:rPr lang="tr-TR" sz="2400" dirty="0" smtClean="0"/>
              <a:t>Bilgi </a:t>
            </a:r>
          </a:p>
          <a:p>
            <a:r>
              <a:rPr lang="tr-TR" sz="2400" dirty="0" smtClean="0"/>
              <a:t>B) Yasa </a:t>
            </a:r>
          </a:p>
          <a:p>
            <a:r>
              <a:rPr lang="tr-TR" sz="2400" dirty="0" smtClean="0"/>
              <a:t>C) Kuram</a:t>
            </a:r>
          </a:p>
          <a:p>
            <a:r>
              <a:rPr lang="tr-TR" sz="2400" dirty="0" smtClean="0"/>
              <a:t>D) Olgu </a:t>
            </a:r>
          </a:p>
          <a:p>
            <a:r>
              <a:rPr lang="tr-TR" sz="2400" dirty="0" smtClean="0"/>
              <a:t>E) Hipotez</a:t>
            </a:r>
            <a:endParaRPr lang="tr-TR" sz="2400" dirty="0"/>
          </a:p>
        </p:txBody>
      </p:sp>
      <p:sp>
        <p:nvSpPr>
          <p:cNvPr id="4" name="Oval 3"/>
          <p:cNvSpPr/>
          <p:nvPr/>
        </p:nvSpPr>
        <p:spPr>
          <a:xfrm>
            <a:off x="467544" y="4221088"/>
            <a:ext cx="432048" cy="50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1522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75750" y="548680"/>
            <a:ext cx="8208912" cy="4893647"/>
          </a:xfrm>
          <a:prstGeom prst="rect">
            <a:avLst/>
          </a:prstGeom>
        </p:spPr>
        <p:txBody>
          <a:bodyPr wrap="square">
            <a:spAutoFit/>
          </a:bodyPr>
          <a:lstStyle/>
          <a:p>
            <a:r>
              <a:rPr lang="tr-TR" sz="2400" dirty="0" smtClean="0"/>
              <a:t>31. Bilimsel bilgi çağdan çağa artan bir hızla değişir. Eski yüzyıllarda verem ölümcül bir hastalıkken günümüzde kolayca tedavi edilmektedir. Bunun nedeni tıp bilimindeki gelişmelerdir. Bunun yanı sıra çağımızda Newton fiziğinin üzerine kuantum gibi pek çok kuram geliştirilmiştir.</a:t>
            </a:r>
          </a:p>
          <a:p>
            <a:r>
              <a:rPr lang="tr-TR" sz="2400" b="1" dirty="0" smtClean="0"/>
              <a:t>Bu parçada bilimsel bilginin aşağıda verilen özelliklerinden hangisi vurgulanmaktadır?</a:t>
            </a:r>
          </a:p>
          <a:p>
            <a:r>
              <a:rPr lang="tr-TR" sz="2400" dirty="0" smtClean="0"/>
              <a:t>A) Bilimsel sonuçlar </a:t>
            </a:r>
            <a:r>
              <a:rPr lang="tr-TR" sz="2400" dirty="0" err="1" smtClean="0"/>
              <a:t>genelgeçerdir</a:t>
            </a:r>
            <a:r>
              <a:rPr lang="tr-TR" sz="2400" dirty="0" smtClean="0"/>
              <a:t>.</a:t>
            </a:r>
          </a:p>
          <a:p>
            <a:r>
              <a:rPr lang="tr-TR" sz="2400" dirty="0" smtClean="0"/>
              <a:t>B) Bilim sistemli ve yöntemli araştırmaya dayanır.</a:t>
            </a:r>
          </a:p>
          <a:p>
            <a:r>
              <a:rPr lang="tr-TR" sz="2400" dirty="0" smtClean="0"/>
              <a:t>C) Bilim birikerek ilerler.</a:t>
            </a:r>
          </a:p>
          <a:p>
            <a:r>
              <a:rPr lang="tr-TR" sz="2400" dirty="0" smtClean="0"/>
              <a:t>D) Bilim olgusaldır.</a:t>
            </a:r>
          </a:p>
          <a:p>
            <a:r>
              <a:rPr lang="tr-TR" sz="2400" dirty="0" smtClean="0"/>
              <a:t>E) Bilimsel sonuçlar akla dayalıdır.</a:t>
            </a:r>
            <a:endParaRPr lang="tr-TR" sz="2400" dirty="0"/>
          </a:p>
        </p:txBody>
      </p:sp>
      <p:sp>
        <p:nvSpPr>
          <p:cNvPr id="4" name="Oval 3"/>
          <p:cNvSpPr/>
          <p:nvPr/>
        </p:nvSpPr>
        <p:spPr>
          <a:xfrm>
            <a:off x="475750" y="4293096"/>
            <a:ext cx="42384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2147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136904" cy="4832092"/>
          </a:xfrm>
          <a:prstGeom prst="rect">
            <a:avLst/>
          </a:prstGeom>
        </p:spPr>
        <p:txBody>
          <a:bodyPr wrap="square">
            <a:spAutoFit/>
          </a:bodyPr>
          <a:lstStyle/>
          <a:p>
            <a:r>
              <a:rPr lang="tr-TR" sz="2200" dirty="0" smtClean="0"/>
              <a:t>32. Elbette doğada bir üçgene, kusursuz bir çembere veya sayılara rastlamak mümkün değildir. Matematik veya mantık sembollerine dair herhangi bir şey doğada değil insan zihnindedir. Nesnelerin doğada değil, kavram olarak insan zihninde bulunması sebebiyle deney ve gözlem yapamayan bu bilimlerin yöntemi de kaçınılmaz olarak tümdengelimdir.</a:t>
            </a:r>
          </a:p>
          <a:p>
            <a:r>
              <a:rPr lang="tr-TR" sz="2200" dirty="0" smtClean="0"/>
              <a:t>Bu parçada bahsedilen bilim türü aşağıdakilerden hangisidir?</a:t>
            </a:r>
          </a:p>
          <a:p>
            <a:r>
              <a:rPr lang="tr-TR" sz="2200" dirty="0" smtClean="0"/>
              <a:t>A) Doğa bilimleri</a:t>
            </a:r>
          </a:p>
          <a:p>
            <a:r>
              <a:rPr lang="tr-TR" sz="2200" dirty="0" smtClean="0"/>
              <a:t>B) Sosyal bilimler</a:t>
            </a:r>
          </a:p>
          <a:p>
            <a:r>
              <a:rPr lang="tr-TR" sz="2200" dirty="0" smtClean="0"/>
              <a:t>C) Pozitif bilimler</a:t>
            </a:r>
          </a:p>
          <a:p>
            <a:r>
              <a:rPr lang="tr-TR" sz="2200" dirty="0" smtClean="0"/>
              <a:t>D) Formel bilimler</a:t>
            </a:r>
          </a:p>
          <a:p>
            <a:r>
              <a:rPr lang="tr-TR" sz="2200" dirty="0" smtClean="0"/>
              <a:t>E) Deneysel bilimler</a:t>
            </a:r>
            <a:endParaRPr lang="tr-TR" sz="2200" dirty="0"/>
          </a:p>
        </p:txBody>
      </p:sp>
      <p:sp>
        <p:nvSpPr>
          <p:cNvPr id="4" name="Oval 3"/>
          <p:cNvSpPr/>
          <p:nvPr/>
        </p:nvSpPr>
        <p:spPr>
          <a:xfrm>
            <a:off x="467544" y="4509120"/>
            <a:ext cx="432048"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9785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3785652"/>
          </a:xfrm>
          <a:prstGeom prst="rect">
            <a:avLst/>
          </a:prstGeom>
        </p:spPr>
        <p:txBody>
          <a:bodyPr wrap="square">
            <a:spAutoFit/>
          </a:bodyPr>
          <a:lstStyle/>
          <a:p>
            <a:r>
              <a:rPr lang="tr-TR" sz="2400" dirty="0" smtClean="0"/>
              <a:t>33. Bilimsel çalışmalarda bir olayı ya da olguyu açıklayan, henüz kanıtlanmamış, geçici teorik çıkarımlar ---- olarak adlandırılır.</a:t>
            </a:r>
          </a:p>
          <a:p>
            <a:r>
              <a:rPr lang="tr-TR" sz="2400" b="1" dirty="0" smtClean="0"/>
              <a:t>Bu parçada boş bırakılan yere aşağıdaki kavramlardan hangisi gelmelidir?</a:t>
            </a:r>
          </a:p>
          <a:p>
            <a:pPr marL="342900" indent="-342900">
              <a:buAutoNum type="alphaUcParenR"/>
            </a:pPr>
            <a:r>
              <a:rPr lang="tr-TR" sz="2400" dirty="0" smtClean="0"/>
              <a:t> </a:t>
            </a:r>
            <a:r>
              <a:rPr lang="tr-TR" sz="2400" dirty="0" err="1" smtClean="0"/>
              <a:t>Öndeyi</a:t>
            </a:r>
            <a:r>
              <a:rPr lang="tr-TR" sz="2400" dirty="0" smtClean="0"/>
              <a:t> </a:t>
            </a:r>
          </a:p>
          <a:p>
            <a:r>
              <a:rPr lang="tr-TR" sz="2400" dirty="0" smtClean="0"/>
              <a:t>B) Yasa </a:t>
            </a:r>
          </a:p>
          <a:p>
            <a:r>
              <a:rPr lang="tr-TR" sz="2400" dirty="0" smtClean="0"/>
              <a:t>C) Nedensellik</a:t>
            </a:r>
          </a:p>
          <a:p>
            <a:r>
              <a:rPr lang="tr-TR" sz="2400" dirty="0" smtClean="0"/>
              <a:t>D) Tümevarım </a:t>
            </a:r>
          </a:p>
          <a:p>
            <a:r>
              <a:rPr lang="tr-TR" sz="2400" dirty="0" smtClean="0"/>
              <a:t>E) Hipotez</a:t>
            </a:r>
            <a:endParaRPr lang="tr-TR" sz="2400" dirty="0"/>
          </a:p>
        </p:txBody>
      </p:sp>
      <p:sp>
        <p:nvSpPr>
          <p:cNvPr id="4" name="Oval 3"/>
          <p:cNvSpPr/>
          <p:nvPr/>
        </p:nvSpPr>
        <p:spPr>
          <a:xfrm>
            <a:off x="467544" y="3861048"/>
            <a:ext cx="504056" cy="473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6257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208912" cy="5016758"/>
          </a:xfrm>
          <a:prstGeom prst="rect">
            <a:avLst/>
          </a:prstGeom>
        </p:spPr>
        <p:txBody>
          <a:bodyPr wrap="square">
            <a:spAutoFit/>
          </a:bodyPr>
          <a:lstStyle/>
          <a:p>
            <a:r>
              <a:rPr lang="tr-TR" sz="2000" dirty="0" smtClean="0"/>
              <a:t>34. Bu bilgi türünün temelinde deneyimler vardır. Ancak bu</a:t>
            </a:r>
          </a:p>
          <a:p>
            <a:r>
              <a:rPr lang="tr-TR" sz="2000" dirty="0" smtClean="0"/>
              <a:t>deneyimler, doğa bilimleri alanındaki deney ve gözlemle</a:t>
            </a:r>
          </a:p>
          <a:p>
            <a:r>
              <a:rPr lang="tr-TR" sz="2000" dirty="0" smtClean="0"/>
              <a:t>karıştırılmamalıdır. Bu tür bilgi edinmede ne sistemli bir</a:t>
            </a:r>
          </a:p>
          <a:p>
            <a:r>
              <a:rPr lang="tr-TR" sz="2000" dirty="0" smtClean="0"/>
              <a:t>gözlem yapılır ne de meydana gelen olaylar deney yapmak</a:t>
            </a:r>
          </a:p>
          <a:p>
            <a:r>
              <a:rPr lang="tr-TR" sz="2000" dirty="0" smtClean="0"/>
              <a:t>üzere yapay ya da doğal yollardan tekrar edilir. Çoğu zaman</a:t>
            </a:r>
          </a:p>
          <a:p>
            <a:r>
              <a:rPr lang="tr-TR" sz="2000" dirty="0" smtClean="0"/>
              <a:t>önceki kuşakların yaşadıklarına verdikleri anlamlarla</a:t>
            </a:r>
          </a:p>
          <a:p>
            <a:r>
              <a:rPr lang="tr-TR" sz="2000" dirty="0" smtClean="0"/>
              <a:t>edinilip sonraki kuşaklara hazır hâlde aktarılan bu bilgi türünün kesinlik derecesi pek düşük olmakla beraber uygulamada iş görecek kadar yeterlidir.</a:t>
            </a:r>
          </a:p>
          <a:p>
            <a:r>
              <a:rPr lang="tr-TR" sz="2000" b="1" dirty="0" smtClean="0"/>
              <a:t>Parçada bahsedilen bilgi türü aşağıdakilerden hangisidir?</a:t>
            </a:r>
          </a:p>
          <a:p>
            <a:pPr marL="342900" indent="-342900">
              <a:buAutoNum type="alphaUcParenR"/>
            </a:pPr>
            <a:r>
              <a:rPr lang="tr-TR" sz="2000" dirty="0" smtClean="0"/>
              <a:t>Dinî bilgi </a:t>
            </a:r>
          </a:p>
          <a:p>
            <a:r>
              <a:rPr lang="tr-TR" sz="2000" dirty="0" smtClean="0"/>
              <a:t>B) Bilimsel bilgi</a:t>
            </a:r>
          </a:p>
          <a:p>
            <a:r>
              <a:rPr lang="tr-TR" sz="2000" dirty="0" smtClean="0"/>
              <a:t>C) Gündelik bilgi </a:t>
            </a:r>
          </a:p>
          <a:p>
            <a:r>
              <a:rPr lang="tr-TR" sz="2000" dirty="0" smtClean="0"/>
              <a:t>D) Sanat bilgisi</a:t>
            </a:r>
          </a:p>
          <a:p>
            <a:r>
              <a:rPr lang="tr-TR" sz="2000" dirty="0" smtClean="0"/>
              <a:t>E) Teknik bilgi</a:t>
            </a:r>
            <a:endParaRPr lang="tr-TR" sz="2000" dirty="0"/>
          </a:p>
        </p:txBody>
      </p:sp>
      <p:sp>
        <p:nvSpPr>
          <p:cNvPr id="4" name="Oval 3"/>
          <p:cNvSpPr/>
          <p:nvPr/>
        </p:nvSpPr>
        <p:spPr>
          <a:xfrm>
            <a:off x="467544" y="4581128"/>
            <a:ext cx="432048"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4572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76672"/>
            <a:ext cx="8136904" cy="4893647"/>
          </a:xfrm>
          <a:prstGeom prst="rect">
            <a:avLst/>
          </a:prstGeom>
        </p:spPr>
        <p:txBody>
          <a:bodyPr wrap="square">
            <a:spAutoFit/>
          </a:bodyPr>
          <a:lstStyle/>
          <a:p>
            <a:r>
              <a:rPr lang="tr-TR" sz="2400" dirty="0" smtClean="0"/>
              <a:t>35. Bilim insanı kendisinden önce ortaya konulmuş yasaları doğru olarak kabul eder ve bilim nerede kalmış ise oradan yoluna devam eder. Tıpkı bayrak yarışı gibi. Sırası geldiğinde bayrağı alır, kendisinden sonraki bilim insanına emanet</a:t>
            </a:r>
          </a:p>
          <a:p>
            <a:r>
              <a:rPr lang="tr-TR" sz="2400" dirty="0" smtClean="0"/>
              <a:t>eder.</a:t>
            </a:r>
          </a:p>
          <a:p>
            <a:r>
              <a:rPr lang="tr-TR" sz="2400" b="1" dirty="0" smtClean="0"/>
              <a:t>Bu parçada vurgulanmak istenen bilimin özelliği aşağıdakilerden hangisidir?</a:t>
            </a:r>
          </a:p>
          <a:p>
            <a:r>
              <a:rPr lang="tr-TR" sz="2400" dirty="0" smtClean="0"/>
              <a:t>A) </a:t>
            </a:r>
            <a:r>
              <a:rPr lang="tr-TR" sz="2400" dirty="0" err="1" smtClean="0"/>
              <a:t>Genelgeçerdir</a:t>
            </a:r>
            <a:r>
              <a:rPr lang="tr-TR" sz="2400" dirty="0" smtClean="0"/>
              <a:t>.</a:t>
            </a:r>
          </a:p>
          <a:p>
            <a:r>
              <a:rPr lang="tr-TR" sz="2400" dirty="0" smtClean="0"/>
              <a:t>B) Sistemli ve düzenlidir.</a:t>
            </a:r>
          </a:p>
          <a:p>
            <a:r>
              <a:rPr lang="tr-TR" sz="2400" dirty="0" smtClean="0"/>
              <a:t>C) Akıl ve mantık ilkelerine uygundur.</a:t>
            </a:r>
          </a:p>
          <a:p>
            <a:r>
              <a:rPr lang="tr-TR" sz="2400" dirty="0" smtClean="0"/>
              <a:t>D) Deney ve gözleme dayanır.</a:t>
            </a:r>
          </a:p>
          <a:p>
            <a:r>
              <a:rPr lang="tr-TR" sz="2400" dirty="0" smtClean="0"/>
              <a:t>E) Birikerek ilerler.</a:t>
            </a:r>
            <a:endParaRPr lang="tr-TR" sz="2400" dirty="0"/>
          </a:p>
        </p:txBody>
      </p:sp>
      <p:sp>
        <p:nvSpPr>
          <p:cNvPr id="4" name="Oval 3"/>
          <p:cNvSpPr/>
          <p:nvPr/>
        </p:nvSpPr>
        <p:spPr>
          <a:xfrm>
            <a:off x="467544" y="4869160"/>
            <a:ext cx="432048" cy="5011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2799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48680"/>
            <a:ext cx="8280920" cy="4093428"/>
          </a:xfrm>
          <a:prstGeom prst="rect">
            <a:avLst/>
          </a:prstGeom>
        </p:spPr>
        <p:txBody>
          <a:bodyPr wrap="square">
            <a:spAutoFit/>
          </a:bodyPr>
          <a:lstStyle/>
          <a:p>
            <a:r>
              <a:rPr lang="tr-TR" sz="2000" dirty="0" smtClean="0"/>
              <a:t>36. Bilim sürekli bir ilerleyiş ve değişim hâlindedir. Bunun sonucu olarak da bugün geçerli olan bilimsel bir kuram yarın</a:t>
            </a:r>
          </a:p>
          <a:p>
            <a:r>
              <a:rPr lang="tr-TR" sz="2000" dirty="0" smtClean="0"/>
              <a:t>yerini tam aksi ya da farklı bir kurama bırakabilir. Tüm</a:t>
            </a:r>
          </a:p>
          <a:p>
            <a:r>
              <a:rPr lang="tr-TR" sz="2000" dirty="0" smtClean="0"/>
              <a:t>bunlardan çıkacak sonuç, bilimin güvenilmez olduğu değil,</a:t>
            </a:r>
          </a:p>
          <a:p>
            <a:r>
              <a:rPr lang="tr-TR" sz="2000" dirty="0" smtClean="0"/>
              <a:t>gelişimin tam da böyle bir şey olduğudur.</a:t>
            </a:r>
          </a:p>
          <a:p>
            <a:r>
              <a:rPr lang="tr-TR" sz="2000" b="1" dirty="0" smtClean="0"/>
              <a:t>Parçadan hareketle aşağıdaki yargılardan hangisine</a:t>
            </a:r>
          </a:p>
          <a:p>
            <a:r>
              <a:rPr lang="tr-TR" sz="2000" b="1" u="sng" dirty="0" smtClean="0"/>
              <a:t>ulaşılamaz?</a:t>
            </a:r>
          </a:p>
          <a:p>
            <a:r>
              <a:rPr lang="tr-TR" sz="2000" dirty="0" smtClean="0"/>
              <a:t>A) Bilimsel bilgi kesindir ama mutlak değildir.</a:t>
            </a:r>
          </a:p>
          <a:p>
            <a:r>
              <a:rPr lang="tr-TR" sz="2000" dirty="0" smtClean="0"/>
              <a:t>B) Gelişim karşımıza değişim olarak da çıkabilir.</a:t>
            </a:r>
          </a:p>
          <a:p>
            <a:r>
              <a:rPr lang="tr-TR" sz="2000" dirty="0" smtClean="0"/>
              <a:t>C) Yeni buluşlar, doğru olduğu düşünülen bilimsel kuramlarda</a:t>
            </a:r>
          </a:p>
          <a:p>
            <a:r>
              <a:rPr lang="tr-TR" sz="2000" dirty="0" smtClean="0"/>
              <a:t>değişikliğe sebep olabilir.</a:t>
            </a:r>
          </a:p>
          <a:p>
            <a:r>
              <a:rPr lang="tr-TR" sz="2000" dirty="0" smtClean="0"/>
              <a:t>D) Bilim sürekli bir gelişim hâlindedir.</a:t>
            </a:r>
          </a:p>
          <a:p>
            <a:r>
              <a:rPr lang="tr-TR" sz="2000" dirty="0" smtClean="0"/>
              <a:t>E) Bilimsel bilgi sürekliliğe sahip olmadığı için güvenilir değildir</a:t>
            </a:r>
            <a:endParaRPr lang="tr-TR" sz="2000" dirty="0"/>
          </a:p>
        </p:txBody>
      </p:sp>
      <p:sp>
        <p:nvSpPr>
          <p:cNvPr id="4" name="Oval 3"/>
          <p:cNvSpPr/>
          <p:nvPr/>
        </p:nvSpPr>
        <p:spPr>
          <a:xfrm>
            <a:off x="395536" y="4293096"/>
            <a:ext cx="360040" cy="3490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8431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548680"/>
            <a:ext cx="8136904" cy="3785652"/>
          </a:xfrm>
          <a:prstGeom prst="rect">
            <a:avLst/>
          </a:prstGeom>
        </p:spPr>
        <p:txBody>
          <a:bodyPr wrap="square">
            <a:spAutoFit/>
          </a:bodyPr>
          <a:lstStyle/>
          <a:p>
            <a:r>
              <a:rPr lang="tr-TR" sz="2000" dirty="0" smtClean="0"/>
              <a:t>37. “Felsefenin amacı dini öğretiyi yaymak, geniş kitlelere kabul ettirmek değildir. Felsefe dinin önermelerini ele alarak</a:t>
            </a:r>
          </a:p>
          <a:p>
            <a:r>
              <a:rPr lang="tr-TR" sz="2000" dirty="0" smtClean="0"/>
              <a:t>onları eleştirel ve nesnel olarak inceler. Amacı, dinsel inançları</a:t>
            </a:r>
          </a:p>
          <a:p>
            <a:r>
              <a:rPr lang="tr-TR" sz="2000" dirty="0" smtClean="0"/>
              <a:t>sorgularken insanları daha inançlı ya da daha inançsız</a:t>
            </a:r>
          </a:p>
          <a:p>
            <a:r>
              <a:rPr lang="tr-TR" sz="2000" dirty="0" smtClean="0"/>
              <a:t>kılmak değildir.”</a:t>
            </a:r>
          </a:p>
          <a:p>
            <a:r>
              <a:rPr lang="tr-TR" sz="2000" b="1" dirty="0" smtClean="0"/>
              <a:t>Paragrafa göre, felsefenin dini ele alış tarzı hakkında,</a:t>
            </a:r>
          </a:p>
          <a:p>
            <a:r>
              <a:rPr lang="tr-TR" sz="2000" b="1" dirty="0" smtClean="0"/>
              <a:t>aşağıdakilerden hangisi </a:t>
            </a:r>
            <a:r>
              <a:rPr lang="tr-TR" sz="2000" b="1" u="sng" dirty="0" smtClean="0"/>
              <a:t>söylenemez</a:t>
            </a:r>
            <a:r>
              <a:rPr lang="tr-TR" sz="2000" u="sng" dirty="0" smtClean="0"/>
              <a:t>?</a:t>
            </a:r>
          </a:p>
          <a:p>
            <a:r>
              <a:rPr lang="tr-TR" sz="2000" dirty="0" smtClean="0"/>
              <a:t>A) Felsefe dine eleştirel yaklaşarak akıl süzgecinden geçirir.</a:t>
            </a:r>
          </a:p>
          <a:p>
            <a:r>
              <a:rPr lang="tr-TR" sz="2000" dirty="0" smtClean="0"/>
              <a:t>B) Felsefe dine karşı kuşku ile yaklaşır, sorgulayıcıdır.</a:t>
            </a:r>
          </a:p>
          <a:p>
            <a:r>
              <a:rPr lang="tr-TR" sz="2000" dirty="0" smtClean="0"/>
              <a:t>C) Felsefe, dini bilgileri nesnel olarak değerlendirir.</a:t>
            </a:r>
          </a:p>
          <a:p>
            <a:r>
              <a:rPr lang="tr-TR" sz="2000" dirty="0" smtClean="0"/>
              <a:t>D) Felsefe, dini bilgileri temellendirmeye çalışır.</a:t>
            </a:r>
          </a:p>
          <a:p>
            <a:r>
              <a:rPr lang="tr-TR" sz="2000" dirty="0" smtClean="0"/>
              <a:t>E) Felsefe, inanca da inançsızlığa da aynı hoşgörü ile yaklaşır</a:t>
            </a:r>
            <a:endParaRPr lang="tr-TR" sz="2000" dirty="0"/>
          </a:p>
        </p:txBody>
      </p:sp>
      <p:sp>
        <p:nvSpPr>
          <p:cNvPr id="4" name="Oval 3"/>
          <p:cNvSpPr/>
          <p:nvPr/>
        </p:nvSpPr>
        <p:spPr>
          <a:xfrm>
            <a:off x="467544" y="3573016"/>
            <a:ext cx="36004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02325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42570" y="476672"/>
            <a:ext cx="8136904" cy="5262979"/>
          </a:xfrm>
          <a:prstGeom prst="rect">
            <a:avLst/>
          </a:prstGeom>
        </p:spPr>
        <p:txBody>
          <a:bodyPr wrap="square">
            <a:spAutoFit/>
          </a:bodyPr>
          <a:lstStyle/>
          <a:p>
            <a:r>
              <a:rPr lang="tr-TR" sz="2400" dirty="0" smtClean="0"/>
              <a:t>38. “Hiç bir şey nedensiz olarak meydana gelmez. Var olan her şeye, mutlak olarak kendisinden önce gelen bir şey neden olmuştur. Bu neden sonuç zinciri sonsuza kadar gidemez; kendisi </a:t>
            </a:r>
            <a:r>
              <a:rPr lang="tr-TR" sz="2400" dirty="0" err="1" smtClean="0"/>
              <a:t>nedensel</a:t>
            </a:r>
            <a:r>
              <a:rPr lang="tr-TR" sz="2400" dirty="0" smtClean="0"/>
              <a:t> bir açıklama gerektirmeyen bir varlıkta sona erer.</a:t>
            </a:r>
          </a:p>
          <a:p>
            <a:r>
              <a:rPr lang="tr-TR" sz="2400" b="1" dirty="0" smtClean="0"/>
              <a:t>Böylece </a:t>
            </a:r>
            <a:r>
              <a:rPr lang="tr-TR" sz="2400" b="1" dirty="0" err="1" smtClean="0"/>
              <a:t>nedensel</a:t>
            </a:r>
            <a:r>
              <a:rPr lang="tr-TR" sz="2400" b="1" dirty="0" smtClean="0"/>
              <a:t> bağıntıdan, evrenin temelindeki ilk nedene ulaşırız. Bu ilk neden Tanrı’dır.” Açıklama Tanrı’nın varlığıyla ilgili hangi kanıta aittir?</a:t>
            </a:r>
          </a:p>
          <a:p>
            <a:r>
              <a:rPr lang="tr-TR" sz="2400" dirty="0" smtClean="0"/>
              <a:t>A) Ontolojik</a:t>
            </a:r>
          </a:p>
          <a:p>
            <a:r>
              <a:rPr lang="tr-TR" sz="2400" dirty="0" smtClean="0"/>
              <a:t>B) Düzen ve amaç kanıtı</a:t>
            </a:r>
          </a:p>
          <a:p>
            <a:r>
              <a:rPr lang="tr-TR" sz="2400" dirty="0" smtClean="0"/>
              <a:t>C) Ahlaki gerekçeler kanıtı</a:t>
            </a:r>
          </a:p>
          <a:p>
            <a:r>
              <a:rPr lang="tr-TR" sz="2400" dirty="0" smtClean="0"/>
              <a:t>D) Kozmolojik kanıt</a:t>
            </a:r>
          </a:p>
          <a:p>
            <a:r>
              <a:rPr lang="tr-TR" sz="2400" dirty="0" smtClean="0"/>
              <a:t>E) Vahiy kanıtı</a:t>
            </a:r>
            <a:endParaRPr lang="tr-TR" sz="2400" dirty="0"/>
          </a:p>
        </p:txBody>
      </p:sp>
      <p:sp>
        <p:nvSpPr>
          <p:cNvPr id="4" name="Oval 3"/>
          <p:cNvSpPr/>
          <p:nvPr/>
        </p:nvSpPr>
        <p:spPr>
          <a:xfrm>
            <a:off x="442570" y="4941168"/>
            <a:ext cx="52903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214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7544" y="444909"/>
            <a:ext cx="8208912" cy="3785652"/>
          </a:xfrm>
          <a:prstGeom prst="rect">
            <a:avLst/>
          </a:prstGeom>
        </p:spPr>
        <p:txBody>
          <a:bodyPr wrap="square">
            <a:spAutoFit/>
          </a:bodyPr>
          <a:lstStyle/>
          <a:p>
            <a:r>
              <a:rPr lang="tr-TR" sz="2400" dirty="0" smtClean="0"/>
              <a:t>39. “Sözün gereği sorudur. Oysa konuşmanın gereği başka bir şeydir. Fakat onun gücü çoğu zaman bir şey hakkında sormanın gücüdür.” Farabi</a:t>
            </a:r>
          </a:p>
          <a:p>
            <a:r>
              <a:rPr lang="tr-TR" sz="2400" b="1" dirty="0" smtClean="0"/>
              <a:t>Farabi’nin bu sözü felsefi bilginin hangi özelliği ile ilgilidir?</a:t>
            </a:r>
          </a:p>
          <a:p>
            <a:r>
              <a:rPr lang="tr-TR" sz="2400" dirty="0" smtClean="0"/>
              <a:t>A) </a:t>
            </a:r>
            <a:r>
              <a:rPr lang="tr-TR" sz="2400" dirty="0" err="1" smtClean="0"/>
              <a:t>Refleksiflik</a:t>
            </a:r>
            <a:endParaRPr lang="tr-TR" sz="2400" dirty="0" smtClean="0"/>
          </a:p>
          <a:p>
            <a:r>
              <a:rPr lang="tr-TR" sz="2400" dirty="0" smtClean="0"/>
              <a:t>B) Sorgulayıcılık</a:t>
            </a:r>
          </a:p>
          <a:p>
            <a:r>
              <a:rPr lang="tr-TR" sz="2400" dirty="0" smtClean="0"/>
              <a:t>C) Şüphecilik</a:t>
            </a:r>
          </a:p>
          <a:p>
            <a:r>
              <a:rPr lang="tr-TR" sz="2400" dirty="0" smtClean="0"/>
              <a:t>D) Kümülatif</a:t>
            </a:r>
          </a:p>
          <a:p>
            <a:r>
              <a:rPr lang="tr-TR" sz="2400" dirty="0" smtClean="0"/>
              <a:t>E) Özgünlük</a:t>
            </a:r>
            <a:endParaRPr lang="tr-TR" sz="2400" dirty="0"/>
          </a:p>
        </p:txBody>
      </p:sp>
      <p:sp>
        <p:nvSpPr>
          <p:cNvPr id="4" name="Oval 3"/>
          <p:cNvSpPr/>
          <p:nvPr/>
        </p:nvSpPr>
        <p:spPr>
          <a:xfrm>
            <a:off x="467544" y="2636912"/>
            <a:ext cx="504056"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6513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95</TotalTime>
  <Words>3528</Words>
  <Application>Microsoft Office PowerPoint</Application>
  <PresentationFormat>Ekran Gösterisi (4:3)</PresentationFormat>
  <Paragraphs>352</Paragraphs>
  <Slides>40</Slides>
  <Notes>0</Notes>
  <HiddenSlides>0</HiddenSlides>
  <MMClips>0</MMClips>
  <ScaleCrop>false</ScaleCrop>
  <HeadingPairs>
    <vt:vector size="4" baseType="variant">
      <vt:variant>
        <vt:lpstr>Tema</vt:lpstr>
      </vt:variant>
      <vt:variant>
        <vt:i4>1</vt:i4>
      </vt:variant>
      <vt:variant>
        <vt:lpstr>Slayt Başlıkları</vt:lpstr>
      </vt:variant>
      <vt:variant>
        <vt:i4>40</vt:i4>
      </vt:variant>
    </vt:vector>
  </HeadingPairs>
  <TitlesOfParts>
    <vt:vector size="41" baseType="lpstr">
      <vt:lpstr>Görünüş</vt:lpstr>
      <vt:lpstr>11. SINIF FELSEFE 2.ÜNİTE TEKRAR TESTİ-3</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Progressive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SINIF FELSEFE 2.ÜNİTE TEKRAR TESTİ-3</dc:title>
  <dc:creator>Windows Kullanıcısı</dc:creator>
  <cp:lastModifiedBy>Windows Kullanıcısı</cp:lastModifiedBy>
  <cp:revision>41</cp:revision>
  <dcterms:created xsi:type="dcterms:W3CDTF">2020-12-13T18:01:04Z</dcterms:created>
  <dcterms:modified xsi:type="dcterms:W3CDTF">2020-12-13T19:36:04Z</dcterms:modified>
</cp:coreProperties>
</file>