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şlık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2" name="Alt Başlık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20" name="Altbilgi Yer Tutucusu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Dikdörtgen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  <p:sp>
        <p:nvSpPr>
          <p:cNvPr id="6" name="Dikdörtgen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9" name="Akış Çizelgesi: İşlem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Akış Çizelgesi: İşlem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s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Halk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Başlık Yer Tutucus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4" name="Veri Yer Tutucusu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8435B51-69F7-4D64-B611-5409D6AF7BB7}" type="datetimeFigureOut">
              <a:rPr lang="tr-TR" smtClean="0"/>
              <a:t>6.12.2020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D710456-57E3-468D-A37B-7CC5C4171A94}" type="slidenum">
              <a:rPr lang="tr-TR" smtClean="0"/>
              <a:t>‹#›</a:t>
            </a:fld>
            <a:endParaRPr lang="tr-TR"/>
          </a:p>
        </p:txBody>
      </p:sp>
      <p:sp>
        <p:nvSpPr>
          <p:cNvPr id="15" name="Dikdörtgen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15616" y="359898"/>
            <a:ext cx="7920880" cy="5661390"/>
          </a:xfrm>
        </p:spPr>
        <p:txBody>
          <a:bodyPr>
            <a:noAutofit/>
          </a:bodyPr>
          <a:lstStyle/>
          <a:p>
            <a:pPr algn="ctr"/>
            <a:r>
              <a:rPr lang="tr-TR" sz="8000" b="1" dirty="0" smtClean="0"/>
              <a:t>11.SINIF FELSEFE </a:t>
            </a:r>
            <a:br>
              <a:rPr lang="tr-TR" sz="8000" b="1" dirty="0" smtClean="0"/>
            </a:br>
            <a:r>
              <a:rPr lang="tr-TR" sz="8000" b="1" dirty="0" smtClean="0"/>
              <a:t>2. ÜNİTE TEKRAR TESTİ</a:t>
            </a:r>
            <a:endParaRPr lang="tr-TR" sz="8000" b="1" dirty="0"/>
          </a:p>
        </p:txBody>
      </p:sp>
    </p:spTree>
    <p:extLst>
      <p:ext uri="{BB962C8B-B14F-4D97-AF65-F5344CB8AC3E}">
        <p14:creationId xmlns:p14="http://schemas.microsoft.com/office/powerpoint/2010/main" val="364091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5987752"/>
          </a:xfrm>
        </p:spPr>
        <p:txBody>
          <a:bodyPr/>
          <a:lstStyle/>
          <a:p>
            <a:pPr marL="82296" indent="0">
              <a:buNone/>
            </a:pPr>
            <a:r>
              <a:rPr lang="tr-TR" dirty="0"/>
              <a:t>1. Aşağıdakilerden hangisi öncelikle Hristiyan </a:t>
            </a:r>
            <a:r>
              <a:rPr lang="tr-TR" dirty="0" smtClean="0"/>
              <a:t>felsefesine ait </a:t>
            </a:r>
            <a:r>
              <a:rPr lang="tr-TR" dirty="0"/>
              <a:t>bir özellik olarak gösterilebilir?</a:t>
            </a:r>
          </a:p>
          <a:p>
            <a:pPr marL="82296" indent="0">
              <a:buNone/>
            </a:pPr>
            <a:r>
              <a:rPr lang="tr-TR" dirty="0"/>
              <a:t>A) İnsan ve davranışlara önem verilmesi</a:t>
            </a:r>
          </a:p>
          <a:p>
            <a:pPr marL="82296" indent="0">
              <a:buNone/>
            </a:pPr>
            <a:r>
              <a:rPr lang="tr-TR" dirty="0"/>
              <a:t>B) Evrenini yapısının araştırılması</a:t>
            </a:r>
          </a:p>
          <a:p>
            <a:pPr marL="82296" indent="0">
              <a:buNone/>
            </a:pPr>
            <a:r>
              <a:rPr lang="tr-TR" dirty="0"/>
              <a:t>C) </a:t>
            </a:r>
            <a:r>
              <a:rPr lang="tr-TR" dirty="0" err="1"/>
              <a:t>Arkhe</a:t>
            </a:r>
            <a:r>
              <a:rPr lang="tr-TR" dirty="0"/>
              <a:t> probleminin mevcut olması</a:t>
            </a:r>
          </a:p>
          <a:p>
            <a:pPr marL="82296" indent="0">
              <a:buNone/>
            </a:pPr>
            <a:r>
              <a:rPr lang="tr-TR" dirty="0"/>
              <a:t>D) Problemlere pratik merkezli yaklaşılması</a:t>
            </a:r>
          </a:p>
          <a:p>
            <a:pPr marL="82296" indent="0">
              <a:buNone/>
            </a:pPr>
            <a:r>
              <a:rPr lang="tr-TR" dirty="0"/>
              <a:t>E) Dinsel öğretilerin temellendirilmesi</a:t>
            </a:r>
          </a:p>
        </p:txBody>
      </p:sp>
      <p:sp>
        <p:nvSpPr>
          <p:cNvPr id="4" name="Oval 3"/>
          <p:cNvSpPr/>
          <p:nvPr/>
        </p:nvSpPr>
        <p:spPr>
          <a:xfrm>
            <a:off x="1475656" y="4149080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600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5843736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tr-TR" dirty="0"/>
              <a:t>2. Hristiyan felsefesinde genel olarak ‘varlık nedir?’ </a:t>
            </a:r>
            <a:r>
              <a:rPr lang="tr-TR" dirty="0" smtClean="0"/>
              <a:t>sorusuna ‘Tanrı’nın </a:t>
            </a:r>
            <a:r>
              <a:rPr lang="tr-TR" dirty="0"/>
              <a:t>kendisidir.’ cevabı verilmekteydi. Bu </a:t>
            </a:r>
            <a:r>
              <a:rPr lang="tr-TR" dirty="0" smtClean="0"/>
              <a:t>dönemde felsefe </a:t>
            </a:r>
            <a:r>
              <a:rPr lang="tr-TR" dirty="0"/>
              <a:t>dine hizmet ettiği ve Tanrı’nın varlığını </a:t>
            </a:r>
            <a:r>
              <a:rPr lang="tr-TR" dirty="0" smtClean="0"/>
              <a:t>kabul ettirmek </a:t>
            </a:r>
            <a:r>
              <a:rPr lang="tr-TR" dirty="0"/>
              <a:t>için çalıştığı sürece yararlı görülüyordu.</a:t>
            </a:r>
          </a:p>
          <a:p>
            <a:pPr marL="82296" indent="0">
              <a:buNone/>
            </a:pPr>
            <a:r>
              <a:rPr lang="tr-TR" dirty="0"/>
              <a:t>Buna göre Hristiyan düşüncesinde gerçeklik üzerine</a:t>
            </a:r>
          </a:p>
          <a:p>
            <a:pPr marL="82296" indent="0">
              <a:buNone/>
            </a:pPr>
            <a:r>
              <a:rPr lang="tr-TR" dirty="0"/>
              <a:t>aşağıdakilerden hangisi söylenebilir?</a:t>
            </a:r>
          </a:p>
          <a:p>
            <a:pPr marL="82296" indent="0">
              <a:buNone/>
            </a:pPr>
            <a:r>
              <a:rPr lang="tr-TR" dirty="0"/>
              <a:t>A) İnsan algısından bağımsız değil, insan algısına bağlı</a:t>
            </a:r>
          </a:p>
          <a:p>
            <a:pPr marL="82296" indent="0">
              <a:buNone/>
            </a:pPr>
            <a:r>
              <a:rPr lang="tr-TR" dirty="0"/>
              <a:t>bir durumdur.</a:t>
            </a:r>
          </a:p>
          <a:p>
            <a:pPr marL="82296" indent="0">
              <a:buNone/>
            </a:pPr>
            <a:r>
              <a:rPr lang="tr-TR" dirty="0"/>
              <a:t>B) Peşinden koşulacak bir şey değil, hali hazırda verilmiş</a:t>
            </a:r>
          </a:p>
          <a:p>
            <a:pPr marL="82296" indent="0">
              <a:buNone/>
            </a:pPr>
            <a:r>
              <a:rPr lang="tr-TR" dirty="0"/>
              <a:t>bir bilgidir.</a:t>
            </a:r>
          </a:p>
          <a:p>
            <a:pPr marL="82296" indent="0">
              <a:buNone/>
            </a:pPr>
            <a:r>
              <a:rPr lang="tr-TR" dirty="0"/>
              <a:t>C) Bir tür var olma durumudur.</a:t>
            </a:r>
          </a:p>
          <a:p>
            <a:pPr marL="82296" indent="0">
              <a:buNone/>
            </a:pPr>
            <a:r>
              <a:rPr lang="tr-TR" dirty="0"/>
              <a:t>D) Bir doğruluk ölçütü olarak değerlendirilmiştir.</a:t>
            </a:r>
          </a:p>
          <a:p>
            <a:pPr marL="82296" indent="0">
              <a:buNone/>
            </a:pPr>
            <a:r>
              <a:rPr lang="tr-TR" dirty="0"/>
              <a:t>E) Soyut ya da somut olabilen bir yapıya sahiptir.</a:t>
            </a:r>
          </a:p>
        </p:txBody>
      </p:sp>
      <p:sp>
        <p:nvSpPr>
          <p:cNvPr id="4" name="Oval 3"/>
          <p:cNvSpPr/>
          <p:nvPr/>
        </p:nvSpPr>
        <p:spPr>
          <a:xfrm>
            <a:off x="1475656" y="3140968"/>
            <a:ext cx="6480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10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tr-TR" dirty="0"/>
              <a:t>Hristiyan felsefesinde ele alınan konulardan biri de tümeller</a:t>
            </a:r>
          </a:p>
          <a:p>
            <a:pPr marL="82296" indent="0">
              <a:buNone/>
            </a:pPr>
            <a:r>
              <a:rPr lang="tr-TR" dirty="0"/>
              <a:t>problemidir. Buna göre;</a:t>
            </a:r>
          </a:p>
          <a:p>
            <a:pPr marL="82296" indent="0">
              <a:buNone/>
            </a:pPr>
            <a:r>
              <a:rPr lang="tr-TR" dirty="0"/>
              <a:t>I. Tümeller ayrı bir varlık olarak Tanrı’nın zihnindedir.</a:t>
            </a:r>
          </a:p>
          <a:p>
            <a:pPr marL="82296" indent="0">
              <a:buNone/>
            </a:pPr>
            <a:r>
              <a:rPr lang="tr-TR" dirty="0"/>
              <a:t>II. Tümeller tek tek varlıkların içinde yer alır.</a:t>
            </a:r>
          </a:p>
          <a:p>
            <a:pPr marL="82296" indent="0">
              <a:buNone/>
            </a:pPr>
            <a:r>
              <a:rPr lang="tr-TR" dirty="0"/>
              <a:t>III. Tümellerin tek başına gerçeklikleri yoktur. Onlar soyutlama</a:t>
            </a:r>
          </a:p>
          <a:p>
            <a:pPr marL="82296" indent="0">
              <a:buNone/>
            </a:pPr>
            <a:r>
              <a:rPr lang="tr-TR" dirty="0"/>
              <a:t>ve genelleme sözlerinden ibarettir.</a:t>
            </a:r>
          </a:p>
          <a:p>
            <a:pPr marL="82296" indent="0">
              <a:buNone/>
            </a:pPr>
            <a:r>
              <a:rPr lang="tr-TR" dirty="0"/>
              <a:t>Yukarıda yer alan açıklamalar sırasıyla aşağıdaki görüşlerden</a:t>
            </a:r>
          </a:p>
          <a:p>
            <a:pPr marL="82296" indent="0">
              <a:buNone/>
            </a:pPr>
            <a:r>
              <a:rPr lang="tr-TR" dirty="0"/>
              <a:t>hangisine karşılık gelir?</a:t>
            </a:r>
          </a:p>
          <a:p>
            <a:pPr marL="82296" indent="0">
              <a:buNone/>
            </a:pPr>
            <a:r>
              <a:rPr lang="tr-TR" dirty="0" smtClean="0"/>
              <a:t>	I</a:t>
            </a:r>
            <a:r>
              <a:rPr lang="tr-TR" dirty="0"/>
              <a:t>. </a:t>
            </a:r>
            <a:r>
              <a:rPr lang="tr-TR" dirty="0" smtClean="0"/>
              <a:t>	             II</a:t>
            </a:r>
            <a:r>
              <a:rPr lang="tr-TR" dirty="0"/>
              <a:t>. </a:t>
            </a:r>
            <a:r>
              <a:rPr lang="tr-TR" dirty="0" smtClean="0"/>
              <a:t>	                         III</a:t>
            </a:r>
            <a:r>
              <a:rPr lang="tr-TR" dirty="0"/>
              <a:t>.</a:t>
            </a:r>
          </a:p>
          <a:p>
            <a:pPr marL="82296" indent="0">
              <a:buNone/>
            </a:pPr>
            <a:r>
              <a:rPr lang="tr-TR" dirty="0"/>
              <a:t>A) </a:t>
            </a:r>
            <a:r>
              <a:rPr lang="tr-TR" dirty="0" err="1"/>
              <a:t>Kavramcılık</a:t>
            </a:r>
            <a:r>
              <a:rPr lang="tr-TR" dirty="0"/>
              <a:t> </a:t>
            </a:r>
            <a:r>
              <a:rPr lang="tr-TR" dirty="0" smtClean="0"/>
              <a:t>          adcılık                     kavram </a:t>
            </a:r>
            <a:r>
              <a:rPr lang="tr-TR" dirty="0"/>
              <a:t>realizmi</a:t>
            </a:r>
          </a:p>
          <a:p>
            <a:pPr marL="82296" indent="0">
              <a:buNone/>
            </a:pPr>
            <a:r>
              <a:rPr lang="tr-TR" dirty="0"/>
              <a:t>B) </a:t>
            </a:r>
            <a:r>
              <a:rPr lang="tr-TR" dirty="0" err="1"/>
              <a:t>Kavramcılık</a:t>
            </a:r>
            <a:r>
              <a:rPr lang="tr-TR" dirty="0"/>
              <a:t> </a:t>
            </a:r>
            <a:r>
              <a:rPr lang="tr-TR" dirty="0" smtClean="0"/>
              <a:t>      kavram </a:t>
            </a:r>
            <a:r>
              <a:rPr lang="tr-TR" dirty="0"/>
              <a:t>realizmi </a:t>
            </a:r>
            <a:r>
              <a:rPr lang="tr-TR" dirty="0" smtClean="0"/>
              <a:t>               adcılık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C) Kavram realizmi </a:t>
            </a:r>
            <a:r>
              <a:rPr lang="tr-TR" dirty="0" smtClean="0"/>
              <a:t> </a:t>
            </a:r>
            <a:r>
              <a:rPr lang="tr-TR" dirty="0" err="1" smtClean="0"/>
              <a:t>kavramcılık</a:t>
            </a:r>
            <a:r>
              <a:rPr lang="tr-TR" dirty="0" smtClean="0"/>
              <a:t>                      adcılık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D) Kavram realizmi </a:t>
            </a:r>
            <a:r>
              <a:rPr lang="tr-TR" dirty="0" smtClean="0"/>
              <a:t>    adcılık                       </a:t>
            </a:r>
            <a:r>
              <a:rPr lang="tr-TR" dirty="0" err="1" smtClean="0"/>
              <a:t>kavramcılık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E) </a:t>
            </a:r>
            <a:r>
              <a:rPr lang="tr-TR" dirty="0" smtClean="0"/>
              <a:t>Adcılık                 </a:t>
            </a:r>
            <a:r>
              <a:rPr lang="tr-TR" dirty="0" err="1"/>
              <a:t>kavramcılık</a:t>
            </a:r>
            <a:r>
              <a:rPr lang="tr-TR" dirty="0"/>
              <a:t> </a:t>
            </a:r>
            <a:r>
              <a:rPr lang="tr-TR" dirty="0" smtClean="0"/>
              <a:t>               kavram </a:t>
            </a:r>
            <a:r>
              <a:rPr lang="tr-TR" dirty="0"/>
              <a:t>realizmi</a:t>
            </a:r>
          </a:p>
        </p:txBody>
      </p:sp>
      <p:sp>
        <p:nvSpPr>
          <p:cNvPr id="4" name="Oval 3"/>
          <p:cNvSpPr/>
          <p:nvPr/>
        </p:nvSpPr>
        <p:spPr>
          <a:xfrm>
            <a:off x="1475656" y="4077072"/>
            <a:ext cx="50405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29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tr-TR" dirty="0"/>
              <a:t>4. MS 2. yüzyıl – MS 15. yüzyıl döneminde felsefe ve </a:t>
            </a:r>
            <a:r>
              <a:rPr lang="tr-TR" dirty="0" smtClean="0"/>
              <a:t>din yoğun </a:t>
            </a:r>
            <a:r>
              <a:rPr lang="tr-TR" dirty="0"/>
              <a:t>bir şekilde etkileşim içine girmiştir. Bu çağda </a:t>
            </a:r>
            <a:r>
              <a:rPr lang="tr-TR" dirty="0" smtClean="0"/>
              <a:t>felsefeye inancın </a:t>
            </a:r>
            <a:r>
              <a:rPr lang="tr-TR" dirty="0"/>
              <a:t>pekiştirilmesi amacıyla başvurulmuştur.</a:t>
            </a:r>
          </a:p>
          <a:p>
            <a:pPr marL="82296" indent="0">
              <a:buNone/>
            </a:pPr>
            <a:r>
              <a:rPr lang="tr-TR" dirty="0"/>
              <a:t>Buna göre MS 2. yüzyıl – MS 15. yüzyıl </a:t>
            </a:r>
            <a:r>
              <a:rPr lang="tr-TR" dirty="0" smtClean="0"/>
              <a:t>döneminde felsefenin </a:t>
            </a:r>
            <a:r>
              <a:rPr lang="tr-TR" dirty="0"/>
              <a:t>aşağıdaki alanlardan hangisine </a:t>
            </a:r>
            <a:r>
              <a:rPr lang="tr-TR" dirty="0" smtClean="0"/>
              <a:t>yaklaştığı söylenebilir</a:t>
            </a:r>
            <a:r>
              <a:rPr lang="tr-TR" dirty="0"/>
              <a:t>?</a:t>
            </a:r>
          </a:p>
          <a:p>
            <a:pPr marL="82296" indent="0">
              <a:buNone/>
            </a:pPr>
            <a:r>
              <a:rPr lang="tr-TR" dirty="0"/>
              <a:t>A) Fizik</a:t>
            </a:r>
          </a:p>
          <a:p>
            <a:pPr marL="82296" indent="0">
              <a:buNone/>
            </a:pPr>
            <a:r>
              <a:rPr lang="tr-TR" dirty="0"/>
              <a:t>B) Teoloji</a:t>
            </a:r>
          </a:p>
          <a:p>
            <a:pPr marL="82296" indent="0">
              <a:buNone/>
            </a:pPr>
            <a:r>
              <a:rPr lang="tr-TR" dirty="0"/>
              <a:t>C) Metafizik</a:t>
            </a:r>
          </a:p>
          <a:p>
            <a:pPr marL="82296" indent="0">
              <a:buNone/>
            </a:pPr>
            <a:r>
              <a:rPr lang="tr-TR" dirty="0"/>
              <a:t>D) Retorik</a:t>
            </a:r>
          </a:p>
          <a:p>
            <a:pPr marL="82296" indent="0">
              <a:buNone/>
            </a:pPr>
            <a:r>
              <a:rPr lang="tr-TR" dirty="0"/>
              <a:t>E) Hitabet</a:t>
            </a:r>
          </a:p>
        </p:txBody>
      </p:sp>
      <p:sp>
        <p:nvSpPr>
          <p:cNvPr id="4" name="Oval 3"/>
          <p:cNvSpPr/>
          <p:nvPr/>
        </p:nvSpPr>
        <p:spPr>
          <a:xfrm>
            <a:off x="1475656" y="3789040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668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tr-TR" dirty="0"/>
              <a:t>5. 5. yüzyılda İskenderiye Kütüphanesi bilimsel ve felsefi</a:t>
            </a:r>
          </a:p>
          <a:p>
            <a:pPr marL="82296" indent="0">
              <a:buNone/>
            </a:pPr>
            <a:r>
              <a:rPr lang="tr-TR" dirty="0"/>
              <a:t>çalışmaların Hristiyan düşüncesine zarar verdiği </a:t>
            </a:r>
            <a:r>
              <a:rPr lang="tr-TR" dirty="0" smtClean="0"/>
              <a:t>gerekçesiyle yakılmış</a:t>
            </a:r>
            <a:r>
              <a:rPr lang="tr-TR" dirty="0"/>
              <a:t>. 6. yüzyılda da Bizans İmparatoru</a:t>
            </a:r>
          </a:p>
          <a:p>
            <a:pPr marL="82296" indent="0">
              <a:buNone/>
            </a:pPr>
            <a:r>
              <a:rPr lang="tr-TR" dirty="0"/>
              <a:t>tarafından Pagan Okulu olduğu gerekçesiyle Yunan</a:t>
            </a:r>
          </a:p>
          <a:p>
            <a:pPr marL="82296" indent="0">
              <a:buNone/>
            </a:pPr>
            <a:r>
              <a:rPr lang="tr-TR" dirty="0"/>
              <a:t>Akademisi </a:t>
            </a:r>
            <a:r>
              <a:rPr lang="tr-TR" dirty="0" smtClean="0"/>
              <a:t>kapatılmıştır. Tarihte </a:t>
            </a:r>
            <a:r>
              <a:rPr lang="tr-TR" dirty="0"/>
              <a:t>bu gibi olayların yaşanmasının nedeni </a:t>
            </a:r>
            <a:r>
              <a:rPr lang="tr-TR" dirty="0" smtClean="0"/>
              <a:t>olarak aşağıdakilerden </a:t>
            </a:r>
            <a:r>
              <a:rPr lang="tr-TR" dirty="0"/>
              <a:t>hangisi gösterilebilir?</a:t>
            </a:r>
          </a:p>
          <a:p>
            <a:pPr marL="82296" indent="0">
              <a:buNone/>
            </a:pPr>
            <a:r>
              <a:rPr lang="tr-TR" dirty="0"/>
              <a:t>A) Dini inanç ile felsefi düşüncelerin kaynaşması</a:t>
            </a:r>
          </a:p>
          <a:p>
            <a:pPr marL="82296" indent="0">
              <a:buNone/>
            </a:pPr>
            <a:r>
              <a:rPr lang="tr-TR" dirty="0"/>
              <a:t>B) Felsefenin tüm alanlarında dinin etkili olmaya başlaması</a:t>
            </a:r>
          </a:p>
          <a:p>
            <a:pPr marL="82296" indent="0">
              <a:buNone/>
            </a:pPr>
            <a:r>
              <a:rPr lang="tr-TR" dirty="0"/>
              <a:t>C) Antik Yunan düşüncesinin akla dayalı sorgulamayı</a:t>
            </a:r>
          </a:p>
          <a:p>
            <a:pPr marL="82296" indent="0">
              <a:buNone/>
            </a:pPr>
            <a:r>
              <a:rPr lang="tr-TR" dirty="0"/>
              <a:t>esas alması</a:t>
            </a:r>
          </a:p>
          <a:p>
            <a:pPr marL="82296" indent="0">
              <a:buNone/>
            </a:pPr>
            <a:r>
              <a:rPr lang="tr-TR" dirty="0"/>
              <a:t>D) Bilimin inanca ilişkin bilgileri desteklemesi</a:t>
            </a:r>
          </a:p>
          <a:p>
            <a:pPr marL="82296" indent="0">
              <a:buNone/>
            </a:pPr>
            <a:r>
              <a:rPr lang="tr-TR" dirty="0"/>
              <a:t>E) Tek başına inancın bilgiyi mümkün kıldığının düşünülmesi</a:t>
            </a:r>
          </a:p>
        </p:txBody>
      </p:sp>
      <p:sp>
        <p:nvSpPr>
          <p:cNvPr id="4" name="Oval 3"/>
          <p:cNvSpPr/>
          <p:nvPr/>
        </p:nvSpPr>
        <p:spPr>
          <a:xfrm>
            <a:off x="1403648" y="4941168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121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9632" y="332656"/>
            <a:ext cx="7674056" cy="5915744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tr-TR" dirty="0"/>
              <a:t>6. MS 3. yüzyılda yaşamış </a:t>
            </a:r>
            <a:r>
              <a:rPr lang="tr-TR" dirty="0" err="1"/>
              <a:t>Origenes</a:t>
            </a:r>
            <a:r>
              <a:rPr lang="tr-TR" dirty="0"/>
              <a:t>, </a:t>
            </a:r>
            <a:r>
              <a:rPr lang="tr-TR" dirty="0" err="1"/>
              <a:t>Augustinus</a:t>
            </a:r>
            <a:r>
              <a:rPr lang="tr-TR" dirty="0"/>
              <a:t> öncesi</a:t>
            </a:r>
          </a:p>
          <a:p>
            <a:pPr marL="82296" indent="0">
              <a:buNone/>
            </a:pPr>
            <a:r>
              <a:rPr lang="tr-TR" dirty="0"/>
              <a:t>erken dönem Hristiyan düşünürlerinin en büyüğü olup,</a:t>
            </a:r>
          </a:p>
          <a:p>
            <a:pPr marL="82296" indent="0">
              <a:buNone/>
            </a:pPr>
            <a:r>
              <a:rPr lang="tr-TR" dirty="0"/>
              <a:t>Sokrates, Platon gibi kötülük veya mutsuzluğun nesnel</a:t>
            </a:r>
          </a:p>
          <a:p>
            <a:pPr marL="82296" indent="0">
              <a:buNone/>
            </a:pPr>
            <a:r>
              <a:rPr lang="tr-TR" dirty="0"/>
              <a:t>bir varlığa sahip olmadığını, ruhun bilgisizliğinden ibaret</a:t>
            </a:r>
          </a:p>
          <a:p>
            <a:pPr marL="82296" indent="0">
              <a:buNone/>
            </a:pPr>
            <a:r>
              <a:rPr lang="tr-TR" dirty="0"/>
              <a:t>olduğunu düşünmektedir.</a:t>
            </a:r>
          </a:p>
          <a:p>
            <a:pPr marL="82296" indent="0">
              <a:buNone/>
            </a:pPr>
            <a:r>
              <a:rPr lang="tr-TR" dirty="0"/>
              <a:t>Buna göre </a:t>
            </a:r>
            <a:r>
              <a:rPr lang="tr-TR" dirty="0" err="1"/>
              <a:t>Origenes</a:t>
            </a:r>
            <a:r>
              <a:rPr lang="tr-TR" dirty="0"/>
              <a:t> iyilik ve mutluluk </a:t>
            </a:r>
            <a:r>
              <a:rPr lang="tr-TR" dirty="0" smtClean="0"/>
              <a:t>için aşağıdakilerden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hangisini önermiş </a:t>
            </a:r>
            <a:r>
              <a:rPr lang="tr-TR" b="1" u="sng" dirty="0"/>
              <a:t>olamaz?</a:t>
            </a:r>
          </a:p>
          <a:p>
            <a:pPr marL="82296" indent="0">
              <a:buNone/>
            </a:pPr>
            <a:r>
              <a:rPr lang="tr-TR" dirty="0"/>
              <a:t>A) Bilgi ve bilgeliğe erişmek</a:t>
            </a:r>
          </a:p>
          <a:p>
            <a:pPr marL="82296" indent="0">
              <a:buNone/>
            </a:pPr>
            <a:r>
              <a:rPr lang="tr-TR" dirty="0"/>
              <a:t>B) Kutsal metinlere göre yaşamak</a:t>
            </a:r>
          </a:p>
          <a:p>
            <a:pPr marL="82296" indent="0">
              <a:buNone/>
            </a:pPr>
            <a:r>
              <a:rPr lang="tr-TR" dirty="0"/>
              <a:t>C) Tanrı’yı temaşa etmek</a:t>
            </a:r>
          </a:p>
          <a:p>
            <a:pPr marL="82296" indent="0">
              <a:buNone/>
            </a:pPr>
            <a:r>
              <a:rPr lang="tr-TR" dirty="0"/>
              <a:t>D) Akla uygun hareket etmek</a:t>
            </a:r>
          </a:p>
          <a:p>
            <a:pPr marL="82296" indent="0">
              <a:buNone/>
            </a:pPr>
            <a:r>
              <a:rPr lang="tr-TR" dirty="0"/>
              <a:t>E) İnsan doğasına uygun hazlara yönelmek</a:t>
            </a:r>
          </a:p>
        </p:txBody>
      </p:sp>
      <p:sp>
        <p:nvSpPr>
          <p:cNvPr id="4" name="Oval 3"/>
          <p:cNvSpPr/>
          <p:nvPr/>
        </p:nvSpPr>
        <p:spPr>
          <a:xfrm>
            <a:off x="1331640" y="4437112"/>
            <a:ext cx="50405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721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9632" y="260648"/>
            <a:ext cx="7674056" cy="598775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/>
              <a:t>7. Hristiyanlık yayılma sürecinde bazı felsefi görüşlerle </a:t>
            </a:r>
            <a:r>
              <a:rPr lang="tr-TR" dirty="0" smtClean="0"/>
              <a:t>karşı karşıya </a:t>
            </a:r>
            <a:r>
              <a:rPr lang="tr-TR" dirty="0"/>
              <a:t>gelmiştir. Dine karşı yapılan eleştirileri </a:t>
            </a:r>
            <a:r>
              <a:rPr lang="tr-TR" dirty="0" smtClean="0"/>
              <a:t>savunmak adına </a:t>
            </a:r>
            <a:r>
              <a:rPr lang="tr-TR" dirty="0"/>
              <a:t>bu din içinde bazı filozoflar </a:t>
            </a:r>
            <a:r>
              <a:rPr lang="tr-TR" dirty="0" smtClean="0"/>
              <a:t>çıkmıştır. Savunma </a:t>
            </a:r>
            <a:r>
              <a:rPr lang="tr-TR" dirty="0"/>
              <a:t>adına yapılan bu felsefenin adı aşağıdakilerden</a:t>
            </a:r>
          </a:p>
          <a:p>
            <a:pPr marL="82296" indent="0">
              <a:buNone/>
            </a:pPr>
            <a:r>
              <a:rPr lang="tr-TR" dirty="0"/>
              <a:t>hangisidir?</a:t>
            </a:r>
          </a:p>
          <a:p>
            <a:pPr marL="82296" indent="0">
              <a:buNone/>
            </a:pPr>
            <a:r>
              <a:rPr lang="tr-TR" dirty="0"/>
              <a:t>A) Teoloji</a:t>
            </a:r>
          </a:p>
          <a:p>
            <a:pPr marL="82296" indent="0">
              <a:buNone/>
            </a:pPr>
            <a:r>
              <a:rPr lang="tr-TR" dirty="0"/>
              <a:t>B) </a:t>
            </a:r>
            <a:r>
              <a:rPr lang="tr-TR" dirty="0" err="1"/>
              <a:t>Apoloji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C) Metafizik</a:t>
            </a:r>
          </a:p>
          <a:p>
            <a:pPr marL="82296" indent="0">
              <a:buNone/>
            </a:pPr>
            <a:r>
              <a:rPr lang="tr-TR" dirty="0"/>
              <a:t>D) </a:t>
            </a:r>
            <a:r>
              <a:rPr lang="tr-TR" dirty="0" err="1"/>
              <a:t>Patristik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E) Skolastik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861048"/>
            <a:ext cx="72008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150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260648"/>
            <a:ext cx="7746064" cy="5987752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tr-TR" dirty="0"/>
              <a:t>8. “Anlayabilme için inanıyorum.” anlayışıyla felsefeyi</a:t>
            </a:r>
          </a:p>
          <a:p>
            <a:pPr marL="82296" indent="0">
              <a:buNone/>
            </a:pPr>
            <a:r>
              <a:rPr lang="tr-TR" dirty="0"/>
              <a:t>dine tabi kılmış olan </a:t>
            </a:r>
            <a:r>
              <a:rPr lang="tr-TR" dirty="0" err="1"/>
              <a:t>Augustinus’a</a:t>
            </a:r>
            <a:r>
              <a:rPr lang="tr-TR" dirty="0"/>
              <a:t> göre hakikat bizzat</a:t>
            </a:r>
          </a:p>
          <a:p>
            <a:pPr marL="82296" indent="0">
              <a:buNone/>
            </a:pPr>
            <a:r>
              <a:rPr lang="tr-TR" dirty="0"/>
              <a:t>Tanrı’nın kendisidir. Yani Tanrı insandadır. İnsanın </a:t>
            </a:r>
            <a:r>
              <a:rPr lang="tr-TR" dirty="0" smtClean="0"/>
              <a:t>kendisi de </a:t>
            </a:r>
            <a:r>
              <a:rPr lang="tr-TR" dirty="0"/>
              <a:t>Tanrı’dadır. Felsefe ise bu durumu anlamaya </a:t>
            </a:r>
            <a:r>
              <a:rPr lang="tr-TR" dirty="0" smtClean="0"/>
              <a:t>çalışma etkinliğidir</a:t>
            </a:r>
            <a:r>
              <a:rPr lang="tr-TR" dirty="0"/>
              <a:t>. İnsan ancak bunu anlayarak mutlu olur.</a:t>
            </a:r>
          </a:p>
          <a:p>
            <a:pPr marL="82296" indent="0">
              <a:buNone/>
            </a:pPr>
            <a:r>
              <a:rPr lang="tr-TR" dirty="0"/>
              <a:t>Buna göre </a:t>
            </a:r>
            <a:r>
              <a:rPr lang="tr-TR" dirty="0" err="1"/>
              <a:t>Augustinus</a:t>
            </a:r>
            <a:r>
              <a:rPr lang="tr-TR" dirty="0"/>
              <a:t> felsefesi ile ilgili aşağıdaki</a:t>
            </a:r>
          </a:p>
          <a:p>
            <a:pPr marL="82296" indent="0">
              <a:buNone/>
            </a:pPr>
            <a:r>
              <a:rPr lang="tr-TR" dirty="0"/>
              <a:t>yargılardan hangisine </a:t>
            </a:r>
            <a:r>
              <a:rPr lang="tr-TR" b="1" u="sng" dirty="0"/>
              <a:t>ulaşılamaz</a:t>
            </a:r>
            <a:r>
              <a:rPr lang="tr-TR" dirty="0"/>
              <a:t>?</a:t>
            </a:r>
          </a:p>
          <a:p>
            <a:pPr marL="82296" indent="0">
              <a:buNone/>
            </a:pPr>
            <a:r>
              <a:rPr lang="tr-TR" dirty="0"/>
              <a:t>A) Hakikati arayan kişi Tanrı’yı aramalıdır.</a:t>
            </a:r>
          </a:p>
          <a:p>
            <a:pPr marL="82296" indent="0">
              <a:buNone/>
            </a:pPr>
            <a:r>
              <a:rPr lang="tr-TR" dirty="0"/>
              <a:t>B) Felsefe ile teolojiyi birbirinden ayırmak olanaksızdır.</a:t>
            </a:r>
          </a:p>
          <a:p>
            <a:pPr marL="82296" indent="0">
              <a:buNone/>
            </a:pPr>
            <a:r>
              <a:rPr lang="tr-TR" dirty="0"/>
              <a:t>C) Hakikate ilişkin bilgi mutluluk için gereksizdir.</a:t>
            </a:r>
          </a:p>
          <a:p>
            <a:pPr marL="82296" indent="0">
              <a:buNone/>
            </a:pPr>
            <a:r>
              <a:rPr lang="tr-TR" dirty="0"/>
              <a:t>D) Felsefeci hakikati arayan, hakikati seven kişidir.</a:t>
            </a:r>
          </a:p>
          <a:p>
            <a:pPr marL="82296" indent="0">
              <a:buNone/>
            </a:pPr>
            <a:r>
              <a:rPr lang="tr-TR" dirty="0"/>
              <a:t>E) Tanrı insan tarafından bilinmeye değecek tek hakikattir.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293096"/>
            <a:ext cx="6480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200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tr-TR" dirty="0"/>
              <a:t>9. Orta Çağ Avrupa’sında Antik kültürden kilisenin </a:t>
            </a:r>
            <a:r>
              <a:rPr lang="tr-TR" dirty="0" smtClean="0"/>
              <a:t>kendine uygun </a:t>
            </a:r>
            <a:r>
              <a:rPr lang="tr-TR" dirty="0"/>
              <a:t>bulup aldığı düşünceler ayakta kalırken, </a:t>
            </a:r>
            <a:r>
              <a:rPr lang="tr-TR" dirty="0" smtClean="0"/>
              <a:t>kiliseye aykırı </a:t>
            </a:r>
            <a:r>
              <a:rPr lang="tr-TR" dirty="0"/>
              <a:t>olanlar kesin olarak dışarıda bırakılmıştı.</a:t>
            </a:r>
          </a:p>
          <a:p>
            <a:pPr marL="82296" indent="0">
              <a:buNone/>
            </a:pPr>
            <a:r>
              <a:rPr lang="tr-TR" dirty="0"/>
              <a:t>Parçadan hareketle Orta Çağ felsefesi ile ilgili </a:t>
            </a:r>
            <a:r>
              <a:rPr lang="tr-TR" dirty="0" smtClean="0"/>
              <a:t>aşağıdaki yargılardan </a:t>
            </a:r>
            <a:r>
              <a:rPr lang="tr-TR" dirty="0"/>
              <a:t>hangisine ulaşılabilir?</a:t>
            </a:r>
          </a:p>
          <a:p>
            <a:pPr marL="82296" indent="0">
              <a:buNone/>
            </a:pPr>
            <a:r>
              <a:rPr lang="tr-TR" dirty="0"/>
              <a:t>A) Baştan aşağı dini karakterli bir felsefedir.</a:t>
            </a:r>
          </a:p>
          <a:p>
            <a:pPr marL="82296" indent="0">
              <a:buNone/>
            </a:pPr>
            <a:r>
              <a:rPr lang="tr-TR" dirty="0"/>
              <a:t>B) Aklı temele alan bir felsefedir.</a:t>
            </a:r>
          </a:p>
          <a:p>
            <a:pPr marL="82296" indent="0">
              <a:buNone/>
            </a:pPr>
            <a:r>
              <a:rPr lang="tr-TR" dirty="0"/>
              <a:t>C) Ana maddeyi araştıran bir felsefedir.</a:t>
            </a:r>
          </a:p>
          <a:p>
            <a:pPr marL="82296" indent="0">
              <a:buNone/>
            </a:pPr>
            <a:r>
              <a:rPr lang="tr-TR" dirty="0"/>
              <a:t>D) İlk neden en temel problematiğidir.</a:t>
            </a:r>
          </a:p>
          <a:p>
            <a:pPr marL="82296" indent="0">
              <a:buNone/>
            </a:pPr>
            <a:r>
              <a:rPr lang="tr-TR" dirty="0"/>
              <a:t>E) Bilimsel gelişmelerin yaşandığı bir dönemdir.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2996952"/>
            <a:ext cx="648072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62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9632" y="260648"/>
            <a:ext cx="7674056" cy="5987752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tr-TR" dirty="0"/>
              <a:t>10. Nasıl ki insan bir hekim veya kaptan olarak doğmayıp </a:t>
            </a:r>
            <a:r>
              <a:rPr lang="tr-TR" dirty="0" smtClean="0"/>
              <a:t>bu sanatları </a:t>
            </a:r>
            <a:r>
              <a:rPr lang="tr-TR" dirty="0"/>
              <a:t>eğitim sayesinde elde ederse, aynı şekilde </a:t>
            </a:r>
            <a:r>
              <a:rPr lang="tr-TR" dirty="0" smtClean="0"/>
              <a:t>ahlaki erdemler </a:t>
            </a:r>
            <a:r>
              <a:rPr lang="tr-TR" dirty="0"/>
              <a:t>de uygun eğitim sayesinde ortaya çıkar </a:t>
            </a:r>
            <a:r>
              <a:rPr lang="tr-TR" dirty="0" smtClean="0"/>
              <a:t>ve insanlar </a:t>
            </a:r>
            <a:r>
              <a:rPr lang="tr-TR" dirty="0"/>
              <a:t>eğitim sayesinde soylu ve iyi insan olurlar.</a:t>
            </a:r>
          </a:p>
          <a:p>
            <a:pPr marL="82296" indent="0">
              <a:buNone/>
            </a:pPr>
            <a:r>
              <a:rPr lang="tr-TR" dirty="0" err="1"/>
              <a:t>Clemens’in</a:t>
            </a:r>
            <a:r>
              <a:rPr lang="tr-TR" dirty="0"/>
              <a:t> bu düşüncelerine aşağıdakilerden hangisi</a:t>
            </a:r>
          </a:p>
          <a:p>
            <a:pPr marL="82296" indent="0">
              <a:buNone/>
            </a:pPr>
            <a:r>
              <a:rPr lang="tr-TR" b="1" u="sng" dirty="0"/>
              <a:t>ters düşer?</a:t>
            </a:r>
          </a:p>
          <a:p>
            <a:pPr marL="82296" indent="0">
              <a:buNone/>
            </a:pPr>
            <a:r>
              <a:rPr lang="tr-TR" dirty="0"/>
              <a:t>A) İnsan yaratılışından itibaren iyi donanımına sahip</a:t>
            </a:r>
          </a:p>
          <a:p>
            <a:pPr marL="82296" indent="0">
              <a:buNone/>
            </a:pPr>
            <a:r>
              <a:rPr lang="tr-TR" dirty="0"/>
              <a:t>olarak doğar.</a:t>
            </a:r>
          </a:p>
          <a:p>
            <a:pPr marL="82296" indent="0">
              <a:buNone/>
            </a:pPr>
            <a:r>
              <a:rPr lang="tr-TR" dirty="0"/>
              <a:t>B) İnsan adil davranışları eğitim yoluyla öğrenir.</a:t>
            </a:r>
          </a:p>
          <a:p>
            <a:pPr marL="82296" indent="0">
              <a:buNone/>
            </a:pPr>
            <a:r>
              <a:rPr lang="tr-TR" dirty="0"/>
              <a:t>C) İnsan doğal olarak toplumsal bir varlıktır.</a:t>
            </a:r>
          </a:p>
          <a:p>
            <a:pPr marL="82296" indent="0">
              <a:buNone/>
            </a:pPr>
            <a:r>
              <a:rPr lang="tr-TR" dirty="0"/>
              <a:t>D) Erdem eğitim ile kazanılan bir edimdir.</a:t>
            </a:r>
          </a:p>
          <a:p>
            <a:pPr marL="82296" indent="0">
              <a:buNone/>
            </a:pPr>
            <a:r>
              <a:rPr lang="tr-TR" dirty="0"/>
              <a:t>E) Adaletli ve erdemli olmak istenen bir durumdur.</a:t>
            </a:r>
          </a:p>
        </p:txBody>
      </p:sp>
      <p:sp>
        <p:nvSpPr>
          <p:cNvPr id="4" name="Oval 3"/>
          <p:cNvSpPr/>
          <p:nvPr/>
        </p:nvSpPr>
        <p:spPr>
          <a:xfrm>
            <a:off x="1331640" y="3068960"/>
            <a:ext cx="6480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34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9632" y="260648"/>
            <a:ext cx="7674056" cy="5987752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tr-TR" dirty="0"/>
              <a:t>11. I. Akıl ve inanç tartışmaları ön plandadır.</a:t>
            </a:r>
          </a:p>
          <a:p>
            <a:pPr marL="82296" indent="0">
              <a:buNone/>
            </a:pPr>
            <a:r>
              <a:rPr lang="tr-TR" dirty="0"/>
              <a:t>II. Tanrının varlığı kanıtlanmaya çalışılmıştır.</a:t>
            </a:r>
          </a:p>
          <a:p>
            <a:pPr marL="82296" indent="0">
              <a:buNone/>
            </a:pPr>
            <a:r>
              <a:rPr lang="tr-TR" dirty="0"/>
              <a:t>III. Kutsal metinlerin doğruluğu merkeze alınmıştır.</a:t>
            </a:r>
          </a:p>
          <a:p>
            <a:pPr marL="82296" indent="0">
              <a:buNone/>
            </a:pPr>
            <a:r>
              <a:rPr lang="tr-TR" dirty="0"/>
              <a:t>IV. Oluşturulan fikirlerde dinsel otoriteye karşı </a:t>
            </a:r>
            <a:r>
              <a:rPr lang="tr-TR" dirty="0" smtClean="0"/>
              <a:t>gelinmemesi gerektiği </a:t>
            </a:r>
            <a:r>
              <a:rPr lang="tr-TR" dirty="0"/>
              <a:t>söylenmiştir.</a:t>
            </a:r>
          </a:p>
          <a:p>
            <a:pPr marL="82296" indent="0">
              <a:buNone/>
            </a:pPr>
            <a:r>
              <a:rPr lang="tr-TR" dirty="0"/>
              <a:t>Verilenlerden hangileri Hristiyan felsefesinin </a:t>
            </a:r>
            <a:r>
              <a:rPr lang="tr-TR" dirty="0" smtClean="0"/>
              <a:t>özellikleri arasında </a:t>
            </a:r>
            <a:r>
              <a:rPr lang="tr-TR" dirty="0"/>
              <a:t>yer alır?</a:t>
            </a:r>
          </a:p>
          <a:p>
            <a:pPr marL="82296" indent="0">
              <a:buNone/>
            </a:pPr>
            <a:r>
              <a:rPr lang="tr-TR" dirty="0"/>
              <a:t>A) I ve II.</a:t>
            </a:r>
          </a:p>
          <a:p>
            <a:pPr marL="82296" indent="0">
              <a:buNone/>
            </a:pPr>
            <a:r>
              <a:rPr lang="tr-TR" dirty="0"/>
              <a:t>B) I ve IV.</a:t>
            </a:r>
          </a:p>
          <a:p>
            <a:pPr marL="82296" indent="0">
              <a:buNone/>
            </a:pPr>
            <a:r>
              <a:rPr lang="tr-TR" dirty="0"/>
              <a:t>C) I, II ve III.</a:t>
            </a:r>
          </a:p>
          <a:p>
            <a:pPr marL="82296" indent="0">
              <a:buNone/>
            </a:pPr>
            <a:r>
              <a:rPr lang="tr-TR" dirty="0"/>
              <a:t>D) I, II ve IV.</a:t>
            </a:r>
          </a:p>
          <a:p>
            <a:pPr marL="82296" indent="0">
              <a:buNone/>
            </a:pPr>
            <a:r>
              <a:rPr lang="tr-TR" dirty="0"/>
              <a:t>E) I, II, III ve IV.</a:t>
            </a:r>
          </a:p>
        </p:txBody>
      </p:sp>
      <p:sp>
        <p:nvSpPr>
          <p:cNvPr id="4" name="Oval 3"/>
          <p:cNvSpPr/>
          <p:nvPr/>
        </p:nvSpPr>
        <p:spPr>
          <a:xfrm>
            <a:off x="1331640" y="5301208"/>
            <a:ext cx="50405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675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9632" y="188640"/>
            <a:ext cx="7674056" cy="6059760"/>
          </a:xfrm>
        </p:spPr>
        <p:txBody>
          <a:bodyPr/>
          <a:lstStyle/>
          <a:p>
            <a:pPr marL="82296" indent="0">
              <a:buNone/>
            </a:pPr>
            <a:r>
              <a:rPr lang="tr-TR" dirty="0"/>
              <a:t>12. Aşağıdakilerden hangisi Hristiyan felsefesinin </a:t>
            </a:r>
            <a:r>
              <a:rPr lang="tr-TR" dirty="0" smtClean="0"/>
              <a:t>temel problemleri arasında</a:t>
            </a:r>
          </a:p>
          <a:p>
            <a:pPr marL="82296" indent="0">
              <a:buNone/>
            </a:pPr>
            <a:r>
              <a:rPr lang="tr-TR" dirty="0" smtClean="0"/>
              <a:t> </a:t>
            </a:r>
            <a:r>
              <a:rPr lang="tr-TR" b="1" u="sng" dirty="0"/>
              <a:t>yer almaz?</a:t>
            </a:r>
          </a:p>
          <a:p>
            <a:pPr marL="82296" indent="0">
              <a:buNone/>
            </a:pPr>
            <a:r>
              <a:rPr lang="tr-TR" dirty="0"/>
              <a:t>A) Tanrının varlığının kanıtlanması problemi</a:t>
            </a:r>
          </a:p>
          <a:p>
            <a:pPr marL="82296" indent="0">
              <a:buNone/>
            </a:pPr>
            <a:r>
              <a:rPr lang="tr-TR" dirty="0"/>
              <a:t>B) Tümeller problemi</a:t>
            </a:r>
          </a:p>
          <a:p>
            <a:pPr marL="82296" indent="0">
              <a:buNone/>
            </a:pPr>
            <a:r>
              <a:rPr lang="tr-TR" dirty="0"/>
              <a:t>C) Kötülük problemi</a:t>
            </a:r>
          </a:p>
          <a:p>
            <a:pPr marL="82296" indent="0">
              <a:buNone/>
            </a:pPr>
            <a:r>
              <a:rPr lang="tr-TR" dirty="0"/>
              <a:t>D) İlk neden problemi</a:t>
            </a:r>
          </a:p>
          <a:p>
            <a:pPr marL="82296" indent="0">
              <a:buNone/>
            </a:pPr>
            <a:r>
              <a:rPr lang="tr-TR" dirty="0"/>
              <a:t>E) Ruhun ölümsüzlüğü problemi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3501008"/>
            <a:ext cx="79208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429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9632" y="332656"/>
            <a:ext cx="7674056" cy="5915744"/>
          </a:xfrm>
        </p:spPr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tr-TR" dirty="0" smtClean="0"/>
              <a:t>13.  I</a:t>
            </a:r>
            <a:r>
              <a:rPr lang="tr-TR" dirty="0"/>
              <a:t>. Antik Yunan felsefesinden etkilenmiştir.</a:t>
            </a:r>
          </a:p>
          <a:p>
            <a:pPr marL="82296" indent="0">
              <a:buNone/>
            </a:pPr>
            <a:r>
              <a:rPr lang="tr-TR" dirty="0"/>
              <a:t>II. Akıl, iman ve inanç gibi konular tartışılmıştır.</a:t>
            </a:r>
          </a:p>
          <a:p>
            <a:pPr marL="82296" indent="0">
              <a:buNone/>
            </a:pPr>
            <a:r>
              <a:rPr lang="tr-TR" dirty="0"/>
              <a:t>III. Batı felsefesinden yoğun şekilde etkilenmiştir.</a:t>
            </a:r>
          </a:p>
          <a:p>
            <a:pPr marL="82296" indent="0">
              <a:buNone/>
            </a:pPr>
            <a:r>
              <a:rPr lang="tr-TR" dirty="0"/>
              <a:t>Verilenlerden hangileri İslam felsefesinin </a:t>
            </a:r>
            <a:r>
              <a:rPr lang="tr-TR" dirty="0" smtClean="0"/>
              <a:t>özellikleri arasında </a:t>
            </a:r>
            <a:r>
              <a:rPr lang="tr-TR" dirty="0"/>
              <a:t>yer alır?</a:t>
            </a:r>
          </a:p>
          <a:p>
            <a:pPr marL="82296" indent="0">
              <a:buNone/>
            </a:pPr>
            <a:r>
              <a:rPr lang="tr-TR" dirty="0"/>
              <a:t>A) Yalnız I.</a:t>
            </a:r>
          </a:p>
          <a:p>
            <a:pPr marL="82296" indent="0">
              <a:buNone/>
            </a:pPr>
            <a:r>
              <a:rPr lang="tr-TR" dirty="0"/>
              <a:t>B) Yalnız II.</a:t>
            </a:r>
          </a:p>
          <a:p>
            <a:pPr marL="82296" indent="0">
              <a:buNone/>
            </a:pPr>
            <a:r>
              <a:rPr lang="tr-TR" dirty="0"/>
              <a:t>C) I ve II.</a:t>
            </a:r>
          </a:p>
          <a:p>
            <a:pPr marL="82296" indent="0">
              <a:buNone/>
            </a:pPr>
            <a:r>
              <a:rPr lang="tr-TR" dirty="0"/>
              <a:t>D) I ve III.</a:t>
            </a:r>
          </a:p>
          <a:p>
            <a:pPr marL="82296" indent="0">
              <a:buNone/>
            </a:pPr>
            <a:r>
              <a:rPr lang="tr-TR" dirty="0"/>
              <a:t>E) I, II ve III.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4005064"/>
            <a:ext cx="720080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820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260648"/>
            <a:ext cx="7746064" cy="5987752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tr-TR" sz="2400" dirty="0" smtClean="0"/>
              <a:t>14. </a:t>
            </a:r>
            <a:r>
              <a:rPr lang="tr-TR" sz="2400" dirty="0"/>
              <a:t>Orta Çağ’da ortalama bin yıllık bir tarihsel dönemde </a:t>
            </a:r>
            <a:r>
              <a:rPr lang="tr-TR" sz="2400" dirty="0" smtClean="0"/>
              <a:t>felsefe ile </a:t>
            </a:r>
            <a:r>
              <a:rPr lang="tr-TR" sz="2400" dirty="0"/>
              <a:t>din yoğun bir şekilde etkileşim göstermiştir.</a:t>
            </a:r>
          </a:p>
          <a:p>
            <a:pPr marL="82296" indent="0">
              <a:buNone/>
            </a:pPr>
            <a:r>
              <a:rPr lang="tr-TR" sz="2400" dirty="0"/>
              <a:t>Buna göre aşağıdakilerden hangisi öncelikle bu döneme</a:t>
            </a:r>
          </a:p>
          <a:p>
            <a:pPr marL="82296" indent="0">
              <a:buNone/>
            </a:pPr>
            <a:r>
              <a:rPr lang="tr-TR" sz="2400" dirty="0"/>
              <a:t>özgü bir özellik olarak değerlendirilebilir?</a:t>
            </a:r>
          </a:p>
          <a:p>
            <a:pPr marL="82296" indent="0">
              <a:buNone/>
            </a:pPr>
            <a:r>
              <a:rPr lang="tr-TR" sz="2400" dirty="0"/>
              <a:t>A) Felsefe varlığın mahiyetini sorgulayan bir disiplin haline</a:t>
            </a:r>
          </a:p>
          <a:p>
            <a:pPr marL="82296" indent="0">
              <a:buNone/>
            </a:pPr>
            <a:r>
              <a:rPr lang="tr-TR" sz="2400" dirty="0"/>
              <a:t>gelmiştir.</a:t>
            </a:r>
          </a:p>
          <a:p>
            <a:pPr marL="82296" indent="0">
              <a:buNone/>
            </a:pPr>
            <a:r>
              <a:rPr lang="tr-TR" sz="2400" dirty="0"/>
              <a:t>B) Felsefe dilin çözümlenmesini amaç haline getirmiştir.</a:t>
            </a:r>
          </a:p>
          <a:p>
            <a:pPr marL="82296" indent="0">
              <a:buNone/>
            </a:pPr>
            <a:r>
              <a:rPr lang="tr-TR" sz="2400" dirty="0"/>
              <a:t>C) Felsefe inanç kanunlarının akılsal kanıtlamalarında</a:t>
            </a:r>
          </a:p>
          <a:p>
            <a:pPr marL="82296" indent="0">
              <a:buNone/>
            </a:pPr>
            <a:r>
              <a:rPr lang="tr-TR" sz="2400" dirty="0"/>
              <a:t>araç konumuna gelmiştir.</a:t>
            </a:r>
          </a:p>
          <a:p>
            <a:pPr marL="82296" indent="0">
              <a:buNone/>
            </a:pPr>
            <a:r>
              <a:rPr lang="tr-TR" sz="2400" dirty="0"/>
              <a:t>D) Felsefe görünenin ve çokluğun ardındaki değişmez</a:t>
            </a:r>
          </a:p>
          <a:p>
            <a:pPr marL="82296" indent="0">
              <a:buNone/>
            </a:pPr>
            <a:r>
              <a:rPr lang="tr-TR" sz="2400" dirty="0"/>
              <a:t>olanı aramaktadır.</a:t>
            </a:r>
          </a:p>
          <a:p>
            <a:pPr marL="82296" indent="0">
              <a:buNone/>
            </a:pPr>
            <a:r>
              <a:rPr lang="tr-TR" sz="2400" dirty="0"/>
              <a:t>E) Felsefe geleneksel anlamda dinsel ve gizemli bir yapıya</a:t>
            </a:r>
          </a:p>
          <a:p>
            <a:pPr marL="82296" indent="0">
              <a:buNone/>
            </a:pPr>
            <a:r>
              <a:rPr lang="tr-TR" sz="2400" dirty="0"/>
              <a:t>bürünmüştür.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284984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28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15. </a:t>
            </a:r>
            <a:r>
              <a:rPr lang="tr-TR" dirty="0"/>
              <a:t>El </a:t>
            </a:r>
            <a:r>
              <a:rPr lang="tr-TR" dirty="0" err="1"/>
              <a:t>Kindi’ye</a:t>
            </a:r>
            <a:r>
              <a:rPr lang="tr-TR" dirty="0"/>
              <a:t> göre âlem kadim değil hadistir. Yani </a:t>
            </a:r>
            <a:r>
              <a:rPr lang="tr-TR" dirty="0" smtClean="0"/>
              <a:t>sonradan olmadır</a:t>
            </a:r>
            <a:r>
              <a:rPr lang="tr-TR" dirty="0"/>
              <a:t>. Her sonradan var olanın varlığı bir </a:t>
            </a:r>
            <a:r>
              <a:rPr lang="tr-TR" dirty="0" smtClean="0"/>
              <a:t>yaratıcıya bağlıdır</a:t>
            </a:r>
            <a:r>
              <a:rPr lang="tr-TR" dirty="0"/>
              <a:t>.</a:t>
            </a:r>
          </a:p>
          <a:p>
            <a:pPr marL="82296" indent="0">
              <a:buNone/>
            </a:pPr>
            <a:r>
              <a:rPr lang="tr-TR" dirty="0"/>
              <a:t>Buna göre El Kindi Tanrı’nın varlığına ilişkin </a:t>
            </a:r>
            <a:r>
              <a:rPr lang="tr-TR" dirty="0" smtClean="0"/>
              <a:t>aşağıdaki delillerden </a:t>
            </a:r>
            <a:r>
              <a:rPr lang="tr-TR" dirty="0"/>
              <a:t>hangisini öne sürmüştür?</a:t>
            </a:r>
          </a:p>
          <a:p>
            <a:pPr marL="82296" indent="0">
              <a:buNone/>
            </a:pPr>
            <a:r>
              <a:rPr lang="tr-TR" dirty="0"/>
              <a:t>A) Ontolojik delil</a:t>
            </a:r>
          </a:p>
          <a:p>
            <a:pPr marL="82296" indent="0">
              <a:buNone/>
            </a:pPr>
            <a:r>
              <a:rPr lang="tr-TR" dirty="0"/>
              <a:t>B) </a:t>
            </a:r>
            <a:r>
              <a:rPr lang="tr-TR" dirty="0" err="1"/>
              <a:t>Hüdus</a:t>
            </a:r>
            <a:r>
              <a:rPr lang="tr-TR" dirty="0"/>
              <a:t> delili</a:t>
            </a:r>
          </a:p>
          <a:p>
            <a:pPr marL="82296" indent="0">
              <a:buNone/>
            </a:pPr>
            <a:r>
              <a:rPr lang="tr-TR" dirty="0"/>
              <a:t>C) Ahlaki delil</a:t>
            </a:r>
          </a:p>
          <a:p>
            <a:pPr marL="82296" indent="0">
              <a:buNone/>
            </a:pPr>
            <a:r>
              <a:rPr lang="tr-TR" dirty="0"/>
              <a:t>D) Düzen delili</a:t>
            </a:r>
          </a:p>
          <a:p>
            <a:pPr marL="82296" indent="0">
              <a:buNone/>
            </a:pPr>
            <a:r>
              <a:rPr lang="tr-TR" dirty="0"/>
              <a:t>E) İhtira delili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284984"/>
            <a:ext cx="57606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127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848872" cy="605976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16. </a:t>
            </a:r>
            <a:r>
              <a:rPr lang="tr-TR" dirty="0"/>
              <a:t>Âlemde her şey yoktan yaratılmıştır. Bu nedenle </a:t>
            </a:r>
            <a:r>
              <a:rPr lang="tr-TR" dirty="0" smtClean="0"/>
              <a:t>mantıksal olarak </a:t>
            </a:r>
            <a:r>
              <a:rPr lang="tr-TR" dirty="0"/>
              <a:t>yaratılan </a:t>
            </a:r>
            <a:r>
              <a:rPr lang="tr-TR" dirty="0" smtClean="0"/>
              <a:t>tüm varlıkların </a:t>
            </a:r>
            <a:r>
              <a:rPr lang="tr-TR" dirty="0"/>
              <a:t>bir yaratıcısı </a:t>
            </a:r>
            <a:r>
              <a:rPr lang="tr-TR" dirty="0" smtClean="0"/>
              <a:t>olmak zorundadır</a:t>
            </a:r>
            <a:r>
              <a:rPr lang="tr-TR" dirty="0"/>
              <a:t>.</a:t>
            </a:r>
          </a:p>
          <a:p>
            <a:pPr marL="82296" indent="0">
              <a:buNone/>
            </a:pPr>
            <a:r>
              <a:rPr lang="tr-TR" dirty="0" err="1"/>
              <a:t>İbn</a:t>
            </a:r>
            <a:r>
              <a:rPr lang="tr-TR" dirty="0"/>
              <a:t> Rüşt’e ait bu açıklama İslam felsefesinde </a:t>
            </a:r>
            <a:r>
              <a:rPr lang="tr-TR" dirty="0" smtClean="0"/>
              <a:t>aşağıdaki hangi </a:t>
            </a:r>
            <a:r>
              <a:rPr lang="tr-TR" dirty="0"/>
              <a:t>kavramla ifade edilir?</a:t>
            </a:r>
          </a:p>
          <a:p>
            <a:pPr marL="82296" indent="0">
              <a:buNone/>
            </a:pPr>
            <a:r>
              <a:rPr lang="tr-TR" dirty="0"/>
              <a:t>A) Psikolojik delil</a:t>
            </a:r>
          </a:p>
          <a:p>
            <a:pPr marL="82296" indent="0">
              <a:buNone/>
            </a:pPr>
            <a:r>
              <a:rPr lang="tr-TR" dirty="0"/>
              <a:t>B) Ahlaki delil</a:t>
            </a:r>
          </a:p>
          <a:p>
            <a:pPr marL="82296" indent="0">
              <a:buNone/>
            </a:pPr>
            <a:r>
              <a:rPr lang="tr-TR" dirty="0"/>
              <a:t>C) İhtira delili</a:t>
            </a:r>
          </a:p>
          <a:p>
            <a:pPr marL="82296" indent="0">
              <a:buNone/>
            </a:pPr>
            <a:r>
              <a:rPr lang="tr-TR" dirty="0"/>
              <a:t>D) Ontolojik delil</a:t>
            </a:r>
          </a:p>
          <a:p>
            <a:pPr marL="82296" indent="0">
              <a:buNone/>
            </a:pPr>
            <a:r>
              <a:rPr lang="tr-TR" dirty="0"/>
              <a:t>E) Düzen delili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4005064"/>
            <a:ext cx="648072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919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tr-TR" dirty="0" smtClean="0"/>
              <a:t>17. </a:t>
            </a:r>
            <a:r>
              <a:rPr lang="tr-TR" dirty="0"/>
              <a:t>Antik Çağ için Tanrı bu evrenin bir mimarıdır ve adeta bir</a:t>
            </a:r>
          </a:p>
          <a:p>
            <a:pPr marL="82296" indent="0">
              <a:buNone/>
            </a:pPr>
            <a:r>
              <a:rPr lang="tr-TR" dirty="0"/>
              <a:t>yapı ustası gibidir. </a:t>
            </a:r>
            <a:r>
              <a:rPr lang="tr-TR" dirty="0" err="1"/>
              <a:t>Demiourgus</a:t>
            </a:r>
            <a:r>
              <a:rPr lang="tr-TR" dirty="0"/>
              <a:t> biçimlendirdiği </a:t>
            </a:r>
            <a:r>
              <a:rPr lang="tr-TR" dirty="0" smtClean="0"/>
              <a:t>maddeyi hazır </a:t>
            </a:r>
            <a:r>
              <a:rPr lang="tr-TR" dirty="0"/>
              <a:t>bulmuştur. Tanrı varlığın kendisidir, geri kalan </a:t>
            </a:r>
            <a:r>
              <a:rPr lang="tr-TR" dirty="0" smtClean="0"/>
              <a:t>tüm var </a:t>
            </a:r>
            <a:r>
              <a:rPr lang="tr-TR" dirty="0"/>
              <a:t>olanlar Tanrısal varlık dolayısıyla, ondan pay </a:t>
            </a:r>
            <a:r>
              <a:rPr lang="tr-TR" dirty="0" smtClean="0"/>
              <a:t>aldıkları için </a:t>
            </a:r>
            <a:r>
              <a:rPr lang="tr-TR" dirty="0"/>
              <a:t>var olmuşlardır. Orta Çağ’da ise Tanrı ile yaratık </a:t>
            </a:r>
            <a:r>
              <a:rPr lang="tr-TR" dirty="0" smtClean="0"/>
              <a:t>aynı hamurdan </a:t>
            </a:r>
            <a:r>
              <a:rPr lang="tr-TR" dirty="0"/>
              <a:t>değil, başka </a:t>
            </a:r>
            <a:r>
              <a:rPr lang="tr-TR" dirty="0" err="1"/>
              <a:t>başka</a:t>
            </a:r>
            <a:r>
              <a:rPr lang="tr-TR" dirty="0"/>
              <a:t> özlerdendir. Onun için </a:t>
            </a:r>
            <a:r>
              <a:rPr lang="tr-TR" dirty="0" smtClean="0"/>
              <a:t>de aralarında </a:t>
            </a:r>
            <a:r>
              <a:rPr lang="tr-TR" dirty="0"/>
              <a:t>kapanmaz bir aralık vardır.</a:t>
            </a:r>
          </a:p>
          <a:p>
            <a:pPr marL="82296" indent="0">
              <a:buNone/>
            </a:pPr>
            <a:r>
              <a:rPr lang="tr-TR" dirty="0"/>
              <a:t>Buna göre Orta Çağ’da varlıkların oluşumu için aşağıdakilerden</a:t>
            </a:r>
          </a:p>
          <a:p>
            <a:pPr marL="82296" indent="0">
              <a:buNone/>
            </a:pPr>
            <a:r>
              <a:rPr lang="tr-TR" dirty="0"/>
              <a:t>hangisi </a:t>
            </a:r>
            <a:r>
              <a:rPr lang="tr-TR" b="1" u="sng" dirty="0"/>
              <a:t>söylenemez?</a:t>
            </a:r>
          </a:p>
          <a:p>
            <a:pPr marL="82296" indent="0">
              <a:buNone/>
            </a:pPr>
            <a:r>
              <a:rPr lang="tr-TR" dirty="0"/>
              <a:t>A) Evren Tanrı’nın vahyidir.</a:t>
            </a:r>
          </a:p>
          <a:p>
            <a:pPr marL="82296" indent="0">
              <a:buNone/>
            </a:pPr>
            <a:r>
              <a:rPr lang="tr-TR" dirty="0"/>
              <a:t>B) Dünya Tanrı’nın kendisini açmasıdır.</a:t>
            </a:r>
          </a:p>
          <a:p>
            <a:pPr marL="82296" indent="0">
              <a:buNone/>
            </a:pPr>
            <a:r>
              <a:rPr lang="tr-TR" dirty="0"/>
              <a:t>C) Tüm var olanlar varlıklarını Tanrı’nın istemesine</a:t>
            </a:r>
          </a:p>
          <a:p>
            <a:pPr marL="82296" indent="0">
              <a:buNone/>
            </a:pPr>
            <a:r>
              <a:rPr lang="tr-TR" dirty="0"/>
              <a:t>borçludur.</a:t>
            </a:r>
          </a:p>
          <a:p>
            <a:pPr marL="82296" indent="0">
              <a:buNone/>
            </a:pPr>
            <a:r>
              <a:rPr lang="tr-TR" dirty="0"/>
              <a:t>D) Bu dünyadaki tüm otoriteler Tanrısal istençten aktarmadır.</a:t>
            </a:r>
          </a:p>
          <a:p>
            <a:pPr marL="82296" indent="0">
              <a:buNone/>
            </a:pPr>
            <a:r>
              <a:rPr lang="tr-TR" dirty="0"/>
              <a:t>E) Madde de Tanrı’nın kendisi gibi öncesizdir.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4365104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71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16632"/>
            <a:ext cx="7746064" cy="6131768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tr-TR" dirty="0" smtClean="0"/>
              <a:t>18. </a:t>
            </a:r>
            <a:r>
              <a:rPr lang="tr-TR" dirty="0"/>
              <a:t>İslam felsefesinde irade özgürlüğü problemi </a:t>
            </a:r>
            <a:r>
              <a:rPr lang="tr-TR" dirty="0" smtClean="0"/>
              <a:t>konusunda çeşitli </a:t>
            </a:r>
            <a:r>
              <a:rPr lang="tr-TR" dirty="0"/>
              <a:t>görüşler bulunmaktadır. Buna göre;</a:t>
            </a:r>
          </a:p>
          <a:p>
            <a:pPr marL="82296" indent="0">
              <a:buNone/>
            </a:pPr>
            <a:r>
              <a:rPr lang="tr-TR" dirty="0"/>
              <a:t>• Davranışı yaratan Allah’tır.</a:t>
            </a:r>
          </a:p>
          <a:p>
            <a:pPr marL="82296" indent="0">
              <a:buNone/>
            </a:pPr>
            <a:r>
              <a:rPr lang="tr-TR" dirty="0"/>
              <a:t>• Davranışı tercih eden ve insana yaptıran Allah’tır.</a:t>
            </a:r>
          </a:p>
          <a:p>
            <a:pPr marL="82296" indent="0">
              <a:buNone/>
            </a:pPr>
            <a:r>
              <a:rPr lang="tr-TR" dirty="0"/>
              <a:t>• İnsan davranışlarından sorumlu değildir.</a:t>
            </a:r>
          </a:p>
          <a:p>
            <a:pPr marL="82296" indent="0">
              <a:buNone/>
            </a:pPr>
            <a:r>
              <a:rPr lang="tr-TR" dirty="0"/>
              <a:t>Verilen özellikler aşağıdaki görüşlerden hangisine</a:t>
            </a:r>
          </a:p>
          <a:p>
            <a:pPr marL="82296" indent="0">
              <a:buNone/>
            </a:pPr>
            <a:r>
              <a:rPr lang="tr-TR" dirty="0"/>
              <a:t>aittir?</a:t>
            </a:r>
          </a:p>
          <a:p>
            <a:pPr marL="82296" indent="0">
              <a:buNone/>
            </a:pPr>
            <a:r>
              <a:rPr lang="tr-TR" dirty="0"/>
              <a:t>A) </a:t>
            </a:r>
            <a:r>
              <a:rPr lang="tr-TR" dirty="0" err="1"/>
              <a:t>Mu’tezile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B) </a:t>
            </a:r>
            <a:r>
              <a:rPr lang="tr-TR" dirty="0" err="1"/>
              <a:t>Eş’ariyye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C) </a:t>
            </a:r>
            <a:r>
              <a:rPr lang="tr-TR" dirty="0" err="1"/>
              <a:t>Maturidi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D) Cebriye</a:t>
            </a:r>
          </a:p>
          <a:p>
            <a:pPr marL="82296" indent="0">
              <a:buNone/>
            </a:pPr>
            <a:r>
              <a:rPr lang="tr-TR" dirty="0"/>
              <a:t>E) </a:t>
            </a:r>
            <a:r>
              <a:rPr lang="tr-TR" dirty="0" err="1"/>
              <a:t>Dehriye</a:t>
            </a:r>
            <a:endParaRPr lang="tr-TR" dirty="0"/>
          </a:p>
        </p:txBody>
      </p:sp>
      <p:sp>
        <p:nvSpPr>
          <p:cNvPr id="4" name="Oval 3"/>
          <p:cNvSpPr/>
          <p:nvPr/>
        </p:nvSpPr>
        <p:spPr>
          <a:xfrm>
            <a:off x="1259632" y="4437112"/>
            <a:ext cx="50405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93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tr-TR" dirty="0" smtClean="0"/>
              <a:t>19. </a:t>
            </a:r>
            <a:r>
              <a:rPr lang="tr-TR" dirty="0" err="1"/>
              <a:t>İbn</a:t>
            </a:r>
            <a:r>
              <a:rPr lang="tr-TR" dirty="0"/>
              <a:t> </a:t>
            </a:r>
            <a:r>
              <a:rPr lang="tr-TR" dirty="0" err="1"/>
              <a:t>Rüşd’e</a:t>
            </a:r>
            <a:r>
              <a:rPr lang="tr-TR" dirty="0"/>
              <a:t> göre akıl yoluyla doğru bilgiye ulaşılır ve </a:t>
            </a:r>
            <a:r>
              <a:rPr lang="tr-TR" dirty="0" smtClean="0"/>
              <a:t>akılsal olan </a:t>
            </a:r>
            <a:r>
              <a:rPr lang="tr-TR" dirty="0"/>
              <a:t>inançsal olandır.</a:t>
            </a:r>
          </a:p>
          <a:p>
            <a:pPr marL="82296" indent="0">
              <a:buNone/>
            </a:pPr>
            <a:r>
              <a:rPr lang="tr-TR" dirty="0"/>
              <a:t>Buna göre </a:t>
            </a:r>
            <a:r>
              <a:rPr lang="tr-TR" dirty="0" err="1"/>
              <a:t>İbni</a:t>
            </a:r>
            <a:r>
              <a:rPr lang="tr-TR" dirty="0"/>
              <a:t> </a:t>
            </a:r>
            <a:r>
              <a:rPr lang="tr-TR" dirty="0" err="1"/>
              <a:t>Rüşd’ün</a:t>
            </a:r>
            <a:r>
              <a:rPr lang="tr-TR" dirty="0"/>
              <a:t> aşağıdakilerden hangisini</a:t>
            </a:r>
          </a:p>
          <a:p>
            <a:pPr marL="82296" indent="0">
              <a:buNone/>
            </a:pPr>
            <a:r>
              <a:rPr lang="tr-TR" dirty="0"/>
              <a:t>savunması </a:t>
            </a:r>
            <a:r>
              <a:rPr lang="tr-TR" b="1" u="sng" dirty="0"/>
              <a:t>beklenmez?</a:t>
            </a:r>
          </a:p>
          <a:p>
            <a:pPr marL="82296" indent="0">
              <a:buNone/>
            </a:pPr>
            <a:r>
              <a:rPr lang="tr-TR" dirty="0"/>
              <a:t>A) Akıl yoluyla inanca ulaşmak mümkündür.</a:t>
            </a:r>
          </a:p>
          <a:p>
            <a:pPr marL="82296" indent="0">
              <a:buNone/>
            </a:pPr>
            <a:r>
              <a:rPr lang="tr-TR" dirty="0"/>
              <a:t>B) Akıl sınırsız kavrama ve algılama gücüne sahiptir.</a:t>
            </a:r>
          </a:p>
          <a:p>
            <a:pPr marL="82296" indent="0">
              <a:buNone/>
            </a:pPr>
            <a:r>
              <a:rPr lang="tr-TR" dirty="0"/>
              <a:t>C) Akıl doğru şekilde işletildiğinde hakikatin </a:t>
            </a:r>
            <a:r>
              <a:rPr lang="tr-TR" dirty="0" smtClean="0"/>
              <a:t>bilgisine ulaşabilir</a:t>
            </a:r>
            <a:r>
              <a:rPr lang="tr-TR" dirty="0"/>
              <a:t>.</a:t>
            </a:r>
          </a:p>
          <a:p>
            <a:pPr marL="82296" indent="0">
              <a:buNone/>
            </a:pPr>
            <a:r>
              <a:rPr lang="tr-TR" dirty="0"/>
              <a:t>D) Akıl kanıtlama kabiliyeti ile inanca ait bilgileri kanıtlayabilir.</a:t>
            </a:r>
          </a:p>
          <a:p>
            <a:pPr marL="82296" indent="0">
              <a:buNone/>
            </a:pPr>
            <a:r>
              <a:rPr lang="tr-TR" dirty="0"/>
              <a:t>E) Felsefe dinle çatışmaz, aksine uzlaşı içindedir.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2492896"/>
            <a:ext cx="6480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382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tr-TR" dirty="0" smtClean="0"/>
              <a:t>20. </a:t>
            </a:r>
            <a:r>
              <a:rPr lang="tr-TR" dirty="0"/>
              <a:t>Aşağıdakilerden hangisi İlk Çağ ve Orta Çağ </a:t>
            </a:r>
            <a:r>
              <a:rPr lang="tr-TR" dirty="0" smtClean="0"/>
              <a:t>felsefesinin karşılaştırılmasına </a:t>
            </a:r>
            <a:r>
              <a:rPr lang="tr-TR" dirty="0"/>
              <a:t>dair </a:t>
            </a:r>
            <a:r>
              <a:rPr lang="tr-TR" b="1" u="sng" dirty="0"/>
              <a:t>yanlış bir bilgidir?</a:t>
            </a:r>
          </a:p>
          <a:p>
            <a:pPr marL="82296" indent="0">
              <a:buNone/>
            </a:pPr>
            <a:r>
              <a:rPr lang="tr-TR" dirty="0"/>
              <a:t>A) İlk Çağ felsefesi felsefi bir amaç taşırken; Orta Çağ</a:t>
            </a:r>
          </a:p>
          <a:p>
            <a:pPr marL="82296" indent="0">
              <a:buNone/>
            </a:pPr>
            <a:r>
              <a:rPr lang="tr-TR" dirty="0"/>
              <a:t>felsefesi dinin emrindedir.</a:t>
            </a:r>
          </a:p>
          <a:p>
            <a:pPr marL="82296" indent="0">
              <a:buNone/>
            </a:pPr>
            <a:r>
              <a:rPr lang="tr-TR" dirty="0"/>
              <a:t>B) İlk Çağ felsefesinde mutluluğa ulaşılması gereken yer</a:t>
            </a:r>
          </a:p>
          <a:p>
            <a:pPr marL="82296" indent="0">
              <a:buNone/>
            </a:pPr>
            <a:r>
              <a:rPr lang="tr-TR" dirty="0"/>
              <a:t>bu dünya iken, Orta Çağ felsefesinde ahiret inancı</a:t>
            </a:r>
          </a:p>
          <a:p>
            <a:pPr marL="82296" indent="0">
              <a:buNone/>
            </a:pPr>
            <a:r>
              <a:rPr lang="tr-TR" dirty="0"/>
              <a:t>mutluluğu sağlar.</a:t>
            </a:r>
          </a:p>
          <a:p>
            <a:pPr marL="82296" indent="0">
              <a:buNone/>
            </a:pPr>
            <a:r>
              <a:rPr lang="tr-TR" dirty="0"/>
              <a:t>C) İlk Çağ felsefesi </a:t>
            </a:r>
            <a:r>
              <a:rPr lang="tr-TR" dirty="0" err="1"/>
              <a:t>antroposentrik</a:t>
            </a:r>
            <a:r>
              <a:rPr lang="tr-TR" dirty="0"/>
              <a:t> (insan temelli) iken,</a:t>
            </a:r>
          </a:p>
          <a:p>
            <a:pPr marL="82296" indent="0">
              <a:buNone/>
            </a:pPr>
            <a:r>
              <a:rPr lang="tr-TR" dirty="0"/>
              <a:t>Orta Çağ felsefesi </a:t>
            </a:r>
            <a:r>
              <a:rPr lang="tr-TR" dirty="0" err="1"/>
              <a:t>teosentrik</a:t>
            </a:r>
            <a:r>
              <a:rPr lang="tr-TR" dirty="0"/>
              <a:t>(tanrıcı)tir.</a:t>
            </a:r>
          </a:p>
          <a:p>
            <a:pPr marL="82296" indent="0">
              <a:buNone/>
            </a:pPr>
            <a:r>
              <a:rPr lang="tr-TR" dirty="0"/>
              <a:t>D) İlk Çağ felsefesi daha kötümser iken, Orta Çağ </a:t>
            </a:r>
            <a:r>
              <a:rPr lang="tr-TR" dirty="0" smtClean="0"/>
              <a:t>felsefesi daha </a:t>
            </a:r>
            <a:r>
              <a:rPr lang="tr-TR" dirty="0"/>
              <a:t>iyimserdir.</a:t>
            </a:r>
          </a:p>
          <a:p>
            <a:pPr marL="82296" indent="0">
              <a:buNone/>
            </a:pPr>
            <a:r>
              <a:rPr lang="tr-TR" dirty="0"/>
              <a:t>E) İlk Çağ’da felsefe en üst düzeyde iken, Orta Çağ’da</a:t>
            </a:r>
          </a:p>
          <a:p>
            <a:pPr marL="82296" indent="0">
              <a:buNone/>
            </a:pPr>
            <a:r>
              <a:rPr lang="tr-TR" dirty="0"/>
              <a:t>dinsel ve metafizik alanların etkisi altında kalmıştır.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3429000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348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tr-TR" dirty="0" smtClean="0"/>
              <a:t>21. </a:t>
            </a:r>
            <a:r>
              <a:rPr lang="tr-TR" dirty="0"/>
              <a:t>İslam felsefesinde bazı görüşler;</a:t>
            </a:r>
          </a:p>
          <a:p>
            <a:pPr marL="82296" indent="0">
              <a:buNone/>
            </a:pPr>
            <a:r>
              <a:rPr lang="tr-TR" dirty="0"/>
              <a:t>- </a:t>
            </a:r>
            <a:r>
              <a:rPr lang="tr-TR" dirty="0" err="1"/>
              <a:t>Dehriyye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- </a:t>
            </a:r>
            <a:r>
              <a:rPr lang="tr-TR" dirty="0" err="1"/>
              <a:t>Batinilik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- İhvanı Safa</a:t>
            </a:r>
          </a:p>
          <a:p>
            <a:pPr marL="82296" indent="0">
              <a:buNone/>
            </a:pPr>
            <a:r>
              <a:rPr lang="tr-TR" dirty="0"/>
              <a:t>- </a:t>
            </a:r>
            <a:r>
              <a:rPr lang="tr-TR" dirty="0" err="1"/>
              <a:t>Meşşailik</a:t>
            </a:r>
            <a:r>
              <a:rPr lang="tr-TR" dirty="0"/>
              <a:t> felsefesidir.</a:t>
            </a:r>
          </a:p>
          <a:p>
            <a:pPr marL="82296" indent="0">
              <a:buNone/>
            </a:pPr>
            <a:r>
              <a:rPr lang="tr-TR" dirty="0"/>
              <a:t>Buna göre verilen görüşler ile aşağıdaki seçenekler</a:t>
            </a:r>
          </a:p>
          <a:p>
            <a:pPr marL="82296" indent="0">
              <a:buNone/>
            </a:pPr>
            <a:r>
              <a:rPr lang="tr-TR" dirty="0"/>
              <a:t>eşleştirildiğinde hangisi açıkta kalır?</a:t>
            </a:r>
          </a:p>
          <a:p>
            <a:pPr marL="82296" indent="0">
              <a:buNone/>
            </a:pPr>
            <a:r>
              <a:rPr lang="tr-TR" dirty="0"/>
              <a:t>A) Mantığa dayalı bilgi değil, mistik tecrübeye dayalı bilgi</a:t>
            </a:r>
          </a:p>
          <a:p>
            <a:pPr marL="82296" indent="0">
              <a:buNone/>
            </a:pPr>
            <a:r>
              <a:rPr lang="tr-TR" dirty="0"/>
              <a:t>hakikati verir.</a:t>
            </a:r>
          </a:p>
          <a:p>
            <a:pPr marL="82296" indent="0">
              <a:buNone/>
            </a:pPr>
            <a:r>
              <a:rPr lang="tr-TR" dirty="0"/>
              <a:t>B) Gerçek olan tek şey madde olup, ezeli ve ebedidir.</a:t>
            </a:r>
          </a:p>
          <a:p>
            <a:pPr marL="82296" indent="0">
              <a:buNone/>
            </a:pPr>
            <a:r>
              <a:rPr lang="tr-TR" dirty="0"/>
              <a:t>C) Farklı alanlardaki ilimler tek bir ansiklopedide toplanabilir.</a:t>
            </a:r>
          </a:p>
          <a:p>
            <a:pPr marL="82296" indent="0">
              <a:buNone/>
            </a:pPr>
            <a:r>
              <a:rPr lang="tr-TR" dirty="0"/>
              <a:t>D) Kutsal kitaplardaki harf ve sözcüklerde gizli manalar</a:t>
            </a:r>
          </a:p>
          <a:p>
            <a:pPr marL="82296" indent="0">
              <a:buNone/>
            </a:pPr>
            <a:r>
              <a:rPr lang="tr-TR" dirty="0"/>
              <a:t>vardır.</a:t>
            </a:r>
          </a:p>
          <a:p>
            <a:pPr marL="82296" indent="0">
              <a:buNone/>
            </a:pPr>
            <a:r>
              <a:rPr lang="tr-TR" dirty="0"/>
              <a:t>E) İslam’ın esasları ile Aristoteles’i birleştiren mantık ve</a:t>
            </a:r>
          </a:p>
          <a:p>
            <a:pPr marL="82296" indent="0">
              <a:buNone/>
            </a:pPr>
            <a:r>
              <a:rPr lang="tr-TR" dirty="0"/>
              <a:t>matematik temelli bir felsefedir.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2780928"/>
            <a:ext cx="6480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512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260648"/>
            <a:ext cx="7920880" cy="598775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22. </a:t>
            </a:r>
            <a:r>
              <a:rPr lang="tr-TR" dirty="0"/>
              <a:t>Nasıl ki güneş doğarken tüm ışığı ile eşyayı </a:t>
            </a:r>
            <a:r>
              <a:rPr lang="tr-TR" dirty="0" smtClean="0"/>
              <a:t>aydınlatıyorsa, manevi </a:t>
            </a:r>
            <a:r>
              <a:rPr lang="tr-TR" dirty="0"/>
              <a:t>sezgide insanı aydınlığa kavuşturur. </a:t>
            </a:r>
            <a:r>
              <a:rPr lang="tr-TR" dirty="0" smtClean="0"/>
              <a:t>Böylece insan </a:t>
            </a:r>
            <a:r>
              <a:rPr lang="tr-TR" dirty="0"/>
              <a:t>varlığın hakikatine ulaşabilir.</a:t>
            </a:r>
          </a:p>
          <a:p>
            <a:pPr marL="82296" indent="0">
              <a:buNone/>
            </a:pPr>
            <a:r>
              <a:rPr lang="tr-TR" dirty="0"/>
              <a:t>Bu açıklama aşağıdaki İslam </a:t>
            </a:r>
            <a:r>
              <a:rPr lang="tr-TR" dirty="0" smtClean="0"/>
              <a:t>felsefesi görüşlerinden hangisine </a:t>
            </a:r>
            <a:r>
              <a:rPr lang="tr-TR" dirty="0"/>
              <a:t>karşılık gelir?</a:t>
            </a:r>
          </a:p>
          <a:p>
            <a:pPr marL="82296" indent="0">
              <a:buNone/>
            </a:pPr>
            <a:r>
              <a:rPr lang="tr-TR" dirty="0"/>
              <a:t>A) </a:t>
            </a:r>
            <a:r>
              <a:rPr lang="tr-TR" dirty="0" err="1"/>
              <a:t>Meşşailik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B) </a:t>
            </a:r>
            <a:r>
              <a:rPr lang="tr-TR" dirty="0" err="1"/>
              <a:t>Dehliyye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C) </a:t>
            </a:r>
            <a:r>
              <a:rPr lang="tr-TR" dirty="0" err="1"/>
              <a:t>İşrakilik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D) </a:t>
            </a:r>
            <a:r>
              <a:rPr lang="tr-TR" dirty="0" err="1"/>
              <a:t>Batinilik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E) İhvanı Safa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509120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387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tr-TR" dirty="0" smtClean="0"/>
              <a:t>23. </a:t>
            </a:r>
            <a:r>
              <a:rPr lang="tr-TR" dirty="0"/>
              <a:t>Orta Çağ’da da felsefe İlk Çağ’dakinden farklı bir </a:t>
            </a:r>
            <a:r>
              <a:rPr lang="tr-TR" dirty="0" smtClean="0"/>
              <a:t>anlamda değildi</a:t>
            </a:r>
            <a:r>
              <a:rPr lang="tr-TR" dirty="0"/>
              <a:t>. Her iki dönemde de felsefenin anlamı </a:t>
            </a:r>
            <a:r>
              <a:rPr lang="tr-TR" dirty="0" smtClean="0"/>
              <a:t>bilgelik peşinden </a:t>
            </a:r>
            <a:r>
              <a:rPr lang="tr-TR" dirty="0"/>
              <a:t>koşmaktı. Fakat Orta Çağ’da bilgelik İlk </a:t>
            </a:r>
            <a:r>
              <a:rPr lang="tr-TR" dirty="0" smtClean="0"/>
              <a:t>Çağ felsefesinden </a:t>
            </a:r>
            <a:r>
              <a:rPr lang="tr-TR" dirty="0"/>
              <a:t>daha farklı bir karakterde tanımlanmıştır.</a:t>
            </a:r>
          </a:p>
          <a:p>
            <a:pPr marL="82296" indent="0">
              <a:buNone/>
            </a:pPr>
            <a:r>
              <a:rPr lang="tr-TR" dirty="0"/>
              <a:t>Buna göre aşağıdakilerden hangisi öncelikli olarak</a:t>
            </a:r>
          </a:p>
          <a:p>
            <a:pPr marL="82296" indent="0">
              <a:buNone/>
            </a:pPr>
            <a:r>
              <a:rPr lang="tr-TR" dirty="0"/>
              <a:t>Orta Çağ’ın bilgelik tanımı olabilir?</a:t>
            </a:r>
          </a:p>
          <a:p>
            <a:pPr marL="82296" indent="0">
              <a:buNone/>
            </a:pPr>
            <a:r>
              <a:rPr lang="tr-TR" dirty="0"/>
              <a:t>A) Bilgelik akla uygun davranmaktır.</a:t>
            </a:r>
          </a:p>
          <a:p>
            <a:pPr marL="82296" indent="0">
              <a:buNone/>
            </a:pPr>
            <a:r>
              <a:rPr lang="tr-TR" dirty="0"/>
              <a:t>B) Bilgelik erdem yolunda varılan sağlam bir </a:t>
            </a:r>
            <a:r>
              <a:rPr lang="tr-TR" dirty="0" err="1"/>
              <a:t>sarsılmazlıktır</a:t>
            </a:r>
            <a:r>
              <a:rPr lang="tr-TR" dirty="0"/>
              <a:t>.</a:t>
            </a:r>
          </a:p>
          <a:p>
            <a:pPr marL="82296" indent="0">
              <a:buNone/>
            </a:pPr>
            <a:r>
              <a:rPr lang="tr-TR" dirty="0"/>
              <a:t>C) Bilgelik Tanrısal ve insani şeylerin ve onların </a:t>
            </a:r>
            <a:r>
              <a:rPr lang="tr-TR" dirty="0" smtClean="0"/>
              <a:t>nedenlerinin bilgisidir</a:t>
            </a:r>
            <a:r>
              <a:rPr lang="tr-TR" dirty="0"/>
              <a:t>.</a:t>
            </a:r>
          </a:p>
          <a:p>
            <a:pPr marL="82296" indent="0">
              <a:buNone/>
            </a:pPr>
            <a:r>
              <a:rPr lang="tr-TR" dirty="0"/>
              <a:t>D) Bilgelik kendini bilmektir.</a:t>
            </a:r>
          </a:p>
          <a:p>
            <a:pPr marL="82296" indent="0">
              <a:buNone/>
            </a:pPr>
            <a:r>
              <a:rPr lang="tr-TR" dirty="0"/>
              <a:t>E) Bilgelik en üstün iyidir ve mutluluktur.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4293096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59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tr-TR" dirty="0" smtClean="0"/>
              <a:t>24. </a:t>
            </a:r>
            <a:r>
              <a:rPr lang="tr-TR" dirty="0"/>
              <a:t>Aşağıdaki görüşlerden hangisinin MS 2. yüzyıl </a:t>
            </a:r>
            <a:r>
              <a:rPr lang="tr-TR" dirty="0" smtClean="0"/>
              <a:t>– MS 15</a:t>
            </a:r>
            <a:r>
              <a:rPr lang="tr-TR" dirty="0"/>
              <a:t>. yüzyıl felsefesini </a:t>
            </a:r>
            <a:r>
              <a:rPr lang="tr-TR" dirty="0" smtClean="0"/>
              <a:t>etkilediği </a:t>
            </a:r>
            <a:r>
              <a:rPr lang="tr-TR" b="1" u="sng" dirty="0" smtClean="0"/>
              <a:t>söylenemez</a:t>
            </a:r>
            <a:r>
              <a:rPr lang="tr-TR" b="1" u="sng" dirty="0"/>
              <a:t>?</a:t>
            </a:r>
          </a:p>
          <a:p>
            <a:pPr marL="82296" indent="0">
              <a:buNone/>
            </a:pPr>
            <a:r>
              <a:rPr lang="tr-TR" dirty="0"/>
              <a:t>A) </a:t>
            </a:r>
            <a:r>
              <a:rPr lang="tr-TR" dirty="0" err="1"/>
              <a:t>Epikürosçuluğun</a:t>
            </a:r>
            <a:r>
              <a:rPr lang="tr-TR" dirty="0"/>
              <a:t> dünyevi hazlardan uzak durulması</a:t>
            </a:r>
          </a:p>
          <a:p>
            <a:pPr marL="82296" indent="0">
              <a:buNone/>
            </a:pPr>
            <a:r>
              <a:rPr lang="tr-TR" dirty="0"/>
              <a:t>gerektiği düşüncesi</a:t>
            </a:r>
          </a:p>
          <a:p>
            <a:pPr marL="82296" indent="0">
              <a:buNone/>
            </a:pPr>
            <a:r>
              <a:rPr lang="tr-TR" dirty="0"/>
              <a:t>B) Aristoteles mantığının üzerinde durduğu Tanrı’nın</a:t>
            </a:r>
          </a:p>
          <a:p>
            <a:pPr marL="82296" indent="0">
              <a:buNone/>
            </a:pPr>
            <a:r>
              <a:rPr lang="tr-TR" dirty="0"/>
              <a:t>varlığına yönelik kanıtlamaları</a:t>
            </a:r>
          </a:p>
          <a:p>
            <a:pPr marL="82296" indent="0">
              <a:buNone/>
            </a:pPr>
            <a:r>
              <a:rPr lang="tr-TR" dirty="0"/>
              <a:t>C) </a:t>
            </a:r>
            <a:r>
              <a:rPr lang="tr-TR" dirty="0" err="1"/>
              <a:t>Plotinos</a:t>
            </a:r>
            <a:r>
              <a:rPr lang="tr-TR" dirty="0"/>
              <a:t> felsefesinin Tanrı ve ruh kavramları </a:t>
            </a:r>
            <a:r>
              <a:rPr lang="tr-TR" dirty="0" smtClean="0"/>
              <a:t>konusundaki düşüncesi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D) Doğa filozoflarının ana maddeye yönelik görüşleri</a:t>
            </a:r>
          </a:p>
          <a:p>
            <a:pPr marL="82296" indent="0">
              <a:buNone/>
            </a:pPr>
            <a:r>
              <a:rPr lang="tr-TR" dirty="0"/>
              <a:t>E) Stoa ahlakında yer alan iyiyi seçme özgürlüğü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581128"/>
            <a:ext cx="64807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005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16632"/>
            <a:ext cx="7746064" cy="6131768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tr-TR" dirty="0" smtClean="0"/>
              <a:t>25. </a:t>
            </a:r>
            <a:r>
              <a:rPr lang="tr-TR" dirty="0" err="1"/>
              <a:t>İbni</a:t>
            </a:r>
            <a:r>
              <a:rPr lang="tr-TR" dirty="0"/>
              <a:t> Sina için faal akılla ilinti durumuna girerek dış </a:t>
            </a:r>
            <a:r>
              <a:rPr lang="tr-TR" dirty="0" smtClean="0"/>
              <a:t>dünyadaki görünüşlerin </a:t>
            </a:r>
            <a:r>
              <a:rPr lang="tr-TR" dirty="0"/>
              <a:t>ardındaki gerçek ve mutlak varlığı </a:t>
            </a:r>
            <a:r>
              <a:rPr lang="tr-TR" dirty="0" smtClean="0"/>
              <a:t>görmek, çokluk </a:t>
            </a:r>
            <a:r>
              <a:rPr lang="tr-TR" dirty="0"/>
              <a:t>alemini birlik olarak kavramak mümkün olur.</a:t>
            </a:r>
          </a:p>
          <a:p>
            <a:pPr marL="82296" indent="0">
              <a:buNone/>
            </a:pPr>
            <a:r>
              <a:rPr lang="tr-TR" dirty="0"/>
              <a:t>Buna göre </a:t>
            </a:r>
            <a:r>
              <a:rPr lang="tr-TR" dirty="0" err="1"/>
              <a:t>İbni</a:t>
            </a:r>
            <a:r>
              <a:rPr lang="tr-TR" dirty="0"/>
              <a:t> Sina’nın bilgi konusunda </a:t>
            </a:r>
            <a:r>
              <a:rPr lang="tr-TR" dirty="0" smtClean="0"/>
              <a:t>aşağıdaki görüşlerden </a:t>
            </a:r>
            <a:r>
              <a:rPr lang="tr-TR" dirty="0"/>
              <a:t>hangisini savunduğu söylenebilir?</a:t>
            </a:r>
          </a:p>
          <a:p>
            <a:pPr marL="82296" indent="0">
              <a:buNone/>
            </a:pPr>
            <a:r>
              <a:rPr lang="tr-TR" dirty="0"/>
              <a:t>A) </a:t>
            </a:r>
            <a:r>
              <a:rPr lang="tr-TR" dirty="0" err="1"/>
              <a:t>Empirizm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B) Pozitivizm</a:t>
            </a:r>
          </a:p>
          <a:p>
            <a:pPr marL="82296" indent="0">
              <a:buNone/>
            </a:pPr>
            <a:r>
              <a:rPr lang="tr-TR" dirty="0"/>
              <a:t>C) Rasyonalizm</a:t>
            </a:r>
          </a:p>
          <a:p>
            <a:pPr marL="82296" indent="0">
              <a:buNone/>
            </a:pPr>
            <a:r>
              <a:rPr lang="tr-TR" dirty="0"/>
              <a:t>D) Kritisizm</a:t>
            </a:r>
          </a:p>
          <a:p>
            <a:pPr marL="82296" indent="0">
              <a:buNone/>
            </a:pPr>
            <a:r>
              <a:rPr lang="tr-TR" dirty="0"/>
              <a:t>E) Pragmatizm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293096"/>
            <a:ext cx="720080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169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tr-TR" dirty="0" smtClean="0"/>
              <a:t>26. </a:t>
            </a:r>
            <a:r>
              <a:rPr lang="tr-TR" dirty="0"/>
              <a:t>Farabi var olan her şeyin Tanrı’nın bir yansıması </a:t>
            </a:r>
            <a:r>
              <a:rPr lang="tr-TR" dirty="0" smtClean="0"/>
              <a:t>olduğunu, ondan </a:t>
            </a:r>
            <a:r>
              <a:rPr lang="tr-TR" dirty="0"/>
              <a:t>zorunlu bir taşmanın sonucu ortaya çıktığını ileri </a:t>
            </a:r>
            <a:r>
              <a:rPr lang="tr-TR" dirty="0" smtClean="0"/>
              <a:t>sürer. Tanrı </a:t>
            </a:r>
            <a:r>
              <a:rPr lang="tr-TR" dirty="0"/>
              <a:t>özü itibariyle akıl olduğundan ondan taşan </a:t>
            </a:r>
            <a:r>
              <a:rPr lang="tr-TR" dirty="0" smtClean="0"/>
              <a:t>şeyler de </a:t>
            </a:r>
            <a:r>
              <a:rPr lang="tr-TR" dirty="0"/>
              <a:t>akılsaldır. Böyle olduğu içindir ki insan akılla gerek </a:t>
            </a:r>
            <a:r>
              <a:rPr lang="tr-TR" dirty="0" smtClean="0"/>
              <a:t>var olanların </a:t>
            </a:r>
            <a:r>
              <a:rPr lang="tr-TR" dirty="0"/>
              <a:t>gerekse de Tanrı’nın bilgisine erişebilir. Doğru </a:t>
            </a:r>
            <a:r>
              <a:rPr lang="tr-TR" dirty="0" smtClean="0"/>
              <a:t>ve erdemli </a:t>
            </a:r>
            <a:r>
              <a:rPr lang="tr-TR" dirty="0"/>
              <a:t>bir yaşam işte bu bilgiye uygun bir yaşam olacaktır.</a:t>
            </a:r>
          </a:p>
          <a:p>
            <a:pPr marL="82296" indent="0">
              <a:buNone/>
            </a:pPr>
            <a:r>
              <a:rPr lang="tr-TR" dirty="0"/>
              <a:t>Buna göre Farabi erdemli yaşamın ilkelerini </a:t>
            </a:r>
            <a:r>
              <a:rPr lang="tr-TR" dirty="0" smtClean="0"/>
              <a:t>aşağıdakilerin hangisinde </a:t>
            </a:r>
            <a:r>
              <a:rPr lang="tr-TR" dirty="0"/>
              <a:t>bulmaktadır?</a:t>
            </a:r>
          </a:p>
          <a:p>
            <a:pPr marL="82296" indent="0">
              <a:buNone/>
            </a:pPr>
            <a:r>
              <a:rPr lang="tr-TR" dirty="0"/>
              <a:t>A) İnsani ilişkilerde</a:t>
            </a:r>
          </a:p>
          <a:p>
            <a:pPr marL="82296" indent="0">
              <a:buNone/>
            </a:pPr>
            <a:r>
              <a:rPr lang="tr-TR" dirty="0"/>
              <a:t>B) Metafizik alanda</a:t>
            </a:r>
          </a:p>
          <a:p>
            <a:pPr marL="82296" indent="0">
              <a:buNone/>
            </a:pPr>
            <a:r>
              <a:rPr lang="tr-TR" dirty="0"/>
              <a:t>C) Ödev duygusunda</a:t>
            </a:r>
          </a:p>
          <a:p>
            <a:pPr marL="82296" indent="0">
              <a:buNone/>
            </a:pPr>
            <a:r>
              <a:rPr lang="tr-TR" dirty="0"/>
              <a:t>D) Doğal koşullarda</a:t>
            </a:r>
          </a:p>
          <a:p>
            <a:pPr marL="82296" indent="0">
              <a:buNone/>
            </a:pPr>
            <a:r>
              <a:rPr lang="tr-TR" dirty="0"/>
              <a:t>E) Koşulsuz buyrukta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4437112"/>
            <a:ext cx="57606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328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16632"/>
            <a:ext cx="7746064" cy="6131768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tr-TR" dirty="0" smtClean="0"/>
              <a:t>27. </a:t>
            </a:r>
            <a:r>
              <a:rPr lang="tr-TR" dirty="0"/>
              <a:t>Stoa ahlakının temel ilkesi: “Doğanın yasasına boyun eğmektir</a:t>
            </a:r>
            <a:r>
              <a:rPr lang="tr-TR" dirty="0" smtClean="0"/>
              <a:t>.” Doğaya </a:t>
            </a:r>
            <a:r>
              <a:rPr lang="tr-TR" dirty="0"/>
              <a:t>uygun yaşamak insan için bir </a:t>
            </a:r>
            <a:r>
              <a:rPr lang="tr-TR" dirty="0" smtClean="0"/>
              <a:t>ödevdir. Bunun </a:t>
            </a:r>
            <a:r>
              <a:rPr lang="tr-TR" dirty="0"/>
              <a:t>içinde bazı insanların değer olarak gördükleri </a:t>
            </a:r>
            <a:r>
              <a:rPr lang="tr-TR" dirty="0" smtClean="0"/>
              <a:t>zenginlik, şeref</a:t>
            </a:r>
            <a:r>
              <a:rPr lang="tr-TR" dirty="0"/>
              <a:t>, sağlık hatta hayatın kendisi, bilge kişi </a:t>
            </a:r>
            <a:r>
              <a:rPr lang="tr-TR" dirty="0" smtClean="0"/>
              <a:t>için önem </a:t>
            </a:r>
            <a:r>
              <a:rPr lang="tr-TR" dirty="0"/>
              <a:t>verilmeyecek, ilgisiz kalınacak şeyler olabilir.</a:t>
            </a:r>
          </a:p>
          <a:p>
            <a:pPr marL="82296" indent="0">
              <a:buNone/>
            </a:pPr>
            <a:r>
              <a:rPr lang="tr-TR" dirty="0"/>
              <a:t>Bu parçadan yola çıkılarak Stoacılar için “iyi </a:t>
            </a:r>
            <a:r>
              <a:rPr lang="tr-TR" dirty="0" smtClean="0"/>
              <a:t>ahlakın” aşağıdakilerden </a:t>
            </a:r>
            <a:r>
              <a:rPr lang="tr-TR" dirty="0"/>
              <a:t>hangisine bağlandığı söylenebilir?</a:t>
            </a:r>
          </a:p>
          <a:p>
            <a:pPr marL="82296" indent="0">
              <a:buNone/>
            </a:pPr>
            <a:r>
              <a:rPr lang="tr-TR" dirty="0"/>
              <a:t>A) Evrensel ilkelere</a:t>
            </a:r>
          </a:p>
          <a:p>
            <a:pPr marL="82296" indent="0">
              <a:buNone/>
            </a:pPr>
            <a:r>
              <a:rPr lang="tr-TR" dirty="0"/>
              <a:t>B) Tanrı’nın varlığına</a:t>
            </a:r>
          </a:p>
          <a:p>
            <a:pPr marL="82296" indent="0">
              <a:buNone/>
            </a:pPr>
            <a:r>
              <a:rPr lang="tr-TR" dirty="0"/>
              <a:t>C) Maddi zenginliğe</a:t>
            </a:r>
          </a:p>
          <a:p>
            <a:pPr marL="82296" indent="0">
              <a:buNone/>
            </a:pPr>
            <a:r>
              <a:rPr lang="tr-TR" dirty="0"/>
              <a:t>D) İnsanın değerine</a:t>
            </a:r>
          </a:p>
          <a:p>
            <a:pPr marL="82296" indent="0">
              <a:buNone/>
            </a:pPr>
            <a:r>
              <a:rPr lang="tr-TR" dirty="0"/>
              <a:t>E) Doğa yasalarına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5229200"/>
            <a:ext cx="57606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57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tr-TR" dirty="0" smtClean="0"/>
              <a:t>28. </a:t>
            </a:r>
            <a:r>
              <a:rPr lang="tr-TR" dirty="0"/>
              <a:t>Gazali’ ye göre akıl hakikatin tümünü değil, belli bir </a:t>
            </a:r>
            <a:r>
              <a:rPr lang="tr-TR" dirty="0" smtClean="0"/>
              <a:t>kısmını bilebilmektedir</a:t>
            </a:r>
            <a:r>
              <a:rPr lang="tr-TR" dirty="0"/>
              <a:t>. Hakikatin tümü ise aklı aşan bir </a:t>
            </a:r>
            <a:r>
              <a:rPr lang="tr-TR" dirty="0" smtClean="0"/>
              <a:t>durumdur. Akıl</a:t>
            </a:r>
            <a:r>
              <a:rPr lang="tr-TR" dirty="0"/>
              <a:t>, hakikate değil ama kendi sınırları içerisindeki </a:t>
            </a:r>
            <a:r>
              <a:rPr lang="tr-TR" dirty="0" smtClean="0"/>
              <a:t>bilgiye ulaşabilme </a:t>
            </a:r>
            <a:r>
              <a:rPr lang="tr-TR" dirty="0"/>
              <a:t>imkânına sahiptir. Hakikat hiçbir şekilde </a:t>
            </a:r>
            <a:r>
              <a:rPr lang="tr-TR" dirty="0" smtClean="0"/>
              <a:t>aklın kendi </a:t>
            </a:r>
            <a:r>
              <a:rPr lang="tr-TR" dirty="0"/>
              <a:t>kavrayış sınırı </a:t>
            </a:r>
            <a:r>
              <a:rPr lang="tr-TR" dirty="0" smtClean="0"/>
              <a:t>ile sınırlandırılabilecek </a:t>
            </a:r>
            <a:r>
              <a:rPr lang="tr-TR" dirty="0"/>
              <a:t>bir şey </a:t>
            </a:r>
            <a:r>
              <a:rPr lang="tr-TR" dirty="0" smtClean="0"/>
              <a:t>değildir. Bütün </a:t>
            </a:r>
            <a:r>
              <a:rPr lang="tr-TR" dirty="0"/>
              <a:t>varlığın zemini olan ontolojik gerçeklik yani hakikat</a:t>
            </a:r>
          </a:p>
          <a:p>
            <a:pPr marL="82296" indent="0">
              <a:buNone/>
            </a:pPr>
            <a:r>
              <a:rPr lang="tr-TR" dirty="0"/>
              <a:t>aklı da aştığı için, rasyonel düşünceye kapalıdır.</a:t>
            </a:r>
          </a:p>
          <a:p>
            <a:pPr marL="82296" indent="0">
              <a:buNone/>
            </a:pPr>
            <a:r>
              <a:rPr lang="tr-TR" dirty="0"/>
              <a:t>Buna göre Gazali’de hakikat akıl ilişkisinin ifadesi</a:t>
            </a:r>
          </a:p>
          <a:p>
            <a:pPr marL="82296" indent="0">
              <a:buNone/>
            </a:pPr>
            <a:r>
              <a:rPr lang="tr-TR" dirty="0"/>
              <a:t>aşağıdakilerden hangisi olabilir?</a:t>
            </a:r>
          </a:p>
          <a:p>
            <a:pPr marL="82296" indent="0">
              <a:buNone/>
            </a:pPr>
            <a:r>
              <a:rPr lang="tr-TR" dirty="0"/>
              <a:t>A) Hakikat sezgi yoluyla kavranamaz.</a:t>
            </a:r>
          </a:p>
          <a:p>
            <a:pPr marL="82296" indent="0">
              <a:buNone/>
            </a:pPr>
            <a:r>
              <a:rPr lang="tr-TR" dirty="0"/>
              <a:t>B) Mutlak bilgiye ulaşmada akıl yeterlidir.</a:t>
            </a:r>
          </a:p>
          <a:p>
            <a:pPr marL="82296" indent="0">
              <a:buNone/>
            </a:pPr>
            <a:r>
              <a:rPr lang="tr-TR" dirty="0"/>
              <a:t>C) Akıl sınırlı bir varlık olduğundan hakikati kavrayamaz.</a:t>
            </a:r>
          </a:p>
          <a:p>
            <a:pPr marL="82296" indent="0">
              <a:buNone/>
            </a:pPr>
            <a:r>
              <a:rPr lang="tr-TR" dirty="0"/>
              <a:t>D) Akıl Tanrı’yı bilme aracıdır.</a:t>
            </a:r>
          </a:p>
          <a:p>
            <a:pPr marL="82296" indent="0">
              <a:buNone/>
            </a:pPr>
            <a:r>
              <a:rPr lang="tr-TR" dirty="0"/>
              <a:t>E) Tanrı rasyonel bir varlıktır.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4581128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37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tr-TR" dirty="0" smtClean="0"/>
              <a:t>29. </a:t>
            </a:r>
            <a:r>
              <a:rPr lang="tr-TR" dirty="0"/>
              <a:t>Orta Çağ Avrupa’sına baktığımızda kilise ve din adamları</a:t>
            </a:r>
          </a:p>
          <a:p>
            <a:pPr marL="82296" indent="0">
              <a:buNone/>
            </a:pPr>
            <a:r>
              <a:rPr lang="tr-TR" dirty="0"/>
              <a:t>Hristiyanlığa ve İncil’e uymadığı gerekçesiyle her türlü</a:t>
            </a:r>
          </a:p>
          <a:p>
            <a:pPr marL="82296" indent="0">
              <a:buNone/>
            </a:pPr>
            <a:r>
              <a:rPr lang="tr-TR" dirty="0"/>
              <a:t>bilimsel çalışmaya karşı çıkmıştır. Hatta bu bilimsel çalışmaları</a:t>
            </a:r>
          </a:p>
          <a:p>
            <a:pPr marL="82296" indent="0">
              <a:buNone/>
            </a:pPr>
            <a:r>
              <a:rPr lang="tr-TR" dirty="0"/>
              <a:t>yapanlar en ağır şekilde cezalandırılmıştır. </a:t>
            </a:r>
            <a:r>
              <a:rPr lang="tr-TR" dirty="0" smtClean="0"/>
              <a:t>İşte bu </a:t>
            </a:r>
            <a:r>
              <a:rPr lang="tr-TR" dirty="0"/>
              <a:t>yüzden Orta Çağ’ın diğer ismi “karanlık çağ” olmuştur.</a:t>
            </a:r>
          </a:p>
          <a:p>
            <a:pPr marL="82296" indent="0">
              <a:buNone/>
            </a:pPr>
            <a:r>
              <a:rPr lang="tr-TR" dirty="0"/>
              <a:t>Bu parçadan yola çıkılarak aşağıdakilerden hangisine</a:t>
            </a:r>
          </a:p>
          <a:p>
            <a:pPr marL="82296" indent="0">
              <a:buNone/>
            </a:pPr>
            <a:r>
              <a:rPr lang="tr-TR" b="1" u="sng" dirty="0"/>
              <a:t>ulaşılamaz?</a:t>
            </a:r>
          </a:p>
          <a:p>
            <a:pPr marL="82296" indent="0">
              <a:buNone/>
            </a:pPr>
            <a:r>
              <a:rPr lang="tr-TR" dirty="0"/>
              <a:t>A) Din bilimsel çalışmaları etkilemiştir.</a:t>
            </a:r>
          </a:p>
          <a:p>
            <a:pPr marL="82296" indent="0">
              <a:buNone/>
            </a:pPr>
            <a:r>
              <a:rPr lang="tr-TR" dirty="0"/>
              <a:t>B) Bilim insanı, bilim yapabilmek için uygun ortamı bulamamıştır.</a:t>
            </a:r>
          </a:p>
          <a:p>
            <a:pPr marL="82296" indent="0">
              <a:buNone/>
            </a:pPr>
            <a:r>
              <a:rPr lang="tr-TR" dirty="0"/>
              <a:t>C) Orta Çağ Avrupa’sında bilimsel çalışmalar tamamen</a:t>
            </a:r>
          </a:p>
          <a:p>
            <a:pPr marL="82296" indent="0">
              <a:buNone/>
            </a:pPr>
            <a:r>
              <a:rPr lang="tr-TR" dirty="0"/>
              <a:t>durmuştur.</a:t>
            </a:r>
          </a:p>
          <a:p>
            <a:pPr marL="82296" indent="0">
              <a:buNone/>
            </a:pPr>
            <a:r>
              <a:rPr lang="tr-TR" dirty="0"/>
              <a:t>D) Bilimin bugünlere gelmesinde bazı bilim adamları ağır</a:t>
            </a:r>
          </a:p>
          <a:p>
            <a:pPr marL="82296" indent="0">
              <a:buNone/>
            </a:pPr>
            <a:r>
              <a:rPr lang="tr-TR" dirty="0"/>
              <a:t>bedeller ödemiştir.</a:t>
            </a:r>
          </a:p>
          <a:p>
            <a:pPr marL="82296" indent="0">
              <a:buNone/>
            </a:pPr>
            <a:r>
              <a:rPr lang="tr-TR" dirty="0"/>
              <a:t>E) Orta Çağ Avrupa’sında kilise ve din adamları bilimin</a:t>
            </a:r>
          </a:p>
          <a:p>
            <a:pPr marL="82296" indent="0">
              <a:buNone/>
            </a:pPr>
            <a:r>
              <a:rPr lang="tr-TR" dirty="0"/>
              <a:t>önündeki en büyük engel olmuşlardır.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140968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315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332656"/>
            <a:ext cx="7746064" cy="5915744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tr-TR" dirty="0" smtClean="0"/>
              <a:t>30. </a:t>
            </a:r>
            <a:r>
              <a:rPr lang="tr-TR" dirty="0"/>
              <a:t>Evrende birbirinden farklı o kadar çok varlık var ki..</a:t>
            </a:r>
          </a:p>
          <a:p>
            <a:pPr marL="82296" indent="0">
              <a:buNone/>
            </a:pPr>
            <a:r>
              <a:rPr lang="tr-TR" dirty="0"/>
              <a:t>İnsanın bu varlıklardan birini sevmemesi onu yaratana</a:t>
            </a:r>
          </a:p>
          <a:p>
            <a:pPr marL="82296" indent="0">
              <a:buNone/>
            </a:pPr>
            <a:r>
              <a:rPr lang="tr-TR" dirty="0"/>
              <a:t>bir saygısızlıktır. Her şeyi yaratan Allah olduğuna göre,</a:t>
            </a:r>
          </a:p>
          <a:p>
            <a:pPr marL="82296" indent="0">
              <a:buNone/>
            </a:pPr>
            <a:r>
              <a:rPr lang="tr-TR" dirty="0"/>
              <a:t>Allah’ın yarattığı bir şeyi nasıl sevmeyiz. İşte bu nedenle</a:t>
            </a:r>
          </a:p>
          <a:p>
            <a:pPr marL="82296" indent="0">
              <a:buNone/>
            </a:pPr>
            <a:r>
              <a:rPr lang="tr-TR" dirty="0"/>
              <a:t>“Yaratılanı severiz, yaratandan ötürü.”</a:t>
            </a:r>
          </a:p>
          <a:p>
            <a:pPr marL="82296" indent="0">
              <a:buNone/>
            </a:pPr>
            <a:r>
              <a:rPr lang="tr-TR" dirty="0"/>
              <a:t>Yunus Emre’nin düşüncesine yer veren bu parçadan</a:t>
            </a:r>
          </a:p>
          <a:p>
            <a:pPr marL="82296" indent="0">
              <a:buNone/>
            </a:pPr>
            <a:r>
              <a:rPr lang="tr-TR" dirty="0"/>
              <a:t>yola çıkılarak aşağıdakilerden hangisine </a:t>
            </a:r>
            <a:r>
              <a:rPr lang="tr-TR" b="1" u="sng" dirty="0"/>
              <a:t>ulaşılamaz?</a:t>
            </a:r>
          </a:p>
          <a:p>
            <a:pPr marL="82296" indent="0">
              <a:buNone/>
            </a:pPr>
            <a:r>
              <a:rPr lang="tr-TR" dirty="0"/>
              <a:t>A) Bir yaratıcının olduğuna</a:t>
            </a:r>
          </a:p>
          <a:p>
            <a:pPr marL="82296" indent="0">
              <a:buNone/>
            </a:pPr>
            <a:r>
              <a:rPr lang="tr-TR" dirty="0"/>
              <a:t>B) Yaratılanların çeşitlilik gösterdiğine</a:t>
            </a:r>
          </a:p>
          <a:p>
            <a:pPr marL="82296" indent="0">
              <a:buNone/>
            </a:pPr>
            <a:r>
              <a:rPr lang="tr-TR" dirty="0"/>
              <a:t>C) Sevginin kaynağının yaratıcı olduğuna</a:t>
            </a:r>
          </a:p>
          <a:p>
            <a:pPr marL="82296" indent="0">
              <a:buNone/>
            </a:pPr>
            <a:r>
              <a:rPr lang="tr-TR" dirty="0"/>
              <a:t>D) Yaratılanın, onu var edene duyulan sevgiden dolayı</a:t>
            </a:r>
          </a:p>
          <a:p>
            <a:pPr marL="82296" indent="0">
              <a:buNone/>
            </a:pPr>
            <a:r>
              <a:rPr lang="tr-TR" dirty="0"/>
              <a:t>sevildiğine</a:t>
            </a:r>
          </a:p>
          <a:p>
            <a:pPr marL="82296" indent="0">
              <a:buNone/>
            </a:pPr>
            <a:r>
              <a:rPr lang="tr-TR" dirty="0"/>
              <a:t>E) Sevginin yaratan tarafından yaratılanlara eşit dağıtıldığına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869160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316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tr-TR" dirty="0" smtClean="0"/>
              <a:t>31. </a:t>
            </a:r>
            <a:r>
              <a:rPr lang="tr-TR" dirty="0" err="1"/>
              <a:t>İbni</a:t>
            </a:r>
            <a:r>
              <a:rPr lang="tr-TR" dirty="0"/>
              <a:t> Sina başlangıçta sadece Tanrı’nın var olduğunu, </a:t>
            </a:r>
            <a:r>
              <a:rPr lang="tr-TR" dirty="0" smtClean="0"/>
              <a:t>zorunlu varlık </a:t>
            </a:r>
            <a:r>
              <a:rPr lang="tr-TR" dirty="0"/>
              <a:t>olan Tanrı’dan “katışıksız bir ruh” çıktığını </a:t>
            </a:r>
            <a:r>
              <a:rPr lang="tr-TR" dirty="0" smtClean="0"/>
              <a:t>savunur. Bu </a:t>
            </a:r>
            <a:r>
              <a:rPr lang="tr-TR" dirty="0"/>
              <a:t>katışıksız ruh, ilk nedendir. Yani diğer </a:t>
            </a:r>
            <a:r>
              <a:rPr lang="tr-TR" dirty="0" smtClean="0"/>
              <a:t>varlıkların var </a:t>
            </a:r>
            <a:r>
              <a:rPr lang="tr-TR" dirty="0"/>
              <a:t>olma nedenidir. Bu nedenden tüm varlık dünyası türer.</a:t>
            </a:r>
          </a:p>
          <a:p>
            <a:pPr marL="82296" indent="0">
              <a:buNone/>
            </a:pPr>
            <a:r>
              <a:rPr lang="tr-TR" dirty="0"/>
              <a:t>Buna göre </a:t>
            </a:r>
            <a:r>
              <a:rPr lang="tr-TR" dirty="0" err="1"/>
              <a:t>İbni</a:t>
            </a:r>
            <a:r>
              <a:rPr lang="tr-TR" dirty="0"/>
              <a:t> Sina’nın varlık </a:t>
            </a:r>
            <a:r>
              <a:rPr lang="tr-TR" dirty="0" smtClean="0"/>
              <a:t>konusunda aşağıdaki görüşlerden </a:t>
            </a:r>
            <a:r>
              <a:rPr lang="tr-TR" dirty="0"/>
              <a:t>hangisini savunduğu söylenebilir?</a:t>
            </a:r>
          </a:p>
          <a:p>
            <a:pPr marL="82296" indent="0">
              <a:buNone/>
            </a:pPr>
            <a:r>
              <a:rPr lang="tr-TR" dirty="0"/>
              <a:t>A) İdealizm</a:t>
            </a:r>
          </a:p>
          <a:p>
            <a:pPr marL="82296" indent="0">
              <a:buNone/>
            </a:pPr>
            <a:r>
              <a:rPr lang="tr-TR" dirty="0"/>
              <a:t>B) Realizm</a:t>
            </a:r>
          </a:p>
          <a:p>
            <a:pPr marL="82296" indent="0">
              <a:buNone/>
            </a:pPr>
            <a:r>
              <a:rPr lang="tr-TR" dirty="0"/>
              <a:t>C) Materyalizm</a:t>
            </a:r>
          </a:p>
          <a:p>
            <a:pPr marL="82296" indent="0">
              <a:buNone/>
            </a:pPr>
            <a:r>
              <a:rPr lang="tr-TR" dirty="0"/>
              <a:t>D) Plüralizm</a:t>
            </a:r>
          </a:p>
          <a:p>
            <a:pPr marL="82296" indent="0">
              <a:buNone/>
            </a:pPr>
            <a:r>
              <a:rPr lang="tr-TR" dirty="0"/>
              <a:t>E) Düalizm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3573016"/>
            <a:ext cx="6480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270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tr-TR" dirty="0" smtClean="0"/>
              <a:t>32. </a:t>
            </a:r>
            <a:r>
              <a:rPr lang="tr-TR" dirty="0"/>
              <a:t>Gazali’ye göre akıl direkt ve aracısız olan bilgiyi </a:t>
            </a:r>
            <a:r>
              <a:rPr lang="tr-TR" dirty="0" smtClean="0"/>
              <a:t>veremez ancak </a:t>
            </a:r>
            <a:r>
              <a:rPr lang="tr-TR" dirty="0"/>
              <a:t>aracısız, tam ve doğrudan bilgi, bir bilincin </a:t>
            </a:r>
            <a:r>
              <a:rPr lang="tr-TR" dirty="0" smtClean="0"/>
              <a:t>bilinci olarak </a:t>
            </a:r>
            <a:r>
              <a:rPr lang="tr-TR" dirty="0"/>
              <a:t>kendisine sezgi yoluyla gelebilir. O, insanı bir </a:t>
            </a:r>
            <a:r>
              <a:rPr lang="tr-TR" dirty="0" smtClean="0"/>
              <a:t>bütün olarak </a:t>
            </a:r>
            <a:r>
              <a:rPr lang="tr-TR" dirty="0"/>
              <a:t>ele almış, onu sadece bir duyu, deney </a:t>
            </a:r>
            <a:r>
              <a:rPr lang="tr-TR" dirty="0" smtClean="0"/>
              <a:t>veya akıl </a:t>
            </a:r>
            <a:r>
              <a:rPr lang="tr-TR" dirty="0"/>
              <a:t>varlığı olarak görmemiştir.</a:t>
            </a:r>
          </a:p>
          <a:p>
            <a:pPr marL="82296" indent="0">
              <a:buNone/>
            </a:pPr>
            <a:r>
              <a:rPr lang="tr-TR" dirty="0"/>
              <a:t>Bu açıklamadan yola çıkılarak Gazali’nin aşağıdaki </a:t>
            </a:r>
            <a:r>
              <a:rPr lang="tr-TR" dirty="0" smtClean="0"/>
              <a:t>bilgi görüşlerinden </a:t>
            </a:r>
            <a:r>
              <a:rPr lang="tr-TR" dirty="0"/>
              <a:t>hangisini savunduğu söylenebilir?</a:t>
            </a:r>
          </a:p>
          <a:p>
            <a:pPr marL="82296" indent="0">
              <a:buNone/>
            </a:pPr>
            <a:r>
              <a:rPr lang="tr-TR" dirty="0"/>
              <a:t>A) Rasyonalizm</a:t>
            </a:r>
          </a:p>
          <a:p>
            <a:pPr marL="82296" indent="0">
              <a:buNone/>
            </a:pPr>
            <a:r>
              <a:rPr lang="tr-TR" dirty="0"/>
              <a:t>B) </a:t>
            </a:r>
            <a:r>
              <a:rPr lang="tr-TR" dirty="0" err="1"/>
              <a:t>Empirizm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C) </a:t>
            </a:r>
            <a:r>
              <a:rPr lang="tr-TR" dirty="0" err="1"/>
              <a:t>Entüisyonizm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D) Pozitivizm</a:t>
            </a:r>
          </a:p>
          <a:p>
            <a:pPr marL="82296" indent="0">
              <a:buNone/>
            </a:pPr>
            <a:r>
              <a:rPr lang="tr-TR" dirty="0"/>
              <a:t>E) Kritisizm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4437112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389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tr-TR" dirty="0" smtClean="0"/>
              <a:t>33. </a:t>
            </a:r>
            <a:r>
              <a:rPr lang="tr-TR" dirty="0" err="1"/>
              <a:t>Roger</a:t>
            </a:r>
            <a:r>
              <a:rPr lang="tr-TR" dirty="0"/>
              <a:t> Bacon, Orta Çağ’ın sonlarında yaşamış bir </a:t>
            </a:r>
            <a:r>
              <a:rPr lang="tr-TR" dirty="0" smtClean="0"/>
              <a:t>İngiliz düşünürdür</a:t>
            </a:r>
            <a:r>
              <a:rPr lang="tr-TR" dirty="0"/>
              <a:t>. Ona göre bilginin kaynağı deneyim, ölçeği </a:t>
            </a:r>
            <a:r>
              <a:rPr lang="tr-TR" dirty="0" smtClean="0"/>
              <a:t>ise akıldır</a:t>
            </a:r>
            <a:r>
              <a:rPr lang="tr-TR" dirty="0"/>
              <a:t>. Tek başına akıl kesin bilgiye ulaşamaz, </a:t>
            </a:r>
            <a:r>
              <a:rPr lang="tr-TR" dirty="0" smtClean="0"/>
              <a:t>kuşkudan kurtaramaz</a:t>
            </a:r>
            <a:r>
              <a:rPr lang="tr-TR" dirty="0"/>
              <a:t>. Kuşkunun giderilmesinde son söz </a:t>
            </a:r>
            <a:r>
              <a:rPr lang="tr-TR" dirty="0" smtClean="0"/>
              <a:t>deneyimindir. Onun </a:t>
            </a:r>
            <a:r>
              <a:rPr lang="tr-TR" dirty="0"/>
              <a:t>iki farklı anlamda kullandığı deneyim </a:t>
            </a:r>
            <a:r>
              <a:rPr lang="tr-TR" dirty="0" smtClean="0"/>
              <a:t>sözcüğünün birinci </a:t>
            </a:r>
            <a:r>
              <a:rPr lang="tr-TR" dirty="0"/>
              <a:t>anlamı normal duyu deneyine işaret </a:t>
            </a:r>
            <a:r>
              <a:rPr lang="tr-TR" dirty="0" smtClean="0"/>
              <a:t>ederken, ikincisi </a:t>
            </a:r>
            <a:r>
              <a:rPr lang="tr-TR" dirty="0"/>
              <a:t>insan zihninin Tanrı tarafından </a:t>
            </a:r>
            <a:r>
              <a:rPr lang="tr-TR" dirty="0" smtClean="0"/>
              <a:t>aydınlatılmasının sonucu </a:t>
            </a:r>
            <a:r>
              <a:rPr lang="tr-TR" dirty="0"/>
              <a:t>olan içsel deneyimdir. Bellekte, akıl ilkelerine </a:t>
            </a:r>
            <a:r>
              <a:rPr lang="tr-TR" dirty="0" smtClean="0"/>
              <a:t>uygun geldiği </a:t>
            </a:r>
            <a:r>
              <a:rPr lang="tr-TR" dirty="0"/>
              <a:t>öne sürülen bilgilerin doğruluğu ve </a:t>
            </a:r>
            <a:r>
              <a:rPr lang="tr-TR" dirty="0" smtClean="0"/>
              <a:t>gerçekliği deneyim </a:t>
            </a:r>
            <a:r>
              <a:rPr lang="tr-TR" dirty="0"/>
              <a:t>ile bağdaşmasına bağlıdır. Deneyim verilerine</a:t>
            </a:r>
          </a:p>
          <a:p>
            <a:pPr marL="82296" indent="0">
              <a:buNone/>
            </a:pPr>
            <a:r>
              <a:rPr lang="tr-TR" dirty="0"/>
              <a:t>aykırı düşen bir bilginin gerçekliği söz konusu değildir.</a:t>
            </a:r>
          </a:p>
          <a:p>
            <a:pPr marL="82296" indent="0">
              <a:buNone/>
            </a:pPr>
            <a:r>
              <a:rPr lang="tr-TR" dirty="0" err="1"/>
              <a:t>Roger</a:t>
            </a:r>
            <a:r>
              <a:rPr lang="tr-TR" dirty="0"/>
              <a:t> Bacon’un bu açıklaması aşağıdaki bilgi görüşlerinden</a:t>
            </a:r>
          </a:p>
          <a:p>
            <a:pPr marL="82296" indent="0">
              <a:buNone/>
            </a:pPr>
            <a:r>
              <a:rPr lang="tr-TR" dirty="0"/>
              <a:t>hangisine karşılık gelir?</a:t>
            </a:r>
          </a:p>
          <a:p>
            <a:pPr marL="82296" indent="0">
              <a:buNone/>
            </a:pPr>
            <a:r>
              <a:rPr lang="tr-TR" dirty="0"/>
              <a:t>A) Rasyonalizm</a:t>
            </a:r>
          </a:p>
          <a:p>
            <a:pPr marL="82296" indent="0">
              <a:buNone/>
            </a:pPr>
            <a:r>
              <a:rPr lang="tr-TR" dirty="0"/>
              <a:t>B) Pozitivizm</a:t>
            </a:r>
          </a:p>
          <a:p>
            <a:pPr marL="82296" indent="0">
              <a:buNone/>
            </a:pPr>
            <a:r>
              <a:rPr lang="tr-TR" dirty="0"/>
              <a:t>C) </a:t>
            </a:r>
            <a:r>
              <a:rPr lang="tr-TR" dirty="0" err="1"/>
              <a:t>Emprizm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D) </a:t>
            </a:r>
            <a:r>
              <a:rPr lang="tr-TR" dirty="0" err="1"/>
              <a:t>Entüisyonizm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E) Septisizm</a:t>
            </a:r>
          </a:p>
        </p:txBody>
      </p:sp>
      <p:sp>
        <p:nvSpPr>
          <p:cNvPr id="4" name="Oval 3"/>
          <p:cNvSpPr/>
          <p:nvPr/>
        </p:nvSpPr>
        <p:spPr>
          <a:xfrm>
            <a:off x="1187624" y="4341052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966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tr-TR" dirty="0" smtClean="0"/>
              <a:t>34. </a:t>
            </a:r>
            <a:r>
              <a:rPr lang="tr-TR" dirty="0"/>
              <a:t>Farabi ideal devlet düşüncesini anlattığı ‘“El </a:t>
            </a:r>
            <a:r>
              <a:rPr lang="tr-TR" dirty="0" err="1"/>
              <a:t>Medinetü’l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Fazıla(Erdemli Şehir)” isimli eserinde toplumun </a:t>
            </a:r>
            <a:r>
              <a:rPr lang="tr-TR" dirty="0" smtClean="0"/>
              <a:t> mutluluğunu bilgili</a:t>
            </a:r>
            <a:r>
              <a:rPr lang="tr-TR" dirty="0"/>
              <a:t>, ahlaklı, adaletli devlet adamlarına </a:t>
            </a:r>
            <a:r>
              <a:rPr lang="tr-TR" dirty="0" smtClean="0"/>
              <a:t>bağlar. Devleti </a:t>
            </a:r>
            <a:r>
              <a:rPr lang="tr-TR" dirty="0"/>
              <a:t>yönetenler güzel konuşmalı, kendini halkın </a:t>
            </a:r>
            <a:r>
              <a:rPr lang="tr-TR" dirty="0" smtClean="0"/>
              <a:t>mutluluğuna adamalıdır</a:t>
            </a:r>
            <a:r>
              <a:rPr lang="tr-TR" dirty="0"/>
              <a:t>. İnsanlar hayatın aldatıcı zevklerini</a:t>
            </a:r>
          </a:p>
          <a:p>
            <a:pPr marL="82296" indent="0">
              <a:buNone/>
            </a:pPr>
            <a:r>
              <a:rPr lang="tr-TR" dirty="0"/>
              <a:t>yaşam tarzı haline getirdiğinde Allah’ın varlığı hakkındaki</a:t>
            </a:r>
          </a:p>
          <a:p>
            <a:pPr marL="82296" indent="0">
              <a:buNone/>
            </a:pPr>
            <a:r>
              <a:rPr lang="tr-TR" dirty="0"/>
              <a:t>gerçeği kaybederek cahil şehir toplumunu oluşturur.</a:t>
            </a:r>
          </a:p>
          <a:p>
            <a:pPr marL="82296" indent="0">
              <a:buNone/>
            </a:pPr>
            <a:r>
              <a:rPr lang="tr-TR" dirty="0"/>
              <a:t>Buna göre aşağıdakilerden hangisi Farabi’nin ideal</a:t>
            </a:r>
          </a:p>
          <a:p>
            <a:pPr marL="82296" indent="0">
              <a:buNone/>
            </a:pPr>
            <a:r>
              <a:rPr lang="tr-TR" dirty="0"/>
              <a:t>devletinin özelliklerinden biri </a:t>
            </a:r>
            <a:r>
              <a:rPr lang="tr-TR" b="1" u="sng" dirty="0"/>
              <a:t>olamaz?</a:t>
            </a:r>
          </a:p>
          <a:p>
            <a:pPr marL="82296" indent="0">
              <a:buNone/>
            </a:pPr>
            <a:r>
              <a:rPr lang="tr-TR" dirty="0"/>
              <a:t>A) Toplumun Allah’ın iradesine uygun davranması</a:t>
            </a:r>
          </a:p>
          <a:p>
            <a:pPr marL="82296" indent="0">
              <a:buNone/>
            </a:pPr>
            <a:r>
              <a:rPr lang="tr-TR" dirty="0"/>
              <a:t>B) Yöneticilerin retoriğin inceliklerini bilmesi</a:t>
            </a:r>
          </a:p>
          <a:p>
            <a:pPr marL="82296" indent="0">
              <a:buNone/>
            </a:pPr>
            <a:r>
              <a:rPr lang="tr-TR" dirty="0"/>
              <a:t>C) İnsanların mutluluğunun amaçlanması</a:t>
            </a:r>
          </a:p>
          <a:p>
            <a:pPr marL="82296" indent="0">
              <a:buNone/>
            </a:pPr>
            <a:r>
              <a:rPr lang="tr-TR" dirty="0"/>
              <a:t>D) Bilge ve adil yöneticilerin varlığı</a:t>
            </a:r>
          </a:p>
          <a:p>
            <a:pPr marL="82296" indent="0">
              <a:buNone/>
            </a:pPr>
            <a:r>
              <a:rPr lang="tr-TR" dirty="0"/>
              <a:t>E) Dünyevi ihtiyaçların </a:t>
            </a:r>
            <a:r>
              <a:rPr lang="tr-TR" dirty="0" err="1"/>
              <a:t>öncelenmesi</a:t>
            </a:r>
            <a:endParaRPr lang="tr-TR" dirty="0"/>
          </a:p>
        </p:txBody>
      </p:sp>
      <p:sp>
        <p:nvSpPr>
          <p:cNvPr id="4" name="Oval 3"/>
          <p:cNvSpPr/>
          <p:nvPr/>
        </p:nvSpPr>
        <p:spPr>
          <a:xfrm>
            <a:off x="1187624" y="4869160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06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188640"/>
            <a:ext cx="7992888" cy="605976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tr-TR" dirty="0" smtClean="0"/>
              <a:t>35. </a:t>
            </a:r>
            <a:r>
              <a:rPr lang="tr-TR" dirty="0"/>
              <a:t>Tümel kavramlar aynı nesneler için insanın </a:t>
            </a:r>
            <a:r>
              <a:rPr lang="tr-TR" dirty="0" smtClean="0"/>
              <a:t>düşündüğü, nesnelerin </a:t>
            </a:r>
            <a:r>
              <a:rPr lang="tr-TR" dirty="0"/>
              <a:t>ortak yönlerine insanın vermiş olduğu </a:t>
            </a:r>
            <a:r>
              <a:rPr lang="tr-TR" dirty="0" smtClean="0"/>
              <a:t>adlardır. Dolayısıyla </a:t>
            </a:r>
            <a:r>
              <a:rPr lang="tr-TR" dirty="0"/>
              <a:t>gerçekten var olan, ancak tek tek </a:t>
            </a:r>
            <a:r>
              <a:rPr lang="tr-TR" dirty="0" smtClean="0"/>
              <a:t>nesnelerdir. Soyut </a:t>
            </a:r>
            <a:r>
              <a:rPr lang="tr-TR" dirty="0"/>
              <a:t>nesneler yoktur, yalnız somut </a:t>
            </a:r>
            <a:r>
              <a:rPr lang="tr-TR" dirty="0" smtClean="0"/>
              <a:t>nesneler vardır </a:t>
            </a:r>
            <a:r>
              <a:rPr lang="tr-TR" dirty="0"/>
              <a:t>veya başka bir deyimle, bütün var olan </a:t>
            </a:r>
            <a:r>
              <a:rPr lang="tr-TR" dirty="0" smtClean="0"/>
              <a:t>nesneler somuttur</a:t>
            </a:r>
            <a:r>
              <a:rPr lang="tr-TR" dirty="0"/>
              <a:t>, hiçbir nesne soyut değildir.</a:t>
            </a:r>
          </a:p>
          <a:p>
            <a:pPr marL="82296" indent="0">
              <a:buNone/>
            </a:pPr>
            <a:r>
              <a:rPr lang="tr-TR" dirty="0"/>
              <a:t>Bu açıklama aşağıdaki görüşlerden hangisine </a:t>
            </a:r>
            <a:r>
              <a:rPr lang="tr-TR" dirty="0" smtClean="0"/>
              <a:t>karşılık gelir?</a:t>
            </a:r>
          </a:p>
          <a:p>
            <a:pPr marL="82296" indent="0">
              <a:buNone/>
            </a:pPr>
            <a:r>
              <a:rPr lang="tr-TR" dirty="0" smtClean="0"/>
              <a:t>A</a:t>
            </a:r>
            <a:r>
              <a:rPr lang="tr-TR" dirty="0"/>
              <a:t>) Kavram realizmi</a:t>
            </a:r>
          </a:p>
          <a:p>
            <a:pPr marL="82296" indent="0">
              <a:buNone/>
            </a:pPr>
            <a:r>
              <a:rPr lang="tr-TR" dirty="0"/>
              <a:t>B) Nominalizm</a:t>
            </a:r>
          </a:p>
          <a:p>
            <a:pPr marL="82296" indent="0">
              <a:buNone/>
            </a:pPr>
            <a:r>
              <a:rPr lang="tr-TR" dirty="0"/>
              <a:t>C) Realizm</a:t>
            </a:r>
          </a:p>
          <a:p>
            <a:pPr marL="82296" indent="0">
              <a:buNone/>
            </a:pPr>
            <a:r>
              <a:rPr lang="tr-TR" dirty="0"/>
              <a:t>D) İdealizm</a:t>
            </a:r>
          </a:p>
          <a:p>
            <a:pPr marL="82296" indent="0">
              <a:buNone/>
            </a:pPr>
            <a:r>
              <a:rPr lang="tr-TR" dirty="0"/>
              <a:t>E) Rasyonalizm</a:t>
            </a:r>
          </a:p>
        </p:txBody>
      </p:sp>
      <p:sp>
        <p:nvSpPr>
          <p:cNvPr id="4" name="Oval 3"/>
          <p:cNvSpPr/>
          <p:nvPr/>
        </p:nvSpPr>
        <p:spPr>
          <a:xfrm>
            <a:off x="1115616" y="4005064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655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059760"/>
          </a:xfrm>
        </p:spPr>
        <p:txBody>
          <a:bodyPr/>
          <a:lstStyle/>
          <a:p>
            <a:pPr marL="82296" indent="0">
              <a:buNone/>
            </a:pPr>
            <a:r>
              <a:rPr lang="tr-TR" dirty="0" smtClean="0"/>
              <a:t>36. </a:t>
            </a:r>
            <a:r>
              <a:rPr lang="tr-TR" dirty="0"/>
              <a:t>Felsefe Orta Çağ’da Batıda din adamlarını yetiştiren </a:t>
            </a:r>
            <a:r>
              <a:rPr lang="tr-TR" dirty="0" smtClean="0"/>
              <a:t>manastır ve </a:t>
            </a:r>
            <a:r>
              <a:rPr lang="tr-TR" dirty="0"/>
              <a:t>katedral okullarında gelişmiş, tamamıyla </a:t>
            </a:r>
            <a:r>
              <a:rPr lang="tr-TR" dirty="0" smtClean="0"/>
              <a:t>dini karakterli </a:t>
            </a:r>
            <a:r>
              <a:rPr lang="tr-TR" dirty="0"/>
              <a:t>bir etkinlik olarak ortaya çıkmıştır.</a:t>
            </a:r>
          </a:p>
          <a:p>
            <a:pPr marL="82296" indent="0">
              <a:buNone/>
            </a:pPr>
            <a:r>
              <a:rPr lang="tr-TR" dirty="0"/>
              <a:t>Bu okullarda gelişen felsefeye verilen isim </a:t>
            </a:r>
            <a:r>
              <a:rPr lang="tr-TR" dirty="0" smtClean="0"/>
              <a:t>aşağıdakilerden hangisidir</a:t>
            </a:r>
            <a:r>
              <a:rPr lang="tr-TR" dirty="0"/>
              <a:t>?</a:t>
            </a:r>
          </a:p>
          <a:p>
            <a:pPr marL="82296" indent="0">
              <a:buNone/>
            </a:pPr>
            <a:r>
              <a:rPr lang="tr-TR" dirty="0" smtClean="0"/>
              <a:t>A) Skolastik </a:t>
            </a:r>
          </a:p>
          <a:p>
            <a:pPr marL="82296" indent="0">
              <a:buNone/>
            </a:pPr>
            <a:r>
              <a:rPr lang="tr-TR" dirty="0" smtClean="0"/>
              <a:t>B</a:t>
            </a:r>
            <a:r>
              <a:rPr lang="tr-TR" dirty="0"/>
              <a:t>) </a:t>
            </a:r>
            <a:r>
              <a:rPr lang="tr-TR" dirty="0" err="1"/>
              <a:t>Kynikler</a:t>
            </a:r>
            <a:r>
              <a:rPr lang="tr-TR" dirty="0"/>
              <a:t> Okulu </a:t>
            </a: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C</a:t>
            </a:r>
            <a:r>
              <a:rPr lang="tr-TR" dirty="0"/>
              <a:t>) Tasavvuf</a:t>
            </a:r>
          </a:p>
          <a:p>
            <a:pPr marL="82296" indent="0">
              <a:buNone/>
            </a:pPr>
            <a:r>
              <a:rPr lang="tr-TR" dirty="0"/>
              <a:t>D) Akademi </a:t>
            </a: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E</a:t>
            </a:r>
            <a:r>
              <a:rPr lang="tr-TR" dirty="0"/>
              <a:t>) </a:t>
            </a:r>
            <a:r>
              <a:rPr lang="tr-TR" dirty="0" err="1"/>
              <a:t>Elea</a:t>
            </a:r>
            <a:r>
              <a:rPr lang="tr-TR" dirty="0"/>
              <a:t> Okulu</a:t>
            </a:r>
          </a:p>
        </p:txBody>
      </p:sp>
      <p:sp>
        <p:nvSpPr>
          <p:cNvPr id="4" name="Oval 3"/>
          <p:cNvSpPr/>
          <p:nvPr/>
        </p:nvSpPr>
        <p:spPr>
          <a:xfrm>
            <a:off x="1331640" y="328498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155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ndönümü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Gündönümü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ündönümü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78</TotalTime>
  <Words>2826</Words>
  <Application>Microsoft Office PowerPoint</Application>
  <PresentationFormat>Ekran Gösterisi (4:3)</PresentationFormat>
  <Paragraphs>328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Gündönümü</vt:lpstr>
      <vt:lpstr>11.SINIF FELSEFE  2. ÜNİTE TEKRAR TESTİ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Progressive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11.SINIF FELSEFE  2. ÜNİTE TEKRAR TESTİ</dc:title>
  <dc:creator>Windows Kullanıcısı</dc:creator>
  <cp:lastModifiedBy>Windows Kullanıcısı</cp:lastModifiedBy>
  <cp:revision>38</cp:revision>
  <dcterms:created xsi:type="dcterms:W3CDTF">2020-12-06T12:30:26Z</dcterms:created>
  <dcterms:modified xsi:type="dcterms:W3CDTF">2020-12-06T13:48:47Z</dcterms:modified>
</cp:coreProperties>
</file>