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6" r:id="rId8"/>
    <p:sldId id="268" r:id="rId9"/>
    <p:sldId id="260" r:id="rId10"/>
    <p:sldId id="267" r:id="rId11"/>
    <p:sldId id="269" r:id="rId12"/>
    <p:sldId id="270" r:id="rId13"/>
    <p:sldId id="263" r:id="rId14"/>
    <p:sldId id="264" r:id="rId15"/>
    <p:sldId id="265" r:id="rId16"/>
    <p:sldId id="271" r:id="rId17"/>
    <p:sldId id="273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3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A966D7EA-8E76-4C75-9CC4-25EDD84B96AE}"/>
              </a:ext>
            </a:extLst>
          </p:cNvPr>
          <p:cNvSpPr/>
          <p:nvPr/>
        </p:nvSpPr>
        <p:spPr>
          <a:xfrm>
            <a:off x="1595366" y="661118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r-TR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SÖZCÜKTE ANLAM</a:t>
            </a:r>
            <a:br>
              <a:rPr lang="tr-TR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İLİŞKİLERİ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2DE29DF1-2E14-4BD0-8459-544761F0EB1A}"/>
              </a:ext>
            </a:extLst>
          </p:cNvPr>
          <p:cNvSpPr/>
          <p:nvPr/>
        </p:nvSpPr>
        <p:spPr>
          <a:xfrm>
            <a:off x="1689184" y="5181219"/>
            <a:ext cx="620695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6000" b="1" dirty="0">
                <a:solidFill>
                  <a:srgbClr val="002060"/>
                </a:solidFill>
              </a:rPr>
              <a:t>EŞ  – ZIT - SESTEŞ</a:t>
            </a:r>
          </a:p>
        </p:txBody>
      </p:sp>
    </p:spTree>
    <p:extLst>
      <p:ext uri="{BB962C8B-B14F-4D97-AF65-F5344CB8AC3E}">
        <p14:creationId xmlns:p14="http://schemas.microsoft.com/office/powerpoint/2010/main" val="4184962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EA464D13-433A-457F-B0F0-505E99376099}"/>
              </a:ext>
            </a:extLst>
          </p:cNvPr>
          <p:cNvSpPr/>
          <p:nvPr/>
        </p:nvSpPr>
        <p:spPr>
          <a:xfrm>
            <a:off x="867924" y="1058651"/>
            <a:ext cx="768749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Eş Anlamlı (Anlamdaş) Sözcükler</a:t>
            </a:r>
          </a:p>
          <a:p>
            <a:endParaRPr lang="tr-TR" sz="4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Yazılış ve okunuşları farklı, anlamları aynı olan sözcüklerdir.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F1AB3E9-3D8D-457D-AE2C-46616E843BB7}"/>
              </a:ext>
            </a:extLst>
          </p:cNvPr>
          <p:cNvSpPr txBox="1"/>
          <p:nvPr/>
        </p:nvSpPr>
        <p:spPr>
          <a:xfrm>
            <a:off x="952007" y="3737247"/>
            <a:ext cx="20665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/>
              <a:t>Faal - Etkin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1FD49F4-1BD7-4E37-AA8E-405FC46D8DAD}"/>
              </a:ext>
            </a:extLst>
          </p:cNvPr>
          <p:cNvSpPr txBox="1"/>
          <p:nvPr/>
        </p:nvSpPr>
        <p:spPr>
          <a:xfrm>
            <a:off x="5550283" y="3737246"/>
            <a:ext cx="20661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/>
              <a:t>Baht - Talih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66848F4-0886-4188-83C2-074BEF201D18}"/>
              </a:ext>
            </a:extLst>
          </p:cNvPr>
          <p:cNvSpPr txBox="1"/>
          <p:nvPr/>
        </p:nvSpPr>
        <p:spPr>
          <a:xfrm>
            <a:off x="952007" y="4719963"/>
            <a:ext cx="243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/>
              <a:t>Yoksul - Fakir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9F32B06-B00B-4FB3-A87C-D39A0C8EADB5}"/>
              </a:ext>
            </a:extLst>
          </p:cNvPr>
          <p:cNvSpPr txBox="1"/>
          <p:nvPr/>
        </p:nvSpPr>
        <p:spPr>
          <a:xfrm>
            <a:off x="5550282" y="4719964"/>
            <a:ext cx="2699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/>
              <a:t>Naçar - Çaresiz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E9E7263-96B8-495A-BA14-DF1A1579E563}"/>
              </a:ext>
            </a:extLst>
          </p:cNvPr>
          <p:cNvSpPr txBox="1"/>
          <p:nvPr/>
        </p:nvSpPr>
        <p:spPr>
          <a:xfrm>
            <a:off x="952007" y="5702679"/>
            <a:ext cx="2531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/>
              <a:t>Yabani - Vahşi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AC38834-B5F7-41D2-B00B-35328401D088}"/>
              </a:ext>
            </a:extLst>
          </p:cNvPr>
          <p:cNvSpPr txBox="1"/>
          <p:nvPr/>
        </p:nvSpPr>
        <p:spPr>
          <a:xfrm>
            <a:off x="5550282" y="5689184"/>
            <a:ext cx="2227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Şehir - Kent</a:t>
            </a:r>
          </a:p>
        </p:txBody>
      </p:sp>
    </p:spTree>
    <p:extLst>
      <p:ext uri="{BB962C8B-B14F-4D97-AF65-F5344CB8AC3E}">
        <p14:creationId xmlns:p14="http://schemas.microsoft.com/office/powerpoint/2010/main" val="1501823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3CDECF90-2E39-4E73-935D-EDA88B0DC94E}"/>
              </a:ext>
            </a:extLst>
          </p:cNvPr>
          <p:cNvSpPr/>
          <p:nvPr/>
        </p:nvSpPr>
        <p:spPr>
          <a:xfrm>
            <a:off x="5581704" y="731866"/>
            <a:ext cx="3773215" cy="4811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ÖĞRENCİ	         </a:t>
            </a:r>
            <a:r>
              <a:rPr lang="tr-TR" sz="40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TALEBE</a:t>
            </a:r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</a:t>
            </a: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ÖĞRETMEN</a:t>
            </a:r>
            <a:r>
              <a:rPr lang="tr-TR" sz="4000" b="1" dirty="0">
                <a:latin typeface="Calibri" panose="020F0502020204030204" pitchFamily="34" charset="0"/>
                <a:cs typeface="Calibri" panose="020F0502020204030204" pitchFamily="34" charset="0"/>
              </a:rPr>
              <a:t>	  </a:t>
            </a:r>
            <a:r>
              <a:rPr lang="tr-TR" sz="40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MUALLİM</a:t>
            </a: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HİKÂYE	        </a:t>
            </a:r>
            <a:r>
              <a:rPr lang="tr-TR" sz="40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ÖYKÜ</a:t>
            </a:r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</a:t>
            </a: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KONUK		   </a:t>
            </a:r>
            <a:r>
              <a:rPr lang="tr-TR" sz="40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MİSAFİR</a:t>
            </a:r>
          </a:p>
          <a:p>
            <a:endParaRPr lang="tr-TR" sz="4000" b="1" baseline="-25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SIR    </a:t>
            </a:r>
            <a:r>
              <a:rPr lang="tr-TR" sz="40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GİZ</a:t>
            </a:r>
          </a:p>
          <a:p>
            <a:endParaRPr lang="tr-TR" sz="4000" b="1" baseline="-25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VASITA</a:t>
            </a:r>
            <a:r>
              <a:rPr lang="tr-TR" sz="40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ARAÇ</a:t>
            </a:r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30B4B28A-3266-4065-9C2C-B9EB3C22AE18}"/>
              </a:ext>
            </a:extLst>
          </p:cNvPr>
          <p:cNvSpPr/>
          <p:nvPr/>
        </p:nvSpPr>
        <p:spPr>
          <a:xfrm>
            <a:off x="1096198" y="731866"/>
            <a:ext cx="3627492" cy="5221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AK  	</a:t>
            </a:r>
            <a:r>
              <a:rPr lang="tr-TR" sz="40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BEYAZ	</a:t>
            </a:r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tr-TR" sz="4000" b="1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SORU	</a:t>
            </a:r>
            <a:r>
              <a:rPr lang="tr-TR" sz="4000" b="1" dirty="0"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  <a:r>
              <a:rPr lang="tr-TR" sz="40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SUAL</a:t>
            </a:r>
          </a:p>
          <a:p>
            <a:endParaRPr lang="tr-TR" sz="4000" b="1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OKUL	        </a:t>
            </a:r>
            <a:r>
              <a:rPr lang="tr-TR" sz="40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MEKTEP</a:t>
            </a:r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           </a:t>
            </a: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CEVAP	</a:t>
            </a:r>
            <a:r>
              <a:rPr lang="tr-TR" sz="4000" b="1" dirty="0"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  <a:r>
              <a:rPr lang="tr-TR" sz="40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YANIT	</a:t>
            </a:r>
          </a:p>
          <a:p>
            <a:endParaRPr lang="tr-TR" sz="4000" b="1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UÇAK	      </a:t>
            </a:r>
            <a:r>
              <a:rPr lang="tr-TR" sz="40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TEYYARE</a:t>
            </a: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</a:t>
            </a:r>
          </a:p>
          <a:p>
            <a:r>
              <a:rPr lang="tr-TR" sz="40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ANI	    	  </a:t>
            </a:r>
            <a:r>
              <a:rPr lang="tr-TR" sz="40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HATIRA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4242577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6A2B8083-B3DF-4E23-81D9-5EDABC58173A}"/>
              </a:ext>
            </a:extLst>
          </p:cNvPr>
          <p:cNvSpPr/>
          <p:nvPr/>
        </p:nvSpPr>
        <p:spPr>
          <a:xfrm>
            <a:off x="1072817" y="606706"/>
            <a:ext cx="756668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Eş Sesli (Sesteş) Sözcükler</a:t>
            </a:r>
          </a:p>
          <a:p>
            <a:endParaRPr lang="tr-TR" sz="4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Yazılış ve okunuşları aynı, anlamları farklı olan sözcüklerdir.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F05D155-34E9-4525-B062-34B22A071D5D}"/>
              </a:ext>
            </a:extLst>
          </p:cNvPr>
          <p:cNvSpPr/>
          <p:nvPr/>
        </p:nvSpPr>
        <p:spPr>
          <a:xfrm>
            <a:off x="1072817" y="3204836"/>
            <a:ext cx="7243763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aseline="-25000" dirty="0"/>
              <a:t>Vazolar</a:t>
            </a:r>
            <a:r>
              <a:rPr lang="tr-TR" sz="4000" b="1" baseline="-25000" dirty="0"/>
              <a:t> kır </a:t>
            </a:r>
            <a:r>
              <a:rPr lang="tr-TR" sz="4000" baseline="-25000" dirty="0"/>
              <a:t>çiçekleriyle doluydu.</a:t>
            </a:r>
          </a:p>
          <a:p>
            <a:r>
              <a:rPr lang="tr-TR" sz="4000" baseline="-25000" dirty="0"/>
              <a:t>(Otlu yeşillik alan.)</a:t>
            </a:r>
          </a:p>
          <a:p>
            <a:br>
              <a:rPr lang="tr-TR" sz="4000" baseline="-25000" dirty="0"/>
            </a:br>
            <a:r>
              <a:rPr lang="tr-TR" sz="4000" b="1" baseline="-25000" dirty="0"/>
              <a:t>Kır</a:t>
            </a:r>
            <a:r>
              <a:rPr lang="tr-TR" sz="4000" baseline="-25000" dirty="0"/>
              <a:t> saçları rüzgârda dalgalanır.</a:t>
            </a:r>
          </a:p>
          <a:p>
            <a:r>
              <a:rPr lang="tr-TR" sz="4000" baseline="-25000" dirty="0"/>
              <a:t>(Ağarmış, beyazlaşmış.)</a:t>
            </a:r>
          </a:p>
        </p:txBody>
      </p:sp>
    </p:spTree>
    <p:extLst>
      <p:ext uri="{BB962C8B-B14F-4D97-AF65-F5344CB8AC3E}">
        <p14:creationId xmlns:p14="http://schemas.microsoft.com/office/powerpoint/2010/main" val="4144473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C2871E1E-7333-4505-BC4E-93176B6F5D29}"/>
              </a:ext>
            </a:extLst>
          </p:cNvPr>
          <p:cNvSpPr/>
          <p:nvPr/>
        </p:nvSpPr>
        <p:spPr>
          <a:xfrm>
            <a:off x="1261992" y="1100693"/>
            <a:ext cx="75772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Zıt (Karşıt) Anlamlı Sözcükler</a:t>
            </a:r>
          </a:p>
          <a:p>
            <a:endParaRPr lang="tr-TR" sz="4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Anlamca birbirine karşıt kavramları karşılayan sözcüklerdir.</a:t>
            </a:r>
          </a:p>
        </p:txBody>
      </p:sp>
    </p:spTree>
    <p:extLst>
      <p:ext uri="{BB962C8B-B14F-4D97-AF65-F5344CB8AC3E}">
        <p14:creationId xmlns:p14="http://schemas.microsoft.com/office/powerpoint/2010/main" val="3091132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F4496790-71EB-43DE-9544-F574AAB38286}"/>
              </a:ext>
            </a:extLst>
          </p:cNvPr>
          <p:cNvSpPr/>
          <p:nvPr/>
        </p:nvSpPr>
        <p:spPr>
          <a:xfrm>
            <a:off x="464546" y="674400"/>
            <a:ext cx="917584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aseline="-25000" dirty="0"/>
              <a:t>DOST	   </a:t>
            </a:r>
            <a:r>
              <a:rPr lang="tr-TR" sz="4800" baseline="-25000" dirty="0">
                <a:solidFill>
                  <a:srgbClr val="FF0000"/>
                </a:solidFill>
              </a:rPr>
              <a:t>DÜŞMAN</a:t>
            </a:r>
            <a:r>
              <a:rPr lang="tr-TR" sz="4800" baseline="-25000" dirty="0"/>
              <a:t>                          İYİ	      </a:t>
            </a:r>
            <a:r>
              <a:rPr lang="tr-TR" sz="4800" baseline="-25000" dirty="0">
                <a:solidFill>
                  <a:srgbClr val="FF0000"/>
                </a:solidFill>
              </a:rPr>
              <a:t>KÖTÜ</a:t>
            </a:r>
          </a:p>
          <a:p>
            <a:endParaRPr lang="tr-TR" sz="4800" baseline="-25000" dirty="0"/>
          </a:p>
          <a:p>
            <a:r>
              <a:rPr lang="tr-TR" sz="4800" baseline="-25000" dirty="0"/>
              <a:t>GENÇ	  </a:t>
            </a:r>
            <a:r>
              <a:rPr lang="tr-TR" sz="4800" baseline="-25000" dirty="0">
                <a:solidFill>
                  <a:srgbClr val="FF0000"/>
                </a:solidFill>
              </a:rPr>
              <a:t>YAŞLI</a:t>
            </a:r>
            <a:r>
              <a:rPr lang="tr-TR" sz="4800" baseline="-25000" dirty="0"/>
              <a:t>                                    YAKIN	   </a:t>
            </a:r>
            <a:r>
              <a:rPr lang="tr-TR" sz="4800" baseline="-25000" dirty="0">
                <a:solidFill>
                  <a:srgbClr val="FF0000"/>
                </a:solidFill>
              </a:rPr>
              <a:t>UZAK</a:t>
            </a:r>
          </a:p>
          <a:p>
            <a:endParaRPr lang="tr-TR" sz="4800" baseline="-25000" dirty="0"/>
          </a:p>
          <a:p>
            <a:r>
              <a:rPr lang="tr-TR" sz="4800" baseline="-25000" dirty="0"/>
              <a:t>SİYAH	  </a:t>
            </a:r>
            <a:r>
              <a:rPr lang="tr-TR" sz="4800" baseline="-25000" dirty="0">
                <a:solidFill>
                  <a:srgbClr val="FF0000"/>
                </a:solidFill>
              </a:rPr>
              <a:t>BEYAZ</a:t>
            </a:r>
            <a:r>
              <a:rPr lang="tr-TR" sz="4800" baseline="-25000" dirty="0"/>
              <a:t>                                 AĞIR	  </a:t>
            </a:r>
            <a:r>
              <a:rPr lang="tr-TR" sz="4800" baseline="-25000" dirty="0">
                <a:solidFill>
                  <a:srgbClr val="FF0000"/>
                </a:solidFill>
              </a:rPr>
              <a:t>HAFİF</a:t>
            </a:r>
          </a:p>
          <a:p>
            <a:endParaRPr lang="tr-TR" sz="4800" baseline="-25000" dirty="0"/>
          </a:p>
          <a:p>
            <a:r>
              <a:rPr lang="tr-TR" sz="4800" baseline="-25000" dirty="0"/>
              <a:t>ŞİŞMAN	   </a:t>
            </a:r>
            <a:r>
              <a:rPr lang="tr-TR" sz="4800" baseline="-25000" dirty="0">
                <a:solidFill>
                  <a:srgbClr val="FF0000"/>
                </a:solidFill>
              </a:rPr>
              <a:t>ZAYIF</a:t>
            </a:r>
            <a:r>
              <a:rPr lang="tr-TR" sz="4800" baseline="-25000" dirty="0"/>
              <a:t>                            GÜZEL  	</a:t>
            </a:r>
            <a:r>
              <a:rPr lang="tr-TR" sz="4800" baseline="-25000" dirty="0">
                <a:solidFill>
                  <a:srgbClr val="FF0000"/>
                </a:solidFill>
              </a:rPr>
              <a:t>ÇİRKİN</a:t>
            </a:r>
          </a:p>
          <a:p>
            <a:endParaRPr lang="tr-TR" sz="4800" baseline="-25000" dirty="0">
              <a:solidFill>
                <a:srgbClr val="FF0000"/>
              </a:solidFill>
            </a:endParaRPr>
          </a:p>
          <a:p>
            <a:r>
              <a:rPr lang="tr-TR" sz="4800" baseline="-25000" dirty="0"/>
              <a:t>YENİ</a:t>
            </a:r>
            <a:r>
              <a:rPr lang="tr-TR" sz="4800" baseline="-25000" dirty="0">
                <a:solidFill>
                  <a:srgbClr val="FF0000"/>
                </a:solidFill>
              </a:rPr>
              <a:t>              ESKİ                              </a:t>
            </a:r>
            <a:r>
              <a:rPr lang="tr-TR" sz="4800" baseline="-25000" dirty="0"/>
              <a:t> ZENGİN    </a:t>
            </a:r>
            <a:r>
              <a:rPr lang="tr-TR" sz="4800" baseline="-25000" dirty="0">
                <a:solidFill>
                  <a:srgbClr val="FF0000"/>
                </a:solidFill>
              </a:rPr>
              <a:t>FAKİR</a:t>
            </a:r>
          </a:p>
          <a:p>
            <a:endParaRPr lang="tr-TR" sz="4800" baseline="-25000" dirty="0">
              <a:solidFill>
                <a:srgbClr val="FF0000"/>
              </a:solidFill>
            </a:endParaRPr>
          </a:p>
          <a:p>
            <a:r>
              <a:rPr lang="tr-TR" sz="4800" baseline="-25000" dirty="0"/>
              <a:t>ALÇAK</a:t>
            </a:r>
            <a:r>
              <a:rPr lang="tr-TR" sz="4800" baseline="-25000" dirty="0">
                <a:solidFill>
                  <a:srgbClr val="FF0000"/>
                </a:solidFill>
              </a:rPr>
              <a:t>         YÜKSEK                      </a:t>
            </a:r>
            <a:r>
              <a:rPr lang="tr-TR" sz="4800" baseline="-25000" dirty="0"/>
              <a:t> SERT          </a:t>
            </a:r>
            <a:r>
              <a:rPr lang="tr-TR" sz="4800" baseline="-25000" dirty="0">
                <a:solidFill>
                  <a:srgbClr val="FF0000"/>
                </a:solidFill>
              </a:rPr>
              <a:t>YUMUŞAK</a:t>
            </a:r>
          </a:p>
        </p:txBody>
      </p:sp>
    </p:spTree>
    <p:extLst>
      <p:ext uri="{BB962C8B-B14F-4D97-AF65-F5344CB8AC3E}">
        <p14:creationId xmlns:p14="http://schemas.microsoft.com/office/powerpoint/2010/main" val="2089937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BE1990A2-26DF-4B46-8961-3A2851329DE2}"/>
              </a:ext>
            </a:extLst>
          </p:cNvPr>
          <p:cNvSpPr/>
          <p:nvPr/>
        </p:nvSpPr>
        <p:spPr>
          <a:xfrm>
            <a:off x="525516" y="964775"/>
            <a:ext cx="899685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/>
              <a:t>Bu atların bakımıyla kim uğraşıyor?</a:t>
            </a:r>
          </a:p>
          <a:p>
            <a:endParaRPr lang="tr-TR" sz="3200" dirty="0"/>
          </a:p>
          <a:p>
            <a:r>
              <a:rPr lang="tr-TR" sz="3200" dirty="0"/>
              <a:t>Eski bir salla bizi karşıdaki kıyıya geçirdiler.</a:t>
            </a:r>
          </a:p>
          <a:p>
            <a:endParaRPr lang="tr-TR" sz="3200" dirty="0"/>
          </a:p>
          <a:p>
            <a:r>
              <a:rPr lang="tr-TR" sz="3200" dirty="0"/>
              <a:t>Bir çeşmeden buz gibi su içtik.</a:t>
            </a:r>
          </a:p>
          <a:p>
            <a:endParaRPr lang="tr-TR" sz="3200" dirty="0"/>
          </a:p>
          <a:p>
            <a:r>
              <a:rPr lang="tr-TR" sz="3200" dirty="0"/>
              <a:t>Tatile hangi yoldan gideceğimize karar verelim.</a:t>
            </a:r>
          </a:p>
          <a:p>
            <a:endParaRPr lang="tr-TR" sz="3200" dirty="0"/>
          </a:p>
          <a:p>
            <a:r>
              <a:rPr lang="tr-TR" sz="3200" dirty="0"/>
              <a:t>Çekmeceler ağzına kadar dolu.</a:t>
            </a:r>
          </a:p>
          <a:p>
            <a:endParaRPr lang="tr-TR" sz="3200" dirty="0"/>
          </a:p>
          <a:p>
            <a:r>
              <a:rPr lang="tr-TR" sz="3200" dirty="0"/>
              <a:t>Söylediklerimi defterine yaz.</a:t>
            </a:r>
          </a:p>
        </p:txBody>
      </p:sp>
      <p:sp>
        <p:nvSpPr>
          <p:cNvPr id="3" name="Dikdörtgen: Yuvarlatılmış Köşeler 2">
            <a:extLst>
              <a:ext uri="{FF2B5EF4-FFF2-40B4-BE49-F238E27FC236}">
                <a16:creationId xmlns:a16="http://schemas.microsoft.com/office/drawing/2014/main" id="{BB518D0D-4A6F-4E04-B18F-A9DA15827EFA}"/>
              </a:ext>
            </a:extLst>
          </p:cNvPr>
          <p:cNvSpPr/>
          <p:nvPr/>
        </p:nvSpPr>
        <p:spPr>
          <a:xfrm>
            <a:off x="525516" y="294290"/>
            <a:ext cx="8607972" cy="493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ETKİNLİK:              </a:t>
            </a:r>
            <a:r>
              <a:rPr lang="tr-TR" sz="3200" dirty="0"/>
              <a:t>Sesteş sözcükleri işaretleyiniz.</a:t>
            </a:r>
          </a:p>
        </p:txBody>
      </p:sp>
      <p:sp>
        <p:nvSpPr>
          <p:cNvPr id="4" name="Altıgen 3">
            <a:extLst>
              <a:ext uri="{FF2B5EF4-FFF2-40B4-BE49-F238E27FC236}">
                <a16:creationId xmlns:a16="http://schemas.microsoft.com/office/drawing/2014/main" id="{1D2C0EB9-0BD3-4961-A46A-A421D05F4D81}"/>
              </a:ext>
            </a:extLst>
          </p:cNvPr>
          <p:cNvSpPr/>
          <p:nvPr/>
        </p:nvSpPr>
        <p:spPr>
          <a:xfrm>
            <a:off x="1082566" y="1082566"/>
            <a:ext cx="483475" cy="409903"/>
          </a:xfrm>
          <a:prstGeom prst="hexagon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Altıgen 4">
            <a:extLst>
              <a:ext uri="{FF2B5EF4-FFF2-40B4-BE49-F238E27FC236}">
                <a16:creationId xmlns:a16="http://schemas.microsoft.com/office/drawing/2014/main" id="{CA3863F6-8A33-44C4-8986-1A56AEEE2654}"/>
              </a:ext>
            </a:extLst>
          </p:cNvPr>
          <p:cNvSpPr/>
          <p:nvPr/>
        </p:nvSpPr>
        <p:spPr>
          <a:xfrm>
            <a:off x="1813035" y="2044262"/>
            <a:ext cx="646386" cy="409903"/>
          </a:xfrm>
          <a:prstGeom prst="hexagon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" name="Altıgen 5">
            <a:extLst>
              <a:ext uri="{FF2B5EF4-FFF2-40B4-BE49-F238E27FC236}">
                <a16:creationId xmlns:a16="http://schemas.microsoft.com/office/drawing/2014/main" id="{A0BB167B-5600-4C3F-A4FD-2F6E6E0AA1E6}"/>
              </a:ext>
            </a:extLst>
          </p:cNvPr>
          <p:cNvSpPr/>
          <p:nvPr/>
        </p:nvSpPr>
        <p:spPr>
          <a:xfrm>
            <a:off x="4703380" y="3039030"/>
            <a:ext cx="483475" cy="409903"/>
          </a:xfrm>
          <a:prstGeom prst="hexagon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Altıgen 6">
            <a:extLst>
              <a:ext uri="{FF2B5EF4-FFF2-40B4-BE49-F238E27FC236}">
                <a16:creationId xmlns:a16="http://schemas.microsoft.com/office/drawing/2014/main" id="{2BD02137-CB30-4BA9-ABB1-5041BD2A3D86}"/>
              </a:ext>
            </a:extLst>
          </p:cNvPr>
          <p:cNvSpPr/>
          <p:nvPr/>
        </p:nvSpPr>
        <p:spPr>
          <a:xfrm>
            <a:off x="2538249" y="3999188"/>
            <a:ext cx="719958" cy="409903"/>
          </a:xfrm>
          <a:prstGeom prst="hexagon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Altıgen 7">
            <a:extLst>
              <a:ext uri="{FF2B5EF4-FFF2-40B4-BE49-F238E27FC236}">
                <a16:creationId xmlns:a16="http://schemas.microsoft.com/office/drawing/2014/main" id="{F818B3D7-9D77-4ADE-B2FF-5190F9D2196B}"/>
              </a:ext>
            </a:extLst>
          </p:cNvPr>
          <p:cNvSpPr/>
          <p:nvPr/>
        </p:nvSpPr>
        <p:spPr>
          <a:xfrm>
            <a:off x="4829502" y="4939863"/>
            <a:ext cx="1003739" cy="409903"/>
          </a:xfrm>
          <a:prstGeom prst="hexagon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" name="Altıgen 8">
            <a:extLst>
              <a:ext uri="{FF2B5EF4-FFF2-40B4-BE49-F238E27FC236}">
                <a16:creationId xmlns:a16="http://schemas.microsoft.com/office/drawing/2014/main" id="{B6AA07A5-FF7E-4EFD-A28E-661468DAB728}"/>
              </a:ext>
            </a:extLst>
          </p:cNvPr>
          <p:cNvSpPr/>
          <p:nvPr/>
        </p:nvSpPr>
        <p:spPr>
          <a:xfrm>
            <a:off x="4619299" y="5975132"/>
            <a:ext cx="846082" cy="409903"/>
          </a:xfrm>
          <a:prstGeom prst="hexagon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682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: Yuvarlatılmış Köşeler 2">
            <a:extLst>
              <a:ext uri="{FF2B5EF4-FFF2-40B4-BE49-F238E27FC236}">
                <a16:creationId xmlns:a16="http://schemas.microsoft.com/office/drawing/2014/main" id="{BB518D0D-4A6F-4E04-B18F-A9DA15827EFA}"/>
              </a:ext>
            </a:extLst>
          </p:cNvPr>
          <p:cNvSpPr/>
          <p:nvPr/>
        </p:nvSpPr>
        <p:spPr>
          <a:xfrm>
            <a:off x="525516" y="294290"/>
            <a:ext cx="8607972" cy="493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ETKİNLİK: Eş anlamlısını yaz.</a:t>
            </a:r>
            <a:endParaRPr lang="tr-TR" sz="3200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A64125B6-700C-4A97-BD9E-0D792ECA57CB}"/>
              </a:ext>
            </a:extLst>
          </p:cNvPr>
          <p:cNvSpPr/>
          <p:nvPr/>
        </p:nvSpPr>
        <p:spPr>
          <a:xfrm>
            <a:off x="525515" y="944940"/>
            <a:ext cx="912298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/>
              <a:t>1.	Böyle bir inşaatı </a:t>
            </a:r>
            <a:r>
              <a:rPr lang="tr-TR" sz="3200" u="sng" dirty="0"/>
              <a:t>acemi</a:t>
            </a:r>
            <a:r>
              <a:rPr lang="tr-TR" sz="3200" dirty="0"/>
              <a:t>..............................işçilerle bir yılda bile bitiremezsiniz.</a:t>
            </a:r>
          </a:p>
          <a:p>
            <a:endParaRPr lang="tr-TR" sz="3200" dirty="0"/>
          </a:p>
          <a:p>
            <a:r>
              <a:rPr lang="tr-TR" sz="3200" dirty="0"/>
              <a:t>2.	Onun </a:t>
            </a:r>
            <a:r>
              <a:rPr lang="tr-TR" sz="3200" u="sng" dirty="0"/>
              <a:t>düşüncelerine</a:t>
            </a:r>
            <a:r>
              <a:rPr lang="tr-TR" sz="3200" dirty="0"/>
              <a:t>...............................çok büyük değer veriyorlar.</a:t>
            </a:r>
          </a:p>
          <a:p>
            <a:endParaRPr lang="tr-TR" sz="3200" dirty="0"/>
          </a:p>
          <a:p>
            <a:r>
              <a:rPr lang="tr-TR" sz="3200" dirty="0"/>
              <a:t>3.	Taşlı yolda koca kağnıyı iki </a:t>
            </a:r>
            <a:r>
              <a:rPr lang="tr-TR" sz="3200" u="sng" dirty="0"/>
              <a:t>sıska</a:t>
            </a:r>
            <a:r>
              <a:rPr lang="tr-TR" sz="3200" dirty="0"/>
              <a:t>...................öküz çekmeye çalışıyordu.</a:t>
            </a:r>
          </a:p>
          <a:p>
            <a:endParaRPr lang="tr-TR" sz="3200" dirty="0"/>
          </a:p>
          <a:p>
            <a:r>
              <a:rPr lang="tr-TR" sz="3200" dirty="0"/>
              <a:t>4.	Bu konuda ona </a:t>
            </a:r>
            <a:r>
              <a:rPr lang="tr-TR" sz="3200" u="sng" dirty="0"/>
              <a:t>mani</a:t>
            </a:r>
            <a:r>
              <a:rPr lang="tr-TR" sz="3200" dirty="0"/>
              <a:t>	……………. olmak için elimizden geleni yapmalıyız.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78BF0D8-BCCC-4AFD-9BFF-6A0292534AE0}"/>
              </a:ext>
            </a:extLst>
          </p:cNvPr>
          <p:cNvSpPr txBox="1"/>
          <p:nvPr/>
        </p:nvSpPr>
        <p:spPr>
          <a:xfrm>
            <a:off x="6096000" y="851336"/>
            <a:ext cx="813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toy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4DBE8001-482A-4706-8610-CC81C4CB812F}"/>
              </a:ext>
            </a:extLst>
          </p:cNvPr>
          <p:cNvSpPr txBox="1"/>
          <p:nvPr/>
        </p:nvSpPr>
        <p:spPr>
          <a:xfrm>
            <a:off x="5796455" y="2297016"/>
            <a:ext cx="925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fikir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421B3E4-BF51-4738-A379-C565EA410BD6}"/>
              </a:ext>
            </a:extLst>
          </p:cNvPr>
          <p:cNvSpPr txBox="1"/>
          <p:nvPr/>
        </p:nvSpPr>
        <p:spPr>
          <a:xfrm>
            <a:off x="6544561" y="3809999"/>
            <a:ext cx="1712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çelimsiz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677FF17A-76C8-4707-8EB8-F79E5FDBE27E}"/>
              </a:ext>
            </a:extLst>
          </p:cNvPr>
          <p:cNvSpPr txBox="1"/>
          <p:nvPr/>
        </p:nvSpPr>
        <p:spPr>
          <a:xfrm>
            <a:off x="5050219" y="5266729"/>
            <a:ext cx="1239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engel</a:t>
            </a:r>
          </a:p>
        </p:txBody>
      </p:sp>
    </p:spTree>
    <p:extLst>
      <p:ext uri="{BB962C8B-B14F-4D97-AF65-F5344CB8AC3E}">
        <p14:creationId xmlns:p14="http://schemas.microsoft.com/office/powerpoint/2010/main" val="153249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: Yuvarlatılmış Köşeler 2">
            <a:extLst>
              <a:ext uri="{FF2B5EF4-FFF2-40B4-BE49-F238E27FC236}">
                <a16:creationId xmlns:a16="http://schemas.microsoft.com/office/drawing/2014/main" id="{C47A5FB4-0640-4CD2-AA1E-5B900C8A637D}"/>
              </a:ext>
            </a:extLst>
          </p:cNvPr>
          <p:cNvSpPr/>
          <p:nvPr/>
        </p:nvSpPr>
        <p:spPr>
          <a:xfrm>
            <a:off x="451944" y="294290"/>
            <a:ext cx="8849712" cy="493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ETKİNLİK: </a:t>
            </a:r>
            <a:r>
              <a:rPr lang="tr-TR" sz="3200" dirty="0"/>
              <a:t>Sözcükleri sesteş anlamlarında kullanın.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35C5158-8183-4E87-9404-49E42EB58BDC}"/>
              </a:ext>
            </a:extLst>
          </p:cNvPr>
          <p:cNvSpPr txBox="1"/>
          <p:nvPr/>
        </p:nvSpPr>
        <p:spPr>
          <a:xfrm>
            <a:off x="451944" y="1198179"/>
            <a:ext cx="1215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>
                <a:solidFill>
                  <a:srgbClr val="C00000"/>
                </a:solidFill>
              </a:rPr>
              <a:t>ULU: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85F17E1-2AFE-4ACE-B7AD-7044FC5722BE}"/>
              </a:ext>
            </a:extLst>
          </p:cNvPr>
          <p:cNvSpPr txBox="1"/>
          <p:nvPr/>
        </p:nvSpPr>
        <p:spPr>
          <a:xfrm>
            <a:off x="451944" y="3631323"/>
            <a:ext cx="12252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>
                <a:solidFill>
                  <a:srgbClr val="C00000"/>
                </a:solidFill>
              </a:rPr>
              <a:t>YAN: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2C81410-04CF-41C1-BEC8-852E758335FC}"/>
              </a:ext>
            </a:extLst>
          </p:cNvPr>
          <p:cNvSpPr txBox="1"/>
          <p:nvPr/>
        </p:nvSpPr>
        <p:spPr>
          <a:xfrm>
            <a:off x="451944" y="1912771"/>
            <a:ext cx="7238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/>
              <a:t>Bu topraklarda </a:t>
            </a:r>
            <a:r>
              <a:rPr lang="tr-TR" sz="3600" b="1" dirty="0"/>
              <a:t>Ulu</a:t>
            </a:r>
            <a:r>
              <a:rPr lang="tr-TR" sz="3600" dirty="0"/>
              <a:t> hakanlar yaşamış.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7926E14-CAAF-4554-9C7E-8B5EC78B8663}"/>
              </a:ext>
            </a:extLst>
          </p:cNvPr>
          <p:cNvSpPr txBox="1"/>
          <p:nvPr/>
        </p:nvSpPr>
        <p:spPr>
          <a:xfrm>
            <a:off x="451944" y="2772047"/>
            <a:ext cx="6615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/>
              <a:t>Kurt </a:t>
            </a:r>
            <a:r>
              <a:rPr lang="tr-TR" sz="3600" b="1" dirty="0"/>
              <a:t>ulu</a:t>
            </a:r>
            <a:r>
              <a:rPr lang="tr-TR" sz="3600" dirty="0"/>
              <a:t>maları geliyor uzaklardan.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6A057FE7-BC25-4261-B800-45A50C046A4E}"/>
              </a:ext>
            </a:extLst>
          </p:cNvPr>
          <p:cNvSpPr txBox="1"/>
          <p:nvPr/>
        </p:nvSpPr>
        <p:spPr>
          <a:xfrm>
            <a:off x="451944" y="4466894"/>
            <a:ext cx="63889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/>
              <a:t>Yan</a:t>
            </a:r>
            <a:r>
              <a:rPr lang="tr-TR" sz="3600" dirty="0"/>
              <a:t>ımda yaşlı bir teyze oturuyor.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15D4F51-7B46-47AB-9963-793018AE0F85}"/>
              </a:ext>
            </a:extLst>
          </p:cNvPr>
          <p:cNvSpPr txBox="1"/>
          <p:nvPr/>
        </p:nvSpPr>
        <p:spPr>
          <a:xfrm>
            <a:off x="451944" y="5280103"/>
            <a:ext cx="6532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/>
              <a:t>Fındıklar aşırı sıcaklardan </a:t>
            </a:r>
            <a:r>
              <a:rPr lang="tr-TR" sz="3600" b="1" dirty="0"/>
              <a:t>yan</a:t>
            </a:r>
            <a:r>
              <a:rPr lang="tr-TR" sz="3600" dirty="0"/>
              <a:t>mış.</a:t>
            </a:r>
          </a:p>
        </p:txBody>
      </p:sp>
    </p:spTree>
    <p:extLst>
      <p:ext uri="{BB962C8B-B14F-4D97-AF65-F5344CB8AC3E}">
        <p14:creationId xmlns:p14="http://schemas.microsoft.com/office/powerpoint/2010/main" val="289972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: Yuvarlatılmış Köşeler 2">
            <a:extLst>
              <a:ext uri="{FF2B5EF4-FFF2-40B4-BE49-F238E27FC236}">
                <a16:creationId xmlns:a16="http://schemas.microsoft.com/office/drawing/2014/main" id="{C47A5FB4-0640-4CD2-AA1E-5B900C8A637D}"/>
              </a:ext>
            </a:extLst>
          </p:cNvPr>
          <p:cNvSpPr/>
          <p:nvPr/>
        </p:nvSpPr>
        <p:spPr>
          <a:xfrm>
            <a:off x="451944" y="294290"/>
            <a:ext cx="8849712" cy="493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ETKİNLİK:                            </a:t>
            </a:r>
            <a:r>
              <a:rPr lang="tr-TR" sz="3200" dirty="0"/>
              <a:t>Karşıt anlamlarını yazınız.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35C5158-8183-4E87-9404-49E42EB58BDC}"/>
              </a:ext>
            </a:extLst>
          </p:cNvPr>
          <p:cNvSpPr txBox="1"/>
          <p:nvPr/>
        </p:nvSpPr>
        <p:spPr>
          <a:xfrm>
            <a:off x="451944" y="1054510"/>
            <a:ext cx="9680028" cy="5057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1.	Bu değerli vazoyu </a:t>
            </a:r>
            <a:r>
              <a:rPr lang="tr-TR" sz="4400" b="1" u="sng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yüksek</a:t>
            </a:r>
            <a:r>
              <a:rPr lang="tr-TR" sz="4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bir yere koysan iyi olur.</a:t>
            </a:r>
          </a:p>
          <a:p>
            <a:endParaRPr lang="tr-TR" sz="44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2.	Öyle </a:t>
            </a:r>
            <a:r>
              <a:rPr lang="tr-TR" sz="4400" b="1" u="sng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hızlı</a:t>
            </a:r>
            <a:r>
              <a:rPr lang="tr-TR" sz="4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yürüyor ki hiçbirimiz ona yetişemiyoruz.</a:t>
            </a:r>
          </a:p>
          <a:p>
            <a:endParaRPr lang="tr-TR" sz="44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3.	Böyle </a:t>
            </a:r>
            <a:r>
              <a:rPr lang="tr-TR" sz="4400" b="1" u="sng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korkak</a:t>
            </a:r>
            <a:r>
              <a:rPr lang="tr-TR" sz="4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kimselerle kimse yola çıkmak istemez.</a:t>
            </a:r>
          </a:p>
          <a:p>
            <a:endParaRPr lang="tr-TR" sz="44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4.	Günümüzde </a:t>
            </a:r>
            <a:r>
              <a:rPr lang="tr-TR" sz="4400" b="1" u="sng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şişman</a:t>
            </a:r>
            <a:r>
              <a:rPr lang="tr-TR" sz="4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ların sayısı her geçen gün artıyor.</a:t>
            </a:r>
          </a:p>
          <a:p>
            <a:endParaRPr lang="tr-TR" sz="44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5.	</a:t>
            </a:r>
            <a:r>
              <a:rPr lang="tr-TR" sz="4400" b="1" u="sng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Sıcak</a:t>
            </a:r>
            <a:r>
              <a:rPr lang="tr-TR" sz="4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havalarda çalışmak insanın verimini düşürüyor.</a:t>
            </a:r>
          </a:p>
          <a:p>
            <a:endParaRPr lang="tr-TR" sz="44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6.	</a:t>
            </a:r>
            <a:r>
              <a:rPr lang="tr-TR" sz="4400" b="1" u="sng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Geçmiş</a:t>
            </a:r>
            <a:r>
              <a:rPr lang="tr-TR" sz="4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günler için tasalanmak bir yarar sağlamaz.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2C81410-04CF-41C1-BEC8-852E758335FC}"/>
              </a:ext>
            </a:extLst>
          </p:cNvPr>
          <p:cNvSpPr txBox="1"/>
          <p:nvPr/>
        </p:nvSpPr>
        <p:spPr>
          <a:xfrm>
            <a:off x="3764344" y="1566096"/>
            <a:ext cx="10599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alçak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A7227CC8-88A2-4DC2-AFE2-E24C3A7D5C63}"/>
              </a:ext>
            </a:extLst>
          </p:cNvPr>
          <p:cNvSpPr txBox="1"/>
          <p:nvPr/>
        </p:nvSpPr>
        <p:spPr>
          <a:xfrm>
            <a:off x="1499041" y="2425750"/>
            <a:ext cx="11219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yavaş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112D09A1-C83E-4A18-A92E-80AB801169D0}"/>
              </a:ext>
            </a:extLst>
          </p:cNvPr>
          <p:cNvSpPr txBox="1"/>
          <p:nvPr/>
        </p:nvSpPr>
        <p:spPr>
          <a:xfrm>
            <a:off x="1900395" y="3291019"/>
            <a:ext cx="1091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cesur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1E80AAF-7BB7-4ED4-88F1-A9CAF38FF60F}"/>
              </a:ext>
            </a:extLst>
          </p:cNvPr>
          <p:cNvSpPr txBox="1"/>
          <p:nvPr/>
        </p:nvSpPr>
        <p:spPr>
          <a:xfrm>
            <a:off x="2970810" y="4262342"/>
            <a:ext cx="962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zayıf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78F2A1F-93B1-41F5-9F41-AE6CE8BDA2CA}"/>
              </a:ext>
            </a:extLst>
          </p:cNvPr>
          <p:cNvSpPr txBox="1"/>
          <p:nvPr/>
        </p:nvSpPr>
        <p:spPr>
          <a:xfrm>
            <a:off x="858234" y="5130937"/>
            <a:ext cx="11801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soğuk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ECDF9781-60D2-4ACA-BCD4-101174358C22}"/>
              </a:ext>
            </a:extLst>
          </p:cNvPr>
          <p:cNvSpPr txBox="1"/>
          <p:nvPr/>
        </p:nvSpPr>
        <p:spPr>
          <a:xfrm>
            <a:off x="858234" y="5996206"/>
            <a:ext cx="1464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gelecek</a:t>
            </a:r>
          </a:p>
        </p:txBody>
      </p:sp>
    </p:spTree>
    <p:extLst>
      <p:ext uri="{BB962C8B-B14F-4D97-AF65-F5344CB8AC3E}">
        <p14:creationId xmlns:p14="http://schemas.microsoft.com/office/powerpoint/2010/main" val="387783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: Yuvarlatılmış Köşeler 2">
            <a:extLst>
              <a:ext uri="{FF2B5EF4-FFF2-40B4-BE49-F238E27FC236}">
                <a16:creationId xmlns:a16="http://schemas.microsoft.com/office/drawing/2014/main" id="{C47A5FB4-0640-4CD2-AA1E-5B900C8A637D}"/>
              </a:ext>
            </a:extLst>
          </p:cNvPr>
          <p:cNvSpPr/>
          <p:nvPr/>
        </p:nvSpPr>
        <p:spPr>
          <a:xfrm>
            <a:off x="451944" y="294290"/>
            <a:ext cx="8849712" cy="493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ETKİNLİK: Eş anlamlarını yazınız.</a:t>
            </a:r>
            <a:endParaRPr lang="tr-TR" sz="32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35C5158-8183-4E87-9404-49E42EB58BDC}"/>
              </a:ext>
            </a:extLst>
          </p:cNvPr>
          <p:cNvSpPr txBox="1"/>
          <p:nvPr/>
        </p:nvSpPr>
        <p:spPr>
          <a:xfrm>
            <a:off x="451944" y="1166842"/>
            <a:ext cx="88497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aseline="-25000" dirty="0"/>
              <a:t>Okullar her yıl </a:t>
            </a:r>
            <a:r>
              <a:rPr lang="tr-TR" sz="4800" u="sng" baseline="-25000" dirty="0"/>
              <a:t>sonbaharda</a:t>
            </a:r>
            <a:r>
              <a:rPr lang="tr-TR" sz="4800" baseline="-25000" dirty="0"/>
              <a:t> açılır.</a:t>
            </a:r>
          </a:p>
          <a:p>
            <a:endParaRPr lang="tr-TR" sz="4800" baseline="-25000" dirty="0"/>
          </a:p>
          <a:p>
            <a:r>
              <a:rPr lang="tr-TR" sz="4800" baseline="-25000" dirty="0"/>
              <a:t>"</a:t>
            </a:r>
            <a:r>
              <a:rPr lang="tr-TR" sz="4800" u="sng" baseline="-25000" dirty="0"/>
              <a:t>İstikbal</a:t>
            </a:r>
            <a:r>
              <a:rPr lang="tr-TR" sz="4800" baseline="-25000" dirty="0"/>
              <a:t> göklerdedir." sözü Atatürk'e aittir.</a:t>
            </a:r>
          </a:p>
          <a:p>
            <a:endParaRPr lang="tr-TR" sz="4800" baseline="-25000" dirty="0"/>
          </a:p>
          <a:p>
            <a:r>
              <a:rPr lang="tr-TR" sz="4800" baseline="-25000" dirty="0"/>
              <a:t>Bavuluna koyduğu </a:t>
            </a:r>
            <a:r>
              <a:rPr lang="tr-TR" sz="4800" u="sng" baseline="-25000" dirty="0"/>
              <a:t>giysilerin</a:t>
            </a:r>
            <a:r>
              <a:rPr lang="tr-TR" sz="4800" baseline="-25000" dirty="0"/>
              <a:t> ütüsü bozulmuştu.</a:t>
            </a:r>
          </a:p>
          <a:p>
            <a:endParaRPr lang="tr-TR" sz="4800" baseline="-25000" dirty="0"/>
          </a:p>
          <a:p>
            <a:r>
              <a:rPr lang="tr-TR" sz="4800" baseline="-25000" dirty="0"/>
              <a:t>Bebeğe </a:t>
            </a:r>
            <a:r>
              <a:rPr lang="tr-TR" sz="4800" u="sng" baseline="-25000" dirty="0"/>
              <a:t>isim</a:t>
            </a:r>
            <a:r>
              <a:rPr lang="tr-TR" sz="4800" baseline="-25000" dirty="0"/>
              <a:t> verme konusunda tartıştılar.</a:t>
            </a:r>
          </a:p>
          <a:p>
            <a:endParaRPr lang="tr-TR" sz="4800" baseline="-25000" dirty="0"/>
          </a:p>
          <a:p>
            <a:r>
              <a:rPr lang="tr-TR" sz="4800" baseline="-25000" dirty="0"/>
              <a:t>İstanbul'da </a:t>
            </a:r>
            <a:r>
              <a:rPr lang="tr-TR" sz="4800" u="sng" baseline="-25000" dirty="0"/>
              <a:t>zengin</a:t>
            </a:r>
            <a:r>
              <a:rPr lang="tr-TR" sz="4800" baseline="-25000" dirty="0"/>
              <a:t> bir ailenin evinde büyümüştü.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36AAC0D-86D3-46AD-8BCB-DD05FA5B4F37}"/>
              </a:ext>
            </a:extLst>
          </p:cNvPr>
          <p:cNvSpPr txBox="1"/>
          <p:nvPr/>
        </p:nvSpPr>
        <p:spPr>
          <a:xfrm>
            <a:off x="3499945" y="1639613"/>
            <a:ext cx="898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güz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A3A74A29-18D4-4456-A29B-5F304A5F424C}"/>
              </a:ext>
            </a:extLst>
          </p:cNvPr>
          <p:cNvSpPr txBox="1"/>
          <p:nvPr/>
        </p:nvSpPr>
        <p:spPr>
          <a:xfrm>
            <a:off x="457203" y="2622330"/>
            <a:ext cx="17529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gelecek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046210C2-7167-4843-922B-4AD82CCF8521}"/>
              </a:ext>
            </a:extLst>
          </p:cNvPr>
          <p:cNvSpPr txBox="1"/>
          <p:nvPr/>
        </p:nvSpPr>
        <p:spPr>
          <a:xfrm>
            <a:off x="3778469" y="3583881"/>
            <a:ext cx="13981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elbise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6BB1D4D3-7D1F-43BC-A146-0C9A9445F150}"/>
              </a:ext>
            </a:extLst>
          </p:cNvPr>
          <p:cNvSpPr txBox="1"/>
          <p:nvPr/>
        </p:nvSpPr>
        <p:spPr>
          <a:xfrm>
            <a:off x="1876097" y="4608785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9731F8EB-DAC6-4069-B28E-5138F8044F15}"/>
              </a:ext>
            </a:extLst>
          </p:cNvPr>
          <p:cNvSpPr txBox="1"/>
          <p:nvPr/>
        </p:nvSpPr>
        <p:spPr>
          <a:xfrm>
            <a:off x="2402248" y="5528149"/>
            <a:ext cx="12600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varsıl</a:t>
            </a:r>
          </a:p>
        </p:txBody>
      </p:sp>
    </p:spTree>
    <p:extLst>
      <p:ext uri="{BB962C8B-B14F-4D97-AF65-F5344CB8AC3E}">
        <p14:creationId xmlns:p14="http://schemas.microsoft.com/office/powerpoint/2010/main" val="30166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: Yuvarlatılmış Köşeler 2">
            <a:extLst>
              <a:ext uri="{FF2B5EF4-FFF2-40B4-BE49-F238E27FC236}">
                <a16:creationId xmlns:a16="http://schemas.microsoft.com/office/drawing/2014/main" id="{C47A5FB4-0640-4CD2-AA1E-5B900C8A637D}"/>
              </a:ext>
            </a:extLst>
          </p:cNvPr>
          <p:cNvSpPr/>
          <p:nvPr/>
        </p:nvSpPr>
        <p:spPr>
          <a:xfrm>
            <a:off x="451944" y="294290"/>
            <a:ext cx="8849712" cy="493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ETKİNLİK:                            </a:t>
            </a:r>
            <a:r>
              <a:rPr lang="tr-TR" sz="3200" dirty="0"/>
              <a:t>Karşıt anlamlarını yazınız.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82D72C8-320F-42C8-84B0-05D4B58CE111}"/>
              </a:ext>
            </a:extLst>
          </p:cNvPr>
          <p:cNvSpPr/>
          <p:nvPr/>
        </p:nvSpPr>
        <p:spPr>
          <a:xfrm>
            <a:off x="556226" y="1166842"/>
            <a:ext cx="944962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aseline="-25000" dirty="0"/>
              <a:t>Emel'in </a:t>
            </a:r>
            <a:r>
              <a:rPr lang="tr-TR" sz="4800" u="sng" baseline="-25000" dirty="0"/>
              <a:t>eleştiriyi</a:t>
            </a:r>
            <a:r>
              <a:rPr lang="tr-TR" sz="4800" baseline="-25000" dirty="0"/>
              <a:t> kaldıramayan bir yapısı vardı.</a:t>
            </a:r>
          </a:p>
          <a:p>
            <a:endParaRPr lang="tr-TR" sz="4800" baseline="-25000" dirty="0"/>
          </a:p>
          <a:p>
            <a:r>
              <a:rPr lang="tr-TR" sz="4800" u="sng" baseline="-25000" dirty="0"/>
              <a:t>Baba</a:t>
            </a:r>
            <a:r>
              <a:rPr lang="tr-TR" sz="4800" baseline="-25000" dirty="0"/>
              <a:t>mın İngilizce </a:t>
            </a:r>
            <a:r>
              <a:rPr lang="tr-TR" sz="4800" u="sng" baseline="-25000" dirty="0"/>
              <a:t>kelime</a:t>
            </a:r>
            <a:r>
              <a:rPr lang="tr-TR" sz="4800" baseline="-25000" dirty="0"/>
              <a:t> hazinesi oldukça geniştir.</a:t>
            </a:r>
          </a:p>
          <a:p>
            <a:endParaRPr lang="tr-TR" sz="4800" baseline="-25000" dirty="0"/>
          </a:p>
          <a:p>
            <a:r>
              <a:rPr lang="tr-TR" sz="4800" u="sng" baseline="-25000" dirty="0"/>
              <a:t>Süratli</a:t>
            </a:r>
            <a:r>
              <a:rPr lang="tr-TR" sz="4800" baseline="-25000" dirty="0"/>
              <a:t> araba kullandığı için kaza yaptı.</a:t>
            </a:r>
          </a:p>
          <a:p>
            <a:endParaRPr lang="tr-TR" sz="4800" baseline="-25000" dirty="0"/>
          </a:p>
          <a:p>
            <a:r>
              <a:rPr lang="tr-TR" sz="4800" baseline="-25000" dirty="0"/>
              <a:t>Yeni bir </a:t>
            </a:r>
            <a:r>
              <a:rPr lang="tr-TR" sz="4800" u="sng" baseline="-25000" dirty="0"/>
              <a:t>hikaye</a:t>
            </a:r>
            <a:r>
              <a:rPr lang="tr-TR" sz="4800" baseline="-25000" dirty="0"/>
              <a:t> kitabı daha yayımladı.</a:t>
            </a:r>
          </a:p>
          <a:p>
            <a:endParaRPr lang="tr-TR" sz="4800" baseline="-25000" dirty="0"/>
          </a:p>
          <a:p>
            <a:r>
              <a:rPr lang="tr-TR" sz="4800" baseline="-25000" dirty="0"/>
              <a:t>Tarladan bu </a:t>
            </a:r>
            <a:r>
              <a:rPr lang="tr-TR" sz="4800" u="sng" baseline="-25000" dirty="0"/>
              <a:t>yıl</a:t>
            </a:r>
            <a:r>
              <a:rPr lang="tr-TR" sz="4800" baseline="-25000" dirty="0"/>
              <a:t> çıkan </a:t>
            </a:r>
            <a:r>
              <a:rPr lang="tr-TR" sz="4800" u="sng" baseline="-25000" dirty="0"/>
              <a:t>ürün</a:t>
            </a:r>
            <a:r>
              <a:rPr lang="tr-TR" sz="4800" baseline="-25000" dirty="0"/>
              <a:t> onları bir yıl geçindirir.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ABE62ED-08AC-4F7E-B818-730EB2569554}"/>
              </a:ext>
            </a:extLst>
          </p:cNvPr>
          <p:cNvSpPr txBox="1"/>
          <p:nvPr/>
        </p:nvSpPr>
        <p:spPr>
          <a:xfrm>
            <a:off x="451944" y="2648494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peder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F3EE0A6-C79E-4B56-AA6D-E12D491DD09C}"/>
              </a:ext>
            </a:extLst>
          </p:cNvPr>
          <p:cNvSpPr txBox="1"/>
          <p:nvPr/>
        </p:nvSpPr>
        <p:spPr>
          <a:xfrm>
            <a:off x="2254790" y="1647467"/>
            <a:ext cx="1274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tenkit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339EEF2-7000-4522-8E37-A7A370131E02}"/>
              </a:ext>
            </a:extLst>
          </p:cNvPr>
          <p:cNvSpPr txBox="1"/>
          <p:nvPr/>
        </p:nvSpPr>
        <p:spPr>
          <a:xfrm>
            <a:off x="3531475" y="2648494"/>
            <a:ext cx="1423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sözcük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3B042EA-2CCF-4CE7-862D-E3B785453DE6}"/>
              </a:ext>
            </a:extLst>
          </p:cNvPr>
          <p:cNvSpPr txBox="1"/>
          <p:nvPr/>
        </p:nvSpPr>
        <p:spPr>
          <a:xfrm>
            <a:off x="705780" y="3620813"/>
            <a:ext cx="926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hızlı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77FEDCA-2582-4DA6-AB4D-E58C7330996C}"/>
              </a:ext>
            </a:extLst>
          </p:cNvPr>
          <p:cNvSpPr txBox="1"/>
          <p:nvPr/>
        </p:nvSpPr>
        <p:spPr>
          <a:xfrm>
            <a:off x="1929108" y="4614040"/>
            <a:ext cx="1086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öykü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83D431D7-DF9F-45F3-B154-266177A98E9D}"/>
              </a:ext>
            </a:extLst>
          </p:cNvPr>
          <p:cNvSpPr txBox="1"/>
          <p:nvPr/>
        </p:nvSpPr>
        <p:spPr>
          <a:xfrm>
            <a:off x="2370565" y="5545378"/>
            <a:ext cx="1066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sene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5E09E730-9E0E-489A-900B-5021E750994C}"/>
              </a:ext>
            </a:extLst>
          </p:cNvPr>
          <p:cNvSpPr txBox="1"/>
          <p:nvPr/>
        </p:nvSpPr>
        <p:spPr>
          <a:xfrm>
            <a:off x="3750472" y="5571655"/>
            <a:ext cx="1545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mahsul</a:t>
            </a:r>
          </a:p>
        </p:txBody>
      </p:sp>
    </p:spTree>
    <p:extLst>
      <p:ext uri="{BB962C8B-B14F-4D97-AF65-F5344CB8AC3E}">
        <p14:creationId xmlns:p14="http://schemas.microsoft.com/office/powerpoint/2010/main" val="396369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26C2AAAB-90E6-4E12-9950-B2DD243B1390}"/>
              </a:ext>
            </a:extLst>
          </p:cNvPr>
          <p:cNvSpPr/>
          <p:nvPr/>
        </p:nvSpPr>
        <p:spPr>
          <a:xfrm>
            <a:off x="765284" y="1559872"/>
            <a:ext cx="80318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Aşağıdaki cümlelerin hangisinde zıt anlamlı</a:t>
            </a:r>
            <a:b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sözcükler bir arada kullanılmamıştır?</a:t>
            </a:r>
          </a:p>
          <a:p>
            <a:endParaRPr lang="tr-TR" sz="4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A)	Bu merdivenleri çok inip çıktık.</a:t>
            </a: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B)	Dostunu düşmanını iyi seçmelisin.</a:t>
            </a: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C)	Her zaman bardağın dolu tarafını görmeliyiz.</a:t>
            </a:r>
          </a:p>
          <a:p>
            <a:r>
              <a:rPr lang="pl-PL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D)	Kolay sorular ona zor gelmiş.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36514A9-104A-411C-A16E-2B6359B64483}"/>
              </a:ext>
            </a:extLst>
          </p:cNvPr>
          <p:cNvSpPr/>
          <p:nvPr/>
        </p:nvSpPr>
        <p:spPr>
          <a:xfrm>
            <a:off x="765284" y="4232365"/>
            <a:ext cx="463056" cy="47565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133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CC8B2F4-2C78-4B22-A07D-181F5C67DA93}"/>
              </a:ext>
            </a:extLst>
          </p:cNvPr>
          <p:cNvSpPr/>
          <p:nvPr/>
        </p:nvSpPr>
        <p:spPr>
          <a:xfrm>
            <a:off x="972043" y="1533197"/>
            <a:ext cx="73941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Aşağıdaki cümlelerin hangisinde eş sesli</a:t>
            </a:r>
            <a:b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(sesteş) kullanılabilecek bir sözcük vardır?</a:t>
            </a:r>
          </a:p>
          <a:p>
            <a:endParaRPr lang="tr-TR" sz="4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A)	Yürümeyip otobüse bindim.</a:t>
            </a: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B)	Zaman çabuk geçiyor.</a:t>
            </a: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C)	Şiirlerinde toplumsal sorunları anlatır.</a:t>
            </a: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D)	Tatilde Didim'e gidiyoruz.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BAA6A52-4B40-4A69-8A9B-367E6E4A8A70}"/>
              </a:ext>
            </a:extLst>
          </p:cNvPr>
          <p:cNvSpPr/>
          <p:nvPr/>
        </p:nvSpPr>
        <p:spPr>
          <a:xfrm>
            <a:off x="972043" y="3243424"/>
            <a:ext cx="463056" cy="47565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95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A91B8500-F7A1-414A-8B2A-3EC4C414201E}"/>
              </a:ext>
            </a:extLst>
          </p:cNvPr>
          <p:cNvSpPr/>
          <p:nvPr/>
        </p:nvSpPr>
        <p:spPr>
          <a:xfrm>
            <a:off x="828675" y="920621"/>
            <a:ext cx="1053465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•	Tür</a:t>
            </a: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•	Armağan</a:t>
            </a: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•	Teklif</a:t>
            </a:r>
          </a:p>
          <a:p>
            <a:endParaRPr lang="tr-TR" sz="4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Aşağıdaki sözcüklerden hangisi yukarıdaki</a:t>
            </a:r>
            <a:b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sözcüklerden birinin eş anlamlısı değildir?</a:t>
            </a: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A) Hediye	           B) Çeşit</a:t>
            </a:r>
          </a:p>
          <a:p>
            <a:r>
              <a:rPr lang="tr-TR" sz="4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C) Ceza	                D) öneri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6EC6261-DF24-46A1-8953-2C7B45BA73E7}"/>
              </a:ext>
            </a:extLst>
          </p:cNvPr>
          <p:cNvSpPr/>
          <p:nvPr/>
        </p:nvSpPr>
        <p:spPr>
          <a:xfrm>
            <a:off x="828675" y="4571999"/>
            <a:ext cx="463056" cy="47565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548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F2CC7676-0DB8-4E9B-87E7-CD106655DA9C}"/>
              </a:ext>
            </a:extLst>
          </p:cNvPr>
          <p:cNvSpPr/>
          <p:nvPr/>
        </p:nvSpPr>
        <p:spPr>
          <a:xfrm>
            <a:off x="966650" y="1402146"/>
            <a:ext cx="828185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Aşağıdaki cümlelerin hangisinde karşıt (zıt) anlamlı sözcükler birlikte kullanılmıştır?</a:t>
            </a:r>
          </a:p>
          <a:p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A)	Önce kitap okuyalım, sonra satranç oynayalım.</a:t>
            </a:r>
          </a:p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B)	Şiirlerinde havadan, sudan, kuşlardan söz eder.</a:t>
            </a:r>
          </a:p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C)	Konuşmacı bir ara durdu ve dinleyicilerin dikkatini toplamasını sağladı.</a:t>
            </a:r>
          </a:p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D)	İnsanlar ilginç bir haberi izlerken ellerindeki işleri bırakıyor.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9CB9635-EF08-4AEA-8285-6D85187A2F2E}"/>
              </a:ext>
            </a:extLst>
          </p:cNvPr>
          <p:cNvSpPr/>
          <p:nvPr/>
        </p:nvSpPr>
        <p:spPr>
          <a:xfrm>
            <a:off x="953587" y="2724750"/>
            <a:ext cx="463056" cy="47565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443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57F25CC3-F5B4-44A0-84AD-EEEFE1F26FDC}"/>
              </a:ext>
            </a:extLst>
          </p:cNvPr>
          <p:cNvSpPr/>
          <p:nvPr/>
        </p:nvSpPr>
        <p:spPr>
          <a:xfrm>
            <a:off x="918754" y="1227130"/>
            <a:ext cx="849956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“Her işe özen göstermek gerekir.” cümlesindeki altı çizili sözcüğün eş anlamlısı aşağıdaki cümlelerden hangisinde kullanılmıştır?</a:t>
            </a:r>
          </a:p>
          <a:p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A) Annem büyük bir itina ile sarma sarıyor.</a:t>
            </a:r>
          </a:p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B) Kimi kişiler emek vermeden iş yapmak istiyor.</a:t>
            </a:r>
          </a:p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C) Güzel sonuç almak için çaba harcamak gerekir.</a:t>
            </a:r>
          </a:p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D) İşini severek yapan kişi daha mutlu olur.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C01D66A-A8C2-427A-A9A2-036C95CB94AF}"/>
              </a:ext>
            </a:extLst>
          </p:cNvPr>
          <p:cNvSpPr/>
          <p:nvPr/>
        </p:nvSpPr>
        <p:spPr>
          <a:xfrm>
            <a:off x="918754" y="2953345"/>
            <a:ext cx="463056" cy="47565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582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A4E8AFB-75C1-40F9-8DB6-96A8401B2B33}"/>
              </a:ext>
            </a:extLst>
          </p:cNvPr>
          <p:cNvSpPr txBox="1"/>
          <p:nvPr/>
        </p:nvSpPr>
        <p:spPr>
          <a:xfrm>
            <a:off x="10310402" y="1176075"/>
            <a:ext cx="1415772" cy="450584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tr-TR" sz="4000" b="1" dirty="0">
                <a:solidFill>
                  <a:srgbClr val="EDF5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MUSTAFA KAFA</a:t>
            </a:r>
          </a:p>
          <a:p>
            <a:pPr algn="ctr"/>
            <a:r>
              <a:rPr lang="tr-TR" sz="4000" b="1" dirty="0">
                <a:solidFill>
                  <a:srgbClr val="EDF5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TÜRKÇE ÖĞRETMENİ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D0E4DE8-A982-47A2-B2F5-9D0D78B81AE5}"/>
              </a:ext>
            </a:extLst>
          </p:cNvPr>
          <p:cNvSpPr txBox="1"/>
          <p:nvPr/>
        </p:nvSpPr>
        <p:spPr>
          <a:xfrm>
            <a:off x="2377440" y="2699657"/>
            <a:ext cx="60680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Konuyla ilgili çalışma sona ermiştir.</a:t>
            </a:r>
          </a:p>
          <a:p>
            <a:pPr algn="ctr"/>
            <a:r>
              <a:rPr lang="tr-T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Teşekkürler.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11A1617-794E-4416-AF22-73508562E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729" y="4087041"/>
            <a:ext cx="2461492" cy="246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55218"/>
      </p:ext>
    </p:extLst>
  </p:cSld>
  <p:clrMapOvr>
    <a:masterClrMapping/>
  </p:clrMapOvr>
</p:sld>
</file>

<file path=ppt/theme/theme1.xml><?xml version="1.0" encoding="utf-8"?>
<a:theme xmlns:a="http://schemas.openxmlformats.org/drawingml/2006/main" name="Çerçev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TM03457475[[fn=Çerçeve]]</Template>
  <TotalTime>134</TotalTime>
  <Words>375</Words>
  <Application>Microsoft Office PowerPoint</Application>
  <PresentationFormat>Geniş ekran</PresentationFormat>
  <Paragraphs>170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2" baseType="lpstr">
      <vt:lpstr>Calibri</vt:lpstr>
      <vt:lpstr>Corbel</vt:lpstr>
      <vt:lpstr>Wingdings 2</vt:lpstr>
      <vt:lpstr>Çerçeve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SÖZCÜKTE ANLAM</dc:title>
  <dc:creator>mustafa</dc:creator>
  <cp:lastModifiedBy>mustafa</cp:lastModifiedBy>
  <cp:revision>19</cp:revision>
  <dcterms:created xsi:type="dcterms:W3CDTF">2020-08-30T19:43:41Z</dcterms:created>
  <dcterms:modified xsi:type="dcterms:W3CDTF">2020-09-22T09:26:31Z</dcterms:modified>
</cp:coreProperties>
</file>