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7"/>
  </p:notesMasterIdLst>
  <p:sldIdLst>
    <p:sldId id="256" r:id="rId2"/>
    <p:sldId id="290" r:id="rId3"/>
    <p:sldId id="325" r:id="rId4"/>
    <p:sldId id="327" r:id="rId5"/>
    <p:sldId id="414" r:id="rId6"/>
    <p:sldId id="415" r:id="rId7"/>
    <p:sldId id="416" r:id="rId8"/>
    <p:sldId id="450" r:id="rId9"/>
    <p:sldId id="417" r:id="rId10"/>
    <p:sldId id="409" r:id="rId11"/>
    <p:sldId id="418" r:id="rId12"/>
    <p:sldId id="419" r:id="rId13"/>
    <p:sldId id="420" r:id="rId14"/>
    <p:sldId id="421" r:id="rId15"/>
    <p:sldId id="422" r:id="rId16"/>
    <p:sldId id="375" r:id="rId17"/>
    <p:sldId id="399" r:id="rId18"/>
    <p:sldId id="436" r:id="rId19"/>
    <p:sldId id="423" r:id="rId20"/>
    <p:sldId id="437" r:id="rId21"/>
    <p:sldId id="435" r:id="rId22"/>
    <p:sldId id="438" r:id="rId23"/>
    <p:sldId id="434" r:id="rId24"/>
    <p:sldId id="439" r:id="rId25"/>
    <p:sldId id="433" r:id="rId26"/>
    <p:sldId id="440" r:id="rId27"/>
    <p:sldId id="432" r:id="rId28"/>
    <p:sldId id="441" r:id="rId29"/>
    <p:sldId id="431" r:id="rId30"/>
    <p:sldId id="442" r:id="rId31"/>
    <p:sldId id="430" r:id="rId32"/>
    <p:sldId id="443" r:id="rId33"/>
    <p:sldId id="429" r:id="rId34"/>
    <p:sldId id="444" r:id="rId35"/>
    <p:sldId id="424" r:id="rId36"/>
    <p:sldId id="445" r:id="rId37"/>
    <p:sldId id="428" r:id="rId38"/>
    <p:sldId id="446" r:id="rId39"/>
    <p:sldId id="425" r:id="rId40"/>
    <p:sldId id="447" r:id="rId41"/>
    <p:sldId id="427" r:id="rId42"/>
    <p:sldId id="448" r:id="rId43"/>
    <p:sldId id="426" r:id="rId44"/>
    <p:sldId id="449" r:id="rId45"/>
    <p:sldId id="337" r:id="rId4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2" autoAdjust="0"/>
    <p:restoredTop sz="94662" autoAdjust="0"/>
  </p:normalViewPr>
  <p:slideViewPr>
    <p:cSldViewPr>
      <p:cViewPr>
        <p:scale>
          <a:sx n="50" d="100"/>
          <a:sy n="50" d="100"/>
        </p:scale>
        <p:origin x="-2046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5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notesMaster" Target="notesMasters/notesMaster1.xml" /><Relationship Id="rId50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presProps" Target="presProps.xml" /><Relationship Id="rId8" Type="http://schemas.openxmlformats.org/officeDocument/2006/relationships/slide" Target="slides/slide7.xml" /><Relationship Id="rId51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736C8-7D58-4B05-BA91-4254B0403D30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7D5A9-8C92-42AD-ADA7-844C62D9E1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66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 /><Relationship Id="rId1" Type="http://schemas.openxmlformats.org/officeDocument/2006/relationships/notesMaster" Target="../notesMasters/notesMaster1.xml" 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 /><Relationship Id="rId1" Type="http://schemas.openxmlformats.org/officeDocument/2006/relationships/notesMaster" Target="../notesMasters/notesMaster1.xml" 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608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746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734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04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631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980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921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541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921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14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6039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224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1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1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1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1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1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30.xml" /><Relationship Id="rId1" Type="http://schemas.openxmlformats.org/officeDocument/2006/relationships/slideLayout" Target="../slideLayouts/slideLayout1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31.xml" /><Relationship Id="rId1" Type="http://schemas.openxmlformats.org/officeDocument/2006/relationships/slideLayout" Target="../slideLayouts/slideLayout1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32.xml" /><Relationship Id="rId1" Type="http://schemas.openxmlformats.org/officeDocument/2006/relationships/slideLayout" Target="../slideLayouts/slideLayout1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33.xml" /><Relationship Id="rId1" Type="http://schemas.openxmlformats.org/officeDocument/2006/relationships/slideLayout" Target="../slideLayouts/slideLayout1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34.xml" /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35.xml" /><Relationship Id="rId1" Type="http://schemas.openxmlformats.org/officeDocument/2006/relationships/slideLayout" Target="../slideLayouts/slideLayout1.xml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36.xml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 /><Relationship Id="rId2" Type="http://schemas.openxmlformats.org/officeDocument/2006/relationships/notesSlide" Target="../notesSlides/notesSlide37.xml" /><Relationship Id="rId1" Type="http://schemas.openxmlformats.org/officeDocument/2006/relationships/slideLayout" Target="../slideLayouts/slideLayout1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 /><Relationship Id="rId2" Type="http://schemas.openxmlformats.org/officeDocument/2006/relationships/notesSlide" Target="../notesSlides/notesSlide38.xml" /><Relationship Id="rId1" Type="http://schemas.openxmlformats.org/officeDocument/2006/relationships/slideLayout" Target="../slideLayouts/slideLayout1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notesSlide" Target="../notesSlides/notesSlide39.xml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notesSlide" Target="../notesSlides/notesSlide40.xml" /><Relationship Id="rId1" Type="http://schemas.openxmlformats.org/officeDocument/2006/relationships/slideLayout" Target="../slideLayouts/slideLayout1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notesSlide" Target="../notesSlides/notesSlide41.xml" /><Relationship Id="rId1" Type="http://schemas.openxmlformats.org/officeDocument/2006/relationships/slideLayout" Target="../slideLayouts/slideLayout1.xml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notesSlide" Target="../notesSlides/notesSlide42.xml" /><Relationship Id="rId1" Type="http://schemas.openxmlformats.org/officeDocument/2006/relationships/slideLayout" Target="../slideLayouts/slideLayout1.xml" 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 /><Relationship Id="rId2" Type="http://schemas.openxmlformats.org/officeDocument/2006/relationships/notesSlide" Target="../notesSlides/notesSlide43.xml" /><Relationship Id="rId1" Type="http://schemas.openxmlformats.org/officeDocument/2006/relationships/slideLayout" Target="../slideLayouts/slideLayout1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 /><Relationship Id="rId2" Type="http://schemas.openxmlformats.org/officeDocument/2006/relationships/notesSlide" Target="../notesSlides/notesSlide44.xml" /><Relationship Id="rId1" Type="http://schemas.openxmlformats.org/officeDocument/2006/relationships/slideLayout" Target="../slideLayouts/slideLayout1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37185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CÜMLEDE ANLAM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3375490"/>
            <a:ext cx="9144000" cy="348250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ÖZNEL VE NESNEL ANLATIM</a:t>
            </a:r>
          </a:p>
        </p:txBody>
      </p:sp>
    </p:spTree>
    <p:extLst>
      <p:ext uri="{BB962C8B-B14F-4D97-AF65-F5344CB8AC3E}">
        <p14:creationId xmlns:p14="http://schemas.microsoft.com/office/powerpoint/2010/main" val="396612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NELER ÖĞRENECEĞİZ?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tr-TR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tr-TR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T.6.3. OKUMA</a:t>
            </a:r>
          </a:p>
          <a:p>
            <a:pPr algn="l"/>
            <a:r>
              <a:rPr lang="tr-T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Anlama</a:t>
            </a:r>
          </a:p>
          <a:p>
            <a:pPr algn="l"/>
            <a:r>
              <a:rPr lang="tr-T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T.6.3.24. Metnin içeriğini yorumlar.  </a:t>
            </a:r>
          </a:p>
          <a:p>
            <a:pPr marL="457200" indent="-457200" algn="l">
              <a:buFont typeface="+mj-lt"/>
              <a:buAutoNum type="alphaLcParenR"/>
            </a:pPr>
            <a:r>
              <a:rPr lang="tr-TR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Yazarın olaylara bakış açısının tespit edilmesi sağlanır. </a:t>
            </a:r>
          </a:p>
          <a:p>
            <a:pPr marL="457200" indent="-457200" algn="l">
              <a:buFont typeface="+mj-lt"/>
              <a:buAutoNum type="alphaLcParenR"/>
            </a:pPr>
            <a:r>
              <a:rPr lang="tr-TR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Metindeki öznel ve nesnel yaklaşımların tespit edilmesi sağlanır.</a:t>
            </a:r>
          </a:p>
          <a:p>
            <a:pPr marL="457200" indent="-457200" algn="l">
              <a:buFont typeface="+mj-lt"/>
              <a:buAutoNum type="alphaLcParenR"/>
            </a:pPr>
            <a:r>
              <a:rPr lang="tr-TR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Metindeki örnek ve ayrıntılara atıf yapılması sağlanır. </a:t>
            </a:r>
          </a:p>
        </p:txBody>
      </p:sp>
    </p:spTree>
    <p:extLst>
      <p:ext uri="{BB962C8B-B14F-4D97-AF65-F5344CB8AC3E}">
        <p14:creationId xmlns:p14="http://schemas.microsoft.com/office/powerpoint/2010/main" val="392588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ÖZNEL ANLATIM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tr-TR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Görüş bildiren, kanıtlanamayan, doğruluğu veya yanlışlığı kişiden kişiye değişen cümlelere ‘’</a:t>
            </a:r>
            <a:r>
              <a:rPr lang="tr-TR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öznel anlatımlı (kişisel) cümleler</a:t>
            </a:r>
            <a:r>
              <a:rPr lang="tr-TR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’’ denir.</a:t>
            </a:r>
          </a:p>
        </p:txBody>
      </p:sp>
    </p:spTree>
    <p:extLst>
      <p:ext uri="{BB962C8B-B14F-4D97-AF65-F5344CB8AC3E}">
        <p14:creationId xmlns:p14="http://schemas.microsoft.com/office/powerpoint/2010/main" val="45625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ÖRNEK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Belki biraz da kızardın ama sana kırmızı çok yakışıyor.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Arabesk tarzı müzik herkesi duygulandırır.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güzel ilimiz Ankara’dır. 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Mustafa okulun en yakışıklı öğrencisidir.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eğlenceli ders müzik dersidir. 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Mavi en güzel renktir.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Yazarın son kitabında konuyu çok güzel işlemiş.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Futbol çok saçma bir spordur.</a:t>
            </a:r>
          </a:p>
          <a:p>
            <a:pPr algn="l"/>
            <a:r>
              <a:rPr lang="tr-TR" sz="24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Arkadaşım hata </a:t>
            </a:r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yapıyor ama özünde çok iyi bir insandır. 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Lahmacun en lezzetli yemektir.</a:t>
            </a:r>
            <a:endParaRPr lang="tr-TR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02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NESNEL ANLATIM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tr-TR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Doğruluğu veya yanlışlığı kanıtlanabilen cümlelere ‘’</a:t>
            </a:r>
            <a:r>
              <a:rPr lang="tr-TR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nesnel anlatımlı (genel) cümleler</a:t>
            </a:r>
            <a:r>
              <a:rPr lang="tr-TR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’’ denir.</a:t>
            </a:r>
          </a:p>
        </p:txBody>
      </p:sp>
    </p:spTree>
    <p:extLst>
      <p:ext uri="{BB962C8B-B14F-4D97-AF65-F5344CB8AC3E}">
        <p14:creationId xmlns:p14="http://schemas.microsoft.com/office/powerpoint/2010/main" val="30493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ÖRNEK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Ülkemizin başkenti Ankara’dır. (Doğru bilgili nesnel ifade)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Iğdır, ülkemizin en doğusunda bulunur. (Doğru bilgili nesnel ifade)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Türkiye’nin en güneyinde Sinop vardır. (Yanlış bilgili nesnel ifade)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Mustafa, </a:t>
            </a:r>
            <a:r>
              <a:rPr lang="tr-TR" sz="2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Gökçetevek</a:t>
            </a:r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Ortaokulu’na gider. (Doğru bilgili nesnel ifade)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Elif, bu yıl 8. sınıfa başladı. (Yanlış bilgili nesnel ifade)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Mavi ana renklerden biridir.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Yazar, bu romanda aile bireyleri arasındaki sorunları anlatıyor.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Dünya kendi ekseni etrafında döner.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Beşiktaş bir futbol kulübüdür.</a:t>
            </a:r>
          </a:p>
          <a:p>
            <a:pPr algn="l"/>
            <a:r>
              <a:rPr lang="tr-TR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Zeynep’in boyu 1.75’tir.</a:t>
            </a:r>
          </a:p>
        </p:txBody>
      </p:sp>
    </p:spTree>
    <p:extLst>
      <p:ext uri="{BB962C8B-B14F-4D97-AF65-F5344CB8AC3E}">
        <p14:creationId xmlns:p14="http://schemas.microsoft.com/office/powerpoint/2010/main" val="303725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İPUCU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36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Nesnel ve öznel anlatımlı cümlelerin soru kalıbı bazen , ‘’Aşağıdaki cümlelerin hangisi kanıtlanabilirlik bakımından farklıdır?’’  şeklinde karşımıza çıkar. Böyle bir soruda şıkları nesnel ve öznel olarak ayırırız. Farklı olan şık cevaptır.</a:t>
            </a:r>
          </a:p>
        </p:txBody>
      </p:sp>
    </p:spTree>
    <p:extLst>
      <p:ext uri="{BB962C8B-B14F-4D97-AF65-F5344CB8AC3E}">
        <p14:creationId xmlns:p14="http://schemas.microsoft.com/office/powerpoint/2010/main" val="192239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UYARI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l"/>
            <a:endParaRPr lang="tr-TR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36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Cümlede başkasına ait bir söz yorum katılmadan doğrudan anlatılırsa nesnel olur.</a:t>
            </a:r>
          </a:p>
          <a:p>
            <a:pPr algn="l"/>
            <a:endParaRPr lang="tr-TR" sz="3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ÖRNEK:</a:t>
            </a:r>
          </a:p>
          <a:p>
            <a:pPr algn="l"/>
            <a:r>
              <a:rPr lang="tr-TR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Gazeteci, ‘’Düşündüğünü yazacaksın, ilk sansürcün kafan olmayacak.’’  demişti. </a:t>
            </a:r>
          </a:p>
          <a:p>
            <a:pPr algn="l"/>
            <a:r>
              <a:rPr lang="tr-TR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Hata yapmak insanları olgunlaştırır, diyordu yeni kitabında.</a:t>
            </a:r>
          </a:p>
          <a:p>
            <a:pPr algn="l"/>
            <a:endParaRPr lang="tr-TR" sz="3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.</a:t>
            </a:r>
          </a:p>
          <a:p>
            <a:pPr algn="l"/>
            <a:endParaRPr lang="tr-TR" sz="3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tr-TR" sz="3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40110" y="5486400"/>
            <a:ext cx="914400" cy="9144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804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ETKİNLİK</a:t>
            </a:r>
            <a:b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Öznel ve Nesnel Anlatım</a:t>
            </a:r>
          </a:p>
        </p:txBody>
      </p:sp>
    </p:spTree>
    <p:extLst>
      <p:ext uri="{BB962C8B-B14F-4D97-AF65-F5344CB8AC3E}">
        <p14:creationId xmlns:p14="http://schemas.microsoft.com/office/powerpoint/2010/main" val="331193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733255"/>
          </a:xfr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i="1" dirty="0">
              <a:solidFill>
                <a:schemeClr val="tx1"/>
              </a:solidFill>
            </a:endParaRPr>
          </a:p>
          <a:p>
            <a:pPr algn="l"/>
            <a:endParaRPr lang="tr-TR" sz="2400" i="1" dirty="0">
              <a:solidFill>
                <a:schemeClr val="tx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Aşağıdaki tabloda verilen örnek cümleleri ‘’öznel ve nesnel’’ olma durumuna göre karşısındaki kutucuklara ‘’X’’ ile işaretleyiniz. 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65483"/>
              </p:ext>
            </p:extLst>
          </p:nvPr>
        </p:nvGraphicFramePr>
        <p:xfrm>
          <a:off x="346077" y="1137951"/>
          <a:ext cx="8451846" cy="5562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9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6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Örnek</a:t>
                      </a:r>
                      <a:r>
                        <a:rPr lang="tr-TR" baseline="0" dirty="0">
                          <a:solidFill>
                            <a:srgbClr val="FF0000"/>
                          </a:solidFill>
                        </a:rPr>
                        <a:t> Cümleler</a:t>
                      </a:r>
                      <a:endParaRPr lang="tr-T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Öznel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Nesnel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Onun kullandığı kitapları hiç beğenmiyorum.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Meridyenlerin boyları dünya yuvarlak olduğu için eşittir.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Nehir taşarsa buralar daha güzel olur.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Yokuşun uzunluğu bence çok fazla.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Bahar geldiği için tomurcuklar parlıyor.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Öğretmenimiz bizi bilgilendirmek için ders anlatıyor.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Evimizi</a:t>
                      </a:r>
                      <a:r>
                        <a:rPr lang="tr-TR" baseline="0" dirty="0"/>
                        <a:t> alırsak çok sevineceğiz.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Annem bursluluk sınavının tarihini bilmediğini söyledi.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Canlıları kollarına ayırmak için tablo oluşturduk.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Adana’nın havası çok sıcak olur.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Kupayı en son kazanan takım Beşiktaş’tır.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Kitabımız bence bu yıl çok satılır.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Hayal kurmak bizi zengin insan yapar.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İnternet kotamı doldurduğum için sana mesaj atamadım.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2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733255"/>
          </a:xfr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i="1" dirty="0">
              <a:solidFill>
                <a:schemeClr val="tx1"/>
              </a:solidFill>
            </a:endParaRPr>
          </a:p>
          <a:p>
            <a:pPr algn="l"/>
            <a:endParaRPr lang="tr-TR" sz="2400" i="1" dirty="0">
              <a:solidFill>
                <a:schemeClr val="tx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Aşağıdaki tabloda verilen örnek cümleleri ‘’öznel ve nesnel’’ olma durumuna göre karşısındaki kutucuklara ‘’X’’ ile işaretleyiniz. 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939010"/>
              </p:ext>
            </p:extLst>
          </p:nvPr>
        </p:nvGraphicFramePr>
        <p:xfrm>
          <a:off x="346077" y="1137951"/>
          <a:ext cx="8451846" cy="5562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9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6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Örnek</a:t>
                      </a:r>
                      <a:r>
                        <a:rPr lang="tr-TR" baseline="0" dirty="0">
                          <a:solidFill>
                            <a:srgbClr val="FF0000"/>
                          </a:solidFill>
                        </a:rPr>
                        <a:t> Cümleler</a:t>
                      </a:r>
                      <a:endParaRPr lang="tr-T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Öznel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Nesnel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Onun kullandığı kitapları hiç beğenmiyorum.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Meridyenlerin boyları dünya yuvarlak olduğu için eşittir.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Nehir taşarsa buralar daha güzel olur.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Yokuşun uzunluğu bence çok fazla.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Bahar geldiği için tomurcuklar parlıyor.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Öğretmenimiz bizi bilgilendirmek için ders anlatıyor.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Evimizi</a:t>
                      </a:r>
                      <a:r>
                        <a:rPr lang="tr-TR" baseline="0" dirty="0"/>
                        <a:t> alırsak çok sevineceğiz.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Annem bursluluk sınavının tarihini bilmediğini söyledi.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Canlıları kollarına ayırmak için tablo oluşturduk.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Adana’nın havası çok sıcak olur.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Kupayı en son kazanan takım Beşiktaş’tır.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Kitabımız bence bu yıl çok satılır.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Hayal kurmak bizi zengin insan yapar.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aseline="0" dirty="0"/>
                        <a:t>İnternet kotamı doldurduğum için sana mesaj atamadım.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782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733255"/>
          </a:xfr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i="1" dirty="0">
              <a:solidFill>
                <a:schemeClr val="tx1"/>
              </a:solidFill>
            </a:endParaRPr>
          </a:p>
          <a:p>
            <a:pPr algn="l"/>
            <a:endParaRPr lang="tr-TR" sz="2400" i="1" dirty="0">
              <a:solidFill>
                <a:schemeClr val="tx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Cümlelerin anlam özelliklerini, uygun bölüme işaretleyiniz. 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32148"/>
              </p:ext>
            </p:extLst>
          </p:nvPr>
        </p:nvGraphicFramePr>
        <p:xfrm>
          <a:off x="467544" y="1556792"/>
          <a:ext cx="7056784" cy="5054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CÜMLELER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Öznel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Nesnel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tr-TR" dirty="0"/>
                        <a:t>1.    Deniz</a:t>
                      </a:r>
                      <a:r>
                        <a:rPr lang="tr-TR" baseline="0" dirty="0"/>
                        <a:t> havası insana huzur verir.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tr-TR" dirty="0"/>
                        <a:t>2.    Kırmızı elbise sana ayrı bir</a:t>
                      </a:r>
                      <a:r>
                        <a:rPr lang="tr-TR" baseline="0" dirty="0"/>
                        <a:t> hava katmış.</a:t>
                      </a:r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3.    Roman, bir komiserin suçluları yakalamasını anlatıyor.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4.    Türkiye, üç tarafı denizlerle çevrili bir ülkedir.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5"/>
                      </a:pPr>
                      <a:r>
                        <a:rPr lang="tr-TR" dirty="0"/>
                        <a:t>Sabahın erken saatlerinde kahvaltı yapmaya bayılıyorum.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6.    Pastanın üzerine çilek çok yakıştı.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7.    Yılın ilk ayı ocaktır.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8.    Konuşma çok sıkıcıydı.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9.    Kalp, vücudumuzdaki kanı pompalar.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10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733255"/>
          </a:xfr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i="1" dirty="0">
              <a:solidFill>
                <a:schemeClr val="tx1"/>
              </a:solidFill>
            </a:endParaRPr>
          </a:p>
          <a:p>
            <a:pPr algn="l"/>
            <a:endParaRPr lang="tr-TR" sz="2400" i="1" dirty="0">
              <a:solidFill>
                <a:schemeClr val="tx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Cümlelerin anlam özelliklerini, uygun bölüme işaretleyiniz. 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713718"/>
              </p:ext>
            </p:extLst>
          </p:nvPr>
        </p:nvGraphicFramePr>
        <p:xfrm>
          <a:off x="467544" y="1556792"/>
          <a:ext cx="7056784" cy="5054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CÜMLELER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Öznel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0000"/>
                          </a:solidFill>
                        </a:rPr>
                        <a:t>Nesnel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tr-TR" dirty="0"/>
                        <a:t>1.    Deniz</a:t>
                      </a:r>
                      <a:r>
                        <a:rPr lang="tr-TR" baseline="0" dirty="0"/>
                        <a:t> havası insana huzur verir.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tr-TR" dirty="0"/>
                        <a:t>2.    Kırmızı elbise sana ayrı bir</a:t>
                      </a:r>
                      <a:r>
                        <a:rPr lang="tr-TR" baseline="0" dirty="0"/>
                        <a:t> hava katmış.</a:t>
                      </a:r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3.    Roman, bir komiserin suçluları yakalamasını anlatıyor.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4.    Türkiye, üç tarafı denizlerle çevrili bir ülkedir.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 startAt="5"/>
                      </a:pPr>
                      <a:r>
                        <a:rPr lang="tr-TR" dirty="0"/>
                        <a:t>Sabahın erken saatlerinde kahvaltı yapmaya bayılıyorum.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6.    Pastanın üzerine çilek çok yakıştı.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7.    Yılın ilk ayı ocaktır.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8.    Konuşma çok sıkıcıydı.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9.    Kalp, vücudumuzdaki kanı pompalar.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2731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733255"/>
          </a:xfr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i="1" dirty="0">
              <a:solidFill>
                <a:schemeClr val="tx1"/>
              </a:solidFill>
            </a:endParaRPr>
          </a:p>
          <a:p>
            <a:pPr algn="l"/>
            <a:endParaRPr lang="tr-TR" sz="2400" i="1" dirty="0">
              <a:solidFill>
                <a:schemeClr val="tx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Verilen cümlelerden öznel olanların başına ‘’Ö’’, nesnel olanların başına ‘’N’’ yazınız.  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032598"/>
              </p:ext>
            </p:extLst>
          </p:nvPr>
        </p:nvGraphicFramePr>
        <p:xfrm>
          <a:off x="683568" y="1556792"/>
          <a:ext cx="7776864" cy="5040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776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0">
                <a:tc>
                  <a:txBody>
                    <a:bodyPr/>
                    <a:lstStyle/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Sanatçılar halkın gözünde değerli insanlardır.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Alanya’da muz yetiştirilir.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 Gölü Türkiye’nin  en büyük gölüdür.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Bizim tarhana çorbasını içersen parmaklarını yersin.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Evde beş kişi yaşıyoruz.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Yemekten sonra tatlıyı da yedik mi şahane olur.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Okuduğum kitap, beni başka dünyaları götürdü.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Mehmet Akif, ‘’Safahat’’ adlı eseri yazmıştır.</a:t>
                      </a:r>
                      <a:endParaRPr lang="tr-TR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7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733255"/>
          </a:xfr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tr-TR" sz="2400" i="1" dirty="0">
              <a:solidFill>
                <a:schemeClr val="tx1"/>
              </a:solidFill>
            </a:endParaRPr>
          </a:p>
          <a:p>
            <a:pPr algn="l"/>
            <a:endParaRPr lang="tr-TR" sz="2400" i="1" dirty="0">
              <a:solidFill>
                <a:schemeClr val="tx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Verilen cümlelerden öznel olanların başına ‘’Ö’’, nesnel olanların başına ‘’N’’ yazınız.  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436101"/>
              </p:ext>
            </p:extLst>
          </p:nvPr>
        </p:nvGraphicFramePr>
        <p:xfrm>
          <a:off x="683568" y="1556792"/>
          <a:ext cx="7776864" cy="5040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776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0">
                <a:tc>
                  <a:txBody>
                    <a:bodyPr/>
                    <a:lstStyle/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Sanatçılar halkın gözünde değerli insanlardır.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Alanya’da muz yetiştirilir.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 Gölü Türkiye’nin  en büyük gölüdür.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Bizim tarhana çorbasını içersen parmaklarını yersin.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Evde beş kişi yaşıyoruz.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Yemekten sonra tatlıyı da yedik mi şahane olur.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Okuduğum kitap, beni başka dünyaları götürdü.</a:t>
                      </a:r>
                    </a:p>
                    <a:p>
                      <a:endParaRPr lang="tr-TR" sz="2000" b="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2000" b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(….)</a:t>
                      </a:r>
                      <a:r>
                        <a:rPr lang="tr-TR" sz="2000" b="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tr-TR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Mehmet Akif, ‘’Safahat’’ adlı eseri yazmıştır.</a:t>
                      </a:r>
                      <a:endParaRPr lang="tr-TR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Oval 1"/>
          <p:cNvSpPr/>
          <p:nvPr/>
        </p:nvSpPr>
        <p:spPr>
          <a:xfrm>
            <a:off x="755576" y="1556792"/>
            <a:ext cx="45720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Ö</a:t>
            </a:r>
          </a:p>
        </p:txBody>
      </p:sp>
      <p:sp>
        <p:nvSpPr>
          <p:cNvPr id="6" name="Oval 5"/>
          <p:cNvSpPr/>
          <p:nvPr/>
        </p:nvSpPr>
        <p:spPr>
          <a:xfrm>
            <a:off x="768202" y="3356992"/>
            <a:ext cx="45720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Ö</a:t>
            </a:r>
          </a:p>
        </p:txBody>
      </p:sp>
      <p:sp>
        <p:nvSpPr>
          <p:cNvPr id="7" name="Oval 6"/>
          <p:cNvSpPr/>
          <p:nvPr/>
        </p:nvSpPr>
        <p:spPr>
          <a:xfrm>
            <a:off x="768202" y="4581128"/>
            <a:ext cx="45720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Ö</a:t>
            </a:r>
          </a:p>
        </p:txBody>
      </p:sp>
      <p:sp>
        <p:nvSpPr>
          <p:cNvPr id="8" name="Oval 7"/>
          <p:cNvSpPr/>
          <p:nvPr/>
        </p:nvSpPr>
        <p:spPr>
          <a:xfrm>
            <a:off x="768202" y="5229200"/>
            <a:ext cx="45720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Ö</a:t>
            </a:r>
          </a:p>
        </p:txBody>
      </p:sp>
      <p:sp>
        <p:nvSpPr>
          <p:cNvPr id="9" name="Oval 8"/>
          <p:cNvSpPr/>
          <p:nvPr/>
        </p:nvSpPr>
        <p:spPr>
          <a:xfrm>
            <a:off x="768202" y="2142406"/>
            <a:ext cx="45720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0" name="Oval 9"/>
          <p:cNvSpPr/>
          <p:nvPr/>
        </p:nvSpPr>
        <p:spPr>
          <a:xfrm>
            <a:off x="774404" y="2726854"/>
            <a:ext cx="45720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1" name="Oval 10"/>
          <p:cNvSpPr/>
          <p:nvPr/>
        </p:nvSpPr>
        <p:spPr>
          <a:xfrm>
            <a:off x="755354" y="4005064"/>
            <a:ext cx="45720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3" name="Oval 12"/>
          <p:cNvSpPr/>
          <p:nvPr/>
        </p:nvSpPr>
        <p:spPr>
          <a:xfrm>
            <a:off x="768202" y="5877272"/>
            <a:ext cx="45720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19909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KAZANIM KAVRAMA TESTİ</a:t>
            </a:r>
            <a:b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Öznel ve Nesnel Anlatım</a:t>
            </a:r>
          </a:p>
        </p:txBody>
      </p:sp>
    </p:spTree>
    <p:extLst>
      <p:ext uri="{BB962C8B-B14F-4D97-AF65-F5344CB8AC3E}">
        <p14:creationId xmlns:p14="http://schemas.microsoft.com/office/powerpoint/2010/main" val="217916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8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51520" y="5661248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4" name="Düz Bağlayıcı 3"/>
          <p:cNvCxnSpPr/>
          <p:nvPr/>
        </p:nvCxnSpPr>
        <p:spPr>
          <a:xfrm>
            <a:off x="2555776" y="2708920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268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5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51520" y="3429000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5148064" y="4725144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4788024" y="5373216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3707904" y="5805264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827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2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661248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2699792" y="6221910"/>
            <a:ext cx="187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740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7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877272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091002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4039258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7092280" y="1268760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399678" y="1556792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627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0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805264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5004048" y="2204864"/>
            <a:ext cx="17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2051720" y="2852936"/>
            <a:ext cx="20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28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8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27956" y="5589240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6742856" y="3573016"/>
            <a:ext cx="1296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4229100" y="4432498"/>
            <a:ext cx="10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5724128" y="5373216"/>
            <a:ext cx="17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2967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3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085184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6228184" y="2348880"/>
            <a:ext cx="108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8401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949280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4386686" y="2924944"/>
            <a:ext cx="8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4962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2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949280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4427984" y="3068960"/>
            <a:ext cx="115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4332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2814" y="5157192"/>
            <a:ext cx="720080" cy="46997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7945089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2814" y="5157192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6552016" y="1484784"/>
            <a:ext cx="223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4985944" y="2708920"/>
            <a:ext cx="37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4716016" y="1196752"/>
            <a:ext cx="183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02854" y="2996952"/>
            <a:ext cx="57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460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4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2814" y="4725144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1115616" y="5339136"/>
            <a:ext cx="64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7185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1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86086" y="2508012"/>
            <a:ext cx="720080" cy="77697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2339752" y="3068960"/>
            <a:ext cx="410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6596152" y="3068960"/>
            <a:ext cx="226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1043608" y="3430910"/>
            <a:ext cx="6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49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tr-TR" sz="5400" dirty="0">
                <a:solidFill>
                  <a:schemeClr val="tx1"/>
                </a:solidFill>
                <a:latin typeface="Bradley Hand ITC" panose="03070402050302030203" pitchFamily="66" charset="0"/>
              </a:rPr>
              <a:t>Eksik olan sensin, senin varlığın, evet bir nefesten daha fazlası senin varlığın…</a:t>
            </a:r>
          </a:p>
          <a:p>
            <a:r>
              <a:rPr lang="tr-TR" sz="5400" dirty="0">
                <a:solidFill>
                  <a:schemeClr val="tx1"/>
                </a:solidFill>
                <a:latin typeface="Bradley Hand ITC" panose="03070402050302030203" pitchFamily="66" charset="0"/>
              </a:rPr>
              <a:t>Daha yaşanılır bir dünya için sana hep ihtiyaç olacak; unutma sen teksin, senden bir tane daha yok! Sana ihtiyacımız var iyi insan, OKU ve bu kötü gidişatı düzelt…</a:t>
            </a:r>
          </a:p>
          <a:p>
            <a:r>
              <a:rPr lang="tr-TR" sz="5400" i="1" dirty="0">
                <a:solidFill>
                  <a:schemeClr val="tx1"/>
                </a:solidFill>
                <a:latin typeface="Bradley Hand ITC" panose="03070402050302030203" pitchFamily="66" charset="0"/>
              </a:rPr>
              <a:t>@</a:t>
            </a:r>
            <a:r>
              <a:rPr lang="tr-TR" sz="5400" i="1" dirty="0" err="1">
                <a:solidFill>
                  <a:schemeClr val="tx1"/>
                </a:solidFill>
                <a:latin typeface="Bradley Hand ITC" panose="03070402050302030203" pitchFamily="66" charset="0"/>
              </a:rPr>
              <a:t>turkcemelisa</a:t>
            </a:r>
            <a:r>
              <a:rPr lang="tr-TR" sz="5400" i="1" dirty="0">
                <a:solidFill>
                  <a:schemeClr val="tx1"/>
                </a:solidFill>
                <a:latin typeface="Bradley Hand ITC" panose="03070402050302030203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186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</TotalTime>
  <Words>1035</Words>
  <Application>Microsoft Office PowerPoint</Application>
  <PresentationFormat>Ekran Gösterisi (4:3)</PresentationFormat>
  <Paragraphs>244</Paragraphs>
  <Slides>45</Slides>
  <Notes>44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6" baseType="lpstr">
      <vt:lpstr>Ofis Teması</vt:lpstr>
      <vt:lpstr>CÜMLEDE ANLAM</vt:lpstr>
      <vt:lpstr>NELER ÖĞRENECEĞİZ?</vt:lpstr>
      <vt:lpstr>ÖZNEL ANLATIM</vt:lpstr>
      <vt:lpstr>ÖRNEK</vt:lpstr>
      <vt:lpstr>NESNEL ANLATIM</vt:lpstr>
      <vt:lpstr>ÖRNEK</vt:lpstr>
      <vt:lpstr>İPUCU</vt:lpstr>
      <vt:lpstr>UYARI</vt:lpstr>
      <vt:lpstr>ETKİNLİK Öznel ve Nesnel Anlatım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KAZANIM KAVRAMA TESTİ Öznel ve Nesnel Anlatım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CÜMLEDE ANLAM-2</dc:title>
  <dc:creator>Abc</dc:creator>
  <cp:lastModifiedBy>Melisa Kezer</cp:lastModifiedBy>
  <cp:revision>139</cp:revision>
  <dcterms:created xsi:type="dcterms:W3CDTF">2020-08-31T20:36:03Z</dcterms:created>
  <dcterms:modified xsi:type="dcterms:W3CDTF">2020-09-30T13:09:23Z</dcterms:modified>
</cp:coreProperties>
</file>