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66" r:id="rId28"/>
    <p:sldId id="267" r:id="rId29"/>
    <p:sldId id="268" r:id="rId30"/>
    <p:sldId id="269" r:id="rId31"/>
    <p:sldId id="270" r:id="rId32"/>
    <p:sldId id="271" r:id="rId33"/>
    <p:sldId id="272" r:id="rId34"/>
    <p:sldId id="273" r:id="rId35"/>
    <p:sldId id="274"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053300-8D4D-4119-AFB1-79BBEC77E1B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52F4D4B-116E-4268-A6C2-B3CFD5E86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8FA75C2-A768-4C66-8C70-5828DA1C6E97}"/>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93F09038-177C-40B0-8700-20726643E9B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89FBDF3-C312-4FC7-A153-B15263CDF55C}"/>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1395112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827384-6157-41A8-BF51-62CDB70C3AE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AE5EBEE-AE4A-4520-B18C-BB07D6D706A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5513DDB-7A6B-4240-83CE-816B54D81914}"/>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56E994BF-6B20-4B3A-B140-BE9287C598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8A468D6-52E3-44B3-A691-E055C9FADD53}"/>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82049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208ADE-E1B8-4B43-BA72-5990CFEDA8D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A756FF5-7F7D-485C-8FB8-CC40845B26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7880D96-9832-4BC1-91A4-A822D6EE40BB}"/>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9E209000-2055-4E31-971F-96FD3784066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2ABA7B9-30E2-46B2-BF7C-5F23CC2D1B5E}"/>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4287716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546932-780B-47AB-89B0-C3883C73177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9A8D7D9-4601-4253-8940-ED64FB9B7AB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A3C97AA-07C4-4DAF-8718-982F77B53CD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9E6ED9B-EE65-443F-B147-B1E1107A8375}"/>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6" name="Alt Bilgi Yer Tutucusu 5">
            <a:extLst>
              <a:ext uri="{FF2B5EF4-FFF2-40B4-BE49-F238E27FC236}">
                <a16:creationId xmlns:a16="http://schemas.microsoft.com/office/drawing/2014/main" id="{7FF803E2-4F8D-4A80-9E27-FCB4A1C4D1B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29DE3BA-80B9-47AA-944B-8B43359A11D5}"/>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1283608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474563-C33E-4A86-9D84-7C3274244AE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623D956-2D3E-4FBB-9479-F486F6DF78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24A9FFD-A6D4-45E8-BBD3-75F29BE404D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6EDE7B0-384A-4B76-85AF-C609223CD4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2141D6D-9B6B-4EC9-BEFC-A48F139739F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55C34AE1-4C07-44E9-A14F-11188CEC509D}"/>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8" name="Alt Bilgi Yer Tutucusu 7">
            <a:extLst>
              <a:ext uri="{FF2B5EF4-FFF2-40B4-BE49-F238E27FC236}">
                <a16:creationId xmlns:a16="http://schemas.microsoft.com/office/drawing/2014/main" id="{D3865592-68FA-49BD-B511-38B7A25BA7F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F65156F-27AE-4941-A043-0280DBD85BD6}"/>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358781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891777-F305-4426-B532-05E2E44A7A4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1E03B94-F80B-4F27-AC2D-6F46EE69E94F}"/>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4" name="Alt Bilgi Yer Tutucusu 3">
            <a:extLst>
              <a:ext uri="{FF2B5EF4-FFF2-40B4-BE49-F238E27FC236}">
                <a16:creationId xmlns:a16="http://schemas.microsoft.com/office/drawing/2014/main" id="{2B95CCEF-BA9A-45A3-8671-F5CF7C9B3AD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1DCEBCA-5A9D-47C5-BEDA-E5935710BEC6}"/>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61166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4825BD5-6CF0-4181-AA20-7CE262DC48D0}"/>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3" name="Alt Bilgi Yer Tutucusu 2">
            <a:extLst>
              <a:ext uri="{FF2B5EF4-FFF2-40B4-BE49-F238E27FC236}">
                <a16:creationId xmlns:a16="http://schemas.microsoft.com/office/drawing/2014/main" id="{262BF5DC-EC85-4B7E-AE55-AF671EDA92D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F51C1EC-ED9C-4761-8113-69EC9659EFFE}"/>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617687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58678F-E63F-47A1-A75A-F9C8324C8F6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DB1C7B4-FEEE-4B69-8D33-6DCBC5D213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862F85D9-0B09-4CF9-8D98-44803CD228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427B6C8-3468-4A38-ABCE-D4D144525C3E}"/>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6" name="Alt Bilgi Yer Tutucusu 5">
            <a:extLst>
              <a:ext uri="{FF2B5EF4-FFF2-40B4-BE49-F238E27FC236}">
                <a16:creationId xmlns:a16="http://schemas.microsoft.com/office/drawing/2014/main" id="{A0BD2BF6-71F1-48F1-A6D8-A969D87082E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042F773-331A-43D2-ACA7-934E00C94136}"/>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1724337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87B446-8D40-4A44-AB54-DFE2EF4052A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B982CD8-D56A-46C5-A755-A6360A19FC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11170D8-4033-49B9-907D-364A6CA139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4A171DA-27E7-4F76-ADC1-5B0BF3F952C7}"/>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6" name="Alt Bilgi Yer Tutucusu 5">
            <a:extLst>
              <a:ext uri="{FF2B5EF4-FFF2-40B4-BE49-F238E27FC236}">
                <a16:creationId xmlns:a16="http://schemas.microsoft.com/office/drawing/2014/main" id="{2346EC23-7656-4AB3-A5F0-B826BE5FC04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D159B71-ADC7-4679-B0BE-A80285448A9D}"/>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3114312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C2E1DA-7DB6-47FC-BCB1-93D50E7910C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6AA79CF-8CDB-4BAC-842A-8EB41CF3EA2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23FBCE1-F09F-4439-8F91-7D1A284CFDE5}"/>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B8624596-A494-49D2-AA5A-D413AABE41A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E9FF629-33DF-4DA6-A329-8049057A6E00}"/>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29764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A743BBE-E35B-405C-AF04-188AF6B4933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6DC287A-6C5E-4EAB-A1A2-64D79724391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121D31F-C73E-477E-B9A7-EEA299384EF8}"/>
              </a:ext>
            </a:extLst>
          </p:cNvPr>
          <p:cNvSpPr>
            <a:spLocks noGrp="1"/>
          </p:cNvSpPr>
          <p:nvPr>
            <p:ph type="dt" sz="half" idx="10"/>
          </p:nvPr>
        </p:nvSpPr>
        <p:spPr/>
        <p:txBody>
          <a:body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BDD65177-0518-4368-9176-E8112AE36C5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E67A9F-1B8E-4571-8344-C937DE0ECCAC}"/>
              </a:ext>
            </a:extLst>
          </p:cNvPr>
          <p:cNvSpPr>
            <a:spLocks noGrp="1"/>
          </p:cNvSpPr>
          <p:nvPr>
            <p:ph type="sldNum" sz="quarter" idx="12"/>
          </p:nvPr>
        </p:nvSpPr>
        <p:spPr/>
        <p:txBody>
          <a:bodyPr/>
          <a:lstStyle/>
          <a:p>
            <a:fld id="{8F049B95-4A6F-4138-A64E-C0CBE1361764}" type="slidenum">
              <a:rPr lang="tr-TR" smtClean="0"/>
              <a:t>‹#›</a:t>
            </a:fld>
            <a:endParaRPr lang="tr-TR"/>
          </a:p>
        </p:txBody>
      </p:sp>
    </p:spTree>
    <p:extLst>
      <p:ext uri="{BB962C8B-B14F-4D97-AF65-F5344CB8AC3E}">
        <p14:creationId xmlns:p14="http://schemas.microsoft.com/office/powerpoint/2010/main" val="81829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0BAD78D-E83F-4D4C-A1A2-DC40BBD38B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11FD788-D67D-4B14-943B-E957757CFA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220F2A0-535B-4211-8AB1-9F4C2BDFEF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32B7B-5D74-478C-B9C1-2A6E2DAF4A33}" type="datetimeFigureOut">
              <a:rPr lang="tr-TR" smtClean="0"/>
              <a:t>24.11.2019</a:t>
            </a:fld>
            <a:endParaRPr lang="tr-TR"/>
          </a:p>
        </p:txBody>
      </p:sp>
      <p:sp>
        <p:nvSpPr>
          <p:cNvPr id="5" name="Alt Bilgi Yer Tutucusu 4">
            <a:extLst>
              <a:ext uri="{FF2B5EF4-FFF2-40B4-BE49-F238E27FC236}">
                <a16:creationId xmlns:a16="http://schemas.microsoft.com/office/drawing/2014/main" id="{FDD53F31-8292-41AA-879E-3BDC6478CD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42C6C67-C978-4C10-B1F9-1F466F4FA9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049B95-4A6F-4138-A64E-C0CBE1361764}" type="slidenum">
              <a:rPr lang="tr-TR" smtClean="0"/>
              <a:t>‹#›</a:t>
            </a:fld>
            <a:endParaRPr lang="tr-TR"/>
          </a:p>
        </p:txBody>
      </p:sp>
    </p:spTree>
    <p:extLst>
      <p:ext uri="{BB962C8B-B14F-4D97-AF65-F5344CB8AC3E}">
        <p14:creationId xmlns:p14="http://schemas.microsoft.com/office/powerpoint/2010/main" val="1342446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BB418DC-02C7-487D-B187-983BB72E7621}"/>
              </a:ext>
            </a:extLst>
          </p:cNvPr>
          <p:cNvSpPr/>
          <p:nvPr/>
        </p:nvSpPr>
        <p:spPr>
          <a:xfrm>
            <a:off x="661181" y="493817"/>
            <a:ext cx="11127545" cy="3296736"/>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MONDROS MÜTAREKESİ (30 EKİM 1918)</a:t>
            </a:r>
            <a:r>
              <a:rPr lang="tr-TR" sz="1100"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Maddeleri ve Uygulanması</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Savaşın sonlarına doğru Osmanlı Devleti’nde V. Mehmet Reşad’ın vefat etmesiyle VI. Mehmet Vahdettin tahta çıktı. Sadrazam Talat Paşa istifa etti.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Osmanlı Devleti’ni savaşa sokan İttihat ve Terakki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yönetimden çekildi.</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Ahmet İzzet Paşa başkanlığında yeni hükûmet kuruldu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hükûmet Wilson İlkeleri doğrultusunda imzalanacak bir ateşkes</a:t>
            </a:r>
            <a:r>
              <a:rPr lang="tr-TR" sz="1100" b="1" u="sng" dirty="0">
                <a:latin typeface="Calibri" panose="020F0502020204030204" pitchFamily="34"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istedi</a:t>
            </a:r>
            <a:r>
              <a:rPr lang="tr-TR" sz="28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100"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3192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C07D715-2236-4BA3-BB36-8A7BD86D21C0}"/>
              </a:ext>
            </a:extLst>
          </p:cNvPr>
          <p:cNvSpPr/>
          <p:nvPr/>
        </p:nvSpPr>
        <p:spPr>
          <a:xfrm>
            <a:off x="787791" y="628073"/>
            <a:ext cx="10691446"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 Hükûmeti tarafından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Bahriye Nazırı Rauf Bey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başkanlığında görevlendirilen heyet,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Limni Adası’nın Mondros Limanı’na gitti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İtilaf Devletleri’ni temsil eden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Amiral Kalthorp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İngilizlerin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Agememnon adlı zırhlı savaş gemisinde 27 Ekim 1918’de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ateşkes görüşmeleri başladı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Yapılan görüşmeler sonucunda 25 madde hâlinde düzenlenen Mondros Mütarekesi imzalandı. (30 Ekim 1918)</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37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6676063-97F9-49B4-A6D7-D04AD627D61B}"/>
              </a:ext>
            </a:extLst>
          </p:cNvPr>
          <p:cNvSpPr/>
          <p:nvPr/>
        </p:nvSpPr>
        <p:spPr>
          <a:xfrm>
            <a:off x="384517" y="887712"/>
            <a:ext cx="11422966" cy="4218784"/>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Mondros Mütarekesi’nin bazı maddeleri şunlardır:</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Boğazlar</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Devletleri’ne açılacak, Karadeniz’e girişler serbest olacak, Karadeniz ve Çanakkale’deki istihkâmlar İtilaf Devletleri tarafından işgal edilecek.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Osmanlı orduları terhis edilecek</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ordunun taşıt, araç gereç, silah ve cephanesine İtilaf Devletleri tarafından el konulacak.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Osmanlı Devleti’nin elindeki tüm savaş esirleri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esir ya da tutuklu bulunan bütün Ermeniler serbest bırakılacak fakat İtilaf Devletleri’nin elindeki Türk savaş esirleri geri verilmeyecek.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1335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7B32330-6FE5-48A6-92DA-1C564E76B5EA}"/>
              </a:ext>
            </a:extLst>
          </p:cNvPr>
          <p:cNvSpPr/>
          <p:nvPr/>
        </p:nvSpPr>
        <p:spPr>
          <a:xfrm>
            <a:off x="675249" y="397561"/>
            <a:ext cx="10944665" cy="4414670"/>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İtilaf Devletleri güvenliklerini tehdit eden bir durum karşısında, herhangi bir stratejik noktayı işgal hakkına sahip olacak. (Madde 7)</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Vilayet-i Sitte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denilen altı doğu ilinde (Erzurum, Van, Bitlis, Sivas, Harput, Diyarbakır) herhangi bir karışıklık çıkarsa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İtilaf Devletleri buraları işgal hakkına sahip olacak. (Madde 24)</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Toros Tünelleri,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tarafından işgal edilecek.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Tüm liman ve tersaneler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İtilaf Devletleri’nin kontrolünde olacak.</a:t>
            </a: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 Hükûmet haberleşmesi dışındaki telsiz, telgraf ve kablolar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(iletişim hatları) İtilaf Devletleri’nin denetimi altında olacak.</a:t>
            </a:r>
            <a:endParaRPr lang="tr-TR" sz="1100" b="1" u="sng"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777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0E54D87-5484-47D3-B7BD-BAC4EC9F0AED}"/>
              </a:ext>
            </a:extLst>
          </p:cNvPr>
          <p:cNvSpPr/>
          <p:nvPr/>
        </p:nvSpPr>
        <p:spPr>
          <a:xfrm>
            <a:off x="328246" y="424470"/>
            <a:ext cx="11535508" cy="5782993"/>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UYARI:</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Mondros Mütarekesi’nin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ve 24. maddeleri</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Devletleri’nin Osmanlı topraklarında istedikleri yerleri işgal etmelerine zemin</a:t>
            </a:r>
            <a:r>
              <a:rPr lang="tr-TR" sz="1100" b="1" dirty="0">
                <a:latin typeface="Calibri" panose="020F0502020204030204" pitchFamily="34"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hazırlamıştır.</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Mondros Mütarekesi’nin imzalanmasından hemen sonra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İngiltere, Musul’a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girerek ateşkese rağmen -Osmanlı topraklarındaki ilk</a:t>
            </a:r>
            <a:r>
              <a:rPr lang="tr-TR" sz="1100" b="1" dirty="0">
                <a:latin typeface="Calibri" panose="020F0502020204030204" pitchFamily="34"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işgalini gerçekleşti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rdi. (3 Kasım 1918)</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Fransa da Adana ve çevresini işgal etti.</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Yunanistan ve İtalya da kendilerine vadeliden yerleri ele geçirmek için işgal hareketlerine başladılar.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- 13 Kasım 1918’de İtilaf donanması İstanbul’a gelerek Dolmabahçe Sarayı önlerinde demir attı.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Osmanlı Devleti’nin başkenti de fiilen işgal edilmiş oldu.</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417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2E78EE4-3642-437D-BC2B-38828053AEED}"/>
              </a:ext>
            </a:extLst>
          </p:cNvPr>
          <p:cNvSpPr/>
          <p:nvPr/>
        </p:nvSpPr>
        <p:spPr>
          <a:xfrm>
            <a:off x="553329" y="521953"/>
            <a:ext cx="11085341" cy="5140831"/>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Mondros Mütarekesi’ne Yönelik Tepkiler</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İstanbul Hükümeti'nin Tepkisi:</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Mondros Mütarekesi dört yıldır devam eden savaşı bitirdiği ve beklenen barışı getirdiği düşüncesiyle, İstanbul Hükûmeti</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tarafından olumlu karşılandı.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Mondros’tan sonra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hükûmette yaşanan iç karışıklıklar nedeniyle Ahmet İzzet Paşa Hükûmeti istifa etti.</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Tevfik Paşa yeni hükûmeti kurdu.</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Padişah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anayasanın kendisine verdiği yetkiyi kullanarak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Mebusan Meclisini dağıttı.</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7660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43A716-65B7-42B3-BEA8-910A4AB3BC57}"/>
              </a:ext>
            </a:extLst>
          </p:cNvPr>
          <p:cNvSpPr/>
          <p:nvPr/>
        </p:nvSpPr>
        <p:spPr>
          <a:xfrm>
            <a:off x="475957" y="764313"/>
            <a:ext cx="11240086" cy="4679807"/>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İşgalcilerin baskıları karşısında Tevfik Paşa Hükûmeti de padişaha istifasını sundu ve yerine İngilizleri destekleyen politikalar</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izleyen Damat Ferit Paşa Hükûmeti kuruldu.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Mustafa Kemal’in Tepkisi:</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Mondros Mütarekesi imzalandığında, Alman General Liman Von Sanders’in (Liman Fon Sanders) yerine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Yıldırım Orduları</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Grup Komutanlığı’na tayin edilen Mustafa Kemal</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antlaşmanın çok ağır şartlar içerdiği ve bağımsızlıkla bağdaşmayan bir</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antlaşma olduğu konusunda İstanbul Hükümeti'ni uyarmaya çalıştı.</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0758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F8071AB-89CA-45AE-915D-5D8A8C32D2AD}"/>
              </a:ext>
            </a:extLst>
          </p:cNvPr>
          <p:cNvSpPr/>
          <p:nvPr/>
        </p:nvSpPr>
        <p:spPr>
          <a:xfrm>
            <a:off x="518160" y="407192"/>
            <a:ext cx="11155680" cy="5601855"/>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Harbiye Bakanlığı emrine alınarak İstanbul’a çağrıldı.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-13 Kasım 1918’de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Mustafa Kemal, İstanbul’a geldiğinde Dolmabahçe Sarayı önlerinde demirli olan işgal donanmasını görünc</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“Geldikleri gibi giderler” sözleriyle tepkisini gösterdi.</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Halkın tepkisi:</a:t>
            </a:r>
            <a:endParaRPr lang="tr-TR" sz="11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Halkın büyük bir çoğunluğu, başlayan işgallerle beraber İstanbul Hükümeti'nin tepkisiz kalması nedeniyle kendiliğinden</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örgütlenmeye başladı.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Halk,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işgal güçleri karşısında bulundukları bölgeleri korumak için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direniş cemiyetleri kurdu, miting ve protestolarla işgallerin</a:t>
            </a:r>
            <a:r>
              <a:rPr lang="tr-TR" sz="1100" b="1" u="sng" dirty="0">
                <a:latin typeface="Calibri" panose="020F0502020204030204" pitchFamily="34"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haksızlığını tüm dünyaya duyurmaya çalıştı.</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4710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33242B4-ABA2-4519-BE4D-A8132CCB97E2}"/>
              </a:ext>
            </a:extLst>
          </p:cNvPr>
          <p:cNvSpPr/>
          <p:nvPr/>
        </p:nvSpPr>
        <p:spPr>
          <a:xfrm>
            <a:off x="689317" y="628073"/>
            <a:ext cx="10832123" cy="3296736"/>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Daha sonra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Kuvayı Millîye’yi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oluşturan halk işgalci güçlere karşı silahlı mücadeleye geçerek yaşadıkları toprakları korumaya çalıştı.</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Yeni Bir Dünya Hayali</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1917 yılında İtilaf Devletleri’nin yanında savaşa katılan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ABD’nin başkanı Woodrow Wilson,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her iki tarafın da</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çıkarlarını gözettiği iddiasıyla 14 maddelik bir bildiri duyurdu.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6101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BFF30DC-957D-4268-B724-AFA6DF735657}"/>
              </a:ext>
            </a:extLst>
          </p:cNvPr>
          <p:cNvSpPr/>
          <p:nvPr/>
        </p:nvSpPr>
        <p:spPr>
          <a:xfrm>
            <a:off x="475957" y="167049"/>
            <a:ext cx="11240086" cy="6523902"/>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Wilson İlkeleri’nin bazı maddeleri şunlardır:</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Barış antlaşmalarında ve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diplomaside açıklık olacak.</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Ekonomik sınırlandırılmalar kaldırılacak</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Ülkelerin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ilahsızlanma</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larını sağlayacak</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karşılıklı güvenceler verilecek.</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Galip devletler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mağlup devletlerden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toprak ya da savaş tazminatı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almayacak.</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Devletlerarası barışı sağlamak amacıyla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Cemiyet-i Akvam (Milletler Cemiyeti) kurulacak.</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6.Osmanlı Devleti’nin Türklerin çoğunlukta olduğu bölgelerinde Osmanlı egemenliği sağlanacak, Türklerin çoğunlukta olmadığı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bölgelerde ise buradaki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milletlerin kendi kendini yönetme hakkı olacak</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Boğazlar</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bütün milletlerin gemilerine açık olacak ve</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durum milletlerarası kontrol altında olacak (12. Madde).</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9554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47DCE93-4014-4944-B4EC-09A74E4FC6BF}"/>
              </a:ext>
            </a:extLst>
          </p:cNvPr>
          <p:cNvSpPr/>
          <p:nvPr/>
        </p:nvSpPr>
        <p:spPr>
          <a:xfrm>
            <a:off x="588498" y="518741"/>
            <a:ext cx="11015003" cy="4218784"/>
          </a:xfrm>
          <a:prstGeom prst="rect">
            <a:avLst/>
          </a:prstGeom>
        </p:spPr>
        <p:txBody>
          <a:bodyPr wrap="square">
            <a:spAutoFit/>
          </a:bodyPr>
          <a:lstStyle/>
          <a:p>
            <a:pPr>
              <a:lnSpc>
                <a:spcPct val="107000"/>
              </a:lnSpc>
              <a:spcAft>
                <a:spcPts val="0"/>
              </a:spcAft>
            </a:pP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Barışa Son Veren Barış</a:t>
            </a:r>
            <a:endParaRPr lang="tr-TR" sz="11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18 Ocak 1919’da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Paris Barış Konferansı toplandı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Konferansın toplanma amacı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savaşı kaybeden devletlerle yapılacak olan barışın esaslarını görüşmekti.</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Konferansa otuz iki devlet katıldı.</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ABD, İngilter</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Fransa, Japonya ve İtalya konferansta etkili olan devletlerdi.</a:t>
            </a:r>
            <a:endParaRPr lang="tr-TR"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Konferansa bizzat katılan </a:t>
            </a:r>
            <a:r>
              <a:rPr lang="tr-TR" sz="28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ABD Başkanı Wilson’un temel amacı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Cemiyet-i Akvamın (Milletler Cemiyeti) kurulmasını</a:t>
            </a:r>
            <a:r>
              <a:rPr lang="tr-TR" sz="1100" b="1" u="sng" dirty="0">
                <a:latin typeface="Calibri" panose="020F0502020204030204" pitchFamily="34" charset="0"/>
                <a:ea typeface="Times New Roman" panose="02020603050405020304" pitchFamily="18" charset="0"/>
                <a:cs typeface="Times New Roman" panose="02020603050405020304" pitchFamily="18" charset="0"/>
              </a:rPr>
              <a:t> </a:t>
            </a:r>
            <a:r>
              <a:rPr lang="tr-TR" sz="2800" b="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sağlamaktı.</a:t>
            </a:r>
            <a:endParaRPr lang="tr-TR" sz="11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1336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8729ACC-AAA9-4D4E-8578-39584C20A2D0}"/>
              </a:ext>
            </a:extLst>
          </p:cNvPr>
          <p:cNvSpPr/>
          <p:nvPr/>
        </p:nvSpPr>
        <p:spPr>
          <a:xfrm>
            <a:off x="436099" y="530591"/>
            <a:ext cx="11113477"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Dünya Savaşı’nı Bitiren Antlaşmalar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Almanya ile imzalanan Versailles (Versay) Antlaşması’na göre: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Almanya, Fransa ve Belçika’dan daha önceden aldığı bütün toprakları geri verecek.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Almanya’nın bütün sömürgeleri İngiltere, Fransa ve Japonya arasında paylaşılacak.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Almanya’da zorunlu askerlik kaldırılacak, Alman ordusu 100 bin kişiye indirilecek. Deniz</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kuvvetleri sınırlandırılacak. Denizaltı ve savaş uçağı yapması yasaklanacak.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Almanya savaş tazminatı (tamirat borcu adı altında) ödeyecek.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0882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0C74B2D-5DB9-4A98-8DD4-BE559468EE10}"/>
              </a:ext>
            </a:extLst>
          </p:cNvPr>
          <p:cNvSpPr/>
          <p:nvPr/>
        </p:nvSpPr>
        <p:spPr>
          <a:xfrm>
            <a:off x="553329" y="847727"/>
            <a:ext cx="11085341" cy="3757760"/>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Avusturya ile imzalanan Saint Germain (Sen Jermen) Antlaşması’na göre: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Avusturya-Macaristan İmparatorluğu parçalandı.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Macaristan, Çekoslovakya ve Yugoslavya bağımsız oldu.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Milletler Cemiyetinin izni olmadan Almanya ile birleşmeyecek.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3.Avusturya’da zorunlu askerlik kaldırılacak ve Avusturya ordusu 30 bin kişiyle sınırlandırılacak.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Avusturya savaş tazminatı ödeyecek.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3123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16C171A-39FF-4A45-83FF-F811C18B4CAB}"/>
              </a:ext>
            </a:extLst>
          </p:cNvPr>
          <p:cNvSpPr/>
          <p:nvPr/>
        </p:nvSpPr>
        <p:spPr>
          <a:xfrm>
            <a:off x="616633" y="1232983"/>
            <a:ext cx="10958733" cy="3296736"/>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Bulgaristan ile imzalanan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Neuilly</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(Nöyyi) Antlaşması’na göre: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1.Güney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Dobruca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Romanya’ya; Gümülcine ve Dedeağaç Yunanistan’a;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Tsaribrod</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Srurmitsa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Yugoslavya’ya bırakılacak.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Bulgaristan’da zorunlu askerlik kaldırılacak. Ordusu 25 bin kişi ile sınırlandırılacak, deniz ve hava kuvveti oluşturması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yasaklanacak.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Bulgaristan savaş tazminatı ödeyecek.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452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6CFE950-84C7-402B-959F-2399B88A7BE4}"/>
              </a:ext>
            </a:extLst>
          </p:cNvPr>
          <p:cNvSpPr/>
          <p:nvPr/>
        </p:nvSpPr>
        <p:spPr>
          <a:xfrm>
            <a:off x="539262" y="397561"/>
            <a:ext cx="11113476" cy="6062878"/>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Macaristan ile imzalanan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Triannon</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Tiriyanon</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Antlaşması’na göre: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1.Presburg bölgesi Çekoslovakya’ya; Bosna Hersek Yugoslavya’ya;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Transilvanya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Romanya’ya;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Burgerland</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Avusturya’ya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bırakılacak.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Macaristan’da zorunlu askerlik kaldırılacak, ordusu 35 bin kişi ile sınırlandırılacak, deniz ve hava kuvveti oluşturması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yasaklanacak.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Macaristan savaş tazminatı ödeyecek.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Antlaşmalarla yenilen İttifak Devletleri’ne dayatılan ağır şartlar bu devletlerin kamuoyunda derin bir hoşnutsuzluk oluşturdu.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Oluşan hoşnutsuzluk savaşın getirdiği ekonomik yıkımla birleşince Avrupa’da uzun süreli bir barışı sağlamayı imkansız hâle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getirdi.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0378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646FC51-D6D2-412A-A55E-19B17D36C6E8}"/>
              </a:ext>
            </a:extLst>
          </p:cNvPr>
          <p:cNvSpPr/>
          <p:nvPr/>
        </p:nvSpPr>
        <p:spPr>
          <a:xfrm>
            <a:off x="511126" y="460253"/>
            <a:ext cx="11169748"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İŞGALLERİN BAŞLAMASI VE MİLLÎ MÜCADELEYE HAZIRLIK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Mütareke Dönemi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 Dünya Savaşı'nın yenik devletlerine imzalatılacak olan barış anlaşmalarının hazırlanması için toplanan Paris Barış</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Konferansı'nda İzmir ve çevresinin Yunanistan tarafından işgal edilmesi kararlaştırılmıştı.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Paris Barış Konferansı'ndan önce, Mondros Ateşkes Antlaşması'nın imzalanmasının hemen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ardından antlaşmanın 7. maddesine dayanarak işgallere başlamışlardı.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İlk olarak Musul, İngilizler tarafından işgal edilmişti.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3959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43DA106-2EA7-4BE9-BFF2-072921EA0CE3}"/>
              </a:ext>
            </a:extLst>
          </p:cNvPr>
          <p:cNvSpPr/>
          <p:nvPr/>
        </p:nvSpPr>
        <p:spPr>
          <a:xfrm>
            <a:off x="497058" y="454824"/>
            <a:ext cx="11197883" cy="5601855"/>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Fransızlar da Hatay'ın Dörtyol ilçesini işgal etmişlerdi.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Fransızlara karşı, silahlı ilk halk direniş hareketi de başlamıştı.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İzmir’in İşgali (15 Mayıs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İngiltere'nin büyük desteği neticesinde Paris Barış Konferansı'nda, Yunan ordusunun İzmir'i işgali kararlaştırıldı.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Hükûmeti'ne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işgalin Mondros Ateşkes Antlaşması'nın 7. maddesi gereğince yapılacağı bildirildi.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Damat Ferit Paşa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Hükûmeti'nden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gelen emirler gereği, İzmir Valisi İzzet Bey ve Kolordu Komutanı Ali Nadir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Paşa'dan işgal hareketine karşı koymamaları ve işgal kuvvetlerine karşı gereken kolaylığın gösterilmesi istendi.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1090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5DB70CB-0EDF-40D4-9A26-84CB2FCCADE5}"/>
              </a:ext>
            </a:extLst>
          </p:cNvPr>
          <p:cNvSpPr/>
          <p:nvPr/>
        </p:nvSpPr>
        <p:spPr>
          <a:xfrm>
            <a:off x="633046" y="858129"/>
            <a:ext cx="10986868" cy="2835713"/>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 Mayıs 1919 sabahında, bir İngiliz gemisinin desteğindeki Yunan ordusu İzmir'e asker çıkardı.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Hukuk-u Beşer gazetesi yazarı Hasan Tahsin, silahını ateşleyerek Yunan bayrağını taşıyan askeri vurdu.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İzmir'de ilk silahlı direniş başlarken Hasan Tahsin de şehit düştü.</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Yunanlılar, Aydın, Nazilli, Akhisar ve Ayvalık'ı işgal etti.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532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2BEEE0E-1C46-431C-A2A3-658F4B3391F7}"/>
              </a:ext>
            </a:extLst>
          </p:cNvPr>
          <p:cNvSpPr/>
          <p:nvPr/>
        </p:nvSpPr>
        <p:spPr>
          <a:xfrm>
            <a:off x="447822" y="397561"/>
            <a:ext cx="11296356" cy="6062878"/>
          </a:xfrm>
          <a:prstGeom prst="rect">
            <a:avLst/>
          </a:prstGeom>
        </p:spPr>
        <p:txBody>
          <a:bodyPr wrap="square">
            <a:spAutoFit/>
          </a:bodyPr>
          <a:lstStyle/>
          <a:p>
            <a:pPr>
              <a:lnSpc>
                <a:spcPct val="107000"/>
              </a:lnSpc>
              <a:spcAft>
                <a:spcPts val="0"/>
              </a:spcAft>
            </a:pP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Millîye Direnişi: Bağımsızlık Ruhu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Millîye, Mondros Ateşkes Antlaşması'ndan sonra, vatanı işgal eden düşmanla ve azınlık faaliyetlerine karşı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çarpışan silahlı grupları ve onlara maddi, manevi ya da fikirsel yardımda bulunan herkesi kapsamaktadır.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Cemiyetler: Direniş ve Kurtuluş Yolları Arayışı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bir yandan işgal ettikleri yerleri genişletirken, diğer yandan da Anadolu ve Trakya'da bağımsızlık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elde etme emeliyle harekete geçen azınlıkları kışkırtıyor ve kullanıyorlardı.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girişimlere karşı kurulan Müdafaa-i Hukuk-u Millîye Cemiyetleri ile bir taraftan siyasi faaliyetler başlarken, diğer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taraftan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Millîye adı altında askerî kurumlar oluşturulmaya başlandı.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5506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5133C7E-4662-45FC-AFA2-5242E740688B}"/>
              </a:ext>
            </a:extLst>
          </p:cNvPr>
          <p:cNvSpPr/>
          <p:nvPr/>
        </p:nvSpPr>
        <p:spPr>
          <a:xfrm>
            <a:off x="335280" y="628072"/>
            <a:ext cx="11521440"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Kuruluş amaçları yönünden ele alındığında üç grup cemiyet oluştu.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I-Azınlıkların Kurduğu Cemiyetler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Rum, Ermeni ve Museviler tarafından kurulan bu cemiyetlerin ortak amacı, dağılan Osmanlı İmparatorluğu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topraklarından pay almak ve kendi devletlerini kurmaktı.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Mavr</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Mira (Kara Gün)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Megalo İdea (Büyük Ülkü) amacıyla hareket ediyordu. Ana hedefi Bizans İmparatorluğu sınırlarına yeniden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ulaştırmaktı.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Yunan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Kızılhaçı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Göçmenler Cemiyeti ve Rum İzcilik Okulu tarafından destekleniyordu.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1108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28EB73D-9B7D-445E-9A73-E33C03EE7E01}"/>
              </a:ext>
            </a:extLst>
          </p:cNvPr>
          <p:cNvSpPr/>
          <p:nvPr/>
        </p:nvSpPr>
        <p:spPr>
          <a:xfrm>
            <a:off x="475957" y="167049"/>
            <a:ext cx="11240086" cy="6523902"/>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Etnik-i Eterya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- 1821'de Yunan isyanını Patrikhane ile birlikte çıkaran cemiyettir.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Mütareke Dönemi'nde Batı Anadolu'da Rum nüfusunun artırılması ve Trabzon dolaylarında Pontus Rum</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Devleti'nin kurulması için çalışmıştır.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Pontus Rum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Doğu Karadeniz kıyılarında bir Pontus Devleti kurulması düşüncesi, Yunanistan'ın bağımsızlığını elde ettiği yıllara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kadar gitmektedir.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Yunan Megalo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İdeası'nın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(Büyük Ülkü) hedeflerinden biridir.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Misyonerlik faaliyetleri de yürüten Merzifon Amerikan Kolejinin etkisiyle 1904'te Pontus Cemiyeti kuruldu.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İstanbul'daki Fener Rum Patrikhanesi ve ona bağlı kiliseler, Pontus Devleti kurma girişimine hız verdiler.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1766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8EBD1AE-D032-40E3-9F05-8C8B19FEE75E}"/>
              </a:ext>
            </a:extLst>
          </p:cNvPr>
          <p:cNvSpPr/>
          <p:nvPr/>
        </p:nvSpPr>
        <p:spPr>
          <a:xfrm>
            <a:off x="539261" y="687554"/>
            <a:ext cx="11113477" cy="3757760"/>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Ruslar, Rum çetelerinin de yardımıyla Trabzon başta olmak üzere Karadeniz Bölgesi'nin bir kısmını işgal ettiler.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Pontus sorunu, Lozan Barış Antlaşması ile tarihe karışmış olmasına rağmen, Yunanistan yapay olarak Pontus</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meselesini gündeme getirmeye devam etmiştir.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- 1985 yılından itibaren sözde “Pontus Soykırımı” iddialarına hız vermiş, 19 Mayıs gününü sözde “Pontus Soykırımı'nı Anma Günü” olarak kabul eden tarihî gerçeklerle uyuşmayan bir yasa çıkarmıştır.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625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9A326CC-8FBE-4499-A789-3484275BEC2B}"/>
              </a:ext>
            </a:extLst>
          </p:cNvPr>
          <p:cNvSpPr/>
          <p:nvPr/>
        </p:nvSpPr>
        <p:spPr>
          <a:xfrm>
            <a:off x="412652" y="590843"/>
            <a:ext cx="11366695" cy="395364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Taşnak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Sütyun</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Hınçak Cemiyetleri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Amaçları Doğu Anadolu'da ve Çukurova yöresinde Ermeni Devleti kurmaktı.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Ermeni Patriği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Zaven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Efendi tarafından yönetilen Hınçak Komitesi, Mavri Mira Cemiyeti ile de iş birliği yaptı.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Alyans İsrailit ve Makabi Cemiyetleri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cemiyetlerin amacı Filistin'de İsrail Devleti'nin kurulmasını sağlamaktı.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Osmanlı Devleti'nde yaşayan Yahudilerin ticari çıkarları için uğraşmıştır.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528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0F34C48-313A-409E-9A68-7542B0EF7BB0}"/>
              </a:ext>
            </a:extLst>
          </p:cNvPr>
          <p:cNvSpPr/>
          <p:nvPr/>
        </p:nvSpPr>
        <p:spPr>
          <a:xfrm>
            <a:off x="548639" y="450167"/>
            <a:ext cx="11113477" cy="3296736"/>
          </a:xfrm>
          <a:prstGeom prst="rect">
            <a:avLst/>
          </a:prstGeom>
        </p:spPr>
        <p:txBody>
          <a:bodyPr wrap="square">
            <a:spAutoFit/>
          </a:bodyPr>
          <a:lstStyle/>
          <a:p>
            <a:pPr lvl="0">
              <a:lnSpc>
                <a:spcPct val="107000"/>
              </a:lnSpc>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Millî Varlığa Düşman Cemiyetler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Millî varlığa düşman cemiyetlerin çoğu İtilaf Devletleri'nin, özellikle de İngilizlerin desteğiyle kurulmuş ve yönlendirilmişlerdir.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Halkın gücüne dayanarak bağımsızlığın sağlanabileceğine inanmadıkları için İstanbul Hükümeti'nin politikalarını</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desteklemişler ya da güçlü bir devletin manda ve himayesini istemişlerdi.</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cemiyetlerin faaliyetleri millî birliği bozucu sonuçlar doğurmuştur.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4583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2549794-6B89-44B8-A299-F6285DB30B1B}"/>
              </a:ext>
            </a:extLst>
          </p:cNvPr>
          <p:cNvSpPr/>
          <p:nvPr/>
        </p:nvSpPr>
        <p:spPr>
          <a:xfrm>
            <a:off x="433754" y="661636"/>
            <a:ext cx="11324492"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Kürt Teali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İngilizlerin desteği ile İstanbul'da kurulan bu cemiyetin amacı, bağımsız bir Kürt devleti kurmaktı.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İslam Teali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İstanbul'da bazı medrese hocaları önderliğinde kurulan bu cemiyetin amacı, hilafet ve saltanatı güçlendirerek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kurtuluşu sağlamaktı.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Wilson Prensipleri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Halide Edip, Ahmet Emin, Refik Halit gibi Osmanlı aydınları tarafından kurulan cemiyet, kurtuluşun ancak Amerika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mandasına girmekle mümkün olabileceğini savunuyordu.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2322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C7D8629-A247-490B-91C0-5B32181DF727}"/>
              </a:ext>
            </a:extLst>
          </p:cNvPr>
          <p:cNvSpPr/>
          <p:nvPr/>
        </p:nvSpPr>
        <p:spPr>
          <a:xfrm>
            <a:off x="518160" y="569583"/>
            <a:ext cx="11155680"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İngiliz Muhipleri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İngilizlerin desteği ile İstanbul'da kurulmuştur.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Sadrazam Damat Ferit Paşa ve bazı devlet adamlarınca desteklenmiştir.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Cemiyetin ana gayesi, Osmanlı ve İngiliz dostluğunu güçlendirmek ve İngiltere'nin koruyuculuğu altına girmeyi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sağlayabilmektir.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Hürriyet ve İtilaf Fırkası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- 1911'de İttihat ve Terakki'ye karşı olanların kurduğu partidir.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Anadolu'da başlayan kurtuluş hareketini İttihatçıların işi olarak gördükleri için bu harekete karşı çıkmışlardır.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9387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5493360-4D91-419D-8177-B25DBDE7C56E}"/>
              </a:ext>
            </a:extLst>
          </p:cNvPr>
          <p:cNvSpPr/>
          <p:nvPr/>
        </p:nvSpPr>
        <p:spPr>
          <a:xfrm>
            <a:off x="370449" y="459259"/>
            <a:ext cx="11451101"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Sulh ve Selamet-i Osmani Fırkası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Ulemadan bir grup tarafından İstanbul'da kurulmuştur.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Ülkenin kurtuluşunun ancak padişah ve halifenin emirlerine mümkün olacağını savunmuşlardır.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Millî Cemiyetler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Mondros Ateşkes Antlaşması'nın 7. Maddesini hukukî dayanak göstererek, ülkenin çeşitli yerlerine asker çıkarmaya başladılar. Bu gelişmelerden cesaret alan azınlıklar da kendi emelleri doğrultusunda harekete geçerek, Türklere karşı taşkınlıklarını arttırdılar. İstanbul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Hükûmeti'nin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duruma sessiz kalması karşısında Türk aydınları harekete geçtiler. Vatanı koruma ve bağımsız yaşama isteği doğrultusunda cemiyetler kurdular.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001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3245DE9-8B37-4A36-9E71-DE5632FCF01E}"/>
              </a:ext>
            </a:extLst>
          </p:cNvPr>
          <p:cNvSpPr/>
          <p:nvPr/>
        </p:nvSpPr>
        <p:spPr>
          <a:xfrm>
            <a:off x="363415" y="426688"/>
            <a:ext cx="11465169"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Bölgesel amaçlı kurulan bu cemiyetlerin ortak bazı özellikleri Şunlardır: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Bölgelerinin Türklüğünü kanıtlamak çabasındaydılar. Bunun için de tarihsel gerçeklerle birlikte nüfus çoğunluğuna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önem vermişlerdir.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Wilson İlkeleri'nin 12. Maddesinden yararlanmak istemişlerdir.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Bölge halkının desteğini ve birliği sağlamak için geniş katılımlı kongreler düzenlemişlerdir.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Haklarını savunmak, isteklerini iletmek için Paris Barış Konferansı'na ve İstanbul'daki İtilaf Devletleri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temsilcilerine heyetler göndermişlerdir.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Bölgelerini işgalcilere ve azınlıklara karşı savunmuşlardır.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6799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3998B16-E7A6-471A-A884-19ACFFE238C6}"/>
              </a:ext>
            </a:extLst>
          </p:cNvPr>
          <p:cNvSpPr/>
          <p:nvPr/>
        </p:nvSpPr>
        <p:spPr>
          <a:xfrm>
            <a:off x="595532" y="763321"/>
            <a:ext cx="11000935"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Trakya-</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Paşaeli</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Müdafaa-i Hukuk Cemiyeti : (1918)</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Merkezi: Edirne'dir.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Amacı: Trakya'daki Rum taşkınlıklarını engellemek, bu bölgenin Yunanistan'a katılmasını engellemektir.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Edirne ve Lüleburgaz'da kongre yapmışlardır.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Trakya'da bağımsız bir Türk devletinin kuruluşunu gerçekleştirmişler, sonra Anadolu hareketine katılmışlardır.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Basın yolu ile Trakya'nın Türk yurdu olduğunu duyurmaya çalışmışlardır.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9766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88BF560-E589-4C7E-9473-52C6121BABE8}"/>
              </a:ext>
            </a:extLst>
          </p:cNvPr>
          <p:cNvSpPr/>
          <p:nvPr/>
        </p:nvSpPr>
        <p:spPr>
          <a:xfrm>
            <a:off x="461889" y="628072"/>
            <a:ext cx="11268221"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Şark Vilayetleri Müdafaa-i Hukuk Cemiyeti (Doğu Anadolu Müdafaa-i Hukuk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Merkezi İstanbul'dadır. Anadolu'nun doğusunda bir Ermeni Devleti kurulması planlarını önlemek ve bölge halkının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haklarını savunmak için mücadele etmişlerdir. Erzurum Kongresi, bu cemiyet tarafından düzenlenmiştir.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İzmir Müdafaa-i Hukuk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İzmir'de kurulmuştur.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İzmir ve Ege Bölgesi'nin Türklere ait olduğunu dünyaya kanıtlamak ve bölgenin Yunanistan'a verilmesini önlemek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amacıyla mücadele etmiştir.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510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1319B17-6E42-4A1A-B60B-3C3604B3D075}"/>
              </a:ext>
            </a:extLst>
          </p:cNvPr>
          <p:cNvSpPr/>
          <p:nvPr/>
        </p:nvSpPr>
        <p:spPr>
          <a:xfrm>
            <a:off x="419686" y="703839"/>
            <a:ext cx="11352628"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İzmir Redd-i İlhak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Önce Müdafaa-i Hukuk adını taşıyan bu cemiyet, İzmir'in Yunanistan tarafından işgal edileceğinin öğrenilmesi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üzerine kurulmuştur. Bu işgale karşı silahlı mücadeleyi başlatmıştır.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Trabzon Muhafaza-i Hukuk-u Millîye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Trabzon ve civarının Rumlara verilerek bu bölgede Pontus Rum Devleti'nin kurulmasını önlemek; işgallere ve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Pontus çetelerine karşı silahlı direnişte bulunmak üzere kurulmuştur.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Erzurum Kongresi'nin toplanmasında Doğu Anadolu Müdafaa-i Hukuk Cemiyeti ile birlikte önemli rol oynamıştır.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5829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72E3D35-D5E1-4380-A4AA-7600E551A401}"/>
              </a:ext>
            </a:extLst>
          </p:cNvPr>
          <p:cNvSpPr/>
          <p:nvPr/>
        </p:nvSpPr>
        <p:spPr>
          <a:xfrm>
            <a:off x="490024" y="597719"/>
            <a:ext cx="11211951"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Kilikyalılar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Merkezi İstanbul'dur.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Adana ve çevresini işgal eden Fransızlar ve Fransız ordusunda yer alan Ermenilerin saldırılarına karşı bölgede silahlı direnişi başlatmıştır. Pozantı Kongresi'ni toplamıştır.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Millî Kongre Cemiyeti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İstanbul'da kurulan bu cemiyetin diğer cemiyetlerden farkı, ülke genelinde partiler üstü bir örgütlenmeyi sağlamaktı.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Cemiyetin amacı, Türkler aleyhine basın ve yayın yoluyla yapılan olumsuz propagandaları engellemekti.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145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76AA588-B25C-434F-9F6C-97CD55488148}"/>
              </a:ext>
            </a:extLst>
          </p:cNvPr>
          <p:cNvSpPr/>
          <p:nvPr/>
        </p:nvSpPr>
        <p:spPr>
          <a:xfrm>
            <a:off x="590843" y="534572"/>
            <a:ext cx="11155680" cy="2337178"/>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cemiyetler; birbirlerinden habersiz, yörelerin kurtuluşu amacı ile kurulan ve kongreler düzenleyen cemiyetlerdir.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r>
              <a:rPr lang="tr-TR" sz="2800" dirty="0">
                <a:solidFill>
                  <a:srgbClr val="000000"/>
                </a:solidFill>
                <a:latin typeface="Times New Roman" panose="02020603050405020304" pitchFamily="18" charset="0"/>
                <a:ea typeface="Times New Roman" panose="02020603050405020304" pitchFamily="18" charset="0"/>
              </a:rPr>
              <a:t>- M. Kemâl'in de gayretleri ile bunlar Anadolu ve Rumeli Müdafaa-i Hukuk Cemiyetleri adı ile birleşmişlerdir</a:t>
            </a:r>
            <a:endParaRPr lang="tr-TR" dirty="0"/>
          </a:p>
        </p:txBody>
      </p:sp>
    </p:spTree>
    <p:extLst>
      <p:ext uri="{BB962C8B-B14F-4D97-AF65-F5344CB8AC3E}">
        <p14:creationId xmlns:p14="http://schemas.microsoft.com/office/powerpoint/2010/main" val="1357230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F988DD1-D8A9-497A-BB65-5E938D9B72DC}"/>
              </a:ext>
            </a:extLst>
          </p:cNvPr>
          <p:cNvSpPr/>
          <p:nvPr/>
        </p:nvSpPr>
        <p:spPr>
          <a:xfrm>
            <a:off x="518160" y="397561"/>
            <a:ext cx="11155680" cy="6062878"/>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Mustafa Kemal Paşa’nın Samsun’a Çıkışı (19 Mayıs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Paşa ve onun emrindeki 18 arkadaşı bölgede asayiş sağlamak ve bozulan düzeni yeniden inşa etmek üzere harekete geçti.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İstanbul'dan Samsun'a doğru 16 Mayıs 1919'da Bandırma vapuruyla yola çıkan heyet, 19 Mayıs 1919 sabahı saat 6'da Samsun Limanı'na ulaştı.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Mustafa Kemal'in Samsun’a: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Resmi görevli olarak çıkmış:</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Askeri görevi: 9. Ordu Müfettişi,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İdari görevi: Doğu Karadeniz'de meydana gelen Pontus Rum Çeteleri ile yerel milis kuvvetler arasındaki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uyuşmazlığı gidermek.</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87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E56FD17-C226-413D-971E-FA76EA22A87F}"/>
              </a:ext>
            </a:extLst>
          </p:cNvPr>
          <p:cNvSpPr/>
          <p:nvPr/>
        </p:nvSpPr>
        <p:spPr>
          <a:xfrm>
            <a:off x="787791" y="956604"/>
            <a:ext cx="10789920" cy="1913665"/>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Hukukî görevi: Teftişlerde bulunmak, amacı ile Samsun'a çıkmıştır.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Mustafa Kemal Paşa, Samsun'a çıktıktan sonra bölgedeki durumu inceleyerek Damat Ferit Paşa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Hükûmeti'ne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rapor gönderdi (22 Mayıs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2050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983A192-FFEF-4A51-B059-57D2C99EB0E6}"/>
              </a:ext>
            </a:extLst>
          </p:cNvPr>
          <p:cNvSpPr/>
          <p:nvPr/>
        </p:nvSpPr>
        <p:spPr>
          <a:xfrm>
            <a:off x="511126" y="909192"/>
            <a:ext cx="11169747" cy="2374689"/>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Havza Genelgesi (28 Mayıs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"Anadolu halkını uyarmak" amacı ile Havza'da "İşgallere karşı konulmasını, İstanbul hükümetine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protesto telgrafları çekilmesini" isteyen bir genelge yayınlanmış, 30 Mayıs'ta ise bir miting düzenlenmiştir.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5530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98E47D8-CEB0-477E-B65C-D36114011856}"/>
              </a:ext>
            </a:extLst>
          </p:cNvPr>
          <p:cNvSpPr/>
          <p:nvPr/>
        </p:nvSpPr>
        <p:spPr>
          <a:xfrm>
            <a:off x="623668" y="553297"/>
            <a:ext cx="10944664" cy="5140831"/>
          </a:xfrm>
          <a:prstGeom prst="rect">
            <a:avLst/>
          </a:prstGeom>
        </p:spPr>
        <p:txBody>
          <a:bodyPr wrap="square">
            <a:spAutoFit/>
          </a:bodyPr>
          <a:lstStyle/>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Bildiri ile;</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İşgallerin protesto edilmesi için mitingler yapılması,</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temsilciliklerine uyarı telgrafları gönderilmesi,</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Hristiyan azınlığa karşı saldırı ve düşmanlıklarda bulunulmaması istenmiştir.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Mustafa Kemal Paşa’ya “Geri Dön” Çağırısı (13 Haziran 1919)</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İngiltere- Damat Ferit Hükûmetine baskı yaparak Mustafa Kemal Paşa'nın geri çağrılmasını istedi. 8 Haziran1919</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tarihinde “Geri Dön” çağrısına itibar etmeyen Mustafa Kemal Paşa, 13 Haziran 1919 tarihinde Amasya'ya hareket</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etti.</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71278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E26CC4F-6631-43E3-BBE4-2540FBACB0B6}"/>
              </a:ext>
            </a:extLst>
          </p:cNvPr>
          <p:cNvSpPr/>
          <p:nvPr/>
        </p:nvSpPr>
        <p:spPr>
          <a:xfrm>
            <a:off x="658837" y="625855"/>
            <a:ext cx="10874326"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Amasya Genelgesi (22 Haziran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Havza'dan Amasya'ya geçmiştir.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Amasya'ya yakın silah arkadaşları Rauf (Orbay) Bey, Refet (Bele) Bey, Ali Fuat (Cebesoy) Bey, Kazım Karabekir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Bey (telgrafla) gibi önemli şahıslarla görüşen M. Kemal Amasya Genelgesini yayınladı.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Genelgenin 1-2. maddelerinde Kurtuluş Savaşının gerekçesi, 3-4,maddelerinde Kurtuluş Savaşının amaçları ve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5,6,7. Maddelerinde ise Kurtuluş Savaşı'nın metodunu (yöntem) belirlemiştir.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4534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2C710E09-3D8E-4AB3-9403-D2CD5DD81745}"/>
              </a:ext>
            </a:extLst>
          </p:cNvPr>
          <p:cNvSpPr/>
          <p:nvPr/>
        </p:nvSpPr>
        <p:spPr>
          <a:xfrm>
            <a:off x="560363" y="485178"/>
            <a:ext cx="11071274"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Amasya Genelgesinin Önemi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Milletin kendi kurtuluş kararını vermesi Türk tarihinde ilk kez oluyordu.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Belge bir uyanış ve bağımsızlık savaşı çağrısıdır.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Kurtuluş savaşının amacını gerçekleştirmesini ve metodunu belirleyen bir görünümdedir.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hükümetine ve işgalci güçlere karşı bir başkaldırı vardır.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İlerde kurulacak devletin şeklini ve Cumhuriyet rejimini belirleyen bir belgedir.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Millî egemenlikten bahseden bir belgedir.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6794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FC9F8C5-D871-4FD1-B03A-120C17583A48}"/>
              </a:ext>
            </a:extLst>
          </p:cNvPr>
          <p:cNvSpPr/>
          <p:nvPr/>
        </p:nvSpPr>
        <p:spPr>
          <a:xfrm>
            <a:off x="525194" y="586876"/>
            <a:ext cx="11141612" cy="5684248"/>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KONGRELER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- 1919 yılı Kurtuluş Savaşının hazırlık döneminin en önemli aşaması, kongrelerin yapıldığı yıldır.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İzmir Müdafaa-i Hukuk Kongresi (2-19 Mart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İzmir'de toplandı. Düşman saldırısına karşı silahlı eylem yapma kararı aldı.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Edirne Kongresi (9-13 Mayıs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Trakya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Paşaeli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cemiyeti bu kongreyi gerçekleştirdi. Yunanlılara karşı koyma kararı alındı.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Balıkesir Kongresi (26-30 Temmuz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Balıkesir de toplandı. Yöresel kararlar alındı. Sivas'a delege göndermemiştir.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6809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E4ED37C-7013-434D-B947-594E3DBA92B4}"/>
              </a:ext>
            </a:extLst>
          </p:cNvPr>
          <p:cNvSpPr/>
          <p:nvPr/>
        </p:nvSpPr>
        <p:spPr>
          <a:xfrm>
            <a:off x="604911" y="548640"/>
            <a:ext cx="11000935"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Nazilli Kongresi (9 Ağustos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Nazilli de toplandı. Muğla, Burdur, Antalya illerinde varlık gösterdi. Düşmana karşı örgütlenme kararı alındı.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Alaşehir Kongresi (16-25 Ağustos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Bölgede düşmana karşı örgütlenme kararı alır. Balıkesir kongresinde alınan kararla burada alınan kararlar onaylandı.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7955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7F642CA7-B707-4D9A-895F-A850B86F8695}"/>
              </a:ext>
            </a:extLst>
          </p:cNvPr>
          <p:cNvSpPr/>
          <p:nvPr/>
        </p:nvSpPr>
        <p:spPr>
          <a:xfrm>
            <a:off x="482991" y="443965"/>
            <a:ext cx="11226018"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Erzurum Kongresi (23 Temmuz-7 Ağustos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Neden: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kongre Erzurum'da bir şubesi bulunan Şark vilayetleri Müdafaa-i Hukuk-u Millîye Cemiyeti ile Trabzon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Muhafazaa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hukuk Cemiyeti'nin birlikte hazırladığı bir kongredir.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Trabzon'da Pontus Devleti kurulacak, Doğu Karadeniz'i içine alacaktı. Doğu Anadolu'da ise, Ermeni Devleti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kurulması düşünülüyordu. Bunlara engel olmak gayesi ile toplantı yapıldı.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Kongreye Erzurum, Sivas, Bitlis, Van ve Trabzon temsilcileri katılmıştır.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Erzurum, stratejik olarak, galip devletlerin zor ulaşacakları yerde olması, silah ve cephane depolarının bulunması,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 kolordunun dağıtılmamış olması ile önemlidir.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7885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51D652-BA0F-427E-B9A5-A60A3F33DF13}"/>
              </a:ext>
            </a:extLst>
          </p:cNvPr>
          <p:cNvSpPr/>
          <p:nvPr/>
        </p:nvSpPr>
        <p:spPr>
          <a:xfrm>
            <a:off x="576775" y="393894"/>
            <a:ext cx="11015003" cy="3296736"/>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Ermenilerin burayı hedef olarak belirlenmeleri, ulaşım imkanları nedeniyle seçilmiştir.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- 62 üye katılmıştır.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son anda Erzurum kongresine katılmıştır.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Oy çokluğu ile başkan seçilmiştir.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Kurtuluş Savaşının temelini bu kongre oluşturur.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Alınan kararlar Millî Mücadelenin temel kurallarıdır.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2896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40487E0-253D-4EDC-8753-DD6ED2749540}"/>
              </a:ext>
            </a:extLst>
          </p:cNvPr>
          <p:cNvSpPr/>
          <p:nvPr/>
        </p:nvSpPr>
        <p:spPr>
          <a:xfrm>
            <a:off x="475957" y="625855"/>
            <a:ext cx="11240086"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Erzurum Kongresinin Önemi: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kongre toplanışı ile mahallî, aldığı kararların özellikleri sebebi ile milli bir özelliğe sahiptir. Çünkü;</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Ülke bütünlüğü, bağımsızlığı söz konusu edilmiştir.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Mahallî irade yerine millî iradeden bahseder.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Anadolu'da İstanbul hükümeti vazifesini yapmazsa bir hükümetten bahseder.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Kongre kendinden sonraki olayları etkilemiştir. Çünkü;</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Sivas'ta alınan kararlar bu kongrenin kararlarına dayanır.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5024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6DD06E0-0C51-49B3-9AF7-AF4A743F9116}"/>
              </a:ext>
            </a:extLst>
          </p:cNvPr>
          <p:cNvSpPr/>
          <p:nvPr/>
        </p:nvSpPr>
        <p:spPr>
          <a:xfrm>
            <a:off x="590843" y="464234"/>
            <a:ext cx="11015003" cy="2374689"/>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B.M.M. toplanışı ve aldığı kararlar Erzurum kongresine dayanır.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İrade-i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milliye'yi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hakim kılma Cumhuriyet rejiminin özünü oluşturur.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Erzurum kongresinde oluşan 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Temsiliye'yi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son derece önemlidir. 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B.M.M. Hükümet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oluşumuna kadar yürütme elinde bulundurma.</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7920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0237062-93D1-408D-8130-844E96C1F644}"/>
              </a:ext>
            </a:extLst>
          </p:cNvPr>
          <p:cNvSpPr/>
          <p:nvPr/>
        </p:nvSpPr>
        <p:spPr>
          <a:xfrm>
            <a:off x="546295" y="409411"/>
            <a:ext cx="11099409"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Sivas Kongresi (4-11 Eylül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Amasya Genelgesinde yapılan çağrıdır.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Kongrede yapılan ilk iş Erzurum Kongresinde alınan kararların yurda duyurulmasını sağlamaktır.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İşgalci güçler ve İstanbul hükümetinin kongrenin yapılmamasına çalıştılar.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Elazığ valisi Ali Galip Bey'e kongreyi basmak, toplanmadan dağıtmak gayesi ile M. Kemal ve arkadaşlarını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tutuklatmak görevi verilmiştir. Ali Galip Bey görevini yapmamış ve Halep'e kaçmıştır. Fransızlar Reşit Beyi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tutuklamıştır.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Kongre çalışmalarına 38 kişi katılmıştır.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316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BF4365F-9DCC-45BB-8B74-38ED78AD41F4}"/>
              </a:ext>
            </a:extLst>
          </p:cNvPr>
          <p:cNvSpPr/>
          <p:nvPr/>
        </p:nvSpPr>
        <p:spPr>
          <a:xfrm>
            <a:off x="618978" y="881056"/>
            <a:ext cx="11155680"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Sivas Kongresinin Önemi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hükümetinin Amasya Genelgesi sonrası hakkında tutuklama kararı verdiği M. Kemal'in kongre başkanı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olması ile Sivas Kongresi ihtilalci bir yapıya bürünmüştür.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İşgallere karşı çıkılıp mandacılık kesinlikle reddedilmiştir.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Kayıtsız şartsız bağımsızlık ilkesi benimsenmiştir.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millî mücadelenin fiili lideri olmuştur.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7066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6B785E6-FC1E-4308-B958-838A01E78304}"/>
              </a:ext>
            </a:extLst>
          </p:cNvPr>
          <p:cNvSpPr/>
          <p:nvPr/>
        </p:nvSpPr>
        <p:spPr>
          <a:xfrm>
            <a:off x="703385" y="520505"/>
            <a:ext cx="10860258" cy="3296736"/>
          </a:xfrm>
          <a:prstGeom prst="rect">
            <a:avLst/>
          </a:prstGeom>
        </p:spPr>
        <p:txBody>
          <a:bodyPr wrap="square">
            <a:spAutoFit/>
          </a:bodyPr>
          <a:lstStyle/>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Sivas Kongresindeki gelişmeler İstanbul hükümetini etkilemiş, Damat Ferit Paşa ülkeyi yönetemez hâle gelince</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istifa etmek zorunda kalmıştır (30 Eylül 1919).</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durum Temsil Heyeti'nin İstanbul karşısında elde ettiği ilk siyasi başarıdır.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Yeni kabine Anadolu hareketini ciddiye almıştır.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İrade-i Milliye isimli gazete bu kongre sırasında çıkmıştır.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3819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772B01B-513E-4274-B90F-EDE8F90DC765}"/>
              </a:ext>
            </a:extLst>
          </p:cNvPr>
          <p:cNvSpPr/>
          <p:nvPr/>
        </p:nvSpPr>
        <p:spPr>
          <a:xfrm>
            <a:off x="618978" y="393894"/>
            <a:ext cx="10972800"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Amiral Bristol Raporu (11 Ekim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Yunanların İzmir'i işgal etmesinden sonra Türkler, yapılan bu işgalin haksız olduğunu basın yoluyla dünya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kamuoyuna bildirdi. Bu durum karşısında sorumlu olan İtilaf Devletleri araştırma yapmak üzere bölgeye bir heyet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gönderdi.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Amiral Bristol başkanlığında İngiliz, Fransız ve İtalyan generallerden oluşan bu heyet incelemelerde bulundu.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Amiral Bristol bir rapor hazırladı.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4751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E19168C-6B59-402A-A7AF-425FC0C27BA8}"/>
              </a:ext>
            </a:extLst>
          </p:cNvPr>
          <p:cNvSpPr/>
          <p:nvPr/>
        </p:nvSpPr>
        <p:spPr>
          <a:xfrm>
            <a:off x="647114" y="534572"/>
            <a:ext cx="10860258" cy="3296736"/>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raporda;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Bölgedeki olayların sorumlusu Yunanlılar ve Rumlardır. Türkler çeşitli zulümlere ve katliama uğramışlardır.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Bölgede çoğunluk Türklerden oluşmaktadır.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Yunan ordusunun işgali gereksiz ve haksızdır. Yunan kuvvetleri çekilip, yerine İtilaf kuvvetleri gelmelidir.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kararları alınmıştır.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1400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F17ACD6-63D6-4D8F-8FE0-07AF15886DB7}"/>
              </a:ext>
            </a:extLst>
          </p:cNvPr>
          <p:cNvSpPr/>
          <p:nvPr/>
        </p:nvSpPr>
        <p:spPr>
          <a:xfrm>
            <a:off x="504092" y="628072"/>
            <a:ext cx="11183816"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Amasya Görüşmeleri (20–22 Ekim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Sivas Kongresi sonrası Damat Ferit Hükûmetinin istifasının ardından yeni hükûmeti kuran Ali Rıza Paşa, Millî</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Mücadele'ye daha ılımlı bakıyordu.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Paşa yeni kurulan bu hükûmeti destekleyerek Erzurum ve Sivas -Kongresi kararlarına ve kurulan millî teşkilata saygılı olunmasını istedi.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- 9 Ekim 1919'da Ali Rıza Paşa, Temsil Heyeti'ne görüşme isteğinde bulundu.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Paşa ve Temsil Heyeti, Ali Rıza Paşa'nın bu talebini millî birlik ve beraberlik açısından önemli bir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gelişme olarak değerlendirdi.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86552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D248FEF-666C-465D-AF4D-342753850A69}"/>
              </a:ext>
            </a:extLst>
          </p:cNvPr>
          <p:cNvSpPr/>
          <p:nvPr/>
        </p:nvSpPr>
        <p:spPr>
          <a:xfrm>
            <a:off x="574431" y="696193"/>
            <a:ext cx="11043138" cy="4679807"/>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gelişmenin ardından Amasya'da 20-22 Ekim 1919 tarihleri arasında bir araya gelindi.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Görüşmeye Katılanlar: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 hükümetini temsilen Ali Rıza Paşa hükümetinin Bahriye Nazırı Salih Paşa ile Anadolu'daki cemiyetleri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temsilen M. Kemal, Rauf Orbay Bekir Sami Bey görüşmelere katıldı.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hükümetinin Anadolu'daki Anadolu ve Rumeli müdafaa-i Hukuk Cemiyetini resmen tanıdı.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"Milletin istiklalini, yine milletin azim ve iradesi kurtaracaktır" sözü ülkeye ve dünyaya duyurulmuş oldu.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47723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AC468E4-D118-47EC-A8CF-36DD84418368}"/>
              </a:ext>
            </a:extLst>
          </p:cNvPr>
          <p:cNvSpPr/>
          <p:nvPr/>
        </p:nvSpPr>
        <p:spPr>
          <a:xfrm>
            <a:off x="618977" y="478302"/>
            <a:ext cx="10958733" cy="2374689"/>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 Heyeti’nin Ankara’ya Gelmesi (27 Aralık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Millî mücadele ile ilgili Erzurum ve Sivas Kongreleri yapılırken Batı Anadolu'da işgaller yaygınlaşıyordu.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gelişmeleri daha yakından izlemek gayesi ile Ankara'yı merkez olarak seçti.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2803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4FA1A9E-96AB-47EA-AAFB-1AC8118A7B79}"/>
              </a:ext>
            </a:extLst>
          </p:cNvPr>
          <p:cNvSpPr/>
          <p:nvPr/>
        </p:nvSpPr>
        <p:spPr>
          <a:xfrm>
            <a:off x="525194" y="662629"/>
            <a:ext cx="11141612"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Ankara’nın Merkez olma nedenleri: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Batı cephesine yakınlığı,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İstanbul'a Ankara'nın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Sivasa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göre daha yakın olması,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Ankara'nın haberleşme ve demiryolu gibi ulaşım imkânlarına sahip olması,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Ankara'nın merkezi bir yerde bulunması,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Güvenilir bir yer olması,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Buranın kontrolünün Ali Fuat Cebesoy'da olması,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Ankara halkının misafirperver davranışları,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 kurulu (Heyeti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başkanlığında 27 Aralık 1919'da Ankara'ya geldi.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03658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832617D-9763-4C32-ACA1-E620EC7722BC}"/>
              </a:ext>
            </a:extLst>
          </p:cNvPr>
          <p:cNvSpPr/>
          <p:nvPr/>
        </p:nvSpPr>
        <p:spPr>
          <a:xfrm>
            <a:off x="475957" y="511094"/>
            <a:ext cx="11240086" cy="5601855"/>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Sivas Kongresi sonrası yayınlanan "İrade-i Milliye" gazetesi, "Hakimiyet-i Milliye" adı ile yayınlanmaya başladı.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Uyarı: Bu tarihten sonra Ankara hem Millî mücadelenin hem de Cumhuriyetin merkezi haline geldi.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 Osmanlı Mebusan Meclisi ve Misak-ı Millî (12–28 Ocak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Amasya Görüşmeleri sonrasında Kasım 1919'dan itibaren Meclis-i Mebusan için seçimler yapılmaya başladı.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Seçimlerde Müdafa-i Hukuk Cemiyeti üyeleri başarılı oldu.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Uyarı: İtilaf Devletleri yapılan seçimlere meclisten kendi aleyhlerine bir karar çıkmayacağına inandıkları için karşı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çıkmadılar.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4023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EE6A2B6-650A-442D-A83D-236F968193FA}"/>
              </a:ext>
            </a:extLst>
          </p:cNvPr>
          <p:cNvSpPr/>
          <p:nvPr/>
        </p:nvSpPr>
        <p:spPr>
          <a:xfrm>
            <a:off x="576775" y="478301"/>
            <a:ext cx="11057207" cy="2374689"/>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 12 Ocak 1920'de faaliyetlerine başladı.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Müdafa-i Hukuk grubu yerine Felah-ı Vatan grubu oluştu.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başkan seçilemedi.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Uyarı: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durum meclistekilerin padişaha bağlılıklarını göstermektedir.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Misak-ı Millî kararlarını kabul ettiler.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559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6A751F9-E729-45D0-BA10-4625DA9922B6}"/>
              </a:ext>
            </a:extLst>
          </p:cNvPr>
          <p:cNvSpPr/>
          <p:nvPr/>
        </p:nvSpPr>
        <p:spPr>
          <a:xfrm>
            <a:off x="574431" y="773723"/>
            <a:ext cx="11043138"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Misak-I Millî (Ulusal Ant) (Peyam-ı Milli) (28 Ocak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Misak-ı Millî, çizilen sınırlar içinde tam bağımsızlığın sağlanması için vatanseverlerin ortaklaşa yaptıkları yemin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belgesidir.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Uyarı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Misak-ı Millî belgesi Sivas Kongresinde hazırlandı.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Son Osmanlı Mebusan Meclisi onayladı. Cumhuriyetin ilanı ile bu belgede istenenler gerçekleşti.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8796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8FBD291-2D1D-4626-B6CA-3C058E4D7B4D}"/>
              </a:ext>
            </a:extLst>
          </p:cNvPr>
          <p:cNvSpPr/>
          <p:nvPr/>
        </p:nvSpPr>
        <p:spPr>
          <a:xfrm>
            <a:off x="478301" y="351691"/>
            <a:ext cx="11085341" cy="3757760"/>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Erzurum ve Sivas kongrelerinin devamı niteliğinde olan bu millî kararlar, Türk milletinin tarih boyunca birlik ve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beraberlik içinde olduğunu açık bir şekilde göstermektedir.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Misak-ı Millî ile birlikte vatanın sınırları belirlenmiştir.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Türk milletinin istekleri tüm dünyaya duyurularak kapitülasyonlar reddedilmiştir.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- 28 Ocak 1920 günü kabul edilen Misak-ı Millî kararları 17 Şubat 1920'de ilan edildi.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25393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A33CA80-714C-4F9C-ABE7-122F0B04DC38}"/>
              </a:ext>
            </a:extLst>
          </p:cNvPr>
          <p:cNvSpPr/>
          <p:nvPr/>
        </p:nvSpPr>
        <p:spPr>
          <a:xfrm>
            <a:off x="520505" y="436099"/>
            <a:ext cx="11226018"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Misak-ı Millî kararlarının önemi: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Türk vatanının milli ve bölünmez sınırı çizilmiştir.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Türk Milleti tam bağımsızlığı benimsemiştir.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Siyasi bağımsızlık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Ekonomik bağımsızlık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Kültürel bağımsızlık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Askeri Bağımsızlık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Amasya ve Erzurum ve Sivas karaları onaylatıldı.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İşgal Devletleri buna karşı tedbir aldı.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70473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A48B3A0-876D-448E-9D1A-EE9B95D06826}"/>
              </a:ext>
            </a:extLst>
          </p:cNvPr>
          <p:cNvSpPr/>
          <p:nvPr/>
        </p:nvSpPr>
        <p:spPr>
          <a:xfrm>
            <a:off x="553329" y="361779"/>
            <a:ext cx="11085341" cy="5601855"/>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İstanbul’un Resmen İşgali (16 Mart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İngilizler Misak-ı Millî kararlarının Meclis-i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Mebusan'da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kabul edileceğini beklemedikleri için buna büyük tepki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gösterdiler.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- 13 Kasım 1918'den beri fiilen kontrol ettikleri İstanbul'u 16 Mart 1920'den itibaren ulaşımı haberleşme, emniyet,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yönetim ve ekonomik yön ile kontrol altına almaya başlar.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Bir bildiri yayınladılar.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Meclis-i Mebusan-ı dağıttılar.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Vatansever aydın ve yazarları tutukladılar.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Salih Paşa hükümeti görevden ayrıldı.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Damat Ferit hükümeti kurdu.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64954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36DF172-9E06-4995-8221-A0178DD9D449}"/>
              </a:ext>
            </a:extLst>
          </p:cNvPr>
          <p:cNvSpPr/>
          <p:nvPr/>
        </p:nvSpPr>
        <p:spPr>
          <a:xfrm>
            <a:off x="475956" y="708041"/>
            <a:ext cx="11240087"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İstanbul'un İşgaline Heyet-i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Temsiliye’nin</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Tepkisi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İstanbul'un işgalini bütün Anadolu'ya duyurmaya çalışır.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şu kararları aldı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ile her türlü iletişim ve ulaşım kesilecektir.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subayları tutuklanacaktır.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Banka ve defterdarlıklara el konulacaktır. Vergiler gönderilmeyecek.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Anadolu'da Heyet-i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Temsiliye'nin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sözünün dinlemeyen cezalandırılacaktı.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Anadolu'dan İstanbul'a para ve kıymetli eşya gönderilmeyecektir.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Millî iradeyi yansıtacak bir meclis derhal Ankara'da toplanacaktır.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Yurt genelinde seçim yapılacaktır.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94931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41F879F-C7BC-4938-978D-1C66B2838016}"/>
              </a:ext>
            </a:extLst>
          </p:cNvPr>
          <p:cNvSpPr/>
          <p:nvPr/>
        </p:nvSpPr>
        <p:spPr>
          <a:xfrm>
            <a:off x="511126" y="784264"/>
            <a:ext cx="11169748"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Büyük Millet Meclisi’nin Açılması (23 Nisan 1920)</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Son Osmanlı Mebusan Meclisi'nin basılarak dağıtılmasının ardından Türk milleti adına karar verecek bir meclisin</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açılması zaruri hâle gelmişti.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Mustafa Kemal Paşa 19 Mart 1920'de vali ve kolordu komutanlarına bir genelge göndererek seçimlerin yeniden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yapılmasını istedi.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Yapılan seçimler sonunda, yeni seçilen ve İstanbul'dan gelebilen mebusların katılımıyla 23 Nisan 1920'de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Ankara'da Büyük Millet Meclisi açıldı.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30532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5A2913A-DBFF-470D-BEDE-E1B41B75BD24}"/>
              </a:ext>
            </a:extLst>
          </p:cNvPr>
          <p:cNvSpPr/>
          <p:nvPr/>
        </p:nvSpPr>
        <p:spPr>
          <a:xfrm>
            <a:off x="504092" y="167049"/>
            <a:ext cx="11183815" cy="6523902"/>
          </a:xfrm>
          <a:prstGeom prst="rect">
            <a:avLst/>
          </a:prstGeom>
        </p:spPr>
        <p:txBody>
          <a:bodyPr wrap="square">
            <a:spAutoFit/>
          </a:bodyPr>
          <a:lstStyle/>
          <a:p>
            <a:pPr>
              <a:lnSpc>
                <a:spcPct val="107000"/>
              </a:lnSpc>
              <a:spcAft>
                <a:spcPts val="0"/>
              </a:spcAft>
            </a:pP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B.M.M.’nin</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Özellikleri (I. Meclis)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Devrimci özellik taşır.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İlk halk meclisidir.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Demokrasi uygulamasıdır.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İdealist bir meclistir.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Olağanüstü yetkileri vardır.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Güçler birliği elindedir.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 Başkanı aynı zamanda başbakandır.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İlk Meclis başkanı M. Kemal'dir.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İstanbul Hükümetine karşı yeni bir devlet kurulmuştur.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İlk hükümet başkanı Fevzi Çakmaktır.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 kurucu meclistir.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 2 Nisan 1920'de "olağan üstü yetkilerle donatılmış meclis" adı ile açıldı. M. kemal meclis başkanı oldu.</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526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1AF5C4B-76E2-44B3-8EAD-37E1F295576E}"/>
              </a:ext>
            </a:extLst>
          </p:cNvPr>
          <p:cNvSpPr/>
          <p:nvPr/>
        </p:nvSpPr>
        <p:spPr>
          <a:xfrm>
            <a:off x="426720" y="544659"/>
            <a:ext cx="11338560"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Alınan Kararlar: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Mutlak surette hükümet kurulmalıdır.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Geçici olarak bir hükümet başkanı tanımak ya da padişah vekili atamak uygun değildir.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Meclis'in üstünde (B.M.M.) hiç bir güç yoktur.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B.M.M. yasama, yürütme ve yargı, gücünü kendinde toplar.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B.M.M. üyelerinden hükümet oluşur. B.M.M. başkanı hükümetin başıdır.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Padişah-Halife baskı ve zordan kurtulunca, meclisin vereceği karar gereği durumunu belirlenir.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- 25 Nisan 1920'de 11 kişilik icra vekilleri heyeti (Bakanlar kurulu) oluştu.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İlk çıkan kanun "Ağnam vergisi" 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7982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6EC41D7-E82F-45CE-839D-331FA00B6107}"/>
              </a:ext>
            </a:extLst>
          </p:cNvPr>
          <p:cNvSpPr/>
          <p:nvPr/>
        </p:nvSpPr>
        <p:spPr>
          <a:xfrm>
            <a:off x="468923" y="167049"/>
            <a:ext cx="11254154" cy="6523902"/>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Büyük Millet Meclisine Karşı Ayaklanmalar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 hükümeti İngilizlerinde gayreti ile B.M.M. çalışmalarını engellemeye çalıştır. Bunun için;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 Kemal ve arkadaşları için gıyaben ölüm cezası verildi.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Şeyhü'l</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islâmdan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Fetva alınarak Milli mücadeleye katılanların dinsiz oldukları ilan edildi.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B.M.M.'nin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haksız yere halktan asker ve malzeme topladığını buna karşı halkın ayaklanmasını teşvik etti.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İtilaf devletleri ile yapılacak kesin bir barış antlaşmasına hız verdi.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İstanbul hükümeti aldığı bu kararlar doğrultusunda 1919 yılından başlayarak ülkede ayaklanmalar çıkardı.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1920'de bu ayaklanmalar şiddetlendi. 1923 yılında bastırıldı. Ülkeye ve B.M.M. zarar veren bu ayaklanmalar sonunda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binlerce insan öldü.</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75283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6C027A1-51DE-4C9D-B988-6EC4BE4A4928}"/>
              </a:ext>
            </a:extLst>
          </p:cNvPr>
          <p:cNvSpPr/>
          <p:nvPr/>
        </p:nvSpPr>
        <p:spPr>
          <a:xfrm>
            <a:off x="534572" y="450166"/>
            <a:ext cx="11240086" cy="2374689"/>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ayaklanmalar Şunlardır: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Anzavur</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Ayaklanması (25 Ekim-30 Kasım 1919)</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Damat Ferit Paşa Hükûmeti tarafından Millî Mücadele'ye karşı tertip edilmiş ayaklanmalardır. Bu ayaklanmalara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İtilaf Devletleri de destek vermiştir.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3284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557627E-4023-4B74-B5B7-F505CB2AE120}"/>
              </a:ext>
            </a:extLst>
          </p:cNvPr>
          <p:cNvSpPr/>
          <p:nvPr/>
        </p:nvSpPr>
        <p:spPr>
          <a:xfrm>
            <a:off x="525193" y="663621"/>
            <a:ext cx="11141613"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Anzavur</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Ayaklanması (16 Şubat-16 Nisan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Anzavur</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Ayaklanması ve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İnzibatiye Ayaklanması bu tür ayaklanmalar içerisinde yer almıştır. Bu isyanlar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Ethem ve Ali Fuat Paşa'ya bağlı birlikler tarafından bastırıldı.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İnzibatiye Ayaklanması (8 Mayıs-23 Mayıs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 Savaşı'nın başladığı günlerde Osmanlı Padişahının ve İngilizlerin kışkırtmaları ve teşviki ile Milli kuvvetleri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yok etmek için hilafet ordusu adı ile kurulan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İnzibatiye tarafından çıkarılan ayaklanmalardır. Bu ayaklanmalara İtilaf Devletleri de destek vermiştir.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isyanlar Ethem ve Ali Fuat Paşa'ya bağlı birlikler tarafından bastırıldı.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31905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4CEDA30-7F8E-4DD8-AA5F-B092D9842AE0}"/>
              </a:ext>
            </a:extLst>
          </p:cNvPr>
          <p:cNvSpPr/>
          <p:nvPr/>
        </p:nvSpPr>
        <p:spPr>
          <a:xfrm>
            <a:off x="618978" y="379829"/>
            <a:ext cx="11085342"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Düzce Ayaklanması (13 Nisan-31 Mayıs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 savaşı sırasında gerek İstanbul Hükümeti'nin ve gerekse İngilizlerin kışkırtması ile milli kuvvetlere karşı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girişilen ayaklanmalardır. İstanbul hükümeti tarafından desteklenen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İnzibatiye Kuvvetleri Düzce'de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ayaklanma çıkarmışlardır. Asiler ilçenin dışında bulunan Müfreze Karargahını basarak, Müfreze Kumandanını esir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89567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2C50852-5EA0-423A-A4A8-64DA57AB5658}"/>
              </a:ext>
            </a:extLst>
          </p:cNvPr>
          <p:cNvSpPr/>
          <p:nvPr/>
        </p:nvSpPr>
        <p:spPr>
          <a:xfrm>
            <a:off x="604911" y="379828"/>
            <a:ext cx="10930597"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Düzce Ayaklanması (8 Ağustos-23 Eylül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Birinci Düzce isyanından hemen sonra, milli kuvvetlerin Yozgat isyanını bastırmak için görevlendirilmesi üzerine, bu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durumdan faydalanmak isteyen Abaza ve Çerkezler, İkinci defa Düzce ve Hendek dolaylarında ayaklanmışlardır. Bolu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dağına gönderilen birlik, gece yarısı asiler tarafından pusuya düşürülmüş ve asiler bir çok milli kuvvet subayını şehit</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58409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CD33B11-105B-4BA7-805F-24A10E2AD7D2}"/>
              </a:ext>
            </a:extLst>
          </p:cNvPr>
          <p:cNvSpPr/>
          <p:nvPr/>
        </p:nvSpPr>
        <p:spPr>
          <a:xfrm>
            <a:off x="447821" y="434335"/>
            <a:ext cx="11015003"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Pontus Ayaklanması (Kasım 1918 - Şubat 1923)</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Mondros'tan sonra işgaller başlamış, azınlıklar ise bu işgallerden cesaret bularak bulundukları bölgede isyan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Amaçları: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Karadeniz Bölgesi'nde bir Rum, Doğu ve Güneydoğu illerinde ise bir Ermeni devleti kurmak olmuştur. Nurettin Paşa Rumların çıkardığı isyanları bastırırken Kâzım Karabekir Paşa ise 15. Kolordu kuvvetleriyle Ermeni isyanlarını bastırmıştır.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40615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8716676-4989-49A5-8BEF-5D802BB3F5F2}"/>
              </a:ext>
            </a:extLst>
          </p:cNvPr>
          <p:cNvSpPr/>
          <p:nvPr/>
        </p:nvSpPr>
        <p:spPr>
          <a:xfrm>
            <a:off x="419686" y="271944"/>
            <a:ext cx="11352628" cy="5140831"/>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Ermeni Ayaklanması (28 Eylül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- 28 Eylül 1920'de düzenlenen karşı taarruzla Ermeni saldırıları sona 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Ermeniler, 2-3 Aralık 1920 tarihinde imzalanan Gümrü Antlaşması ile Anadolu'daki toprak taleplerinden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vazgeçtiler.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Koçgiri</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Ayaklanması (6 Mart-17 Haziran 1921)</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Damat Ferit Paşa ve İtilaf güçleri Millî Mücadele'yi engellemek ve boğazları ellerinde tutmak, boğazların güvenliğini sağlamak için Düzce, Yozgat Konya bölgelerinde ayaklanmalar çıkarmış; Cemil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Çeto</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Koçgiri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Millî Aşireti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isyanlarına destek vermişlerdir.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Millîye birlikleri bu ayaklanmaları bastırmıştır.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1777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10B716B-5B2D-4521-A8A5-9F6C3404BD21}"/>
              </a:ext>
            </a:extLst>
          </p:cNvPr>
          <p:cNvSpPr/>
          <p:nvPr/>
        </p:nvSpPr>
        <p:spPr>
          <a:xfrm>
            <a:off x="574430" y="814163"/>
            <a:ext cx="11043139"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Cemil </a:t>
            </a:r>
            <a:r>
              <a:rPr lang="tr-TR"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Çeto</a:t>
            </a: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Ayaklanması (20 Mayıs-7 Haziran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 Savaşı sırasında Fransız ve İngilizlerden yardım alarak Bahtiyar Aşireti Reisi tarafından çıkarılan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ayaklanmadır. Bahtiyar Aşireti Reisi olan Cemil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Çeto</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Kürt Teali Cemiyeti prensiplerine uygun olarak İngilizlerden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yardım almış ve Doğu'da bir Kürdistan Devleti kurmak için ayaklanmıştır.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Milli kuvvetler Cemil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Çeto</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kuvvetlerinin kısa zamanda dağıtmış ve kendisi ile oğlu birlikte yakalanarak idam</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edilmiştir.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47053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DAF3AEF-A5D8-44D0-BE61-9521BC96F399}"/>
              </a:ext>
            </a:extLst>
          </p:cNvPr>
          <p:cNvSpPr/>
          <p:nvPr/>
        </p:nvSpPr>
        <p:spPr>
          <a:xfrm>
            <a:off x="562707" y="506436"/>
            <a:ext cx="11099409"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Ethem Ayaklanması (27 Aralık 1920-23 Ocak 1921)</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Yunanlıların İzmir'i işgalinden sonra, Çerkez Ethem topladığı kuvvetlerle Salihli Cephesi'ni kurmuş ve kendini de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cephe komutanı ilan etmişti.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Seyyare adıyla anılan süvari birlikleri, yalnız istilacı düşmana karşı değil,</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Anzavur'un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ezilmesinde, Düzce, Adapazarı ve Yozgat ayaklanmalarının bastırılmasında yararlılık gösterdi.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1913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B1B5D4A-C694-4E5C-BE5B-8B22A961CD92}"/>
              </a:ext>
            </a:extLst>
          </p:cNvPr>
          <p:cNvSpPr/>
          <p:nvPr/>
        </p:nvSpPr>
        <p:spPr>
          <a:xfrm>
            <a:off x="562708" y="450165"/>
            <a:ext cx="11043138"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Demirci Mehmet Efe Ayaklanması (1 Aralık-30 Aralık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İlk önceleri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Kuvay</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-ı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Millîyeci</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olup da sonradan İtilaf Devletleri'nin tahrikiyle ayaklanmışlardır. Düzenli ordu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kurulduktan sonra bu çete reisleri disipline edilmiş birliklere katılmak istememiş, bulundukları bölgede düzenli orduya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karşı isyan etmişlerdir.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Ethem ve Demirci Mehmet Efe isyanları İsmet Paşa'ya bağlı Batı Cephesi kuvvetlerince bastırılmıştır.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6020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5DB6C70-23BD-43D1-8913-5DBDBE708016}"/>
              </a:ext>
            </a:extLst>
          </p:cNvPr>
          <p:cNvSpPr/>
          <p:nvPr/>
        </p:nvSpPr>
        <p:spPr>
          <a:xfrm>
            <a:off x="511126" y="786028"/>
            <a:ext cx="11169748"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Konya Ayaklanması (2 Ekim 1920-22 Kasım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 savaşı yıllarında baş gösteren ve Konya'nın bir süre isyancıların elinde kalmasına neden olan ayaklanmadır.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1919'daki Bozkır Ayaklanmalarının elebaşlarından olan Delibaş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Mehmed</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Ankara Hükümeti'ni tanımadığını ilan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ederek çoğu asker kaçağı 500 kadar silahlı kişiyle Konya'nın Çumra nahiyesini bastı; nahiye müdürünü tutukladı ve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Konya ile haberleşmeyi kesti (2 Ekim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9585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F9364F1-4949-4988-AE66-33E261CC5220}"/>
              </a:ext>
            </a:extLst>
          </p:cNvPr>
          <p:cNvSpPr/>
          <p:nvPr/>
        </p:nvSpPr>
        <p:spPr>
          <a:xfrm>
            <a:off x="553329" y="415274"/>
            <a:ext cx="11085341" cy="5410455"/>
          </a:xfrm>
          <a:prstGeom prst="rect">
            <a:avLst/>
          </a:prstGeom>
        </p:spPr>
        <p:txBody>
          <a:bodyPr wrap="square">
            <a:spAutoFit/>
          </a:bodyPr>
          <a:lstStyle/>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Ayaklanma kısa sürede Koçhisar, Karapınar, Karaman, Akşehir ve Alanya'ya kadar yayıldı. Ayaklanmayı haber alan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Ankara Hükümeti Dahiliye Vekili Miralay Refet Bey'i (Bele) ayaklanmayı bastırmakla görevlendirdi. Demirci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Mehmed</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Efe ve Yarbay Osman Bey'e bağlı birliklerinde bastırma harekâtına katılmasıyla ayaklanmacıların gücü iyice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kırıldı.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Demirci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Mehmed</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Efenin bastırma harekâtının son noktası olan Isparta'ya girmesiyle 22 Kasım 1920'de Konya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ayaklanması tümüyle sona erdi.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br>
              <a:rPr lang="tr-TR" sz="2800" dirty="0">
                <a:solidFill>
                  <a:srgbClr val="000000"/>
                </a:solidFill>
                <a:latin typeface="Times New Roman" panose="02020603050405020304" pitchFamily="18" charset="0"/>
                <a:ea typeface="Times New Roman" panose="02020603050405020304" pitchFamily="18" charset="0"/>
              </a:rPr>
            </a:br>
            <a:endParaRPr lang="tr-TR" dirty="0"/>
          </a:p>
        </p:txBody>
      </p:sp>
    </p:spTree>
    <p:extLst>
      <p:ext uri="{BB962C8B-B14F-4D97-AF65-F5344CB8AC3E}">
        <p14:creationId xmlns:p14="http://schemas.microsoft.com/office/powerpoint/2010/main" val="2860781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1CF3C90-7DD5-4C2D-8290-1F2966BA3375}"/>
              </a:ext>
            </a:extLst>
          </p:cNvPr>
          <p:cNvSpPr/>
          <p:nvPr/>
        </p:nvSpPr>
        <p:spPr>
          <a:xfrm>
            <a:off x="468923" y="481732"/>
            <a:ext cx="11254154"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Yozgat Ayaklanması (15 Mayıs-27 Ağustos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Kurtuluş Savaşı sırasında Hürriyet ve İtilaf Fırkası reisi Çapanoğlu Edip ve Celal tarafından Yozgat ve yöresinde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çıkarılan ayaklanmadır. Çapanoğlu Edip ve Celal kardeşlerin kışkırtması ile Yozgat yöresinde, Ankara Hükümeti'ne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karşı başlatılan ayaklanma iki ayrı dönemde olmuştur.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İlk ayaklanma Yıldızeli'nde Erzurumlu Hüseyin Nazım ve Kara Mustafa'nın elebaşılığında çıkarılmıştır. </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09018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D8CFDD0-C651-4C28-A79B-F0D4BA89A1BC}"/>
              </a:ext>
            </a:extLst>
          </p:cNvPr>
          <p:cNvSpPr/>
          <p:nvPr/>
        </p:nvSpPr>
        <p:spPr>
          <a:xfrm>
            <a:off x="506437" y="576774"/>
            <a:ext cx="11099409" cy="3296736"/>
          </a:xfrm>
          <a:prstGeom prst="rect">
            <a:avLst/>
          </a:prstGeom>
        </p:spPr>
        <p:txBody>
          <a:bodyPr wrap="square">
            <a:spAutoFit/>
          </a:bodyPr>
          <a:lstStyle/>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Milli</a:t>
            </a:r>
            <a:r>
              <a:rPr lang="tr-TR" sz="1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Kuvvetler bu ayaklanmayı 30 Aralıkta bastırmaya muvaffak olmuşlardır. İkinci isyan ise avukat Zileli Ali, Bucak</a:t>
            </a:r>
            <a:r>
              <a:rPr lang="tr-TR" sz="1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Müdürü Naci ve arkadaşları tarafından çıkarılmıştır. Kısa sürede yaygın bir duruma gelen ayaklanma Yozgat'a da</a:t>
            </a:r>
            <a:r>
              <a:rPr lang="tr-TR" sz="1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yayılmıştır.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Yozgat isyanını bastırmakla görevlendirilen Çerkez Ethem, kuvvetleri ile birlikte Yozgat'a girmiş, elebaşlarından bir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çoğunu idam ederek ayaklanmaya son vermiştir.</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17717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3E519A4-6939-4791-8D47-994829619A93}"/>
              </a:ext>
            </a:extLst>
          </p:cNvPr>
          <p:cNvSpPr/>
          <p:nvPr/>
        </p:nvSpPr>
        <p:spPr>
          <a:xfrm>
            <a:off x="647113" y="464233"/>
            <a:ext cx="10902461"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Yozgat Ayaklanması (5 Eylül-30 Aralık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İkinci isyan ise avukat Zileli Ali, Bucak Müdürü Naci ve arkadaşları tarafından çıkarılmıştır. Kısa sürede yaygın bir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duruma gelen ayaklanma Yozgat'a da yayılmıştır.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Yozgat isyanını bastırmakla görevlendirilen Çerkez Ethem, kuvvetleri ile birlikte Yozgat'a girmiş, elebaşlarından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birçoğunu idam ederek ayaklanmaya son vermiştir.</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88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BC773DB-C45A-46CC-9E62-082B858A2F28}"/>
              </a:ext>
            </a:extLst>
          </p:cNvPr>
          <p:cNvSpPr/>
          <p:nvPr/>
        </p:nvSpPr>
        <p:spPr>
          <a:xfrm>
            <a:off x="623667" y="493260"/>
            <a:ext cx="10944665" cy="5871479"/>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Millî Aşireti Ayaklanması (1 Haziran-8 Eylül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Kurtuluş Savaşı sırasında İngilizler ve Fransızların kışkırtması üzerine Urfa'da Milli Aşiret tarafından çıkarılan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ayaklanmadır.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Aşiret'in</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reisi İsmail ile birlikte Halil,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Bahur</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Abdurrahman ve Mahmut adlı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elebaşıları</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Doğu'da bir Kürdistan Devleti kurmak düşüncesi ile ayaklanmışlardır (24 Ağustos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Büyük bir kuvvetle harekete geçen asiler, Viranşehir'i aldıktan sonra Karakeçi Aşireti'ne mensup olanları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öldürmüşler, fakat daha sonra yapılan çatışmada, büyük çoğunluğu ortadan kaldırılmıştır.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br>
              <a:rPr lang="tr-TR" sz="2800" dirty="0">
                <a:solidFill>
                  <a:srgbClr val="000000"/>
                </a:solidFill>
                <a:latin typeface="Times New Roman" panose="02020603050405020304" pitchFamily="18" charset="0"/>
                <a:ea typeface="Times New Roman" panose="02020603050405020304" pitchFamily="18" charset="0"/>
              </a:rPr>
            </a:br>
            <a:endParaRPr lang="tr-TR" dirty="0"/>
          </a:p>
        </p:txBody>
      </p:sp>
    </p:spTree>
    <p:extLst>
      <p:ext uri="{BB962C8B-B14F-4D97-AF65-F5344CB8AC3E}">
        <p14:creationId xmlns:p14="http://schemas.microsoft.com/office/powerpoint/2010/main" val="401295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1D060F4-332A-4211-A8E2-94D83CA5E3EA}"/>
              </a:ext>
            </a:extLst>
          </p:cNvPr>
          <p:cNvSpPr/>
          <p:nvPr/>
        </p:nvSpPr>
        <p:spPr>
          <a:xfrm>
            <a:off x="548640" y="593287"/>
            <a:ext cx="10972800" cy="2835713"/>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BMM’nin Ayaklanmalara Karşı Aldığı Önlemler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Büyük Millet Meclisi Karşı Fetva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Damat Ferit Hükumetinin fetvalarına karşı Ankara Müftüsü Rıfat Hoca'dan (Börekçi) 16 Nisan 1920'de Millî</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Mücadele'yi destekleyen bir fetva alınarak camilerde okutuldu. Böylelikle halk bu konuda bilinçlendirildi.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41007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C1BF351-4F96-4768-AA70-96346F7B5E41}"/>
              </a:ext>
            </a:extLst>
          </p:cNvPr>
          <p:cNvSpPr/>
          <p:nvPr/>
        </p:nvSpPr>
        <p:spPr>
          <a:xfrm>
            <a:off x="560363" y="718900"/>
            <a:ext cx="11071274" cy="4679807"/>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Hıyanet-i Vataniye Kanunu (29 Nisan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Asayişin sağlanması için 29 Nisan 1920'de Hıyanet-i Vataniye Kanunu Meclisten çıkarılarak Damat Ferit hain ilan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edildi ve vatandaşlıktan çıkarıldı. Bunun yanında Büyük Millet Meclisine karşı çıkanlar ve ayaklananların vatan haini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sayılarak idam cezasına çarptırılacakları halka bildirildi.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Hâkimiyet-i Millîye Gazetesi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Halkın aydınlanması için Ankara'da Hâkimiyet-i Millîye gazetesi çıkartılarak halk gelişmelerden haberdar edildi.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61557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B1A16D6-2BA4-4430-89B3-AF8723849583}"/>
              </a:ext>
            </a:extLst>
          </p:cNvPr>
          <p:cNvSpPr/>
          <p:nvPr/>
        </p:nvSpPr>
        <p:spPr>
          <a:xfrm>
            <a:off x="588498" y="668058"/>
            <a:ext cx="11015004" cy="421878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Anadolu Ajansının kuruluşu 6 Nisan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Millî Mücadele tarihinde önemli bir yere sahiptir. Millî Mücadele'yi desteklemek ve Türk milletini bilinçlendirmek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için gazete çıkarılması yeterli olmadı. Bu gazetelerin ihtiyaç duyduğu haber ve malzemelerin, kaynağından alınması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gerekiyordu. Ayrıca bağımsızlık için verilen mücadelenin haklılığı dünya kamuoyuna anlatılmalıydı. Bu amaç</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doğrultusunda vakit kaybedilmeden çalışmalara başlandı ve 6 Nisan 1920'de “Anadolu Ajansı” kuruldu .</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589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4F60728-4725-436A-BCE2-DC01E20A6A36}"/>
              </a:ext>
            </a:extLst>
          </p:cNvPr>
          <p:cNvSpPr/>
          <p:nvPr/>
        </p:nvSpPr>
        <p:spPr>
          <a:xfrm>
            <a:off x="520505" y="450164"/>
            <a:ext cx="11113477"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San Remo Konferansı</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18-26 Nisan 1920 tarihinde San Remo Konferansı'na katılan İtilaf Devletleri, hazırladıkları barış antlaşmasının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taslağını Osmanlıya kabul ettirmek için bir temsilci istedi. Konferansa Tevfik Paşa başkanlığında bir heyet gönderildi.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Paris'e giden Türk Heyeti 11 Mayıs 1920'de kendilerine sunulan barış şartlarını “Antlaşma Şartlarının bağımsız bir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devlet anlayışıyla bağdaştırılması mümkün değildir.” diyerek kabul etmedi.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5329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20B59CE-2447-4404-A4C8-B7BDE654BBF5}"/>
              </a:ext>
            </a:extLst>
          </p:cNvPr>
          <p:cNvSpPr/>
          <p:nvPr/>
        </p:nvSpPr>
        <p:spPr>
          <a:xfrm>
            <a:off x="534571" y="520504"/>
            <a:ext cx="11113477" cy="375776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Sevr Antlaşması (10 Ağustos 1920)</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Ankara'da B.M.M. çalışmalarına başlaması, İstanbul hükümetini tanımadığını ilan etmesi, itilaf devletlerinin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Osmanlı Devleti ile yeni bir barış antlaşması yapmalarını gerekli hale getirmiş ve I. Dünya Savaşını Osmanlı Devleti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içinde bitirecek bir antlaşma yapmışlardır. Çünkü Mondros Ateşkes Anlaşması bir barış anlaşması değil, adı üstünde</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ateşkes antlaşması idi.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88201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A1DB874-481E-42D9-9C24-2974EC957E42}"/>
              </a:ext>
            </a:extLst>
          </p:cNvPr>
          <p:cNvSpPr/>
          <p:nvPr/>
        </p:nvSpPr>
        <p:spPr>
          <a:xfrm>
            <a:off x="703385" y="520504"/>
            <a:ext cx="10888393" cy="3296736"/>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antlaşmanın yapılma sebepleri şunlardır: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Boğazların kesin durumunu belirlemek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İzmir'in Yunanlılara bırakılması ile ortaya çıkan İtalyan Yunan anlaşmazlığını gidermek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Artan Türk halkının tepkisini azaltmak</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İstanbul hükümetinin durumu</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Mevcut durumunun düzenlenmesi</a:t>
            </a: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0644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35F7E12-F043-4D39-8BA3-D2AAFD89377F}"/>
              </a:ext>
            </a:extLst>
          </p:cNvPr>
          <p:cNvSpPr/>
          <p:nvPr/>
        </p:nvSpPr>
        <p:spPr>
          <a:xfrm>
            <a:off x="689317" y="478302"/>
            <a:ext cx="10888394" cy="4875694"/>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amaçla;</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- 18-24 Nisan tarihlerinde San-Remo'da İngiliz, Fransız ve İtalyan temsilcileri bir metin üzerinde anlaştılar.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Mayıs ayında Osmanlı temsilcisine durumu bildirdiler.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Paris konferansında (17 Haziran 1920) Damat Ferit Türk tarafının isteklerini bildirdi ise de, San-Remo kararlarının</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değişmeyeceği ve 27 Temmuz 1920'ye kadar anlaşmayı imzalamaları istendi. - Padişah Meclis-i </a:t>
            </a:r>
            <a:r>
              <a:rPr lang="tr-TR"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Mebusan‟a</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en son iş olarak Sevr anlaşmasını kabul ettirdi ve 10 Ağustos 1920 de anlaşma</a:t>
            </a:r>
            <a:r>
              <a:rPr lang="tr-TR" sz="1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imzalandı.</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tr-TR" sz="2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82082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A00B858-266C-42EE-A487-6B933DBC4074}"/>
              </a:ext>
            </a:extLst>
          </p:cNvPr>
          <p:cNvSpPr/>
          <p:nvPr/>
        </p:nvSpPr>
        <p:spPr>
          <a:xfrm>
            <a:off x="656492" y="972119"/>
            <a:ext cx="10879015" cy="4414670"/>
          </a:xfrm>
          <a:prstGeom prst="rect">
            <a:avLst/>
          </a:prstGeom>
        </p:spPr>
        <p:txBody>
          <a:bodyPr wrap="square">
            <a:spAutoFit/>
          </a:bodyPr>
          <a:lstStyle/>
          <a:p>
            <a:pPr>
              <a:lnSpc>
                <a:spcPct val="107000"/>
              </a:lnSpc>
              <a:spcAft>
                <a:spcPts val="0"/>
              </a:spcAft>
            </a:pPr>
            <a:r>
              <a:rPr lang="tr-TR"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Sevr Antlaşmasının Özellikleri:</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anlaşmayı onaylayacak bir meclis olmadığı ve uygulama alanı bulmadığı için "ölü doğmuş bir anlaşmadır”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Hukuken geçersizdir.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Anlaşmayı imzalayanlar 19. Ağustos 1920'de B.M.M. tarafından vatan haini sayılmışlardır.</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0"/>
              </a:spcAft>
              <a:buFontTx/>
              <a:buChar char="-"/>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Türk Milletini yok saymaktadır.</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0"/>
              </a:spcAft>
              <a:buFontTx/>
              <a:buChar char="-"/>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 maddesi diğer maddelerin ön şartıdır.</a:t>
            </a:r>
          </a:p>
          <a:p>
            <a:pPr>
              <a:lnSpc>
                <a:spcPct val="107000"/>
              </a:lnSpc>
              <a:spcAft>
                <a:spcPts val="0"/>
              </a:spcAft>
            </a:pPr>
            <a:r>
              <a:rPr lang="tr-TR"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Sevr Anlaşması ülkeyi sömürge yapan bir anlaşmadır.</a:t>
            </a:r>
            <a:endParaRPr lang="tr-TR" sz="28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0"/>
              </a:spcAft>
              <a:buFontTx/>
              <a:buChar char="-"/>
            </a:pPr>
            <a:endParaRPr lang="tr-TR" sz="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328519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6067</Words>
  <Application>Microsoft Office PowerPoint</Application>
  <PresentationFormat>Geniş ekran</PresentationFormat>
  <Paragraphs>563</Paragraphs>
  <Slides>88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88</vt:i4>
      </vt:variant>
    </vt:vector>
  </HeadingPairs>
  <TitlesOfParts>
    <vt:vector size="93"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cenan şirin</dc:creator>
  <cp:lastModifiedBy>cenan şirin</cp:lastModifiedBy>
  <cp:revision>11</cp:revision>
  <dcterms:created xsi:type="dcterms:W3CDTF">2019-11-24T15:08:47Z</dcterms:created>
  <dcterms:modified xsi:type="dcterms:W3CDTF">2019-11-24T16:24:48Z</dcterms:modified>
</cp:coreProperties>
</file>