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D2E80-4AE1-4AD7-A32D-703BF01DC004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FB229-3D87-4B18-A99A-8ABFC7B442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06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FB229-3D87-4B18-A99A-8ABFC7B44285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890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85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499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623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926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1129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94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13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0612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309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562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5435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207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835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1159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9974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9899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48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B53758-5524-4157-BC74-BFC9582B8E32}" type="datetimeFigureOut">
              <a:rPr lang="tr-TR" smtClean="0"/>
              <a:t>10.11.2019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4B4F54-B954-458D-9D07-519F8D509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55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BA41A2E-83C7-49BF-AFC2-68D8F97CCAC0}"/>
              </a:ext>
            </a:extLst>
          </p:cNvPr>
          <p:cNvSpPr/>
          <p:nvPr/>
        </p:nvSpPr>
        <p:spPr>
          <a:xfrm>
            <a:off x="562707" y="464234"/>
            <a:ext cx="11099409" cy="5397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>
              <a:lnSpc>
                <a:spcPts val="3815"/>
              </a:lnSpc>
              <a:spcBef>
                <a:spcPts val="400"/>
              </a:spcBef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MEZOPOTAMYA UYGARLIKLARI</a:t>
            </a:r>
            <a:endParaRPr lang="tr-TR" sz="3200" b="1" u="sng" dirty="0">
              <a:effectLst/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marL="91440" marR="819785">
              <a:lnSpc>
                <a:spcPct val="76000"/>
              </a:lnSpc>
              <a:spcBef>
                <a:spcPts val="575"/>
              </a:spcBef>
              <a:spcAft>
                <a:spcPts val="0"/>
              </a:spcAft>
              <a:tabLst>
                <a:tab pos="4531995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Fırat ve Dicle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arasındaki bölgeye</a:t>
            </a:r>
            <a:r>
              <a:rPr lang="tr-TR" sz="3200" b="1" spc="-95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denir.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(İki ırmak</a:t>
            </a:r>
            <a:r>
              <a:rPr lang="tr-TR" sz="3200" b="1" spc="-2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arasındaki</a:t>
            </a:r>
            <a:r>
              <a:rPr lang="tr-TR" sz="3200" b="1" spc="1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ülke demektir)</a:t>
            </a:r>
            <a:endParaRPr lang="tr-TR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marR="402590" lvl="0" indent="-342900">
              <a:lnSpc>
                <a:spcPct val="76000"/>
              </a:lnSpc>
              <a:spcBef>
                <a:spcPts val="64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4340" algn="l"/>
              </a:tabLst>
            </a:pP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Bu bölgede çok önemli uygarlıklar</a:t>
            </a:r>
            <a:r>
              <a:rPr lang="tr-TR" sz="3200" b="1" spc="-145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kuruldu. </a:t>
            </a:r>
            <a:r>
              <a:rPr lang="tr-TR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Sebebi;</a:t>
            </a:r>
            <a:endParaRPr lang="tr-TR" sz="3200" b="1" u="sng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695"/>
              </a:lnSpc>
              <a:spcAft>
                <a:spcPts val="0"/>
              </a:spcAft>
              <a:buSzPts val="2700"/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b="1" i="1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Göç yolları </a:t>
            </a: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üzerinde</a:t>
            </a:r>
            <a:r>
              <a:rPr lang="tr-TR" sz="3200" spc="-215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bulunması,</a:t>
            </a:r>
            <a:endParaRPr lang="tr-TR" sz="3200" spc="3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695"/>
              </a:lnSpc>
              <a:spcAft>
                <a:spcPts val="0"/>
              </a:spcAft>
              <a:buSzPts val="2700"/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Topraklarının </a:t>
            </a:r>
            <a:r>
              <a:rPr lang="tr-TR" sz="3200" b="1" i="1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verimli</a:t>
            </a:r>
            <a:r>
              <a:rPr lang="tr-TR" sz="3200" b="1" i="1" spc="-65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olması,</a:t>
            </a:r>
            <a:endParaRPr lang="tr-TR" sz="3200" spc="3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695"/>
              </a:lnSpc>
              <a:spcAft>
                <a:spcPts val="0"/>
              </a:spcAft>
              <a:buSzPts val="2700"/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b="1" i="1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İklimin elverişli</a:t>
            </a:r>
            <a:r>
              <a:rPr lang="tr-TR" sz="3200" b="1" i="1" spc="-165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olması,</a:t>
            </a:r>
            <a:endParaRPr lang="tr-TR" sz="3200" spc="3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930"/>
              </a:lnSpc>
              <a:spcAft>
                <a:spcPts val="0"/>
              </a:spcAft>
              <a:buSzPts val="2700"/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Irmaklarından </a:t>
            </a:r>
            <a:r>
              <a:rPr lang="tr-TR" sz="3200" b="1" i="1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sulama</a:t>
            </a:r>
            <a:r>
              <a:rPr lang="tr-TR" sz="3200" b="1" i="1" spc="-14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tr-TR" sz="3200" spc="30" dirty="0"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yapılabilmesi</a:t>
            </a:r>
            <a:endParaRPr lang="tr-TR" sz="3200" spc="3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Times New Roman" panose="02020603050405020304" pitchFamily="18" charset="0"/>
            </a:endParaRPr>
          </a:p>
          <a:p>
            <a:pPr>
              <a:spcBef>
                <a:spcPts val="15"/>
              </a:spcBef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 </a:t>
            </a:r>
            <a:endParaRPr lang="tr-TR" sz="3200" dirty="0">
              <a:effectLst/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marR="122555" lvl="0" indent="-342900">
              <a:lnSpc>
                <a:spcPct val="76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4340" algn="l"/>
                <a:tab pos="3100070" algn="l"/>
              </a:tabLs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UYARI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: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Mezopotamya’da kalıcı mimari eser bırakacak malzeme (taş) bulunmadığı için,</a:t>
            </a:r>
            <a:r>
              <a:rPr lang="tr-TR" sz="3200" b="1" spc="-130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o dönemden günümüze kadar eser kalmamıştır. Eserler kerpiçten</a:t>
            </a:r>
            <a:r>
              <a:rPr lang="tr-TR" sz="3200" b="1" spc="-40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yapılmıştır.</a:t>
            </a:r>
            <a:endParaRPr lang="tr-TR" sz="3200" b="1" dirty="0">
              <a:effectLst/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8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DDA4D22-8CC1-4A4B-8621-2CF9B9F1C8E6}"/>
              </a:ext>
            </a:extLst>
          </p:cNvPr>
          <p:cNvSpPr/>
          <p:nvPr/>
        </p:nvSpPr>
        <p:spPr>
          <a:xfrm>
            <a:off x="534572" y="576775"/>
            <a:ext cx="11057206" cy="408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>
              <a:lnSpc>
                <a:spcPts val="6505"/>
              </a:lnSpc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Sümerler</a:t>
            </a:r>
            <a:r>
              <a:rPr lang="tr-TR" sz="3200" b="1" u="sng" spc="-68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(M.Ö.4000-2350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258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Aşağı Mezopotamya’da</a:t>
            </a:r>
            <a:r>
              <a:rPr lang="tr-TR" sz="3200" spc="-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kuruldular.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94385" lvl="0" indent="-342900">
              <a:lnSpc>
                <a:spcPct val="76000"/>
              </a:lnSpc>
              <a:spcBef>
                <a:spcPts val="52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  <a:tab pos="5492115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defa</a:t>
            </a:r>
            <a:r>
              <a:rPr lang="tr-TR" sz="3200" spc="-2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yazıyı</a:t>
            </a:r>
            <a:r>
              <a:rPr lang="tr-TR" sz="3200" spc="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kullandılar. Böylece tarihi devirleri başlattılar.(Çivi yazısı)</a:t>
            </a:r>
          </a:p>
          <a:p>
            <a:pPr marL="342900" marR="794385" lvl="0" indent="-342900">
              <a:lnSpc>
                <a:spcPct val="76000"/>
              </a:lnSpc>
              <a:spcBef>
                <a:spcPts val="52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  <a:tab pos="5492115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siyasal örgütlenme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Site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şehir</a:t>
            </a:r>
            <a:r>
              <a:rPr lang="tr-TR" sz="3200" spc="-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devletleri oluşturuldu. (Ur, Uruk, </a:t>
            </a:r>
            <a:r>
              <a:rPr lang="tr-TR" sz="3200" dirty="0" err="1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Kiş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Nippur, Lagaş,Erudu )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(Siyasi birlik yok, dolayısıyla merkezi otorite</a:t>
            </a:r>
            <a:r>
              <a:rPr lang="tr-TR" sz="3200" spc="2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yok)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17855" lvl="0" indent="-342900">
              <a:lnSpc>
                <a:spcPct val="76000"/>
              </a:lnSpc>
              <a:spcBef>
                <a:spcPts val="54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yazılı kanunları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 (Lagaş</a:t>
            </a:r>
            <a:r>
              <a:rPr lang="tr-TR" sz="3200" spc="-5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kralı Urgakina)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(İlk hukuk</a:t>
            </a:r>
            <a:r>
              <a:rPr lang="tr-TR" sz="3200" spc="-1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devletidir.)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65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FA1515B-59F2-4A7A-8B4A-1BB5C7A275CE}"/>
              </a:ext>
            </a:extLst>
          </p:cNvPr>
          <p:cNvSpPr/>
          <p:nvPr/>
        </p:nvSpPr>
        <p:spPr>
          <a:xfrm>
            <a:off x="377483" y="858129"/>
            <a:ext cx="11437034" cy="5514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656590" lvl="0" indent="-342900">
              <a:lnSpc>
                <a:spcPct val="85000"/>
              </a:lnSpc>
              <a:spcBef>
                <a:spcPts val="81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 yılı 354 gün olarak hesaplamışlar ve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ay yılı takviminin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temelini atmışlardır. (Astronomi bilimi</a:t>
            </a:r>
            <a:r>
              <a:rPr lang="tr-TR" sz="3200" spc="-4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göstergesi)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99695" lvl="0" indent="-342900">
              <a:lnSpc>
                <a:spcPct val="85000"/>
              </a:lnSpc>
              <a:spcBef>
                <a:spcPts val="63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  <a:tab pos="1972310" algn="l"/>
                <a:tab pos="4231005" algn="l"/>
                <a:tab pos="5753735" algn="l"/>
                <a:tab pos="6616700" algn="l"/>
              </a:tabLst>
            </a:pPr>
            <a:r>
              <a:rPr lang="tr-TR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Ziggurat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adında tapınaklar yapmışlar. Son katı	gözlemevi	olmuş	ve	astronomi gelişmiştir. Ayrıca bu yapılar okul ve depo olarak da kullanılmıştır.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tr-TR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Zigguratların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dini, eğitim, bilim ve ekonomi ile ilgili işlevleri</a:t>
            </a:r>
            <a:r>
              <a:rPr lang="tr-TR" sz="3200" spc="3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var)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49935" lvl="0" indent="-342900">
              <a:lnSpc>
                <a:spcPct val="85000"/>
              </a:lnSpc>
              <a:spcBef>
                <a:spcPts val="64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35660" algn="l"/>
              </a:tabLst>
            </a:pP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Patesi (Ensi)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denilen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Rahip Kralları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vardır. </a:t>
            </a:r>
          </a:p>
          <a:p>
            <a:pPr marL="342900" marR="534670" lvl="0" indent="-342900">
              <a:lnSpc>
                <a:spcPct val="85000"/>
              </a:lnSpc>
              <a:spcBef>
                <a:spcPts val="91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73125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Sümer Kanunları genelde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fidye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esasına dayanmıştır. Ör: ‘Bir adam, bir adamın ayağına bir aletle vurur ve ayağını kırarsa 10 gümüş verir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04165" lvl="0" indent="-342900">
              <a:lnSpc>
                <a:spcPct val="85000"/>
              </a:lnSpc>
              <a:spcBef>
                <a:spcPts val="79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873125" algn="l"/>
              </a:tabLst>
            </a:pP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Gılgamış Destanı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Yaratılış ve</a:t>
            </a:r>
            <a:r>
              <a:rPr lang="tr-TR" sz="3200" spc="-10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Tufan Destanları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Sümerlere aittir.</a:t>
            </a:r>
            <a:endParaRPr lang="tr-TR" sz="32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R="749935" lvl="0">
              <a:lnSpc>
                <a:spcPct val="85000"/>
              </a:lnSpc>
              <a:spcBef>
                <a:spcPts val="645"/>
              </a:spcBef>
              <a:spcAft>
                <a:spcPts val="0"/>
              </a:spcAft>
              <a:tabLst>
                <a:tab pos="835660" algn="l"/>
              </a:tabLst>
            </a:pPr>
            <a:endParaRPr lang="tr-TR" sz="28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2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5771151-13BE-4B1D-97E3-52A286B4E847}"/>
              </a:ext>
            </a:extLst>
          </p:cNvPr>
          <p:cNvGrpSpPr>
            <a:grpSpLocks/>
          </p:cNvGrpSpPr>
          <p:nvPr/>
        </p:nvGrpSpPr>
        <p:grpSpPr bwMode="auto">
          <a:xfrm>
            <a:off x="517793" y="595606"/>
            <a:ext cx="11369407" cy="6858000"/>
            <a:chOff x="0" y="0"/>
            <a:chExt cx="14400" cy="108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BDA85A5-1BEC-4BB6-85AA-FB52ED133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400" cy="10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6598C95-37EE-4522-A3C3-35F4C68D4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043"/>
              <a:ext cx="14400" cy="17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0159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40E1508-2BD8-47F8-9573-145338D5DFE6}"/>
              </a:ext>
            </a:extLst>
          </p:cNvPr>
          <p:cNvSpPr/>
          <p:nvPr/>
        </p:nvSpPr>
        <p:spPr>
          <a:xfrm>
            <a:off x="337625" y="407963"/>
            <a:ext cx="11521440" cy="4798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>
              <a:spcBef>
                <a:spcPts val="355"/>
              </a:spcBef>
              <a:spcAft>
                <a:spcPts val="0"/>
              </a:spcAft>
            </a:pPr>
            <a:r>
              <a:rPr lang="tr-TR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Akadlar (M.Ö.2350-2150)</a:t>
            </a:r>
            <a:endParaRPr lang="tr-TR" sz="3200" b="1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 marR="1176655" indent="118745">
              <a:lnSpc>
                <a:spcPct val="85000"/>
              </a:lnSpc>
              <a:spcBef>
                <a:spcPts val="3240"/>
              </a:spcBef>
              <a:spcAft>
                <a:spcPts val="0"/>
              </a:spcAft>
              <a:tabLst>
                <a:tab pos="1161415" algn="l"/>
                <a:tab pos="31775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düzenli ordu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kuruldu. Bu sayede bütün Sümer ülkesini ele geçiren</a:t>
            </a:r>
            <a:r>
              <a:rPr lang="tr-TR" sz="3200" spc="-13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Sargon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ilk	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merkezi devleti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(imparatorluk) kurdu. Başkentleri</a:t>
            </a:r>
            <a:r>
              <a:rPr lang="tr-TR" sz="3200" spc="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Agade’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>
              <a:lnSpc>
                <a:spcPts val="3655"/>
              </a:lnSpc>
              <a:spcBef>
                <a:spcPts val="2915"/>
              </a:spcBef>
              <a:spcAft>
                <a:spcPts val="0"/>
              </a:spcAf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Elamlar (MÖ 3000-MÖ 640)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 marR="60960">
              <a:lnSpc>
                <a:spcPct val="85000"/>
              </a:lnSpc>
              <a:spcBef>
                <a:spcPts val="170"/>
              </a:spcBef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Sus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’tur. (Siyasi birlik göstergesi)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Sami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kökenlidirler. Asurlular son verdi.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 marR="2710815">
              <a:lnSpc>
                <a:spcPct val="85000"/>
              </a:lnSpc>
              <a:spcBef>
                <a:spcPts val="10"/>
              </a:spcBef>
              <a:spcAft>
                <a:spcPts val="0"/>
              </a:spcAft>
              <a:tabLst>
                <a:tab pos="2677795" algn="l"/>
                <a:tab pos="4455795" algn="l"/>
                <a:tab pos="597789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Madencilik, çömlek yapımı ve seramikçilik ile</a:t>
            </a:r>
            <a:r>
              <a:rPr lang="tr-TR" sz="3200" spc="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uğraştılar.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38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B374EC2-A7DB-4AB8-9F57-A116458838C0}"/>
              </a:ext>
            </a:extLst>
          </p:cNvPr>
          <p:cNvSpPr/>
          <p:nvPr/>
        </p:nvSpPr>
        <p:spPr>
          <a:xfrm>
            <a:off x="572085" y="289196"/>
            <a:ext cx="11104099" cy="565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>
              <a:lnSpc>
                <a:spcPts val="4095"/>
              </a:lnSpc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Babiller (</a:t>
            </a:r>
            <a:r>
              <a:rPr lang="tr-TR" sz="3200" b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Amurrular</a:t>
            </a: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 (MÖ 2100- MÖ 539)</a:t>
            </a:r>
            <a:endParaRPr lang="tr-TR" sz="3200" b="1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>
              <a:lnSpc>
                <a:spcPct val="85000"/>
              </a:lnSpc>
              <a:spcBef>
                <a:spcPts val="3465"/>
              </a:spcBef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-Başkent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Babilyon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’dur.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>
              <a:lnSpc>
                <a:spcPts val="2975"/>
              </a:lnSpc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537845" lvl="0" indent="-342900">
              <a:lnSpc>
                <a:spcPct val="85000"/>
              </a:lnSpc>
              <a:spcBef>
                <a:spcPts val="160"/>
              </a:spcBef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31115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Hammurabi kanunları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ilk Anayasa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kabul </a:t>
            </a:r>
            <a:r>
              <a:rPr lang="tr-TR" sz="3200" spc="-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edilir.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Daha </a:t>
            </a:r>
            <a:r>
              <a:rPr lang="tr-TR" sz="3200" spc="3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sert </a:t>
            </a:r>
            <a:r>
              <a:rPr lang="tr-TR" sz="3200" spc="-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“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kısas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”a</a:t>
            </a:r>
            <a:r>
              <a:rPr lang="tr-TR" sz="3200" spc="-7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spc="-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dayanır.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>
              <a:lnSpc>
                <a:spcPts val="2975"/>
              </a:lnSpc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-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21285" lvl="0" indent="-342900">
              <a:lnSpc>
                <a:spcPct val="85000"/>
              </a:lnSpc>
              <a:spcBef>
                <a:spcPts val="155"/>
              </a:spcBef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311150" algn="l"/>
                <a:tab pos="199771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Devletin gücü din yerine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ordu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 </a:t>
            </a:r>
            <a:r>
              <a:rPr lang="tr-TR" sz="3200" spc="-2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dayandırılmıştır.</a:t>
            </a:r>
            <a:r>
              <a:rPr lang="tr-TR" sz="3200" spc="-2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(İlk</a:t>
            </a:r>
            <a:r>
              <a:rPr lang="tr-TR" sz="3200" spc="-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Laik </a:t>
            </a:r>
            <a:r>
              <a:rPr lang="tr-TR" sz="3200" spc="-1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</a:t>
            </a:r>
            <a:r>
              <a:rPr lang="tr-TR" sz="3200" spc="-1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99465" lvl="0" indent="-342900">
              <a:lnSpc>
                <a:spcPct val="85000"/>
              </a:lnSpc>
              <a:spcBef>
                <a:spcPts val="5"/>
              </a:spcBef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31115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Rahip Kral özelliğine son verilmiş, ilk</a:t>
            </a:r>
            <a:r>
              <a:rPr lang="tr-TR" sz="3200" spc="-7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mutlak krallık</a:t>
            </a:r>
            <a:r>
              <a:rPr lang="tr-TR" sz="3200" spc="-3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spc="-1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kurulmuştur.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740"/>
              </a:spcBef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31115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Babil’in Asma Bahçesi </a:t>
            </a:r>
            <a:r>
              <a:rPr lang="tr-TR" sz="3200" spc="-3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Babil </a:t>
            </a:r>
            <a:r>
              <a:rPr lang="tr-TR" sz="3200" spc="-1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Kulesi</a:t>
            </a:r>
            <a:r>
              <a:rPr lang="tr-TR" sz="3200" spc="2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ünlü  eserleridir.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1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4800344-A17F-4B49-8A78-695671B2FB52}"/>
              </a:ext>
            </a:extLst>
          </p:cNvPr>
          <p:cNvSpPr/>
          <p:nvPr/>
        </p:nvSpPr>
        <p:spPr>
          <a:xfrm>
            <a:off x="365760" y="323557"/>
            <a:ext cx="11535508" cy="5755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6810">
              <a:lnSpc>
                <a:spcPts val="4065"/>
              </a:lnSpc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Asurlular (MÖ 2000-MÖ 609)</a:t>
            </a:r>
            <a:endParaRPr lang="tr-TR" sz="3200" b="1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064510" lvl="0" indent="-342900">
              <a:lnSpc>
                <a:spcPct val="85000"/>
              </a:lnSpc>
              <a:spcBef>
                <a:spcPts val="80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Merkez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Ninova (Asur).</a:t>
            </a:r>
            <a:r>
              <a:rPr lang="tr-TR" sz="3200" spc="-1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Yukarı Mezopotamya’da</a:t>
            </a:r>
            <a:r>
              <a:rPr lang="tr-TR" sz="3200" spc="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kuruldu.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5080" lvl="0" indent="-342900">
              <a:lnSpc>
                <a:spcPct val="85000"/>
              </a:lnSpc>
              <a:spcBef>
                <a:spcPts val="68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  <a:tab pos="6711315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Ticaret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le uğraştılar.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Kolonicilik</a:t>
            </a:r>
            <a:r>
              <a:rPr lang="tr-TR" sz="3200" spc="-11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 Anadolu(Kayseri</a:t>
            </a:r>
            <a:r>
              <a:rPr lang="tr-TR" sz="3200" spc="-11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Kültepe)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58190" lvl="0" indent="-342900">
              <a:lnSpc>
                <a:spcPct val="85000"/>
              </a:lnSpc>
              <a:spcBef>
                <a:spcPts val="68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  <a:tab pos="3909695" algn="l"/>
                <a:tab pos="6042025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Anadolu’nun en eski yazılı belgeleri olan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Kayseri</a:t>
            </a:r>
            <a:r>
              <a:rPr lang="tr-TR" sz="3200" spc="1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Kültepe	tabletleri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Asurlu tüccarlardan kalmadır.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(Anadolu’yu</a:t>
            </a:r>
            <a:r>
              <a:rPr lang="tr-TR" sz="3200" spc="-15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tarihi devirlere Asurlular</a:t>
            </a:r>
            <a:r>
              <a:rPr lang="tr-TR" sz="3200" spc="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sayesinde geçti.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3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Ön Asya’da ilk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atlı birlik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leri</a:t>
            </a:r>
            <a:r>
              <a:rPr lang="tr-TR" sz="3200" spc="-9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oluşturmuşlardır.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sömürge</a:t>
            </a:r>
            <a:r>
              <a:rPr lang="tr-TR" sz="3200" spc="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imparatorluğudur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983740" lvl="0" indent="-342900">
              <a:lnSpc>
                <a:spcPct val="85000"/>
              </a:lnSpc>
              <a:spcBef>
                <a:spcPts val="54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kütüphane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Ninova’da kurulmuştur.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(Arşivcilik</a:t>
            </a:r>
            <a:r>
              <a:rPr lang="tr-TR" sz="3200" spc="-13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51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27B5044-644F-4C44-A79E-C72565FEBCEF}"/>
              </a:ext>
            </a:extLst>
          </p:cNvPr>
          <p:cNvSpPr/>
          <p:nvPr/>
        </p:nvSpPr>
        <p:spPr>
          <a:xfrm>
            <a:off x="464233" y="450166"/>
            <a:ext cx="11183815" cy="3590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68195">
              <a:spcBef>
                <a:spcPts val="400"/>
              </a:spcBef>
              <a:spcAft>
                <a:spcPts val="0"/>
              </a:spcAf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İRAN MEDENİYETİ</a:t>
            </a:r>
          </a:p>
          <a:p>
            <a:pPr marL="2068195">
              <a:spcBef>
                <a:spcPts val="400"/>
              </a:spcBef>
            </a:pPr>
            <a:r>
              <a:rPr lang="tr-TR" sz="3200" b="1" dirty="0">
                <a:solidFill>
                  <a:srgbClr val="FF0000"/>
                </a:solidFill>
              </a:rPr>
              <a:t>    Medler ve Persler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tr-TR" sz="3200" b="1" dirty="0"/>
              <a:t>Düzenli posta örgütünü kurmuşlar.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tr-TR" sz="3200" b="1" dirty="0"/>
              <a:t>Zerdüştlük (Mecusilik) dinine inanmışlar.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tr-TR" sz="3200" b="1" dirty="0"/>
              <a:t>Satraplık denilen illere ayrılmıştır. </a:t>
            </a:r>
            <a:r>
              <a:rPr lang="tr-TR" sz="3200" dirty="0"/>
              <a:t>Bu illeri satrap denilen vali yönetirdi.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tr-TR" sz="3200" dirty="0"/>
              <a:t>Persler,	M.Ö. 330 da Büyük İskender tarafından yıkıldı.</a:t>
            </a:r>
          </a:p>
        </p:txBody>
      </p:sp>
    </p:spTree>
    <p:extLst>
      <p:ext uri="{BB962C8B-B14F-4D97-AF65-F5344CB8AC3E}">
        <p14:creationId xmlns:p14="http://schemas.microsoft.com/office/powerpoint/2010/main" val="950111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F656754-3B9C-4859-BDB4-FE9ACE8B1B7E}"/>
              </a:ext>
            </a:extLst>
          </p:cNvPr>
          <p:cNvSpPr/>
          <p:nvPr/>
        </p:nvSpPr>
        <p:spPr>
          <a:xfrm>
            <a:off x="393895" y="422030"/>
            <a:ext cx="11366696" cy="4059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3815"/>
              </a:lnSpc>
              <a:spcBef>
                <a:spcPts val="395"/>
              </a:spcBef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İBRANİ UYGARLIĞI (MÖ 1025)</a:t>
            </a:r>
          </a:p>
          <a:p>
            <a:pPr marL="91440" lvl="0">
              <a:lnSpc>
                <a:spcPts val="3815"/>
              </a:lnSpc>
              <a:spcBef>
                <a:spcPts val="395"/>
              </a:spcBef>
            </a:pP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862330" lvl="0" indent="-342900">
              <a:lnSpc>
                <a:spcPct val="76000"/>
              </a:lnSpc>
              <a:spcBef>
                <a:spcPts val="650"/>
              </a:spcBef>
              <a:buFont typeface="Arial" panose="020B0604020202020204" pitchFamily="34" charset="0"/>
              <a:buChar char="•"/>
              <a:tabLst>
                <a:tab pos="434340" algn="l"/>
                <a:tab pos="2314575" algn="l"/>
                <a:tab pos="4828540" algn="l"/>
                <a:tab pos="588137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Kudüs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başkentli ilk Yahudi devletini kurmuşlardır. Kurucusu</a:t>
            </a:r>
            <a:r>
              <a:rPr lang="tr-TR" sz="3200" spc="-6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Hz. Davut'tur.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548640" marR="120015" indent="-457200">
              <a:lnSpc>
                <a:spcPct val="85000"/>
              </a:lnSpc>
              <a:spcBef>
                <a:spcPts val="8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tek tanrılı</a:t>
            </a:r>
            <a:r>
              <a:rPr lang="tr-TR" sz="3200" b="1" spc="-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</a:t>
            </a:r>
            <a:r>
              <a:rPr lang="tr-TR" sz="3200" b="1" spc="-1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kutsal kitaplı dine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inanmışlardır. (Musevilik, Yahudilik)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</a:p>
          <a:p>
            <a:pPr marL="548640" marR="120015" indent="-457200">
              <a:lnSpc>
                <a:spcPct val="85000"/>
              </a:lnSpc>
              <a:spcBef>
                <a:spcPts val="82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Süleyman Tapınağı ve Mescidi Aksa önemli mimari eserlerdir. Mescidi Aksa Hz. Ömer döneminde yeniden inşa edilmiştir.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426845" lvl="0" indent="-342900">
              <a:lnSpc>
                <a:spcPct val="76000"/>
              </a:lnSpc>
              <a:spcBef>
                <a:spcPts val="690"/>
              </a:spcBef>
              <a:buFont typeface="Arial" panose="020B0604020202020204" pitchFamily="34" charset="0"/>
              <a:buChar char="•"/>
              <a:tabLst>
                <a:tab pos="434340" algn="l"/>
                <a:tab pos="1507490" algn="l"/>
                <a:tab pos="2732405" algn="l"/>
                <a:tab pos="6360795" algn="l"/>
              </a:tabLst>
            </a:pPr>
            <a:endParaRPr lang="tr-TR" sz="11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53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12B0D16-F673-4A26-AD62-0BF69DD8CB65}"/>
              </a:ext>
            </a:extLst>
          </p:cNvPr>
          <p:cNvSpPr/>
          <p:nvPr/>
        </p:nvSpPr>
        <p:spPr>
          <a:xfrm>
            <a:off x="590843" y="154745"/>
            <a:ext cx="11226019" cy="2071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>
              <a:spcBef>
                <a:spcPts val="120"/>
              </a:spcBef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ANADOLU UYGARLIKLARI</a:t>
            </a:r>
            <a:endParaRPr lang="tr-TR" sz="3200" b="1" u="sng" dirty="0">
              <a:latin typeface="Times New Roman" panose="02020603050405020304" pitchFamily="18" charset="0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marL="162560" marR="77470">
              <a:lnSpc>
                <a:spcPct val="85000"/>
              </a:lnSpc>
              <a:spcBef>
                <a:spcPts val="885"/>
              </a:spcBef>
              <a:spcAft>
                <a:spcPts val="0"/>
              </a:spcAft>
            </a:pPr>
            <a:r>
              <a:rPr lang="tr-TR" sz="3200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Hattiler: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Anadolu’nun en eski uygarlığıdır. </a:t>
            </a:r>
          </a:p>
          <a:p>
            <a:pPr marL="162560" marR="77470">
              <a:lnSpc>
                <a:spcPct val="85000"/>
              </a:lnSpc>
              <a:spcBef>
                <a:spcPts val="885"/>
              </a:spcBef>
              <a:spcAft>
                <a:spcPts val="0"/>
              </a:spcAf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MÖ 2000 başlarında Asurlular, Anadolu’da ticaret kolonileri kurarak yazıyı Anadolu’ya getirdi.</a:t>
            </a:r>
          </a:p>
        </p:txBody>
      </p:sp>
    </p:spTree>
    <p:extLst>
      <p:ext uri="{BB962C8B-B14F-4D97-AF65-F5344CB8AC3E}">
        <p14:creationId xmlns:p14="http://schemas.microsoft.com/office/powerpoint/2010/main" val="419548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89839B22-7DB1-42E9-8AF5-5E9723A59001}"/>
              </a:ext>
            </a:extLst>
          </p:cNvPr>
          <p:cNvSpPr/>
          <p:nvPr/>
        </p:nvSpPr>
        <p:spPr>
          <a:xfrm>
            <a:off x="637735" y="313189"/>
            <a:ext cx="10916529" cy="4892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4175"/>
              </a:lnSpc>
              <a:spcBef>
                <a:spcPts val="400"/>
              </a:spcBef>
            </a:pPr>
            <a:r>
              <a:rPr lang="tr-TR" sz="36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Hititler (Etiler) (MÖ 1700-MÖ 700)</a:t>
            </a:r>
            <a:endParaRPr lang="tr-TR" sz="36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840"/>
              </a:lnSpc>
              <a:buFont typeface="Wingdings" panose="05000000000000000000" pitchFamily="2" charset="2"/>
              <a:buChar char=""/>
              <a:tabLst>
                <a:tab pos="415925" algn="l"/>
              </a:tabLst>
            </a:pPr>
            <a:r>
              <a:rPr lang="tr-TR" sz="3600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 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Hattuşaş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995680" lvl="0" indent="-342900">
              <a:lnSpc>
                <a:spcPct val="85000"/>
              </a:lnSpc>
              <a:spcBef>
                <a:spcPts val="195"/>
              </a:spcBef>
              <a:buFont typeface="Wingdings" panose="05000000000000000000" pitchFamily="2" charset="2"/>
              <a:buChar char=""/>
              <a:tabLst>
                <a:tab pos="415925" algn="l"/>
                <a:tab pos="2625725" algn="l"/>
                <a:tab pos="3573780" algn="l"/>
                <a:tab pos="4520565" algn="l"/>
                <a:tab pos="6473825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Anadolu da	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ilk siyasal	</a:t>
            </a:r>
            <a:r>
              <a:rPr lang="tr-TR" sz="3600" spc="1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birliği</a:t>
            </a:r>
            <a:r>
              <a:rPr lang="tr-TR" sz="3600" spc="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kurmuşlardır. ,</a:t>
            </a:r>
          </a:p>
          <a:p>
            <a:pPr marL="342900" marR="995680" lvl="0" indent="-342900">
              <a:lnSpc>
                <a:spcPct val="85000"/>
              </a:lnSpc>
              <a:spcBef>
                <a:spcPts val="195"/>
              </a:spcBef>
              <a:buFont typeface="Wingdings" panose="05000000000000000000" pitchFamily="2" charset="2"/>
              <a:buChar char=""/>
              <a:tabLst>
                <a:tab pos="415925" algn="l"/>
                <a:tab pos="2625725" algn="l"/>
                <a:tab pos="3573780" algn="l"/>
                <a:tab pos="4520565" algn="l"/>
                <a:tab pos="6473825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Ülkeye</a:t>
            </a:r>
            <a:r>
              <a:rPr lang="tr-TR" sz="3600" spc="-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“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Bin tanrı ili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” de </a:t>
            </a:r>
            <a:r>
              <a:rPr lang="tr-TR" sz="3600" spc="-4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denir.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(Çok tanrılı</a:t>
            </a:r>
            <a:r>
              <a:rPr lang="tr-TR" sz="3600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politeizm)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56590" lvl="0" indent="-342900">
              <a:lnSpc>
                <a:spcPct val="85000"/>
              </a:lnSpc>
              <a:spcBef>
                <a:spcPts val="10"/>
              </a:spcBef>
              <a:buFont typeface="Wingdings" panose="05000000000000000000" pitchFamily="2" charset="2"/>
              <a:buChar char=""/>
              <a:tabLst>
                <a:tab pos="415925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Yönetimde kralın yanında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Pankuş </a:t>
            </a:r>
            <a:r>
              <a:rPr lang="tr-TR" sz="3600" spc="-1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Meclisi </a:t>
            </a:r>
            <a:r>
              <a:rPr lang="tr-TR" sz="3600" spc="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söz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sahibiydi.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(Meşrutiyet</a:t>
            </a:r>
            <a:r>
              <a:rPr lang="tr-TR" sz="3600" spc="-2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göstergesi)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570230" lvl="0" indent="-342900">
              <a:lnSpc>
                <a:spcPct val="85000"/>
              </a:lnSpc>
              <a:spcBef>
                <a:spcPts val="15"/>
              </a:spcBef>
              <a:buFont typeface="Wingdings" panose="05000000000000000000" pitchFamily="2" charset="2"/>
              <a:buChar char=""/>
              <a:tabLst>
                <a:tab pos="415925" algn="l"/>
              </a:tabLst>
            </a:pPr>
            <a:r>
              <a:rPr lang="tr-TR" sz="3600" spc="-3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Tavananna 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(ana kraliçe)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yönetimde etkili </a:t>
            </a:r>
            <a:r>
              <a:rPr lang="tr-TR" sz="3600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olmuştur.(Kadına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değer</a:t>
            </a:r>
            <a:r>
              <a:rPr lang="tr-TR" sz="3600" spc="16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spc="-4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veriliyor, k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adın yönetimde söz sahibi)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9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C0646A7-E83A-4A1F-9A25-93FB741B3BCF}"/>
              </a:ext>
            </a:extLst>
          </p:cNvPr>
          <p:cNvSpPr/>
          <p:nvPr/>
        </p:nvSpPr>
        <p:spPr>
          <a:xfrm>
            <a:off x="393895" y="872197"/>
            <a:ext cx="1115568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09220" lvl="0" indent="-342900">
              <a:lnSpc>
                <a:spcPct val="85000"/>
              </a:lnSpc>
              <a:spcBef>
                <a:spcPts val="14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Çivi ve Hiyeroglif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yazılarını kullanmışlardır.</a:t>
            </a:r>
            <a:r>
              <a:rPr lang="tr-TR" sz="3200" spc="-8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İvriz ve Yazılıkaya kabartmaları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Hititlilere</a:t>
            </a:r>
            <a:r>
              <a:rPr lang="tr-TR" sz="3200" spc="-8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aittir.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95655" lvl="0" indent="-342900">
              <a:lnSpc>
                <a:spcPct val="85000"/>
              </a:lnSpc>
              <a:spcBef>
                <a:spcPts val="63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3705" algn="l"/>
                <a:tab pos="434340" algn="l"/>
                <a:tab pos="2874645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Aile</a:t>
            </a:r>
            <a:r>
              <a:rPr lang="tr-TR" sz="3200" spc="-1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</a:t>
            </a:r>
            <a:r>
              <a:rPr lang="tr-TR" sz="3200" spc="-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Ceza hukuku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gelişmiştir.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(İlk medeni hukuk)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801370" lvl="0" indent="-342900">
              <a:lnSpc>
                <a:spcPct val="85000"/>
              </a:lnSpc>
              <a:spcBef>
                <a:spcPts val="63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Tarih yazıcılığı (Anal)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başladı. </a:t>
            </a:r>
            <a:r>
              <a:rPr lang="tr-TR" sz="3200" b="1" u="sng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Kralların başarı kadar başarısızlıklarının da yazılması objektiflik</a:t>
            </a:r>
            <a:r>
              <a:rPr lang="tr-TR" sz="3200" b="1" u="sng" spc="-1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u="sng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göstergesidir.</a:t>
            </a:r>
            <a:endParaRPr lang="tr-TR" sz="3200" b="1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0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Medeni hukukun temeli</a:t>
            </a:r>
            <a:r>
              <a:rPr lang="tr-TR" sz="3200" spc="-7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atılmıştır.</a:t>
            </a:r>
          </a:p>
          <a:p>
            <a:pPr marL="342900" indent="-342900">
              <a:spcBef>
                <a:spcPts val="205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yazılı antlaşma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Kadeş Antlaşması (M.Ö.1280) (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Mısır-Hitit). Suriye toprakları için yapılan savaş.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0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36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35D91540-C34E-4417-8D11-D53B20BF36B6}"/>
              </a:ext>
            </a:extLst>
          </p:cNvPr>
          <p:cNvSpPr/>
          <p:nvPr/>
        </p:nvSpPr>
        <p:spPr>
          <a:xfrm>
            <a:off x="384517" y="706069"/>
            <a:ext cx="11422966" cy="387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10945" lvl="0">
              <a:spcBef>
                <a:spcPts val="420"/>
              </a:spcBef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Frigler(MÖ 800- MÖ 676)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97155" lvl="0" indent="-342900">
              <a:lnSpc>
                <a:spcPct val="85000"/>
              </a:lnSpc>
              <a:spcBef>
                <a:spcPts val="3235"/>
              </a:spcBef>
              <a:buFont typeface="Wingdings" panose="05000000000000000000" pitchFamily="2" charset="2"/>
              <a:buChar char=""/>
              <a:tabLst>
                <a:tab pos="434340" algn="l"/>
                <a:tab pos="3808095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Batı Anadolu ile Kızılırmak</a:t>
            </a:r>
            <a:r>
              <a:rPr lang="tr-TR" sz="3200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arasındaki bölgedir.</a:t>
            </a:r>
            <a:r>
              <a:rPr lang="tr-TR" sz="3200" spc="-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Kral	Midas dönemi en parlak dönemdir. 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7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</a:t>
            </a:r>
            <a:r>
              <a:rPr lang="tr-TR" sz="3200" spc="-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Gordion(Polatlı).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9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 uygarlığı etkisinde</a:t>
            </a:r>
            <a:r>
              <a:rPr lang="tr-TR" sz="3200" spc="-3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kalmışlar.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10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Tarım ve Hayvancılıkla</a:t>
            </a:r>
            <a:r>
              <a:rPr lang="tr-TR" sz="3200" spc="-2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uğraşmışlar.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34340" marR="879475" lvl="0" indent="-342900">
              <a:lnSpc>
                <a:spcPct val="85000"/>
              </a:lnSpc>
              <a:spcBef>
                <a:spcPts val="640"/>
              </a:spcBef>
              <a:tabLst>
                <a:tab pos="3397250" algn="l"/>
                <a:tab pos="5957570" algn="l"/>
                <a:tab pos="7353935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Tarımı korumak için sert kanunları</a:t>
            </a:r>
            <a:r>
              <a:rPr lang="tr-TR" sz="3200" spc="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458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0802ED0-1DCF-4B69-ABBB-92B753543123}"/>
              </a:ext>
            </a:extLst>
          </p:cNvPr>
          <p:cNvSpPr/>
          <p:nvPr/>
        </p:nvSpPr>
        <p:spPr>
          <a:xfrm>
            <a:off x="454855" y="368596"/>
            <a:ext cx="11282289" cy="4524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36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Tapates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 verilen kilimleri</a:t>
            </a:r>
            <a:r>
              <a:rPr lang="tr-TR" sz="3600" spc="4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Su kanalları</a:t>
            </a:r>
            <a:r>
              <a:rPr lang="tr-TR" sz="3600" spc="3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993775" lvl="0" indent="-342900">
              <a:lnSpc>
                <a:spcPct val="85000"/>
              </a:lnSpc>
              <a:spcBef>
                <a:spcPts val="55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Öküz öldürenin, saban kıranın</a:t>
            </a:r>
            <a:r>
              <a:rPr lang="tr-TR" sz="3600" spc="-1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cezasının ölüm olması gibi kanunlar</a:t>
            </a:r>
            <a:r>
              <a:rPr lang="tr-TR" sz="3600" spc="-8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2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Fabl denilen edebi tür</a:t>
            </a:r>
            <a:r>
              <a:rPr lang="tr-TR" sz="3600" spc="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gelişmiştir.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Doğa tanrılarına</a:t>
            </a:r>
            <a:r>
              <a:rPr lang="tr-TR" sz="3600" spc="2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inanmışlardır.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Bereket tanrıçası 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Kibele</a:t>
            </a:r>
            <a:r>
              <a:rPr lang="tr-TR" sz="3600" spc="4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2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Fibula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 verilen çatal iğne</a:t>
            </a:r>
            <a:r>
              <a:rPr lang="tr-TR" sz="3600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290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5CCC57C-CEDD-4CA2-B733-05147FD53862}"/>
              </a:ext>
            </a:extLst>
          </p:cNvPr>
          <p:cNvSpPr/>
          <p:nvPr/>
        </p:nvSpPr>
        <p:spPr>
          <a:xfrm>
            <a:off x="328246" y="492092"/>
            <a:ext cx="11535508" cy="3042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5585">
              <a:lnSpc>
                <a:spcPts val="3985"/>
              </a:lnSpc>
              <a:spcBef>
                <a:spcPts val="440"/>
              </a:spcBef>
              <a:spcAft>
                <a:spcPts val="0"/>
              </a:spcAf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Lidyalılar (MÖ 687- MÖ 546)</a:t>
            </a:r>
            <a:endParaRPr lang="tr-TR" sz="3200" b="1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marR="959485" lvl="1" indent="-285750">
              <a:lnSpc>
                <a:spcPct val="76000"/>
              </a:lnSpc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60070" algn="l"/>
                <a:tab pos="6574155" algn="l"/>
              </a:tabLst>
            </a:pPr>
            <a:r>
              <a:rPr lang="tr-TR" sz="3200" spc="-2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 </a:t>
            </a:r>
            <a:r>
              <a:rPr lang="tr-TR" sz="3200" spc="1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Sard</a:t>
            </a:r>
            <a:r>
              <a:rPr lang="tr-TR" sz="3200" spc="2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’tır.</a:t>
            </a:r>
          </a:p>
          <a:p>
            <a:pPr marL="742950" marR="959485" lvl="1" indent="-285750">
              <a:lnSpc>
                <a:spcPct val="76000"/>
              </a:lnSpc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60070" algn="l"/>
                <a:tab pos="6574155" algn="l"/>
              </a:tabLst>
            </a:pP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Kurucu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Giges</a:t>
            </a:r>
            <a:r>
              <a:rPr lang="tr-TR" sz="3200" spc="-2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spc="-6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tir.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lvl="1" indent="-285750">
              <a:lnSpc>
                <a:spcPts val="314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60070" algn="l"/>
              </a:tabLst>
            </a:pPr>
            <a:r>
              <a:rPr lang="tr-TR" sz="3200" b="1" spc="1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Kral </a:t>
            </a:r>
            <a:r>
              <a:rPr lang="tr-TR" sz="3200" b="1" spc="-1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yolunu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</a:t>
            </a:r>
            <a:r>
              <a:rPr lang="tr-TR" sz="3200" b="1" spc="-4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spc="1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(Sard-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Ninova).</a:t>
            </a: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(Ticaret göstergesi)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marR="462915" lvl="1" indent="-285750">
              <a:lnSpc>
                <a:spcPct val="76000"/>
              </a:lnSpc>
              <a:spcBef>
                <a:spcPts val="28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60070" algn="l"/>
              </a:tabLst>
            </a:pP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Parayı ilk </a:t>
            </a:r>
            <a:r>
              <a:rPr lang="tr-TR" sz="3200" b="1" spc="-4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kez </a:t>
            </a:r>
            <a:r>
              <a:rPr lang="tr-TR" sz="3200" b="1" spc="-1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kullanmışlardır. Ticaret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göstergesi)</a:t>
            </a:r>
            <a:endParaRPr lang="tr-TR" sz="3200" b="1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lvl="1">
              <a:lnSpc>
                <a:spcPts val="3140"/>
              </a:lnSpc>
              <a:spcAft>
                <a:spcPts val="0"/>
              </a:spcAft>
              <a:tabLst>
                <a:tab pos="560070" algn="l"/>
              </a:tabLst>
            </a:pPr>
            <a:r>
              <a:rPr lang="tr-TR" sz="3200" u="sng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Paralı askerleri </a:t>
            </a:r>
            <a:r>
              <a:rPr lang="tr-TR" sz="3200" u="sng" spc="-2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vardır. </a:t>
            </a:r>
            <a:r>
              <a:rPr lang="tr-TR" sz="3200" u="sng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</a:t>
            </a:r>
            <a:r>
              <a:rPr lang="tr-TR" sz="3200" u="sng" spc="-3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u="sng" spc="1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durum</a:t>
            </a:r>
            <a:r>
              <a:rPr lang="tr-TR" sz="3200" u="sng" dirty="0"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u="sng" spc="-25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olay </a:t>
            </a:r>
            <a:r>
              <a:rPr lang="tr-TR" sz="3200" u="sng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yıkılmalarına sebep </a:t>
            </a:r>
            <a:r>
              <a:rPr lang="tr-TR" sz="3200" u="sng" spc="-3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olacaktır.</a:t>
            </a:r>
            <a:endParaRPr lang="tr-TR" sz="3200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790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8E6A11E-B006-45B1-9705-9F4878C9AF5B}"/>
              </a:ext>
            </a:extLst>
          </p:cNvPr>
          <p:cNvSpPr/>
          <p:nvPr/>
        </p:nvSpPr>
        <p:spPr>
          <a:xfrm>
            <a:off x="351692" y="472600"/>
            <a:ext cx="11254154" cy="5207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4520"/>
              </a:lnSpc>
              <a:spcBef>
                <a:spcPts val="450"/>
              </a:spcBef>
            </a:pPr>
            <a:r>
              <a:rPr lang="tr-TR" sz="36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Urartular (MÖ 900-MÖ 600)</a:t>
            </a:r>
            <a:endParaRPr lang="tr-TR" sz="36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40715" lvl="0" indent="-342900">
              <a:lnSpc>
                <a:spcPct val="76000"/>
              </a:lnSpc>
              <a:spcBef>
                <a:spcPts val="520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  <a:tab pos="826262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Başkent 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Tuşba (Van)</a:t>
            </a:r>
            <a:r>
              <a:rPr lang="tr-TR" sz="3600" spc="-2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dır.</a:t>
            </a:r>
            <a:endParaRPr lang="tr-TR" sz="3600" spc="-15" dirty="0">
              <a:solidFill>
                <a:prstClr val="black"/>
              </a:solidFill>
              <a:latin typeface="Times New Roman" panose="02020603050405020304" pitchFamily="18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40715" lvl="0" indent="-342900">
              <a:lnSpc>
                <a:spcPct val="76000"/>
              </a:lnSpc>
              <a:spcBef>
                <a:spcPts val="520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  <a:tab pos="826262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federal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devlettir.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(Eyaletler iç</a:t>
            </a:r>
            <a:r>
              <a:rPr lang="tr-TR" sz="3600" b="1" spc="-8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işlerinde serbest, dış işlerde merkeze</a:t>
            </a:r>
            <a:r>
              <a:rPr lang="tr-TR" sz="3600" b="1" spc="-7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bağlı)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90"/>
              </a:lnSpc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Çok tanrılı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din vardır.</a:t>
            </a:r>
            <a:r>
              <a:rPr lang="tr-TR" sz="3600" spc="-8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(Politeizm)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30"/>
              </a:lnSpc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Haldi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(baş tanrı)</a:t>
            </a:r>
          </a:p>
          <a:p>
            <a:pPr marL="342900" lvl="0" indent="-342900">
              <a:lnSpc>
                <a:spcPts val="3430"/>
              </a:lnSpc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Tarım ve hayvancılık</a:t>
            </a:r>
            <a:r>
              <a:rPr lang="tr-TR" sz="3600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yaptılar.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758315" lvl="0" indent="-342900">
              <a:lnSpc>
                <a:spcPct val="76000"/>
              </a:lnSpc>
              <a:spcBef>
                <a:spcPts val="545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Maden işlemeciliği, kaya oymacılığı</a:t>
            </a:r>
            <a:r>
              <a:rPr lang="tr-TR" sz="3600" b="1" spc="-5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 kabartma sanatı ile</a:t>
            </a:r>
            <a:r>
              <a:rPr lang="tr-TR" sz="3600" b="1" spc="-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uğraşmışlardır.</a:t>
            </a:r>
          </a:p>
          <a:p>
            <a:pPr marL="342900" marR="1758315" lvl="0" indent="-342900">
              <a:lnSpc>
                <a:spcPct val="76000"/>
              </a:lnSpc>
              <a:spcBef>
                <a:spcPts val="545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Sulama kanalları ve mezar odaları yapmışlardır.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24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F409739-820A-4EDC-96E2-9F2C17A8A40C}"/>
              </a:ext>
            </a:extLst>
          </p:cNvPr>
          <p:cNvSpPr/>
          <p:nvPr/>
        </p:nvSpPr>
        <p:spPr>
          <a:xfrm>
            <a:off x="447821" y="536481"/>
            <a:ext cx="11296357" cy="589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63065" lvl="0">
              <a:spcBef>
                <a:spcPts val="360"/>
              </a:spcBef>
            </a:pPr>
            <a:r>
              <a:rPr lang="tr-TR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EGE UYGARLIKLARI:</a:t>
            </a:r>
            <a:endParaRPr lang="tr-TR" sz="28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63065" lvl="0">
              <a:spcBef>
                <a:spcPts val="360"/>
              </a:spcBef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1) Girit Uygarlığı :</a:t>
            </a:r>
            <a:r>
              <a:rPr lang="tr-TR" sz="3200" b="1" dirty="0">
                <a:solidFill>
                  <a:prstClr val="black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Knossos Sarayı,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Girit medeniyetine aitti.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tr-TR" sz="32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9620">
              <a:spcBef>
                <a:spcPts val="345"/>
              </a:spcBef>
              <a:spcAft>
                <a:spcPts val="0"/>
              </a:spcAf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2) Yunan(Grek)Uygarlığı(MÖ1200-MÖ 337)</a:t>
            </a:r>
            <a:endParaRPr lang="tr-TR" sz="3200" b="1" u="sng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433705" lvl="0" indent="-342900">
              <a:lnSpc>
                <a:spcPct val="76000"/>
              </a:lnSpc>
              <a:spcBef>
                <a:spcPts val="165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Şehir devletleri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(polis)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kurmuşlardır. En önemlileri </a:t>
            </a:r>
            <a:r>
              <a:rPr lang="tr-TR" sz="3200" b="1" dirty="0" err="1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Sparta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Atina, </a:t>
            </a:r>
            <a:r>
              <a:rPr lang="tr-TR" sz="3200" b="1" dirty="0" err="1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Korint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Larissa ve </a:t>
            </a:r>
            <a:r>
              <a:rPr lang="tr-TR" sz="3200" b="1" dirty="0" err="1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Tebai’dir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 </a:t>
            </a:r>
          </a:p>
          <a:p>
            <a:pPr marL="342900" marR="433705" lvl="0" indent="-342900">
              <a:lnSpc>
                <a:spcPct val="76000"/>
              </a:lnSpc>
              <a:spcBef>
                <a:spcPts val="165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Atina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 </a:t>
            </a:r>
            <a:r>
              <a:rPr lang="tr-TR" sz="3200" dirty="0" err="1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Sparta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arasında MÖ 400 de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 err="1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Pelepones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Savaşları</a:t>
            </a:r>
            <a:r>
              <a:rPr lang="tr-TR" sz="3200" spc="-7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yaşandı.</a:t>
            </a:r>
            <a:endParaRPr lang="tr-TR" sz="3200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02235" lvl="0" indent="-342900">
              <a:lnSpc>
                <a:spcPct val="76000"/>
              </a:lnSpc>
              <a:spcBef>
                <a:spcPts val="565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Şehir devletleri özgür ve bağımsızdır.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Yasalarını kendileri</a:t>
            </a:r>
            <a:r>
              <a:rPr lang="tr-TR" sz="3200" b="1" spc="-40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oluştururlardı. (polis)</a:t>
            </a:r>
            <a:endParaRPr lang="tr-TR" sz="3200" b="1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tr-TR" sz="36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47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B040562-FB57-4314-8CB2-C44794BA1F76}"/>
              </a:ext>
            </a:extLst>
          </p:cNvPr>
          <p:cNvSpPr/>
          <p:nvPr/>
        </p:nvSpPr>
        <p:spPr>
          <a:xfrm>
            <a:off x="236806" y="761324"/>
            <a:ext cx="11594123" cy="365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932180" lvl="0" indent="-342900">
              <a:lnSpc>
                <a:spcPct val="76000"/>
              </a:lnSpc>
              <a:spcBef>
                <a:spcPts val="60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Felsefe ve sporda ileridirler </a:t>
            </a: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Aristo,</a:t>
            </a:r>
            <a:r>
              <a:rPr lang="tr-TR" sz="3600" spc="-7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Eflatun (Platon) Thukidides Homeros,</a:t>
            </a:r>
            <a:r>
              <a:rPr lang="tr-TR" sz="3600" spc="-7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Sokrat).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02895" lvl="0" indent="-342900">
              <a:lnSpc>
                <a:spcPct val="76000"/>
              </a:lnSpc>
              <a:spcBef>
                <a:spcPts val="59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Deniz ticareti ile Karadeniz, Akdeniz ve Sicilya da 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koloniler kurdular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.(Kolonicilik sömürgecilik göstergesi)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7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Bazı hukuki çalışmalar</a:t>
            </a:r>
            <a:r>
              <a:rPr lang="tr-TR" sz="3600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yaptılar.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96595" lvl="0" indent="-342900">
              <a:lnSpc>
                <a:spcPct val="76000"/>
              </a:lnSpc>
              <a:spcBef>
                <a:spcPts val="59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Drakon: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Soyluların haklarını korumak</a:t>
            </a:r>
            <a:r>
              <a:rPr lang="tr-TR" sz="3600" b="1" spc="-1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için şiddete dayalı kanunlar</a:t>
            </a:r>
            <a:r>
              <a:rPr lang="tr-TR" sz="3600" b="1" spc="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yapmıştır.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954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0C4B0BE-39D4-45BB-8A32-D403B09A450B}"/>
              </a:ext>
            </a:extLst>
          </p:cNvPr>
          <p:cNvSpPr/>
          <p:nvPr/>
        </p:nvSpPr>
        <p:spPr>
          <a:xfrm>
            <a:off x="335280" y="522938"/>
            <a:ext cx="11521440" cy="4929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58545" marR="111760" lvl="0" indent="-571500" defTabSz="914400" eaLnBrk="1" fontAlgn="auto" latinLnBrk="0" hangingPunct="1">
              <a:lnSpc>
                <a:spcPct val="85000"/>
              </a:lnSpc>
              <a:spcBef>
                <a:spcPts val="9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089400" algn="l"/>
                <a:tab pos="4303395" algn="l"/>
                <a:tab pos="7429500" algn="l"/>
              </a:tabLst>
              <a:defRPr/>
            </a:pPr>
            <a:r>
              <a:rPr kumimoji="0" lang="tr-TR" sz="3600" b="1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Yunanlılar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tanrılarını insan şeklinde </a:t>
            </a:r>
            <a:r>
              <a:rPr kumimoji="0" lang="tr-TR" sz="3600" b="1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düşünmüşlerdir.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 </a:t>
            </a:r>
            <a:r>
              <a:rPr kumimoji="0" lang="tr-TR" sz="3600" b="1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durum </a:t>
            </a:r>
            <a:r>
              <a:rPr kumimoji="0" lang="tr-TR" sz="36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heykel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sanatının gelişmesinde etkili </a:t>
            </a:r>
            <a:r>
              <a:rPr kumimoji="0" lang="tr-TR" sz="3600" b="1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olmuştur. </a:t>
            </a:r>
            <a:r>
              <a:rPr kumimoji="0" lang="tr-TR" sz="3600" b="1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Tanrılar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adına </a:t>
            </a:r>
            <a:r>
              <a:rPr kumimoji="0" lang="tr-TR" sz="3600" b="1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Olimpiyat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denilen spor karşılaşmaları </a:t>
            </a:r>
            <a:r>
              <a:rPr kumimoji="0" lang="tr-TR" sz="3600" b="1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düzenlemişlerdir. </a:t>
            </a:r>
          </a:p>
          <a:p>
            <a:pPr marL="1058545" marR="111760" lvl="0" indent="-571500" defTabSz="914400" eaLnBrk="1" fontAlgn="auto" latinLnBrk="0" hangingPunct="1">
              <a:lnSpc>
                <a:spcPct val="85000"/>
              </a:lnSpc>
              <a:spcBef>
                <a:spcPts val="9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089400" algn="l"/>
                <a:tab pos="4303395" algn="l"/>
                <a:tab pos="7429500" algn="l"/>
              </a:tabLst>
              <a:defRPr/>
            </a:pPr>
            <a:r>
              <a:rPr kumimoji="0" lang="tr-TR" sz="3600" b="1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Olimpiyatlar </a:t>
            </a:r>
            <a:r>
              <a:rPr kumimoji="0" lang="tr-TR" sz="3600" b="1" i="0" u="none" strike="noStrike" kern="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Tanrı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Zeus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adına</a:t>
            </a:r>
            <a:r>
              <a:rPr kumimoji="0" lang="tr-TR" sz="3600" b="1" i="0" u="none" strike="noStrike" kern="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kumimoji="0" lang="tr-TR" sz="3600" b="1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düzenlenmiştir.</a:t>
            </a:r>
            <a:r>
              <a:rPr kumimoji="0" lang="tr-TR" sz="3600" b="1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 spor karşılaşmaları </a:t>
            </a:r>
            <a:r>
              <a:rPr kumimoji="0" lang="tr-TR" sz="3600" b="1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şehir devletleri arasında kültürel </a:t>
            </a:r>
            <a:r>
              <a:rPr kumimoji="0" lang="tr-TR" sz="3600" b="1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birlik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sağlanmasında etkili</a:t>
            </a:r>
            <a:r>
              <a:rPr kumimoji="0" lang="tr-TR" sz="3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kumimoji="0" lang="tr-TR" sz="3600" b="1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olmuştur.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Ancak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kültürel </a:t>
            </a:r>
            <a:r>
              <a:rPr kumimoji="0" lang="tr-TR" sz="3600" b="1" i="0" u="none" strike="noStrike" kern="0" cap="none" spc="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birlik </a:t>
            </a:r>
            <a:r>
              <a:rPr kumimoji="0" lang="tr-TR" sz="3600" b="1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siyasi </a:t>
            </a:r>
            <a:r>
              <a:rPr kumimoji="0" lang="tr-TR" sz="3600" b="1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birlik </a:t>
            </a:r>
            <a:r>
              <a:rPr kumimoji="0" lang="tr-TR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sağlanmasına katkıda </a:t>
            </a:r>
            <a:r>
              <a:rPr kumimoji="0" lang="tr-TR" sz="3600" b="1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bulunmamıştır.</a:t>
            </a:r>
            <a:endParaRPr kumimoji="0" lang="tr-TR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3711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D2A20B3-576D-4C0E-8E8A-29314F12C3BF}"/>
              </a:ext>
            </a:extLst>
          </p:cNvPr>
          <p:cNvSpPr/>
          <p:nvPr/>
        </p:nvSpPr>
        <p:spPr>
          <a:xfrm>
            <a:off x="618977" y="593320"/>
            <a:ext cx="11211951" cy="345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1060" lvl="0">
              <a:lnSpc>
                <a:spcPts val="4205"/>
              </a:lnSpc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 Kolonilerinin Kurulma</a:t>
            </a:r>
            <a:r>
              <a:rPr lang="tr-TR" sz="3200" b="1" u="sng" dirty="0">
                <a:solidFill>
                  <a:prstClr val="black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Nedenleri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93700" lvl="0" indent="-342900">
              <a:lnSpc>
                <a:spcPct val="76000"/>
              </a:lnSpc>
              <a:spcBef>
                <a:spcPts val="830"/>
              </a:spcBef>
              <a:buFont typeface="Arial" panose="020B0604020202020204" pitchFamily="34" charset="0"/>
              <a:buChar char="•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Tarıma müsait olmayan Yunanistan’ın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dağlık arazisi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yerine daha uygun yer</a:t>
            </a:r>
            <a:r>
              <a:rPr lang="tr-TR" sz="3200" b="1" spc="-13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arayışı.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5345"/>
              </a:lnSpc>
              <a:buFont typeface="Arial" panose="020B0604020202020204" pitchFamily="34" charset="0"/>
              <a:buChar char="•"/>
              <a:tabLst>
                <a:tab pos="434340" algn="l"/>
              </a:tabLs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Nüfus</a:t>
            </a:r>
            <a:r>
              <a:rPr lang="tr-TR" sz="3200" b="1" spc="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artışı.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5280"/>
              </a:lnSpc>
              <a:buFont typeface="Arial" panose="020B0604020202020204" pitchFamily="34" charset="0"/>
              <a:buChar char="•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Yunanistan’ın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coğrafi</a:t>
            </a:r>
            <a:r>
              <a:rPr lang="tr-TR" sz="3200" b="1" spc="-4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konumu.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5280"/>
              </a:lnSpc>
              <a:buFont typeface="Arial" panose="020B0604020202020204" pitchFamily="34" charset="0"/>
              <a:buChar char="•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Yeni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pazar</a:t>
            </a:r>
            <a:r>
              <a:rPr lang="tr-TR" sz="3200" b="1" spc="-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arayışları.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36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F9E25A2-1B98-4A5F-968A-9B603A4034C8}"/>
              </a:ext>
            </a:extLst>
          </p:cNvPr>
          <p:cNvSpPr/>
          <p:nvPr/>
        </p:nvSpPr>
        <p:spPr>
          <a:xfrm>
            <a:off x="356381" y="543463"/>
            <a:ext cx="11479237" cy="341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13205" lvl="0">
              <a:lnSpc>
                <a:spcPts val="2950"/>
              </a:lnSpc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MISIR UYGARLIĞI (MÖ 4000-MÖ 30)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33350" lvl="0" indent="-342900">
              <a:lnSpc>
                <a:spcPct val="76000"/>
              </a:lnSpc>
              <a:spcBef>
                <a:spcPts val="57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Mısır’ın kuzeyine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Aşağı Mısır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güneyine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Yukarı Mısır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denir. (Nil Nehrinin akışına göre adlandırılmış)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280160" lvl="0" indent="-342900">
              <a:lnSpc>
                <a:spcPct val="76000"/>
              </a:lnSpc>
              <a:spcBef>
                <a:spcPts val="61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Eski imparatorluk döneminde</a:t>
            </a:r>
            <a:r>
              <a:rPr lang="tr-TR" sz="3200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piramitler yapılmıştır.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230505" lvl="0" indent="-342900">
              <a:lnSpc>
                <a:spcPct val="76000"/>
              </a:lnSpc>
              <a:spcBef>
                <a:spcPts val="62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İmar ve sulama işlerine önem</a:t>
            </a:r>
            <a:r>
              <a:rPr lang="tr-TR" sz="3200" spc="-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verilmiştir.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44805" lvl="0" indent="-342900">
              <a:lnSpc>
                <a:spcPct val="76000"/>
              </a:lnSpc>
              <a:spcBef>
                <a:spcPts val="60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 medeniyeti Nil Nehri üzerine kuruludur. Heredot ‘Mısır Nil Nehri’nin bir armağanıdır’ demiştir. Mısırlılar Nil Nehri’ne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Hapi</a:t>
            </a:r>
            <a:r>
              <a:rPr lang="tr-TR" sz="3200" spc="1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derdi.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43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F0CA9C5-A1EE-4A74-AF12-CC299FC20A19}"/>
              </a:ext>
            </a:extLst>
          </p:cNvPr>
          <p:cNvSpPr/>
          <p:nvPr/>
        </p:nvSpPr>
        <p:spPr>
          <a:xfrm>
            <a:off x="307144" y="339239"/>
            <a:ext cx="11577711" cy="4706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052195" lvl="0" indent="-342900">
              <a:lnSpc>
                <a:spcPct val="85000"/>
              </a:lnSpc>
              <a:spcBef>
                <a:spcPts val="880"/>
              </a:spcBef>
              <a:buFont typeface="Wingdings" panose="05000000000000000000" pitchFamily="2" charset="2"/>
              <a:buChar char=""/>
              <a:tabLst>
                <a:tab pos="37465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Mısır; “</a:t>
            </a: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Nom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” şehir</a:t>
            </a:r>
            <a:r>
              <a:rPr lang="tr-TR" sz="3600" b="1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devletleri şeklinde yaşamışlardır.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205"/>
              </a:lnSpc>
              <a:buFont typeface="Wingdings" panose="05000000000000000000" pitchFamily="2" charset="2"/>
              <a:buChar char=""/>
              <a:tabLst>
                <a:tab pos="374650" algn="l"/>
              </a:tabLst>
            </a:pPr>
            <a:r>
              <a:rPr lang="tr-TR" sz="36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Çok tanrılı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din vardı.</a:t>
            </a:r>
          </a:p>
          <a:p>
            <a:pPr marL="342900" marR="549275" lvl="0" indent="-342900">
              <a:lnSpc>
                <a:spcPct val="85000"/>
              </a:lnSpc>
              <a:spcBef>
                <a:spcPts val="5"/>
              </a:spcBef>
              <a:buFont typeface="Wingdings" panose="05000000000000000000" pitchFamily="2" charset="2"/>
              <a:buChar char=""/>
              <a:tabLst>
                <a:tab pos="374650" algn="l"/>
              </a:tabLst>
            </a:pP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Piramit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denilen firavun mezarları </a:t>
            </a:r>
            <a:r>
              <a:rPr lang="tr-TR" sz="3600" b="1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vardır.(Keops, </a:t>
            </a:r>
            <a:r>
              <a:rPr lang="tr-TR" sz="36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Kefren,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Mikerinos</a:t>
            </a:r>
            <a:r>
              <a:rPr lang="tr-TR" sz="3600" b="1" spc="4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piramitleri)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813560" lvl="0" indent="-342900">
              <a:lnSpc>
                <a:spcPct val="85000"/>
              </a:lnSpc>
              <a:spcBef>
                <a:spcPts val="10"/>
              </a:spcBef>
              <a:buFont typeface="Wingdings" panose="05000000000000000000" pitchFamily="2" charset="2"/>
              <a:buChar char=""/>
              <a:tabLst>
                <a:tab pos="374650" algn="l"/>
              </a:tabLst>
            </a:pP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Mumyacılık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gelişti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.(Tıp </a:t>
            </a:r>
            <a:r>
              <a:rPr lang="tr-TR" sz="3600" b="1" spc="-4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</a:t>
            </a:r>
            <a:r>
              <a:rPr lang="tr-TR" sz="3600" b="1" spc="-12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Eczacılığı geliştirdi)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43535" lvl="0" indent="-342900">
              <a:lnSpc>
                <a:spcPct val="85000"/>
              </a:lnSpc>
              <a:spcBef>
                <a:spcPts val="3370"/>
              </a:spcBef>
              <a:buFont typeface="Wingdings" panose="05000000000000000000" pitchFamily="2" charset="2"/>
              <a:buChar char=""/>
              <a:tabLst>
                <a:tab pos="374650" algn="l"/>
                <a:tab pos="2991485" algn="l"/>
              </a:tabLst>
            </a:pPr>
            <a:r>
              <a:rPr lang="tr-TR" sz="3600" spc="-4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Mumyacılık, piramit yapımı ölümden sonraki </a:t>
            </a:r>
            <a:r>
              <a:rPr lang="tr-TR" sz="36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yaşama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Ahiret inancı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 inandıklarının </a:t>
            </a:r>
            <a:r>
              <a:rPr lang="tr-TR" sz="36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göstergesidir.	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Piramitler mimarinin de </a:t>
            </a:r>
            <a:r>
              <a:rPr lang="tr-TR" sz="36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göstergesidir.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26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D2D1780-35BE-4441-852E-1BF1A2F6737C}"/>
              </a:ext>
            </a:extLst>
          </p:cNvPr>
          <p:cNvSpPr/>
          <p:nvPr/>
        </p:nvSpPr>
        <p:spPr>
          <a:xfrm>
            <a:off x="356381" y="379872"/>
            <a:ext cx="11479237" cy="627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523875" lvl="0" indent="-342900">
              <a:lnSpc>
                <a:spcPct val="85000"/>
              </a:lnSpc>
              <a:spcBef>
                <a:spcPts val="360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Resim yazısı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(Hiyeroglif) ve kağıt türü olan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Papirüsü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buldular.</a:t>
            </a:r>
          </a:p>
          <a:p>
            <a:pPr marL="342900" marR="523875" lvl="0" indent="-342900">
              <a:lnSpc>
                <a:spcPct val="85000"/>
              </a:lnSpc>
              <a:spcBef>
                <a:spcPts val="360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Güneş yılı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esaslı takvimi</a:t>
            </a:r>
            <a:r>
              <a:rPr lang="tr-TR" sz="3200" spc="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buldular.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ct val="85000"/>
              </a:lnSpc>
              <a:spcBef>
                <a:spcPts val="490"/>
              </a:spcBef>
              <a:buFont typeface="Arial" panose="020B0604020202020204" pitchFamily="34" charset="0"/>
              <a:buChar char="•"/>
              <a:tabLst>
                <a:tab pos="433705" algn="l"/>
                <a:tab pos="434340" algn="l"/>
                <a:tab pos="2110105" algn="l"/>
                <a:tab pos="2251710" algn="l"/>
                <a:tab pos="2868295" algn="l"/>
              </a:tabLst>
            </a:pP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Geometri		ve	astronomide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ileri gittiler.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(Nil Nehrinin	taşması ve tarla sınırlarının</a:t>
            </a:r>
            <a:r>
              <a:rPr lang="tr-TR" sz="3200" b="1" spc="-4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birbirine karışmasının</a:t>
            </a:r>
            <a:r>
              <a:rPr lang="tr-TR" sz="3200" b="1" spc="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sonucu)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34340" marR="281305" lvl="0" indent="-24765">
              <a:lnSpc>
                <a:spcPct val="85000"/>
              </a:lnSpc>
              <a:tabLst>
                <a:tab pos="2652395" algn="l"/>
                <a:tab pos="2957830" algn="l"/>
                <a:tab pos="3853180" algn="l"/>
                <a:tab pos="4470400" algn="l"/>
                <a:tab pos="5220970" algn="l"/>
                <a:tab pos="6163310" algn="l"/>
                <a:tab pos="6799580" algn="l"/>
              </a:tabLst>
            </a:pPr>
            <a:endParaRPr lang="tr-TR" sz="3200" dirty="0">
              <a:solidFill>
                <a:srgbClr val="C00000"/>
              </a:solidFill>
              <a:latin typeface="Times New Roman" panose="02020603050405020304" pitchFamily="18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34340" marR="281305" lvl="0" indent="-24765">
              <a:lnSpc>
                <a:spcPct val="85000"/>
              </a:lnSpc>
              <a:tabLst>
                <a:tab pos="2652395" algn="l"/>
                <a:tab pos="2957830" algn="l"/>
                <a:tab pos="3853180" algn="l"/>
                <a:tab pos="4470400" algn="l"/>
                <a:tab pos="5220970" algn="l"/>
                <a:tab pos="6163310" algn="l"/>
                <a:tab pos="6799580" algn="l"/>
              </a:tabLs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</a:t>
            </a:r>
            <a:r>
              <a:rPr lang="tr-TR" sz="3200" b="1" spc="1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Etrafı çöller ve denizler ile çevrili olduğu için Mısır Uygarlığı, Mezopotamya dışındaki	 hiç bir medeniyetten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etkilenmemiştir.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 sebeple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özgün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 medeniyettir. Yani tarih öncesi ve tarihi</a:t>
            </a:r>
            <a:r>
              <a:rPr lang="tr-TR" sz="3200" b="1" spc="-6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devirleri sırasıyla</a:t>
            </a:r>
            <a:r>
              <a:rPr lang="tr-TR" sz="3200" b="1" spc="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yaşamıştır.</a:t>
            </a:r>
          </a:p>
          <a:p>
            <a:pPr marL="342900" marR="242570" lvl="0" indent="-342900">
              <a:lnSpc>
                <a:spcPct val="85000"/>
              </a:lnSpc>
              <a:spcBef>
                <a:spcPts val="980"/>
              </a:spcBef>
              <a:buFont typeface="Wingdings" panose="05000000000000000000" pitchFamily="2" charset="2"/>
              <a:buChar char=""/>
              <a:tabLst>
                <a:tab pos="415925" algn="l"/>
              </a:tabLst>
            </a:pPr>
            <a:r>
              <a:rPr lang="tr-TR" sz="32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Matematikte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ondalık sayıyı bularak ilk </a:t>
            </a:r>
            <a:r>
              <a:rPr lang="tr-TR" sz="3200" b="1" spc="-4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kez </a:t>
            </a:r>
            <a:r>
              <a:rPr lang="tr-TR" sz="3200" b="1" spc="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dört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işlemi</a:t>
            </a:r>
            <a:r>
              <a:rPr lang="tr-TR" sz="3200" b="1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yapmışlardır.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3325"/>
              </a:spcBef>
              <a:buFont typeface="Wingdings" panose="05000000000000000000" pitchFamily="2" charset="2"/>
              <a:buChar char=""/>
              <a:tabLst>
                <a:tab pos="415925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 sayısını</a:t>
            </a:r>
            <a:r>
              <a:rPr lang="tr-TR" sz="3200" b="1" spc="-4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bulmuşlardır.</a:t>
            </a:r>
          </a:p>
          <a:p>
            <a:pPr marL="434340" marR="281305" lvl="0" indent="-24765">
              <a:lnSpc>
                <a:spcPct val="85000"/>
              </a:lnSpc>
              <a:tabLst>
                <a:tab pos="2652395" algn="l"/>
                <a:tab pos="2957830" algn="l"/>
                <a:tab pos="3853180" algn="l"/>
                <a:tab pos="4470400" algn="l"/>
                <a:tab pos="5220970" algn="l"/>
                <a:tab pos="6163310" algn="l"/>
                <a:tab pos="6799580" algn="l"/>
              </a:tabLst>
            </a:pP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842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4D7DB4-C849-4B67-87FE-A1F7DC08153A}"/>
              </a:ext>
            </a:extLst>
          </p:cNvPr>
          <p:cNvGrpSpPr>
            <a:grpSpLocks/>
          </p:cNvGrpSpPr>
          <p:nvPr/>
        </p:nvGrpSpPr>
        <p:grpSpPr bwMode="auto">
          <a:xfrm>
            <a:off x="688053" y="533169"/>
            <a:ext cx="10815893" cy="5791662"/>
            <a:chOff x="0" y="-263"/>
            <a:chExt cx="14400" cy="11063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90D4BD9E-7C1C-48FE-8D04-C553A438E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-263"/>
              <a:ext cx="12813" cy="9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02488909-B6CF-48C5-80FE-F996D0ADD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60"/>
              <a:ext cx="14400" cy="19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>
                <a:solidFill>
                  <a:prstClr val="black"/>
                </a:solidFill>
                <a:latin typeface="Garamond" panose="02020404030301010803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956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C7F04F7-1D18-47F2-AA59-E59E5D30E892}"/>
              </a:ext>
            </a:extLst>
          </p:cNvPr>
          <p:cNvSpPr/>
          <p:nvPr/>
        </p:nvSpPr>
        <p:spPr>
          <a:xfrm>
            <a:off x="271974" y="366271"/>
            <a:ext cx="11530819" cy="337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6570" lvl="0">
              <a:spcBef>
                <a:spcPts val="190"/>
              </a:spcBef>
              <a:tabLst>
                <a:tab pos="2255520" algn="l"/>
              </a:tabLst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ROMA UYGARLIĞI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96570" lvl="0">
              <a:spcBef>
                <a:spcPts val="190"/>
              </a:spcBef>
              <a:tabLst>
                <a:tab pos="225552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548640" lvl="0" indent="-4572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Patrici plep mücadelesi günümüz Avrupa hukukunun temelini oluşturmuştur.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548640" marR="1383665" lvl="0" indent="-457200">
              <a:lnSpc>
                <a:spcPct val="85000"/>
              </a:lnSpc>
              <a:spcBef>
                <a:spcPts val="685"/>
              </a:spcBef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Yollar yaparak hem merkezi otoriteyi güçlendirmişler, hem de ticareti geliştirmişlerdir.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34340" marR="1383665" lvl="0" indent="-342900">
              <a:lnSpc>
                <a:spcPct val="85000"/>
              </a:lnSpc>
              <a:spcBef>
                <a:spcPts val="685"/>
              </a:spcBef>
            </a:pP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12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6DBCF94-3C4A-4968-B92C-CE0B0AF0F523}"/>
              </a:ext>
            </a:extLst>
          </p:cNvPr>
          <p:cNvSpPr/>
          <p:nvPr/>
        </p:nvSpPr>
        <p:spPr>
          <a:xfrm>
            <a:off x="337624" y="349061"/>
            <a:ext cx="11282290" cy="5223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spcBef>
                <a:spcPts val="410"/>
              </a:spcBef>
            </a:pPr>
            <a:r>
              <a:rPr lang="tr-TR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HİNT MEDENİYETİ</a:t>
            </a:r>
            <a:endParaRPr lang="tr-TR" sz="28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1440" marR="301625" lvl="0">
              <a:lnSpc>
                <a:spcPct val="101000"/>
              </a:lnSpc>
              <a:spcBef>
                <a:spcPts val="75"/>
              </a:spcBef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Ganj ve İndus ırmakları çevresinde kurulmuştur. </a:t>
            </a:r>
            <a:r>
              <a:rPr lang="tr-TR" sz="28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KAST SİSTEMİ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vardır.  </a:t>
            </a:r>
          </a:p>
          <a:p>
            <a:pPr marL="91440" marR="301625" lvl="0">
              <a:lnSpc>
                <a:spcPct val="101000"/>
              </a:lnSpc>
              <a:spcBef>
                <a:spcPts val="75"/>
              </a:spcBef>
            </a:pPr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</a:t>
            </a:r>
            <a:r>
              <a:rPr lang="tr-TR" sz="2800" b="1" u="sng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Kast Sistemine göre sınıflar arası geçiş yoktur.</a:t>
            </a:r>
            <a:endParaRPr lang="tr-TR" sz="28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1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Brahmanlar (Din</a:t>
            </a:r>
            <a:r>
              <a:rPr lang="tr-TR" sz="2800" b="1" spc="-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Adamları)</a:t>
            </a:r>
            <a:endParaRPr lang="tr-TR" sz="28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Kşatriyalar (Soylular ve</a:t>
            </a:r>
            <a:r>
              <a:rPr lang="tr-TR" sz="2800" b="1" spc="-3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Askerler)</a:t>
            </a:r>
            <a:endParaRPr lang="tr-TR" sz="28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Vaysiyalar (Zanaatkar, tacir,</a:t>
            </a:r>
            <a:r>
              <a:rPr lang="tr-TR" sz="2800" b="1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köylü)</a:t>
            </a:r>
            <a:endParaRPr lang="tr-TR" sz="28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Südralar</a:t>
            </a:r>
            <a:r>
              <a:rPr lang="tr-TR" sz="2800" b="1" spc="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(İşçiler)</a:t>
            </a:r>
            <a:endParaRPr lang="tr-TR" sz="28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Parya (En ağır işçi, köle)</a:t>
            </a:r>
            <a:r>
              <a:rPr lang="tr-TR" sz="28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tr-TR" sz="28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009015" lvl="0" indent="-342900">
              <a:lnSpc>
                <a:spcPct val="8500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Kast sistemi nedeniyle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kültürel ve siyasi</a:t>
            </a:r>
            <a:r>
              <a:rPr lang="tr-TR" sz="2800" b="1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birlik konusunda başarı</a:t>
            </a:r>
            <a:r>
              <a:rPr lang="tr-TR" sz="2800" b="1" spc="-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28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gösterememişlerdir.</a:t>
            </a:r>
            <a:endParaRPr lang="tr-TR" sz="28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57200" lvl="0" indent="-457200"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  Brahmanizm ve Budizm gibi dinler vardır. </a:t>
            </a:r>
            <a:endParaRPr lang="tr-TR" sz="28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19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25BE175-83D1-4512-AAC5-D3C7B013A41C}"/>
              </a:ext>
            </a:extLst>
          </p:cNvPr>
          <p:cNvSpPr/>
          <p:nvPr/>
        </p:nvSpPr>
        <p:spPr>
          <a:xfrm>
            <a:off x="328246" y="928746"/>
            <a:ext cx="11282290" cy="2694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3410" marR="172720" lvl="0" indent="-342900">
              <a:lnSpc>
                <a:spcPct val="85000"/>
              </a:lnSpc>
              <a:spcBef>
                <a:spcPts val="5"/>
              </a:spcBef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Sık sık istilalara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uğraması burada güçlü bir devlet ve önemli bir medeniyet kurulmasını önlemiştir,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çok değişik din, dil, ırk, mezhepten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insanların bulunmasına sebep</a:t>
            </a:r>
            <a:r>
              <a:rPr lang="tr-TR" sz="3200" b="1" spc="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olmuştur.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613410" marR="1097915" lvl="0" indent="-342900">
              <a:lnSpc>
                <a:spcPct val="85000"/>
              </a:lnSpc>
              <a:spcBef>
                <a:spcPts val="695"/>
              </a:spcBef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KAST Sistemi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Hindistan’da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millet anlayışının gelişmesini önlemiştir.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23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9323CFE-9A47-4D36-9957-4D0B3C4A4BE1}"/>
              </a:ext>
            </a:extLst>
          </p:cNvPr>
          <p:cNvSpPr/>
          <p:nvPr/>
        </p:nvSpPr>
        <p:spPr>
          <a:xfrm>
            <a:off x="426720" y="324496"/>
            <a:ext cx="11338560" cy="5086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3825"/>
              </a:lnSpc>
              <a:spcBef>
                <a:spcPts val="375"/>
              </a:spcBef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FENİKE MEDENİYETİ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155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Lübnan ve Suriye civarında</a:t>
            </a:r>
            <a:r>
              <a:rPr lang="tr-TR" sz="3200" b="1" spc="-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kuruldu.(Çok dağlıktır.)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288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Tarım pek gelişmemiş fakat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deniz ticareti</a:t>
            </a:r>
            <a:r>
              <a:rPr lang="tr-TR" sz="3200" b="1" spc="-5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oldukça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434340" lvl="0">
              <a:lnSpc>
                <a:spcPts val="2880"/>
              </a:lnSpc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gelişmiştir.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90170" lvl="0" indent="-342900">
              <a:lnSpc>
                <a:spcPct val="76000"/>
              </a:lnSpc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KOLONİCİLİK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yapmışlardır. </a:t>
            </a:r>
          </a:p>
          <a:p>
            <a:pPr marL="342900" marR="90170" lvl="0" indent="-342900">
              <a:lnSpc>
                <a:spcPct val="76000"/>
              </a:lnSpc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NOT: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Kolonilerine sadece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ekonomik amaçlıdır, vatan elde etmek için yapılmamıştır.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</a:p>
          <a:p>
            <a:pPr marL="342900" marR="90170" lvl="0" indent="-342900">
              <a:lnSpc>
                <a:spcPct val="76000"/>
              </a:lnSpc>
              <a:spcBef>
                <a:spcPts val="50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Alfabeyi (Harf Yazısı)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ilk defa kullanmışlardır. 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802765" lvl="0" indent="-342900">
              <a:lnSpc>
                <a:spcPct val="76000"/>
              </a:lnSpc>
              <a:spcBef>
                <a:spcPts val="55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Fenike Alfabesini  daha sonra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İyon, Yunan ve</a:t>
            </a:r>
            <a:r>
              <a:rPr lang="tr-TR" sz="3200" b="1" spc="-1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en son şeklini veren Roma Medeniyeti  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kullanmıştır.</a:t>
            </a:r>
            <a:endParaRPr lang="tr-TR" sz="3200" b="1" dirty="0"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346710" lvl="0" indent="-342900">
              <a:lnSpc>
                <a:spcPct val="76000"/>
              </a:lnSpc>
              <a:spcBef>
                <a:spcPts val="55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Fenikeliler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fildişi işlemeciliğinde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ileri gitmişlerdir. Ayrıca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cam işçiliği, Mavi Mürekkebi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 icat ettiler.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021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B728ADB-E6B2-43C0-BA31-C9A4C4CD7487}"/>
              </a:ext>
            </a:extLst>
          </p:cNvPr>
          <p:cNvSpPr/>
          <p:nvPr/>
        </p:nvSpPr>
        <p:spPr>
          <a:xfrm>
            <a:off x="419686" y="291214"/>
            <a:ext cx="11352627" cy="5137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3525"/>
              </a:lnSpc>
            </a:pPr>
            <a:r>
              <a:rPr lang="tr-TR" sz="32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ÇİN MEDENİYETİ</a:t>
            </a:r>
            <a:endParaRPr lang="tr-TR" sz="32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35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Çin’de iki türlü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mimari</a:t>
            </a:r>
            <a:r>
              <a:rPr lang="tr-TR" sz="3200" spc="-8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gelişmiştir.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35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Askeri mimari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(Çin</a:t>
            </a:r>
            <a:r>
              <a:rPr lang="tr-TR" sz="3200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Seddi)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43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Dini mimari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(Budist</a:t>
            </a:r>
            <a:r>
              <a:rPr lang="tr-TR" sz="3200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tapınakları)</a:t>
            </a:r>
            <a:endParaRPr lang="tr-TR" sz="32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666115" lvl="0" indent="-342900">
              <a:lnSpc>
                <a:spcPct val="76000"/>
              </a:lnSpc>
              <a:spcBef>
                <a:spcPts val="54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Maden az bulunduğu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için; Çinicilik, porselen, seramik gibi sanatlar</a:t>
            </a:r>
            <a:r>
              <a:rPr lang="tr-TR" sz="3200" b="1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gelişmiştir.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745490" lvl="0" indent="-342900">
              <a:lnSpc>
                <a:spcPct val="76000"/>
              </a:lnSpc>
              <a:spcBef>
                <a:spcPts val="59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Matbaa, kağıt, pusula, çini mürekkep ilk kez Çin’de</a:t>
            </a:r>
            <a:r>
              <a:rPr lang="tr-TR" sz="3200" b="1" spc="-2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bulunmuştur.</a:t>
            </a:r>
            <a:endParaRPr lang="tr-TR" sz="3200" b="1" dirty="0">
              <a:solidFill>
                <a:srgbClr val="FF0000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456055" lvl="0" indent="-342900">
              <a:lnSpc>
                <a:spcPct val="76000"/>
              </a:lnSpc>
              <a:spcBef>
                <a:spcPts val="54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Tarih yazıcılığı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çok gelişmiştir. </a:t>
            </a:r>
            <a:r>
              <a:rPr lang="tr-TR" sz="32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(Türkler hakkında ilk bilgileri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Çin kaynaklarından öğreniyoruz)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556895" lvl="0" indent="-342900">
              <a:lnSpc>
                <a:spcPct val="76000"/>
              </a:lnSpc>
              <a:spcBef>
                <a:spcPts val="585"/>
              </a:spcBef>
              <a:buFont typeface="Wingdings" panose="05000000000000000000" pitchFamily="2" charset="2"/>
              <a:buChar char=""/>
              <a:tabLst>
                <a:tab pos="434340" algn="l"/>
                <a:tab pos="816229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Çin’de Konfüçyüs, Tao,</a:t>
            </a:r>
            <a:r>
              <a:rPr lang="tr-TR" sz="3200" b="1" spc="-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Manihaizm ve Budizm dinleri hakim</a:t>
            </a:r>
            <a:r>
              <a:rPr lang="tr-TR" sz="3200" b="1" spc="-6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olmuştur.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172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E9BA7E3-99BB-43D8-A494-914539FEA9BF}"/>
              </a:ext>
            </a:extLst>
          </p:cNvPr>
          <p:cNvSpPr/>
          <p:nvPr/>
        </p:nvSpPr>
        <p:spPr>
          <a:xfrm>
            <a:off x="342314" y="426151"/>
            <a:ext cx="11507372" cy="332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>
              <a:lnSpc>
                <a:spcPts val="3270"/>
              </a:lnSpc>
              <a:spcBef>
                <a:spcPts val="25"/>
              </a:spcBef>
            </a:pPr>
            <a:r>
              <a:rPr lang="tr-TR" sz="3600" b="1" u="sng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İSKENDER İMPARATORLUĞU (HELEN)</a:t>
            </a:r>
            <a:endParaRPr lang="tr-TR" sz="3600" b="1" u="sng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740"/>
              </a:lnSpc>
              <a:buFont typeface="Wingdings" panose="05000000000000000000" pitchFamily="2" charset="2"/>
              <a:buChar char=""/>
              <a:tabLst>
                <a:tab pos="434340" algn="l"/>
                <a:tab pos="3689985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Büyük</a:t>
            </a:r>
            <a:r>
              <a:rPr lang="tr-TR" sz="3600" b="1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İskender	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Doğu(Asya) seferi</a:t>
            </a:r>
            <a:r>
              <a:rPr lang="tr-TR" sz="3600" b="1" spc="20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yaptı.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234440" lvl="0" indent="-342900" algn="just">
              <a:lnSpc>
                <a:spcPct val="76000"/>
              </a:lnSpc>
              <a:spcBef>
                <a:spcPts val="5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Doğu-Batı kültürünün</a:t>
            </a:r>
            <a:r>
              <a:rPr lang="tr-TR" sz="3600" b="1" spc="-155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kaynaşmasından</a:t>
            </a:r>
            <a:r>
              <a:rPr lang="tr-TR" sz="36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sentez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 medeniyet olan 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“</a:t>
            </a:r>
            <a:r>
              <a:rPr lang="tr-TR" sz="3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Hellenizm</a:t>
            </a:r>
            <a:r>
              <a:rPr lang="tr-TR" sz="3600" b="1" dirty="0">
                <a:solidFill>
                  <a:srgbClr val="C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”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doğmuştur.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166495" lvl="0" indent="-342900">
              <a:lnSpc>
                <a:spcPct val="76000"/>
              </a:lnSpc>
              <a:spcBef>
                <a:spcPts val="62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Doğu-Batı ticareti ve </a:t>
            </a:r>
            <a:r>
              <a:rPr lang="tr-TR" sz="3600" b="1" u="heavy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kültürel</a:t>
            </a:r>
            <a:r>
              <a:rPr lang="tr-TR" sz="3600" b="1" u="heavy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u="heavy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etkileşim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artmıştır.</a:t>
            </a:r>
            <a:endParaRPr lang="tr-TR" sz="3600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050925" lvl="0" indent="-342900">
              <a:lnSpc>
                <a:spcPct val="76000"/>
              </a:lnSpc>
              <a:spcBef>
                <a:spcPts val="64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Mısırdaki </a:t>
            </a: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İskenderiye Feneri, Rodos Heykeli, Zeus Heykeli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bu döneme</a:t>
            </a:r>
            <a:r>
              <a:rPr lang="tr-TR" sz="3600" b="1" spc="-1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aittir. </a:t>
            </a:r>
          </a:p>
        </p:txBody>
      </p:sp>
    </p:spTree>
    <p:extLst>
      <p:ext uri="{BB962C8B-B14F-4D97-AF65-F5344CB8AC3E}">
        <p14:creationId xmlns:p14="http://schemas.microsoft.com/office/powerpoint/2010/main" val="2634758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CC82C71-1A38-48F6-9CE1-EA171CB68D8C}"/>
              </a:ext>
            </a:extLst>
          </p:cNvPr>
          <p:cNvSpPr/>
          <p:nvPr/>
        </p:nvSpPr>
        <p:spPr>
          <a:xfrm>
            <a:off x="253218" y="537678"/>
            <a:ext cx="11380763" cy="244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417195" lvl="0" indent="-342900">
              <a:lnSpc>
                <a:spcPct val="85000"/>
              </a:lnSpc>
              <a:spcBef>
                <a:spcPts val="15"/>
              </a:spcBef>
              <a:buFont typeface="Wingdings" panose="05000000000000000000" pitchFamily="2" charset="2"/>
              <a:buChar char=""/>
              <a:tabLst>
                <a:tab pos="548005" algn="l"/>
                <a:tab pos="5486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Bergama Medeniyeti </a:t>
            </a: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Parşömen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</a:t>
            </a:r>
            <a:r>
              <a:rPr lang="tr-TR" sz="3600" b="1" spc="-1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spc="-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verilen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deriden kağıtlar</a:t>
            </a:r>
            <a:r>
              <a:rPr lang="tr-TR" sz="3600" b="1" spc="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yaptı.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418465" lvl="0" indent="-342900">
              <a:lnSpc>
                <a:spcPct val="85000"/>
              </a:lnSpc>
              <a:spcBef>
                <a:spcPts val="10"/>
              </a:spcBef>
              <a:buFont typeface="Wingdings" panose="05000000000000000000" pitchFamily="2" charset="2"/>
              <a:buChar char=""/>
              <a:tabLst>
                <a:tab pos="548005" algn="l"/>
                <a:tab pos="548640" algn="l"/>
              </a:tabLst>
            </a:pP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Bergamalılar sağlık </a:t>
            </a:r>
            <a:r>
              <a:rPr lang="tr-TR" sz="3600" b="1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konusunda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da ilerledi.</a:t>
            </a:r>
            <a:endParaRPr lang="tr-TR" sz="3600" b="1" dirty="0">
              <a:solidFill>
                <a:srgbClr val="FF0000"/>
              </a:solidFill>
              <a:latin typeface="Times New Roman" panose="02020603050405020304" pitchFamily="18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418465" lvl="0" indent="-342900">
              <a:lnSpc>
                <a:spcPct val="85000"/>
              </a:lnSpc>
              <a:spcBef>
                <a:spcPts val="10"/>
              </a:spcBef>
              <a:buFont typeface="Wingdings" panose="05000000000000000000" pitchFamily="2" charset="2"/>
              <a:buChar char=""/>
              <a:tabLst>
                <a:tab pos="548005" algn="l"/>
                <a:tab pos="548640" algn="l"/>
              </a:tabLst>
            </a:pP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Asklepeion Sağlık Merkezi’ni </a:t>
            </a:r>
            <a:r>
              <a:rPr lang="tr-TR" sz="36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Bergama ‘da inşa </a:t>
            </a:r>
            <a:r>
              <a:rPr lang="tr-TR" sz="3600" b="1" spc="-3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ettiler.</a:t>
            </a:r>
            <a:endParaRPr lang="tr-TR" sz="36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927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CDB572E-16F8-420B-B24E-DC620A251CC7}"/>
              </a:ext>
            </a:extLst>
          </p:cNvPr>
          <p:cNvSpPr/>
          <p:nvPr/>
        </p:nvSpPr>
        <p:spPr>
          <a:xfrm>
            <a:off x="450166" y="464233"/>
            <a:ext cx="11352628" cy="6291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360"/>
              </a:lnSpc>
              <a:tabLst>
                <a:tab pos="434340" algn="l"/>
              </a:tabLst>
            </a:pPr>
            <a:endParaRPr lang="tr-TR" sz="6000" b="1" u="sng" dirty="0">
              <a:solidFill>
                <a:srgbClr val="002060"/>
              </a:solidFill>
              <a:latin typeface="Times New Roman" panose="02020603050405020304" pitchFamily="18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lvl="0">
              <a:lnSpc>
                <a:spcPts val="3360"/>
              </a:lnSpc>
              <a:tabLst>
                <a:tab pos="434340" algn="l"/>
              </a:tabLst>
            </a:pPr>
            <a:r>
              <a:rPr lang="tr-TR" sz="6000" b="1" u="sng" dirty="0">
                <a:solidFill>
                  <a:srgbClr val="00206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Önemli Bilgiler</a:t>
            </a:r>
          </a:p>
          <a:p>
            <a:pPr lvl="0">
              <a:lnSpc>
                <a:spcPts val="3360"/>
              </a:lnSpc>
              <a:tabLst>
                <a:tab pos="434340" algn="l"/>
              </a:tabLst>
            </a:pPr>
            <a:endParaRPr lang="tr-TR" sz="6000" b="1" u="sng" dirty="0">
              <a:solidFill>
                <a:srgbClr val="002060"/>
              </a:solidFill>
              <a:latin typeface="Times New Roman" panose="02020603050405020304" pitchFamily="18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36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Tarih Yazıcılığını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Hitit'ler</a:t>
            </a:r>
            <a:r>
              <a:rPr lang="tr-TR" sz="3200" b="1" spc="-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başlatmıştır.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36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ANAL-YILLIK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36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para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yı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LİDYA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LILAR</a:t>
            </a:r>
            <a:r>
              <a:rPr lang="tr-TR" sz="3200" b="1" spc="1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kullandı.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36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yı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SÜMER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LER kullandı (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Çivi</a:t>
            </a:r>
            <a:r>
              <a:rPr lang="tr-TR" sz="3200" b="1" spc="1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Yazısı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383665" lvl="0" indent="-342900">
              <a:lnSpc>
                <a:spcPct val="67000"/>
              </a:lnSpc>
              <a:spcBef>
                <a:spcPts val="69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Takvim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MISIR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Medeniyeti</a:t>
            </a:r>
            <a:r>
              <a:rPr lang="tr-TR" sz="3200" b="1" spc="-10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kullandı (Güneş Yılı esaslı</a:t>
            </a:r>
            <a:r>
              <a:rPr lang="tr-TR" sz="3200" b="1" spc="5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takvim).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221105" lvl="0" indent="-342900">
              <a:lnSpc>
                <a:spcPct val="67000"/>
              </a:lnSpc>
              <a:spcBef>
                <a:spcPts val="6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Yazılı Kanunları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yapan ve ilk</a:t>
            </a:r>
            <a:r>
              <a:rPr lang="tr-TR" sz="3200" b="1" spc="-5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Hukuk Devleti SÜMER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LER dir. (Lağaş Kralı Urgakina)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350"/>
              </a:lnSpc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Alfabe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yi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Fenikeliler</a:t>
            </a:r>
            <a:r>
              <a:rPr lang="tr-TR" sz="3200" b="1" spc="4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kullandı.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376680" lvl="0" indent="-342900">
              <a:lnSpc>
                <a:spcPct val="67000"/>
              </a:lnSpc>
              <a:spcBef>
                <a:spcPts val="69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yazılı antlaşma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Hitit-Mısır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)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KADEŞ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Antlaşmasıdır.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lnSpc>
                <a:spcPts val="3645"/>
              </a:lnSpc>
              <a:buFont typeface="Wingdings" panose="05000000000000000000" pitchFamily="2" charset="2"/>
              <a:buChar char=""/>
              <a:tabLst>
                <a:tab pos="434340" algn="l"/>
                <a:tab pos="5608955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atlı</a:t>
            </a:r>
            <a:r>
              <a:rPr lang="tr-TR" sz="3200" b="1" spc="-3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birlikleri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oluşturan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Asurlular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315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B4973DC-066B-429B-AF73-00D05AD108FB}"/>
              </a:ext>
            </a:extLst>
          </p:cNvPr>
          <p:cNvSpPr/>
          <p:nvPr/>
        </p:nvSpPr>
        <p:spPr>
          <a:xfrm>
            <a:off x="152400" y="158104"/>
            <a:ext cx="11887199" cy="654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28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merkezi devlet Akadlar</a:t>
            </a:r>
            <a:r>
              <a:rPr lang="tr-TR" sz="3200" b="1" dirty="0"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düzenli orduyu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Akadlar</a:t>
            </a:r>
            <a:r>
              <a:rPr lang="tr-TR" sz="3200" b="1" spc="-5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kurdu.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büyük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İmparatorluk Akadlardır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1189355" lvl="0" indent="-342900">
              <a:lnSpc>
                <a:spcPct val="85000"/>
              </a:lnSpc>
              <a:spcBef>
                <a:spcPts val="51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tek tanrılı din Museviliktir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ve bu</a:t>
            </a:r>
            <a:r>
              <a:rPr lang="tr-TR" sz="3200" b="1" spc="-5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dini benimseyen kavim</a:t>
            </a:r>
            <a:r>
              <a:rPr lang="tr-TR" sz="3200" b="1" spc="-5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İbranilerdir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0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Federal Devlet</a:t>
            </a:r>
            <a:r>
              <a:rPr lang="tr-TR" sz="3200" b="1" spc="-4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Urartulardır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Cumhuriyet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rejimi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Roma'da</a:t>
            </a:r>
            <a:r>
              <a:rPr lang="tr-TR" sz="3200" b="1" spc="-8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uygulandı.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siyasi örgütlenme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Sümerlerde</a:t>
            </a:r>
            <a:r>
              <a:rPr lang="tr-TR" sz="3200" b="1" spc="-7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görülür.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8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derebeylik</a:t>
            </a:r>
            <a:r>
              <a:rPr lang="tr-TR" sz="3200" b="1" spc="-3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Çin'dedir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7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doğrudan demokrasi</a:t>
            </a:r>
            <a:r>
              <a:rPr lang="tr-TR" sz="3200" b="1" spc="-4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Yunan'dadır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marR="2175510" lvl="0" indent="-342900">
              <a:lnSpc>
                <a:spcPct val="85000"/>
              </a:lnSpc>
              <a:spcBef>
                <a:spcPts val="510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Anadolu’da ilk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Siyasi Birliği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kuranlar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Hititlerdir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22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Anadolu’da ilk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Meşruti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yönetim</a:t>
            </a:r>
            <a:r>
              <a:rPr lang="tr-TR" sz="3200" b="1" spc="-9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Hititlerde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spcBef>
                <a:spcPts val="55"/>
              </a:spcBef>
              <a:buFont typeface="Wingdings" panose="05000000000000000000" pitchFamily="2" charset="2"/>
              <a:buChar char=""/>
              <a:tabLst>
                <a:tab pos="43434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medeni hukuku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Hititler</a:t>
            </a:r>
            <a:r>
              <a:rPr lang="tr-TR" sz="3200" b="1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yaptı.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5095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B230C02-1BF0-44C0-9101-56335F8344B2}"/>
              </a:ext>
            </a:extLst>
          </p:cNvPr>
          <p:cNvSpPr/>
          <p:nvPr/>
        </p:nvSpPr>
        <p:spPr>
          <a:xfrm>
            <a:off x="309488" y="328508"/>
            <a:ext cx="11563643" cy="4229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283210" lvl="1" indent="-285750">
              <a:lnSpc>
                <a:spcPct val="67000"/>
              </a:lnSpc>
              <a:spcBef>
                <a:spcPts val="1370"/>
              </a:spcBef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“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On iki levha kanunları”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Avrupa hukukunun alt yapısını</a:t>
            </a:r>
            <a:r>
              <a:rPr lang="tr-TR" sz="3200" b="1" spc="-3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oluşturur.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marR="177800" lvl="1" indent="-285750">
              <a:lnSpc>
                <a:spcPct val="67000"/>
              </a:lnSpc>
              <a:spcBef>
                <a:spcPts val="630"/>
              </a:spcBef>
              <a:buFont typeface="Wingdings" panose="05000000000000000000" pitchFamily="2" charset="2"/>
              <a:buChar char=""/>
              <a:tabLst>
                <a:tab pos="542290" algn="l"/>
                <a:tab pos="320167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kara koloniciliği ASUR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ilk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deniz koloniciliği FENİKELİLER	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başlatmıştır.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lvl="1" indent="-285750">
              <a:lnSpc>
                <a:spcPts val="3110"/>
              </a:lnSpc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Çağ’da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Kara Ticaretinin</a:t>
            </a:r>
            <a:r>
              <a:rPr lang="tr-TR" sz="3200" b="1" spc="-75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öncüleri:ASUR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, PERS,</a:t>
            </a:r>
            <a:r>
              <a:rPr lang="tr-TR" sz="3200" b="1" spc="-7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LİDYA.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lvl="1" indent="-285750">
              <a:lnSpc>
                <a:spcPts val="3120"/>
              </a:lnSpc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Deniz ticareti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: FENİKE, İYON,</a:t>
            </a:r>
            <a:r>
              <a:rPr lang="tr-TR" sz="3200" b="1" spc="-1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YUNAN.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marR="1257935" lvl="1" indent="-285750">
              <a:lnSpc>
                <a:spcPct val="67000"/>
              </a:lnSpc>
              <a:spcBef>
                <a:spcPts val="645"/>
              </a:spcBef>
              <a:buFont typeface="Wingdings" panose="05000000000000000000" pitchFamily="2" charset="2"/>
              <a:buChar char=""/>
              <a:tabLst>
                <a:tab pos="542290" algn="l"/>
                <a:tab pos="2779395" algn="l"/>
              </a:tabLst>
            </a:pP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Tapates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adındaki kilimler,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Fibula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denilen çatallı</a:t>
            </a:r>
            <a:r>
              <a:rPr lang="tr-TR" sz="3200" b="1" spc="1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iğne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Friglerde</a:t>
            </a:r>
            <a:r>
              <a:rPr lang="tr-TR" sz="3200" b="1" spc="-2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görülür.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lvl="1" indent="-285750">
              <a:lnSpc>
                <a:spcPts val="3110"/>
              </a:lnSpc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posta teşkilatı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Pers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lerde</a:t>
            </a:r>
            <a:r>
              <a:rPr lang="tr-TR" sz="3200" b="1" spc="-95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görülür.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marR="214630" lvl="1" indent="-285750">
              <a:lnSpc>
                <a:spcPct val="67000"/>
              </a:lnSpc>
              <a:spcBef>
                <a:spcPts val="640"/>
              </a:spcBef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onluk sayma düzeni ve </a:t>
            </a:r>
            <a:r>
              <a:rPr lang="tr-TR" sz="3200" b="1" u="sng" dirty="0">
                <a:solidFill>
                  <a:srgbClr val="00206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pi 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sayısı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Mısır</a:t>
            </a: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lılarda görülür.</a:t>
            </a:r>
            <a:endParaRPr lang="tr-TR" sz="3200" b="1" dirty="0">
              <a:solidFill>
                <a:prstClr val="black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742950" lvl="1" indent="-285750">
              <a:lnSpc>
                <a:spcPts val="3110"/>
              </a:lnSpc>
              <a:buFont typeface="Wingdings" panose="05000000000000000000" pitchFamily="2" charset="2"/>
              <a:buChar char=""/>
              <a:tabLst>
                <a:tab pos="542290" algn="l"/>
              </a:tabLst>
            </a:pPr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İlk tek tanrılı din</a:t>
            </a:r>
            <a:r>
              <a:rPr lang="tr-TR" sz="3200" b="1" spc="-20" dirty="0">
                <a:solidFill>
                  <a:prstClr val="black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Arial Black" panose="020B0A04020102020204" pitchFamily="34" charset="0"/>
              </a:rPr>
              <a:t>İBRANİLER</a:t>
            </a:r>
            <a:endParaRPr lang="tr-TR" sz="3200" b="1" dirty="0">
              <a:solidFill>
                <a:srgbClr val="FF0000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206757"/>
      </p:ext>
    </p:extLst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Damla</Template>
  <TotalTime>113</TotalTime>
  <Words>1863</Words>
  <Application>Microsoft Office PowerPoint</Application>
  <PresentationFormat>Geniş ekran</PresentationFormat>
  <Paragraphs>200</Paragraphs>
  <Slides>34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3" baseType="lpstr">
      <vt:lpstr>Arial</vt:lpstr>
      <vt:lpstr>Arial Black</vt:lpstr>
      <vt:lpstr>Calibri</vt:lpstr>
      <vt:lpstr>Garamond</vt:lpstr>
      <vt:lpstr>Symbol</vt:lpstr>
      <vt:lpstr>Times New Roman</vt:lpstr>
      <vt:lpstr>Tw Cen MT</vt:lpstr>
      <vt:lpstr>Wingdings</vt:lpstr>
      <vt:lpstr>Damla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cenan şirin</dc:creator>
  <cp:lastModifiedBy>cenan şirin</cp:lastModifiedBy>
  <cp:revision>34</cp:revision>
  <dcterms:created xsi:type="dcterms:W3CDTF">2019-11-09T20:20:10Z</dcterms:created>
  <dcterms:modified xsi:type="dcterms:W3CDTF">2019-11-10T13:53:45Z</dcterms:modified>
</cp:coreProperties>
</file>