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5" r:id="rId3"/>
    <p:sldId id="256" r:id="rId4"/>
    <p:sldId id="258" r:id="rId5"/>
    <p:sldId id="259" r:id="rId6"/>
    <p:sldId id="266" r:id="rId7"/>
    <p:sldId id="263" r:id="rId8"/>
    <p:sldId id="268" r:id="rId9"/>
    <p:sldId id="272" r:id="rId10"/>
    <p:sldId id="278" r:id="rId11"/>
    <p:sldId id="279" r:id="rId12"/>
    <p:sldId id="308" r:id="rId13"/>
    <p:sldId id="309" r:id="rId14"/>
    <p:sldId id="310" r:id="rId15"/>
    <p:sldId id="311" r:id="rId16"/>
    <p:sldId id="312" r:id="rId17"/>
    <p:sldId id="307" r:id="rId1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492" y="5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7.11.2018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3911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7.11.2018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680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7.11.2018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625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7.11.2018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323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7.11.2018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5684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7.11.2018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3038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7.11.2018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7147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7.11.2018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6338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7.11.2018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057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7.11.2018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4701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27A-4021-437C-A0AF-AA876BCAF9AB}" type="datetimeFigureOut">
              <a:rPr lang="tr-TR" smtClean="0"/>
              <a:t>7.11.2018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8269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F127A-4021-437C-A0AF-AA876BCAF9AB}" type="datetimeFigureOut">
              <a:rPr lang="tr-TR" smtClean="0"/>
              <a:t>7.11.2018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90A50-32F8-47DB-BB7A-B81427EDD0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609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II.%20D&#252;nya%20Sava&#351;&#305;.pps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839788" y="171450"/>
            <a:ext cx="10990262" cy="728663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perspectiveAbove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dirty="0" smtClean="0">
                <a:latin typeface="Adobe Garamond Pro" panose="02020502060506020403" pitchFamily="18" charset="0"/>
              </a:rPr>
              <a:t/>
            </a:r>
            <a:br>
              <a:rPr lang="tr-TR" sz="2800" dirty="0" smtClean="0">
                <a:latin typeface="Adobe Garamond Pro" panose="02020502060506020403" pitchFamily="18" charset="0"/>
              </a:rPr>
            </a:br>
            <a:r>
              <a:rPr lang="tr-TR" sz="3600" b="1" dirty="0">
                <a:latin typeface="Adobe Caslon Pro" panose="0205050205050A020403" pitchFamily="18" charset="0"/>
              </a:rPr>
              <a:t>II. DÜNYA SAVAŞI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idx="1"/>
          </p:nvPr>
        </p:nvSpPr>
        <p:spPr>
          <a:xfrm>
            <a:off x="839788" y="1285875"/>
            <a:ext cx="7075487" cy="671988"/>
          </a:xfr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2800" dirty="0" smtClean="0">
                <a:latin typeface="Adobe Caslon Pro" panose="0205050205050A020403" pitchFamily="18" charset="0"/>
              </a:rPr>
              <a:t>Neler Öğreneceğiz?</a:t>
            </a:r>
            <a:endParaRPr lang="tr-TR" sz="2800" dirty="0">
              <a:latin typeface="Adobe Caslon Pro" panose="0205050205050A020403" pitchFamily="18" charset="0"/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10990262" cy="3684588"/>
          </a:xfr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dirty="0"/>
              <a:t>İkinci Dünya Savaşı’nın seyrini değiştiren olayların sonuçlarını siyasi ve askerî açıdan </a:t>
            </a:r>
            <a:r>
              <a:rPr lang="tr-TR" dirty="0" smtClean="0"/>
              <a:t>karşılaştırmayı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err="1" smtClean="0"/>
              <a:t>Pearl</a:t>
            </a:r>
            <a:r>
              <a:rPr lang="tr-TR" dirty="0" smtClean="0"/>
              <a:t> </a:t>
            </a:r>
            <a:r>
              <a:rPr lang="tr-TR" dirty="0" err="1"/>
              <a:t>Harbor</a:t>
            </a:r>
            <a:r>
              <a:rPr lang="tr-TR" dirty="0"/>
              <a:t> Baskını, Stalingrad Kuşatması, </a:t>
            </a:r>
            <a:r>
              <a:rPr lang="tr-TR" dirty="0" err="1"/>
              <a:t>Normandiya</a:t>
            </a:r>
            <a:r>
              <a:rPr lang="tr-TR" dirty="0"/>
              <a:t> </a:t>
            </a:r>
            <a:r>
              <a:rPr lang="tr-TR" dirty="0" smtClean="0"/>
              <a:t>Çıkarmasının stratejik önemlerini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/>
              <a:t> Hiroşima </a:t>
            </a:r>
            <a:r>
              <a:rPr lang="tr-TR" dirty="0"/>
              <a:t>ve Nagazaki’ye atılan atom bombalarının yıkıcı </a:t>
            </a:r>
            <a:r>
              <a:rPr lang="tr-TR" dirty="0" smtClean="0"/>
              <a:t>etkilerini öğreneceğiz.</a:t>
            </a:r>
            <a:endParaRPr lang="tr-TR" dirty="0">
              <a:latin typeface="Adobe Caslon Pro" panose="0205050205050A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748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3224" y="1705535"/>
            <a:ext cx="5298142" cy="4170830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995081" y="144138"/>
            <a:ext cx="10596284" cy="830997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2400" b="1" dirty="0" smtClean="0">
                <a:solidFill>
                  <a:schemeClr val="bg1"/>
                </a:solidFill>
                <a:latin typeface="Adobe Caslon Pro" panose="0205050205050A020403" pitchFamily="18" charset="0"/>
              </a:rPr>
              <a:t>2.2. </a:t>
            </a:r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İKINCI DÜNYA SAVAŞI’NIN SEYRINI </a:t>
            </a:r>
            <a:r>
              <a:rPr lang="tr-TR" sz="2400" b="1" dirty="0" smtClean="0">
                <a:solidFill>
                  <a:schemeClr val="bg1"/>
                </a:solidFill>
                <a:latin typeface="Adobe Caslon Pro" panose="0205050205050A020403" pitchFamily="18" charset="0"/>
              </a:rPr>
              <a:t>DEĞIŞTIREN OLAYLAR </a:t>
            </a:r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VE SONUÇLARI</a:t>
            </a:r>
            <a:endParaRPr lang="tr-TR" sz="2400" dirty="0">
              <a:solidFill>
                <a:schemeClr val="bg1"/>
              </a:solidFill>
              <a:latin typeface="Adobe Caslon Pro" panose="0205050205050A020403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081" y="1705535"/>
            <a:ext cx="5100919" cy="417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47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839788" y="128588"/>
            <a:ext cx="11245532" cy="800100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latin typeface="Adobe Caslon Pro" panose="0205050205050A020403" pitchFamily="18" charset="0"/>
              </a:rPr>
              <a:t>II. DÜNYA SAVAŞI</a:t>
            </a:r>
          </a:p>
        </p:txBody>
      </p:sp>
      <p:sp>
        <p:nvSpPr>
          <p:cNvPr id="7" name="Dikdörtgen 6"/>
          <p:cNvSpPr/>
          <p:nvPr/>
        </p:nvSpPr>
        <p:spPr>
          <a:xfrm>
            <a:off x="839788" y="1179562"/>
            <a:ext cx="11059738" cy="830997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2400" b="1" dirty="0" smtClean="0">
                <a:solidFill>
                  <a:schemeClr val="bg1"/>
                </a:solidFill>
                <a:latin typeface="Adobe Caslon Pro" panose="0205050205050A020403" pitchFamily="18" charset="0"/>
              </a:rPr>
              <a:t>2.2. </a:t>
            </a:r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İKINCI DÜNYA SAVAŞI’NIN SEYRINI </a:t>
            </a:r>
            <a:r>
              <a:rPr lang="tr-TR" sz="2400" b="1" dirty="0" smtClean="0">
                <a:solidFill>
                  <a:schemeClr val="bg1"/>
                </a:solidFill>
                <a:latin typeface="Adobe Caslon Pro" panose="0205050205050A020403" pitchFamily="18" charset="0"/>
              </a:rPr>
              <a:t>DEĞIŞTIREN OLAYLAR </a:t>
            </a:r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VE SONUÇLARI</a:t>
            </a:r>
            <a:endParaRPr lang="tr-TR" sz="2400" dirty="0">
              <a:solidFill>
                <a:schemeClr val="bg1"/>
              </a:solidFill>
              <a:latin typeface="Adobe Caslon Pro" panose="0205050205050A020403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732211" y="3157564"/>
            <a:ext cx="663677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 smtClean="0">
                <a:latin typeface="Adobe Caslon Pro" panose="0205050205050A020403" pitchFamily="18" charset="0"/>
              </a:rPr>
              <a:t>	</a:t>
            </a:r>
            <a:r>
              <a:rPr lang="tr-TR" sz="2800" dirty="0">
                <a:latin typeface="Adobe Caslon Pro" panose="0205050205050A020403" pitchFamily="18" charset="0"/>
              </a:rPr>
              <a:t>II. Dünya Savaşı Almanya’nın </a:t>
            </a:r>
            <a:r>
              <a:rPr lang="tr-TR" sz="28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1 Eylül</a:t>
            </a:r>
            <a:endParaRPr lang="tr-TR" sz="2800" dirty="0">
              <a:solidFill>
                <a:srgbClr val="FF0000"/>
              </a:solidFill>
              <a:latin typeface="Adobe Caslon Pro" panose="0205050205050A020403" pitchFamily="18" charset="0"/>
            </a:endParaRPr>
          </a:p>
          <a:p>
            <a:r>
              <a:rPr lang="tr-TR" sz="2800" dirty="0">
                <a:solidFill>
                  <a:srgbClr val="FF0000"/>
                </a:solidFill>
                <a:latin typeface="Adobe Caslon Pro" panose="0205050205050A020403" pitchFamily="18" charset="0"/>
              </a:rPr>
              <a:t>1939’da </a:t>
            </a:r>
            <a:r>
              <a:rPr lang="tr-TR" sz="2800" dirty="0">
                <a:solidFill>
                  <a:schemeClr val="accent1"/>
                </a:solidFill>
                <a:latin typeface="Adobe Caslon Pro" panose="0205050205050A020403" pitchFamily="18" charset="0"/>
              </a:rPr>
              <a:t>Polonya’yı</a:t>
            </a:r>
            <a:r>
              <a:rPr lang="tr-TR" sz="2800" dirty="0">
                <a:latin typeface="Adobe Caslon Pro" panose="0205050205050A020403" pitchFamily="18" charset="0"/>
              </a:rPr>
              <a:t> işgali ile </a:t>
            </a:r>
            <a:r>
              <a:rPr lang="tr-TR" sz="2800" dirty="0" smtClean="0">
                <a:latin typeface="Adobe Caslon Pro" panose="0205050205050A020403" pitchFamily="18" charset="0"/>
              </a:rPr>
              <a:t>başladı. </a:t>
            </a:r>
            <a:r>
              <a:rPr lang="tr-TR" sz="2800" dirty="0">
                <a:latin typeface="Adobe Caslon Pro" panose="0205050205050A020403" pitchFamily="18" charset="0"/>
              </a:rPr>
              <a:t>İngiltere ve Fransa </a:t>
            </a:r>
            <a:r>
              <a:rPr lang="tr-TR" sz="2800" dirty="0" smtClean="0">
                <a:latin typeface="Adobe Caslon Pro" panose="0205050205050A020403" pitchFamily="18" charset="0"/>
              </a:rPr>
              <a:t>birkaç saat </a:t>
            </a:r>
            <a:r>
              <a:rPr lang="tr-TR" sz="2800" dirty="0">
                <a:latin typeface="Adobe Caslon Pro" panose="0205050205050A020403" pitchFamily="18" charset="0"/>
              </a:rPr>
              <a:t>sonra Almanya’ya savaş açtı.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988" y="2785249"/>
            <a:ext cx="4422961" cy="306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91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263013" y="104775"/>
            <a:ext cx="11563227" cy="752475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 smtClean="0">
                <a:latin typeface="Adobe Garamond Pro" panose="02020502060506020403" pitchFamily="18" charset="0"/>
              </a:rPr>
              <a:t/>
            </a:r>
            <a:br>
              <a:rPr lang="tr-TR" sz="2800" b="1" dirty="0" smtClean="0">
                <a:latin typeface="Adobe Garamond Pro" panose="02020502060506020403" pitchFamily="18" charset="0"/>
              </a:rPr>
            </a:br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2.2. İKINCI DÜNYA SAVAŞI’NIN SEYRINI DEĞIŞTIREN OLAYLAR VE SONUÇLARI</a:t>
            </a:r>
            <a:endParaRPr lang="tr-TR" sz="2400" dirty="0">
              <a:solidFill>
                <a:schemeClr val="bg1"/>
              </a:solidFill>
              <a:latin typeface="Adobe Caslon Pro" panose="0205050205050A020403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424" y="1134875"/>
            <a:ext cx="7361816" cy="5588654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195778" y="2900273"/>
            <a:ext cx="42014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>
                <a:latin typeface="Adobe Caslon Pro" panose="0205050205050A020403" pitchFamily="18" charset="0"/>
              </a:rPr>
              <a:t>          Rusya, Polonya’daki </a:t>
            </a:r>
            <a:r>
              <a:rPr lang="tr-TR" sz="2400" dirty="0">
                <a:latin typeface="Adobe Caslon Pro" panose="0205050205050A020403" pitchFamily="18" charset="0"/>
              </a:rPr>
              <a:t>Beyaz Rus ve </a:t>
            </a:r>
            <a:r>
              <a:rPr lang="tr-TR" sz="2400" dirty="0" smtClean="0">
                <a:latin typeface="Adobe Caslon Pro" panose="0205050205050A020403" pitchFamily="18" charset="0"/>
              </a:rPr>
              <a:t>Ukraynalıların ezildiğini </a:t>
            </a:r>
            <a:r>
              <a:rPr lang="tr-TR" sz="2400" dirty="0">
                <a:latin typeface="Adobe Caslon Pro" panose="0205050205050A020403" pitchFamily="18" charset="0"/>
              </a:rPr>
              <a:t>bahane ederek </a:t>
            </a:r>
            <a:r>
              <a:rPr lang="tr-TR" sz="2400" dirty="0" smtClean="0">
                <a:latin typeface="Adobe Caslon Pro" panose="0205050205050A020403" pitchFamily="18" charset="0"/>
              </a:rPr>
              <a:t>Polonya’nın doğusunu </a:t>
            </a:r>
            <a:r>
              <a:rPr lang="tr-TR" sz="2400" dirty="0">
                <a:latin typeface="Adobe Caslon Pro" panose="0205050205050A020403" pitchFamily="18" charset="0"/>
              </a:rPr>
              <a:t>işgal etti.</a:t>
            </a:r>
          </a:p>
        </p:txBody>
      </p:sp>
      <p:sp>
        <p:nvSpPr>
          <p:cNvPr id="7" name="Bükülü Ok 6"/>
          <p:cNvSpPr/>
          <p:nvPr/>
        </p:nvSpPr>
        <p:spPr>
          <a:xfrm rot="10800000">
            <a:off x="10408024" y="3029791"/>
            <a:ext cx="1304365" cy="470647"/>
          </a:xfrm>
          <a:prstGeom prst="ben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76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9" y="1527641"/>
            <a:ext cx="10419602" cy="4905375"/>
          </a:xfrm>
          <a:prstGeom prst="rect">
            <a:avLst/>
          </a:prstGeom>
        </p:spPr>
      </p:pic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839788" y="104775"/>
            <a:ext cx="10515600" cy="1052513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 smtClean="0">
                <a:latin typeface="Adobe Garamond Pro" panose="02020502060506020403" pitchFamily="18" charset="0"/>
              </a:rPr>
              <a:t/>
            </a:r>
            <a:br>
              <a:rPr lang="tr-TR" sz="2800" b="1" dirty="0" smtClean="0">
                <a:latin typeface="Adobe Garamond Pro" panose="02020502060506020403" pitchFamily="18" charset="0"/>
              </a:rPr>
            </a:br>
            <a:r>
              <a:rPr lang="tr-TR" sz="28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2.2. İKINCI DÜNYA SAVAŞI’NIN SEYRINI DEĞIŞTIREN OLAYLAR VE SONUÇLARI</a:t>
            </a:r>
            <a:endParaRPr lang="tr-TR" sz="2800" b="1" dirty="0"/>
          </a:p>
        </p:txBody>
      </p:sp>
      <p:sp>
        <p:nvSpPr>
          <p:cNvPr id="3" name="Dikdörtgen 2"/>
          <p:cNvSpPr/>
          <p:nvPr/>
        </p:nvSpPr>
        <p:spPr>
          <a:xfrm>
            <a:off x="839788" y="5232687"/>
            <a:ext cx="10419603" cy="12003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tr-TR" sz="2400" dirty="0" smtClean="0">
                <a:latin typeface="Adobe Caslon Pro" panose="0205050205050A020403" pitchFamily="18" charset="0"/>
              </a:rPr>
              <a:t>           </a:t>
            </a:r>
            <a:r>
              <a:rPr lang="tr-TR" sz="2400" dirty="0" err="1" smtClean="0">
                <a:solidFill>
                  <a:schemeClr val="bg1"/>
                </a:solidFill>
                <a:latin typeface="Adobe Caslon Pro" panose="0205050205050A020403" pitchFamily="18" charset="0"/>
              </a:rPr>
              <a:t>Maginot</a:t>
            </a:r>
            <a:r>
              <a:rPr lang="tr-TR" sz="2400" dirty="0" smtClean="0">
                <a:solidFill>
                  <a:schemeClr val="bg1"/>
                </a:solidFill>
                <a:latin typeface="Adobe Caslon Pro" panose="0205050205050A020403" pitchFamily="18" charset="0"/>
              </a:rPr>
              <a:t> </a:t>
            </a:r>
            <a:r>
              <a:rPr lang="tr-TR" sz="2400" dirty="0">
                <a:solidFill>
                  <a:schemeClr val="bg1"/>
                </a:solidFill>
                <a:latin typeface="Adobe Caslon Pro" panose="0205050205050A020403" pitchFamily="18" charset="0"/>
              </a:rPr>
              <a:t>(</a:t>
            </a:r>
            <a:r>
              <a:rPr lang="tr-TR" sz="2400" dirty="0" err="1">
                <a:solidFill>
                  <a:schemeClr val="bg1"/>
                </a:solidFill>
                <a:latin typeface="Adobe Caslon Pro" panose="0205050205050A020403" pitchFamily="18" charset="0"/>
              </a:rPr>
              <a:t>Majin</a:t>
            </a:r>
            <a:r>
              <a:rPr lang="tr-TR" sz="2400" dirty="0">
                <a:solidFill>
                  <a:schemeClr val="bg1"/>
                </a:solidFill>
                <a:latin typeface="Adobe Caslon Pro" panose="0205050205050A020403" pitchFamily="18" charset="0"/>
              </a:rPr>
              <a:t>) Hattı’nı oluşturan Fransa, savunmaya </a:t>
            </a:r>
            <a:r>
              <a:rPr lang="tr-TR" sz="2400" dirty="0" smtClean="0">
                <a:solidFill>
                  <a:schemeClr val="bg1"/>
                </a:solidFill>
                <a:latin typeface="Adobe Caslon Pro" panose="0205050205050A020403" pitchFamily="18" charset="0"/>
              </a:rPr>
              <a:t>dayalı savaş </a:t>
            </a:r>
            <a:r>
              <a:rPr lang="tr-TR" sz="2400" dirty="0">
                <a:solidFill>
                  <a:schemeClr val="bg1"/>
                </a:solidFill>
                <a:latin typeface="Adobe Caslon Pro" panose="0205050205050A020403" pitchFamily="18" charset="0"/>
              </a:rPr>
              <a:t>stratejisi izledi ve genel seferberliği tamamlayamadığı için Almanya’ya sınırlı oranda </a:t>
            </a:r>
            <a:r>
              <a:rPr lang="tr-TR" sz="2400" dirty="0" smtClean="0">
                <a:solidFill>
                  <a:schemeClr val="bg1"/>
                </a:solidFill>
                <a:latin typeface="Adobe Caslon Pro" panose="0205050205050A020403" pitchFamily="18" charset="0"/>
              </a:rPr>
              <a:t>müdahalede bulundu</a:t>
            </a:r>
            <a:r>
              <a:rPr lang="tr-TR" sz="2400" dirty="0">
                <a:solidFill>
                  <a:schemeClr val="bg1"/>
                </a:solidFill>
                <a:latin typeface="Adobe Caslon Pro" panose="0205050205050A0204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821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839788" y="107576"/>
            <a:ext cx="11047412" cy="860613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 smtClean="0">
                <a:latin typeface="Adobe Garamond Pro" panose="02020502060506020403" pitchFamily="18" charset="0"/>
              </a:rPr>
              <a:t/>
            </a:r>
            <a:br>
              <a:rPr lang="tr-TR" sz="2800" b="1" dirty="0" smtClean="0">
                <a:latin typeface="Adobe Garamond Pro" panose="02020502060506020403" pitchFamily="18" charset="0"/>
              </a:rPr>
            </a:br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2.2. İKINCI DÜNYA SAVAŞI’NIN SEYRINI DEĞIŞTIREN OLAYLAR VE SONUÇLARI</a:t>
            </a:r>
            <a:endParaRPr lang="tr-TR" sz="2400" b="1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8" y="1156446"/>
            <a:ext cx="11047411" cy="5407118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839789" y="4993904"/>
            <a:ext cx="11047410" cy="156966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>
                <a:latin typeface="Adobe Caslon Pro" panose="0205050205050A020403" pitchFamily="18" charset="0"/>
              </a:rPr>
              <a:t>      İngiltere </a:t>
            </a:r>
            <a:r>
              <a:rPr lang="tr-TR" sz="2400" dirty="0">
                <a:latin typeface="Adobe Caslon Pro" panose="0205050205050A020403" pitchFamily="18" charset="0"/>
              </a:rPr>
              <a:t>de 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s</a:t>
            </a:r>
            <a:r>
              <a:rPr lang="tr-TR" sz="2400" u="sng" dirty="0">
                <a:solidFill>
                  <a:srgbClr val="FF0000"/>
                </a:solidFill>
                <a:latin typeface="Adobe Caslon Pro" panose="0205050205050A020403" pitchFamily="18" charset="0"/>
              </a:rPr>
              <a:t>avunmada</a:t>
            </a:r>
            <a:r>
              <a:rPr lang="tr-TR" sz="2400" dirty="0">
                <a:latin typeface="Adobe Caslon Pro" panose="0205050205050A020403" pitchFamily="18" charset="0"/>
              </a:rPr>
              <a:t> kalarak Almanya’yı karadan ve denizden ablukaya aldı. Bu </a:t>
            </a:r>
            <a:r>
              <a:rPr lang="tr-TR" sz="2400" dirty="0" smtClean="0">
                <a:latin typeface="Adobe Caslon Pro" panose="0205050205050A020403" pitchFamily="18" charset="0"/>
              </a:rPr>
              <a:t>şekilde Hitler’in </a:t>
            </a:r>
            <a:r>
              <a:rPr lang="tr-TR" sz="2400" dirty="0">
                <a:latin typeface="Adobe Caslon Pro" panose="0205050205050A020403" pitchFamily="18" charset="0"/>
              </a:rPr>
              <a:t>gücünün tükenmesini bekledi fakat ablukadan beklenen </a:t>
            </a:r>
            <a:r>
              <a:rPr lang="tr-TR" sz="2400" dirty="0" smtClean="0">
                <a:latin typeface="Adobe Caslon Pro" panose="0205050205050A020403" pitchFamily="18" charset="0"/>
              </a:rPr>
              <a:t>sonuç alınamadığı </a:t>
            </a:r>
            <a:r>
              <a:rPr lang="tr-TR" sz="2400" dirty="0">
                <a:latin typeface="Adobe Caslon Pro" panose="0205050205050A020403" pitchFamily="18" charset="0"/>
              </a:rPr>
              <a:t>gibi </a:t>
            </a:r>
            <a:r>
              <a:rPr lang="tr-TR" sz="2400" dirty="0" smtClean="0">
                <a:latin typeface="Adobe Caslon Pro" panose="0205050205050A020403" pitchFamily="18" charset="0"/>
              </a:rPr>
              <a:t>Almanya’nın saldırı </a:t>
            </a:r>
            <a:r>
              <a:rPr lang="tr-TR" sz="2400" dirty="0">
                <a:latin typeface="Adobe Caslon Pro" panose="0205050205050A020403" pitchFamily="18" charset="0"/>
              </a:rPr>
              <a:t>gücü de azalmadı. İkinci küresel savaş genel olarak Kuzey Afrika, Asya-Uzak Doğu ve </a:t>
            </a:r>
            <a:r>
              <a:rPr lang="tr-TR" sz="2400" dirty="0" smtClean="0">
                <a:latin typeface="Adobe Caslon Pro" panose="0205050205050A020403" pitchFamily="18" charset="0"/>
              </a:rPr>
              <a:t>Avrupa olmak </a:t>
            </a:r>
            <a:r>
              <a:rPr lang="tr-TR" sz="2400" dirty="0">
                <a:latin typeface="Adobe Caslon Pro" panose="0205050205050A020403" pitchFamily="18" charset="0"/>
              </a:rPr>
              <a:t>üzere üç cephede devam etti.</a:t>
            </a:r>
          </a:p>
        </p:txBody>
      </p:sp>
    </p:spTree>
    <p:extLst>
      <p:ext uri="{BB962C8B-B14F-4D97-AF65-F5344CB8AC3E}">
        <p14:creationId xmlns:p14="http://schemas.microsoft.com/office/powerpoint/2010/main" val="103659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400051" y="104775"/>
            <a:ext cx="11663360" cy="1052513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8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2.2. İKINCI DÜNYA SAVAŞI’NIN SEYRINI DEĞIŞTIREN OLAYLAR VE SONUÇLARI</a:t>
            </a:r>
            <a:endParaRPr lang="tr-TR" sz="2800" b="1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794" y="2687591"/>
            <a:ext cx="6229206" cy="441310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" name="Resim 1">
            <a:hlinkClick r:id="rId3" action="ppaction://hlinkpres?slideindex=1&amp;slidetitle=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311" y="807665"/>
            <a:ext cx="5830420" cy="375985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7979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349625" y="104776"/>
            <a:ext cx="11635906" cy="876860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2.2. İKINCI DÜNYA SAVAŞI’NIN SEYRINI DEĞIŞTIREN OLAYLAR VE SONUÇLARI</a:t>
            </a:r>
            <a:endParaRPr lang="tr-TR" sz="2400" b="1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943" y="1202389"/>
            <a:ext cx="10441920" cy="53866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789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839787" y="104775"/>
            <a:ext cx="11056937" cy="1052513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2.2. İKINCI DÜNYA SAVAŞI’NIN SEYRINI DEĞIŞTIREN OLAYLAR VE SONUÇLARI</a:t>
            </a:r>
            <a:endParaRPr lang="tr-TR" sz="2400" b="1" dirty="0"/>
          </a:p>
        </p:txBody>
      </p:sp>
      <p:sp>
        <p:nvSpPr>
          <p:cNvPr id="7" name="Metin kutusu 6"/>
          <p:cNvSpPr txBox="1"/>
          <p:nvPr/>
        </p:nvSpPr>
        <p:spPr>
          <a:xfrm>
            <a:off x="400050" y="6243638"/>
            <a:ext cx="2114550" cy="8858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9782174" y="6243638"/>
            <a:ext cx="2114550" cy="8858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765" y="1443813"/>
            <a:ext cx="9278470" cy="50141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50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681444" cy="920750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2.2. İKINCI DÜNYA SAVAŞI’NIN SEYRINI DEĞIŞTIREN OLAYLAR VE SONUÇLARI</a:t>
            </a:r>
            <a:endParaRPr lang="tr-TR" sz="2400" b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545" y="1519517"/>
            <a:ext cx="9923930" cy="50829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156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920750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2.2. İKINCI DÜNYA SAVAŞI’NIN SEYRINI DEĞIŞTIREN OLAYLAR VE SONUÇLARI</a:t>
            </a:r>
            <a:endParaRPr lang="tr-TR" sz="2400" b="1" dirty="0"/>
          </a:p>
        </p:txBody>
      </p:sp>
      <p:sp>
        <p:nvSpPr>
          <p:cNvPr id="2" name="Dikdörtgen 1"/>
          <p:cNvSpPr/>
          <p:nvPr/>
        </p:nvSpPr>
        <p:spPr>
          <a:xfrm>
            <a:off x="841376" y="1840769"/>
            <a:ext cx="52562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>
                <a:latin typeface="Adobe Caslon Pro" panose="0205050205050A020403" pitchFamily="18" charset="0"/>
              </a:rPr>
              <a:t>           II</a:t>
            </a:r>
            <a:r>
              <a:rPr lang="tr-TR" sz="2400" dirty="0">
                <a:latin typeface="Adobe Caslon Pro" panose="0205050205050A020403" pitchFamily="18" charset="0"/>
              </a:rPr>
              <a:t>. Dünya Savaşı kronolojik olarak önce Afrika’da, ardından </a:t>
            </a:r>
            <a:r>
              <a:rPr lang="tr-TR" sz="2400" u="sng" dirty="0">
                <a:solidFill>
                  <a:srgbClr val="FF0000"/>
                </a:solidFill>
                <a:latin typeface="Adobe Caslon Pro" panose="0205050205050A020403" pitchFamily="18" charset="0"/>
              </a:rPr>
              <a:t>Almanya’nın düşüşüyle Avrupa’da,</a:t>
            </a:r>
            <a:r>
              <a:rPr lang="tr-TR" sz="2400" dirty="0">
                <a:latin typeface="Adobe Caslon Pro" panose="0205050205050A020403" pitchFamily="18" charset="0"/>
              </a:rPr>
              <a:t> </a:t>
            </a:r>
            <a:r>
              <a:rPr lang="tr-TR" sz="2400" dirty="0" smtClean="0">
                <a:latin typeface="Adobe Caslon Pro" panose="0205050205050A020403" pitchFamily="18" charset="0"/>
              </a:rPr>
              <a:t>son olarak </a:t>
            </a:r>
            <a:r>
              <a:rPr lang="tr-TR" sz="2400" dirty="0">
                <a:latin typeface="Adobe Caslon Pro" panose="0205050205050A020403" pitchFamily="18" charset="0"/>
              </a:rPr>
              <a:t>da </a:t>
            </a:r>
            <a:r>
              <a:rPr lang="tr-TR" sz="2400" u="sng" dirty="0">
                <a:solidFill>
                  <a:srgbClr val="FF0000"/>
                </a:solidFill>
                <a:latin typeface="Adobe Caslon Pro" panose="0205050205050A020403" pitchFamily="18" charset="0"/>
              </a:rPr>
              <a:t>Japonya’nın teslimiyeti </a:t>
            </a:r>
            <a:r>
              <a:rPr lang="tr-TR" sz="2400" dirty="0">
                <a:latin typeface="Adobe Caslon Pro" panose="0205050205050A020403" pitchFamily="18" charset="0"/>
              </a:rPr>
              <a:t>neticesinde Asya’da sona erdi. Savaşın son döneminde </a:t>
            </a:r>
            <a:r>
              <a:rPr lang="tr-TR" sz="2400" dirty="0" smtClean="0">
                <a:latin typeface="Adobe Caslon Pro" panose="0205050205050A020403" pitchFamily="18" charset="0"/>
              </a:rPr>
              <a:t>toplanan Müttefik </a:t>
            </a:r>
            <a:r>
              <a:rPr lang="tr-TR" sz="2400" dirty="0">
                <a:latin typeface="Adobe Caslon Pro" panose="0205050205050A020403" pitchFamily="18" charset="0"/>
              </a:rPr>
              <a:t>Devletler tarafından düzenlenen </a:t>
            </a:r>
            <a:r>
              <a:rPr lang="tr-TR" sz="2400" u="sng" dirty="0">
                <a:solidFill>
                  <a:srgbClr val="00B050"/>
                </a:solidFill>
                <a:latin typeface="Adobe Caslon Pro" panose="0205050205050A020403" pitchFamily="18" charset="0"/>
              </a:rPr>
              <a:t>Yalta ve </a:t>
            </a:r>
            <a:r>
              <a:rPr lang="tr-TR" sz="2400" u="sng" dirty="0" err="1">
                <a:solidFill>
                  <a:srgbClr val="00B050"/>
                </a:solidFill>
                <a:latin typeface="Adobe Caslon Pro" panose="0205050205050A020403" pitchFamily="18" charset="0"/>
              </a:rPr>
              <a:t>Potsdam</a:t>
            </a:r>
            <a:r>
              <a:rPr lang="tr-TR" sz="2400" u="sng" dirty="0">
                <a:solidFill>
                  <a:srgbClr val="00B050"/>
                </a:solidFill>
                <a:latin typeface="Adobe Caslon Pro" panose="0205050205050A020403" pitchFamily="18" charset="0"/>
              </a:rPr>
              <a:t> Konferansları (1945)</a:t>
            </a:r>
            <a:r>
              <a:rPr lang="tr-TR" sz="2400" dirty="0">
                <a:latin typeface="Adobe Caslon Pro" panose="0205050205050A020403" pitchFamily="18" charset="0"/>
              </a:rPr>
              <a:t> barışın tesisi </a:t>
            </a:r>
            <a:r>
              <a:rPr lang="tr-TR" sz="2400" dirty="0" smtClean="0">
                <a:latin typeface="Adobe Caslon Pro" panose="0205050205050A020403" pitchFamily="18" charset="0"/>
              </a:rPr>
              <a:t>için atılan </a:t>
            </a:r>
            <a:r>
              <a:rPr lang="tr-TR" sz="2400" dirty="0">
                <a:latin typeface="Adobe Caslon Pro" panose="0205050205050A020403" pitchFamily="18" charset="0"/>
              </a:rPr>
              <a:t>en önemli adımlar oldu. Bu konferanslar savaş sonrası dünyayı şekillendirdi.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371" y="1840769"/>
            <a:ext cx="3947393" cy="3378326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7342095" y="5373719"/>
            <a:ext cx="3476199" cy="30777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Adobe Caslon Pro" panose="0205050205050A020403" pitchFamily="18" charset="0"/>
              </a:rPr>
              <a:t>(</a:t>
            </a:r>
            <a:r>
              <a:rPr lang="en-US" sz="1400" i="1" dirty="0" err="1">
                <a:solidFill>
                  <a:schemeClr val="bg1"/>
                </a:solidFill>
                <a:latin typeface="Adobe Caslon Pro" panose="0205050205050A020403" pitchFamily="18" charset="0"/>
              </a:rPr>
              <a:t>Soldan</a:t>
            </a:r>
            <a:r>
              <a:rPr lang="en-US" sz="1400" i="1" dirty="0">
                <a:solidFill>
                  <a:schemeClr val="bg1"/>
                </a:solidFill>
                <a:latin typeface="Adobe Caslon Pro" panose="0205050205050A020403" pitchFamily="18" charset="0"/>
              </a:rPr>
              <a:t> </a:t>
            </a:r>
            <a:r>
              <a:rPr lang="en-US" sz="1400" i="1" dirty="0" err="1">
                <a:solidFill>
                  <a:schemeClr val="bg1"/>
                </a:solidFill>
                <a:latin typeface="Adobe Caslon Pro" panose="0205050205050A020403" pitchFamily="18" charset="0"/>
              </a:rPr>
              <a:t>saða</a:t>
            </a:r>
            <a:r>
              <a:rPr lang="en-US" sz="1400" i="1" dirty="0">
                <a:solidFill>
                  <a:schemeClr val="bg1"/>
                </a:solidFill>
                <a:latin typeface="Adobe Caslon Pro" panose="0205050205050A020403" pitchFamily="18" charset="0"/>
              </a:rPr>
              <a:t>) Churchill, Roosevelt </a:t>
            </a:r>
            <a:r>
              <a:rPr lang="en-US" sz="1400" i="1" dirty="0" err="1">
                <a:solidFill>
                  <a:schemeClr val="bg1"/>
                </a:solidFill>
                <a:latin typeface="Adobe Caslon Pro" panose="0205050205050A020403" pitchFamily="18" charset="0"/>
              </a:rPr>
              <a:t>ve</a:t>
            </a:r>
            <a:r>
              <a:rPr lang="en-US" sz="1400" i="1" dirty="0">
                <a:solidFill>
                  <a:schemeClr val="bg1"/>
                </a:solidFill>
                <a:latin typeface="Adobe Caslon Pro" panose="0205050205050A020403" pitchFamily="18" charset="0"/>
              </a:rPr>
              <a:t> Stalin</a:t>
            </a:r>
            <a:endParaRPr lang="tr-TR" sz="4000" dirty="0">
              <a:solidFill>
                <a:schemeClr val="bg1"/>
              </a:solidFill>
              <a:latin typeface="Adobe Caslon Pro" panose="0205050205050A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66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920750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2.2. İKINCI DÜNYA SAVAŞI’NIN SEYRINI DEĞIŞTIREN OLAYLAR VE SONUÇLARI</a:t>
            </a:r>
            <a:endParaRPr lang="tr-TR" sz="24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375" y="1479176"/>
            <a:ext cx="5545977" cy="5029199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850" y="1748118"/>
            <a:ext cx="4379538" cy="422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3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920750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2.2. İKINCI DÜNYA SAVAŞI’NIN SEYRINI DEĞIŞTIREN OLAYLAR VE SONUÇLARI</a:t>
            </a:r>
            <a:endParaRPr lang="tr-TR" sz="24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8" y="1492624"/>
            <a:ext cx="5399646" cy="5365376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530" y="1882588"/>
            <a:ext cx="4416706" cy="458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00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920750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2.2. İKINCI DÜNYA SAVAŞI’NIN SEYRINI DEĞIŞTIREN OLAYLAR VE SONUÇLARI</a:t>
            </a:r>
            <a:endParaRPr lang="tr-TR" sz="2400" b="1" dirty="0"/>
          </a:p>
        </p:txBody>
      </p:sp>
      <p:sp>
        <p:nvSpPr>
          <p:cNvPr id="2" name="Dikdörtgen 1"/>
          <p:cNvSpPr/>
          <p:nvPr/>
        </p:nvSpPr>
        <p:spPr>
          <a:xfrm>
            <a:off x="839788" y="2517846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tr-TR" dirty="0" smtClean="0">
                <a:latin typeface="ArialMT"/>
              </a:rPr>
              <a:t>	</a:t>
            </a:r>
            <a:r>
              <a:rPr lang="tr-TR" sz="2400" dirty="0" err="1" smtClean="0">
                <a:solidFill>
                  <a:srgbClr val="FF0000"/>
                </a:solidFill>
                <a:latin typeface="Adobe Caslon Pro" panose="0205050205050A020403" pitchFamily="18" charset="0"/>
              </a:rPr>
              <a:t>Otto</a:t>
            </a:r>
            <a:r>
              <a:rPr lang="tr-TR" sz="24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Adobe Caslon Pro" panose="0205050205050A020403" pitchFamily="18" charset="0"/>
              </a:rPr>
              <a:t>Hahn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 (</a:t>
            </a:r>
            <a:r>
              <a:rPr lang="tr-TR" sz="2400" dirty="0" err="1">
                <a:solidFill>
                  <a:srgbClr val="FF0000"/>
                </a:solidFill>
                <a:latin typeface="Adobe Caslon Pro" panose="0205050205050A020403" pitchFamily="18" charset="0"/>
              </a:rPr>
              <a:t>Otto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 Han) </a:t>
            </a:r>
            <a:r>
              <a:rPr lang="tr-TR" sz="2400" dirty="0">
                <a:latin typeface="Adobe Caslon Pro" panose="0205050205050A020403" pitchFamily="18" charset="0"/>
              </a:rPr>
              <a:t>tarafından son aşamasına getirilen atom </a:t>
            </a:r>
            <a:r>
              <a:rPr lang="tr-TR" sz="2400" dirty="0" smtClean="0">
                <a:latin typeface="Adobe Caslon Pro" panose="0205050205050A020403" pitchFamily="18" charset="0"/>
              </a:rPr>
              <a:t>bombası, </a:t>
            </a:r>
            <a:r>
              <a:rPr lang="tr-TR" sz="24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ABD’de Manhattan 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(</a:t>
            </a:r>
            <a:r>
              <a:rPr lang="tr-TR" sz="2400" dirty="0" err="1">
                <a:solidFill>
                  <a:srgbClr val="FF0000"/>
                </a:solidFill>
                <a:latin typeface="Adobe Caslon Pro" panose="0205050205050A020403" pitchFamily="18" charset="0"/>
              </a:rPr>
              <a:t>Menhettın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) </a:t>
            </a:r>
            <a:r>
              <a:rPr lang="tr-TR" sz="2400" dirty="0">
                <a:latin typeface="Adobe Caslon Pro" panose="0205050205050A020403" pitchFamily="18" charset="0"/>
              </a:rPr>
              <a:t>Projesi ile tamamlanarak New Meksiko’da (</a:t>
            </a:r>
            <a:r>
              <a:rPr lang="tr-TR" sz="2400" dirty="0" err="1">
                <a:latin typeface="Adobe Caslon Pro" panose="0205050205050A020403" pitchFamily="18" charset="0"/>
              </a:rPr>
              <a:t>Niv</a:t>
            </a:r>
            <a:r>
              <a:rPr lang="tr-TR" sz="2400" dirty="0">
                <a:latin typeface="Adobe Caslon Pro" panose="0205050205050A020403" pitchFamily="18" charset="0"/>
              </a:rPr>
              <a:t> Meksiko) yapılan başarılı </a:t>
            </a:r>
            <a:r>
              <a:rPr lang="tr-TR" sz="2400" dirty="0" smtClean="0">
                <a:latin typeface="Adobe Caslon Pro" panose="0205050205050A020403" pitchFamily="18" charset="0"/>
              </a:rPr>
              <a:t>denemelerin ardından </a:t>
            </a:r>
            <a:r>
              <a:rPr lang="tr-TR" sz="2400" dirty="0">
                <a:latin typeface="Adobe Caslon Pro" panose="0205050205050A020403" pitchFamily="18" charset="0"/>
              </a:rPr>
              <a:t>kullanıma hazır hâle getirildi. </a:t>
            </a:r>
            <a:r>
              <a:rPr lang="tr-TR" sz="2400" dirty="0" err="1">
                <a:latin typeface="Adobe Caslon Pro" panose="0205050205050A020403" pitchFamily="18" charset="0"/>
              </a:rPr>
              <a:t>Tinian</a:t>
            </a:r>
            <a:r>
              <a:rPr lang="tr-TR" sz="2400" dirty="0">
                <a:latin typeface="Adobe Caslon Pro" panose="0205050205050A020403" pitchFamily="18" charset="0"/>
              </a:rPr>
              <a:t> Hava Üssü’nden B-29 bombardıman uçağı </a:t>
            </a:r>
            <a:r>
              <a:rPr lang="tr-TR" sz="2400" dirty="0" err="1">
                <a:solidFill>
                  <a:srgbClr val="FF0000"/>
                </a:solidFill>
                <a:latin typeface="Adobe Caslon Pro" panose="0205050205050A020403" pitchFamily="18" charset="0"/>
              </a:rPr>
              <a:t>Enola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Adobe Caslon Pro" panose="0205050205050A020403" pitchFamily="18" charset="0"/>
              </a:rPr>
              <a:t>Gay</a:t>
            </a:r>
            <a:r>
              <a:rPr lang="tr-TR" sz="2400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 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(</a:t>
            </a:r>
            <a:r>
              <a:rPr lang="tr-TR" sz="2400" dirty="0" err="1">
                <a:solidFill>
                  <a:srgbClr val="FF0000"/>
                </a:solidFill>
                <a:latin typeface="Adobe Caslon Pro" panose="0205050205050A020403" pitchFamily="18" charset="0"/>
              </a:rPr>
              <a:t>Enola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 Gey)</a:t>
            </a:r>
            <a:r>
              <a:rPr lang="tr-TR" sz="2400" dirty="0">
                <a:latin typeface="Adobe Caslon Pro" panose="0205050205050A020403" pitchFamily="18" charset="0"/>
              </a:rPr>
              <a:t> tarafından 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6 Ağustos 1945’te </a:t>
            </a:r>
            <a:r>
              <a:rPr lang="tr-TR" sz="2400" dirty="0">
                <a:latin typeface="Adobe Caslon Pro" panose="0205050205050A020403" pitchFamily="18" charset="0"/>
              </a:rPr>
              <a:t>Japonya saati ile </a:t>
            </a:r>
            <a:r>
              <a:rPr lang="tr-TR" sz="2400" dirty="0">
                <a:solidFill>
                  <a:srgbClr val="FF0000"/>
                </a:solidFill>
                <a:latin typeface="Adobe Caslon Pro" panose="0205050205050A020403" pitchFamily="18" charset="0"/>
              </a:rPr>
              <a:t>08.15’te Hiroşima </a:t>
            </a:r>
            <a:r>
              <a:rPr lang="tr-TR" sz="2400" dirty="0">
                <a:latin typeface="Adobe Caslon Pro" panose="0205050205050A020403" pitchFamily="18" charset="0"/>
              </a:rPr>
              <a:t>şehrine atıldı.</a:t>
            </a:r>
          </a:p>
        </p:txBody>
      </p:sp>
      <p:sp>
        <p:nvSpPr>
          <p:cNvPr id="3" name="Dikdörtgen 2"/>
          <p:cNvSpPr/>
          <p:nvPr/>
        </p:nvSpPr>
        <p:spPr>
          <a:xfrm>
            <a:off x="839788" y="1671028"/>
            <a:ext cx="4337330" cy="46166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Atom Bombaları ve Etkileri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9184" y="1536558"/>
            <a:ext cx="3346204" cy="451346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184" y="4607670"/>
            <a:ext cx="3346204" cy="215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00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920750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2.2. İKINCI DÜNYA SAVAŞI’NIN SEYRINI DEĞIŞTIREN OLAYLAR VE SONUÇLARI</a:t>
            </a:r>
            <a:endParaRPr lang="tr-TR" sz="24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5480" y="1509151"/>
            <a:ext cx="3809907" cy="5348849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839788" y="1890262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tr-TR" dirty="0" smtClean="0">
                <a:latin typeface="ArialMT"/>
              </a:rPr>
              <a:t>	</a:t>
            </a:r>
            <a:r>
              <a:rPr lang="tr-TR" sz="2400" u="sng" dirty="0" err="1" smtClean="0">
                <a:solidFill>
                  <a:srgbClr val="FF0000"/>
                </a:solidFill>
                <a:latin typeface="Adobe Caslon Pro" panose="0205050205050A020403" pitchFamily="18" charset="0"/>
              </a:rPr>
              <a:t>Little</a:t>
            </a:r>
            <a:r>
              <a:rPr lang="tr-TR" sz="2400" u="sng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 </a:t>
            </a:r>
            <a:r>
              <a:rPr lang="tr-TR" sz="2400" u="sng" dirty="0">
                <a:solidFill>
                  <a:srgbClr val="FF0000"/>
                </a:solidFill>
                <a:latin typeface="Adobe Caslon Pro" panose="0205050205050A020403" pitchFamily="18" charset="0"/>
              </a:rPr>
              <a:t>Boy [</a:t>
            </a:r>
            <a:r>
              <a:rPr lang="tr-TR" sz="2400" u="sng" dirty="0" err="1" smtClean="0">
                <a:solidFill>
                  <a:srgbClr val="FF0000"/>
                </a:solidFill>
                <a:latin typeface="Adobe Caslon Pro" panose="0205050205050A020403" pitchFamily="18" charset="0"/>
              </a:rPr>
              <a:t>Lidıl</a:t>
            </a:r>
            <a:r>
              <a:rPr lang="tr-TR" sz="2400" u="sng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 Boy </a:t>
            </a:r>
            <a:r>
              <a:rPr lang="tr-TR" sz="2400" u="sng" dirty="0">
                <a:solidFill>
                  <a:srgbClr val="FF0000"/>
                </a:solidFill>
                <a:latin typeface="Adobe Caslon Pro" panose="0205050205050A020403" pitchFamily="18" charset="0"/>
              </a:rPr>
              <a:t>(Küçük Oğlan)] </a:t>
            </a:r>
            <a:r>
              <a:rPr lang="tr-TR" sz="2400" dirty="0">
                <a:latin typeface="Adobe Caslon Pro" panose="0205050205050A020403" pitchFamily="18" charset="0"/>
              </a:rPr>
              <a:t>adı verilen uranyum içerikli atom bombası patladığında yaklaşık </a:t>
            </a:r>
            <a:r>
              <a:rPr lang="tr-TR" sz="2400" u="sng" dirty="0">
                <a:solidFill>
                  <a:srgbClr val="FF0000"/>
                </a:solidFill>
                <a:latin typeface="Adobe Caslon Pro" panose="0205050205050A020403" pitchFamily="18" charset="0"/>
              </a:rPr>
              <a:t>300 bin derece </a:t>
            </a:r>
            <a:r>
              <a:rPr lang="tr-TR" sz="2400" u="sng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ısı </a:t>
            </a:r>
            <a:r>
              <a:rPr lang="tr-TR" sz="2400" dirty="0" smtClean="0">
                <a:latin typeface="Adobe Caslon Pro" panose="0205050205050A020403" pitchFamily="18" charset="0"/>
              </a:rPr>
              <a:t>meydana </a:t>
            </a:r>
            <a:r>
              <a:rPr lang="tr-TR" sz="2400" dirty="0">
                <a:latin typeface="Adobe Caslon Pro" panose="0205050205050A020403" pitchFamily="18" charset="0"/>
              </a:rPr>
              <a:t>getirerek </a:t>
            </a:r>
            <a:r>
              <a:rPr lang="tr-TR" sz="2400" u="sng" dirty="0">
                <a:solidFill>
                  <a:srgbClr val="FF0000"/>
                </a:solidFill>
                <a:latin typeface="Adobe Caslon Pro" panose="0205050205050A020403" pitchFamily="18" charset="0"/>
              </a:rPr>
              <a:t>240 bin </a:t>
            </a:r>
            <a:r>
              <a:rPr lang="tr-TR" sz="2400" dirty="0">
                <a:latin typeface="Adobe Caslon Pro" panose="0205050205050A020403" pitchFamily="18" charset="0"/>
              </a:rPr>
              <a:t>civarında masum insanın ölümüne neden oldu. Aynı şekilde </a:t>
            </a:r>
            <a:r>
              <a:rPr lang="tr-TR" sz="2400" u="sng" dirty="0">
                <a:solidFill>
                  <a:srgbClr val="FF0000"/>
                </a:solidFill>
                <a:latin typeface="Adobe Caslon Pro" panose="0205050205050A020403" pitchFamily="18" charset="0"/>
              </a:rPr>
              <a:t>9 Ağustos </a:t>
            </a:r>
            <a:r>
              <a:rPr lang="tr-TR" sz="2400" u="sng" dirty="0" smtClean="0">
                <a:solidFill>
                  <a:srgbClr val="FF0000"/>
                </a:solidFill>
                <a:latin typeface="Adobe Caslon Pro" panose="0205050205050A020403" pitchFamily="18" charset="0"/>
              </a:rPr>
              <a:t>1945’te Nagazaki </a:t>
            </a:r>
            <a:r>
              <a:rPr lang="tr-TR" sz="2400" dirty="0">
                <a:latin typeface="Adobe Caslon Pro" panose="0205050205050A020403" pitchFamily="18" charset="0"/>
              </a:rPr>
              <a:t>şehrine atılan plütonyum içerikli atom bombası </a:t>
            </a:r>
            <a:r>
              <a:rPr lang="tr-TR" sz="2400" dirty="0" err="1">
                <a:latin typeface="Adobe Caslon Pro" panose="0205050205050A020403" pitchFamily="18" charset="0"/>
              </a:rPr>
              <a:t>Fat</a:t>
            </a:r>
            <a:r>
              <a:rPr lang="tr-TR" sz="2400" dirty="0">
                <a:latin typeface="Adobe Caslon Pro" panose="0205050205050A020403" pitchFamily="18" charset="0"/>
              </a:rPr>
              <a:t> Man [</a:t>
            </a:r>
            <a:r>
              <a:rPr lang="tr-TR" sz="2400" dirty="0" err="1">
                <a:latin typeface="Adobe Caslon Pro" panose="0205050205050A020403" pitchFamily="18" charset="0"/>
              </a:rPr>
              <a:t>Fet</a:t>
            </a:r>
            <a:r>
              <a:rPr lang="tr-TR" sz="2400" dirty="0">
                <a:latin typeface="Adobe Caslon Pro" panose="0205050205050A020403" pitchFamily="18" charset="0"/>
              </a:rPr>
              <a:t> Men (Şişman Adam)] ile aynı </a:t>
            </a:r>
            <a:r>
              <a:rPr lang="tr-TR" sz="2400" dirty="0" smtClean="0">
                <a:latin typeface="Adobe Caslon Pro" panose="0205050205050A020403" pitchFamily="18" charset="0"/>
              </a:rPr>
              <a:t>felaket yine </a:t>
            </a:r>
            <a:r>
              <a:rPr lang="tr-TR" sz="2400" dirty="0">
                <a:latin typeface="Adobe Caslon Pro" panose="0205050205050A020403" pitchFamily="18" charset="0"/>
              </a:rPr>
              <a:t>yaşandı ve yaklaşık </a:t>
            </a:r>
            <a:r>
              <a:rPr lang="tr-TR" sz="2400" u="sng" dirty="0">
                <a:solidFill>
                  <a:srgbClr val="FF0000"/>
                </a:solidFill>
                <a:latin typeface="Adobe Caslon Pro" panose="0205050205050A020403" pitchFamily="18" charset="0"/>
              </a:rPr>
              <a:t>80 bin masum </a:t>
            </a:r>
            <a:r>
              <a:rPr lang="tr-TR" sz="2400" dirty="0">
                <a:latin typeface="Adobe Caslon Pro" panose="0205050205050A020403" pitchFamily="18" charset="0"/>
              </a:rPr>
              <a:t>insan daha öldü. Oysa İngiltere’de savaş boyunca ölen insan</a:t>
            </a:r>
          </a:p>
          <a:p>
            <a:pPr algn="just"/>
            <a:r>
              <a:rPr lang="tr-TR" sz="2400" dirty="0">
                <a:latin typeface="Adobe Caslon Pro" panose="0205050205050A020403" pitchFamily="18" charset="0"/>
              </a:rPr>
              <a:t>sayısı yaklaşık </a:t>
            </a:r>
            <a:r>
              <a:rPr lang="tr-TR" sz="2400" u="sng" dirty="0">
                <a:solidFill>
                  <a:srgbClr val="FF0000"/>
                </a:solidFill>
                <a:latin typeface="Adobe Caslon Pro" panose="0205050205050A020403" pitchFamily="18" charset="0"/>
              </a:rPr>
              <a:t>60 bindir</a:t>
            </a:r>
            <a:r>
              <a:rPr lang="tr-TR" sz="2400" dirty="0">
                <a:latin typeface="Adobe Caslon Pro" panose="0205050205050A0204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419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3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920750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2.2. İKINCI DÜNYA SAVAŞI’NIN SEYRINI DEĞIŞTIREN OLAYLAR VE SONUÇLARI</a:t>
            </a:r>
            <a:endParaRPr lang="tr-TR" sz="2400" b="1" dirty="0"/>
          </a:p>
        </p:txBody>
      </p:sp>
      <p:sp>
        <p:nvSpPr>
          <p:cNvPr id="2" name="Dikdörtgen 1"/>
          <p:cNvSpPr/>
          <p:nvPr/>
        </p:nvSpPr>
        <p:spPr>
          <a:xfrm>
            <a:off x="839788" y="1789436"/>
            <a:ext cx="631404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>
                <a:latin typeface="Adobe Caslon Pro" panose="0205050205050A020403" pitchFamily="18" charset="0"/>
              </a:rPr>
              <a:t>Japonya’ya atılan atom bombalarının insanlık üzerindeki yıkıcı etkileri:</a:t>
            </a:r>
          </a:p>
          <a:p>
            <a:r>
              <a:rPr lang="nb-NO" sz="2000" dirty="0">
                <a:latin typeface="Adobe Caslon Pro" panose="0205050205050A020403" pitchFamily="18" charset="0"/>
              </a:rPr>
              <a:t>• Bomba iki kilometrelik alandaki her şeyi yok etti.</a:t>
            </a:r>
          </a:p>
          <a:p>
            <a:r>
              <a:rPr lang="tr-TR" sz="2000" dirty="0">
                <a:latin typeface="Adobe Caslon Pro" panose="0205050205050A020403" pitchFamily="18" charset="0"/>
              </a:rPr>
              <a:t>• Bomba düştükten sonra 1 milyon derecelik 200 metre çaplı bir ateş topu yaydı. Dört kilometrelik</a:t>
            </a:r>
          </a:p>
          <a:p>
            <a:r>
              <a:rPr lang="tr-TR" sz="2000" dirty="0">
                <a:latin typeface="Adobe Caslon Pro" panose="0205050205050A020403" pitchFamily="18" charset="0"/>
              </a:rPr>
              <a:t>çapa sahip bir alana ölümcül etki yaptı.</a:t>
            </a:r>
          </a:p>
          <a:p>
            <a:r>
              <a:rPr lang="tr-TR" sz="2000" dirty="0">
                <a:latin typeface="Adobe Caslon Pro" panose="0205050205050A020403" pitchFamily="18" charset="0"/>
              </a:rPr>
              <a:t>• Japonya’nın savaş direnci kırıldı.</a:t>
            </a:r>
          </a:p>
          <a:p>
            <a:r>
              <a:rPr lang="tr-TR" sz="2000" dirty="0">
                <a:latin typeface="Adobe Caslon Pro" panose="0205050205050A020403" pitchFamily="18" charset="0"/>
              </a:rPr>
              <a:t>• Patlama atmosfere tonlarca kül ve radyoaktif madde yaydı.</a:t>
            </a:r>
          </a:p>
          <a:p>
            <a:r>
              <a:rPr lang="tr-TR" sz="2000" dirty="0">
                <a:latin typeface="Adobe Caslon Pro" panose="0205050205050A020403" pitchFamily="18" charset="0"/>
              </a:rPr>
              <a:t>• Mantar şeklindeki nükleer bulut 12 kilometre yüksekliğe kadar ulaştı.</a:t>
            </a:r>
          </a:p>
          <a:p>
            <a:r>
              <a:rPr lang="tr-TR" sz="2000" dirty="0">
                <a:latin typeface="Adobe Caslon Pro" panose="0205050205050A020403" pitchFamily="18" charset="0"/>
              </a:rPr>
              <a:t>• Atıldığı bölgede ve yakın yerlerde sonraki yıllarda engelli doğum oranları aşırı bir şekilde arttı. Ayrıca</a:t>
            </a:r>
          </a:p>
          <a:p>
            <a:r>
              <a:rPr lang="tr-TR" sz="2000" dirty="0">
                <a:latin typeface="Adobe Caslon Pro" panose="0205050205050A020403" pitchFamily="18" charset="0"/>
              </a:rPr>
              <a:t>saç dökülmesi, kansızlık, kısırlık ve pek çok çeşit kanser hastalığı ortaya çıktı.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835" y="1936376"/>
            <a:ext cx="4410636" cy="3818965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8978389" y="5821309"/>
            <a:ext cx="11201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FF0000"/>
                </a:solidFill>
                <a:latin typeface="Adobe Caslon Pro" panose="0205050205050A020403" pitchFamily="18" charset="0"/>
              </a:rPr>
              <a:t>Hiroşima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3153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>
            <a:spLocks noGrp="1"/>
          </p:cNvSpPr>
          <p:nvPr>
            <p:ph type="title"/>
          </p:nvPr>
        </p:nvSpPr>
        <p:spPr>
          <a:xfrm>
            <a:off x="94129" y="192400"/>
            <a:ext cx="12192000" cy="900511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  <a:latin typeface="Adobe Caslon Pro" panose="0205050205050A020403" pitchFamily="18" charset="0"/>
              </a:rPr>
              <a:t>2.2. İKINCI DÜNYA SAVAŞI’NIN SEYRINI DEĞIŞTIREN OLAYLAR VE SONUÇLARI</a:t>
            </a:r>
            <a:endParaRPr lang="tr-TR" sz="2400" dirty="0"/>
          </a:p>
        </p:txBody>
      </p:sp>
      <p:pic>
        <p:nvPicPr>
          <p:cNvPr id="12" name="13 Resim" descr="e01045_847c221d540a3ab0e95ba7a55f6c15cc.png_512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340715">
            <a:off x="1300112" y="1681163"/>
            <a:ext cx="9780034" cy="40344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15 Resim" descr="pushpin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36409" y="1711216"/>
            <a:ext cx="1645676" cy="2350252"/>
          </a:xfrm>
          <a:prstGeom prst="rect">
            <a:avLst/>
          </a:prstGeom>
        </p:spPr>
      </p:pic>
      <p:pic>
        <p:nvPicPr>
          <p:cNvPr id="7" name="15 Resim" descr="pushpin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30140" y="2505535"/>
            <a:ext cx="1645676" cy="2350252"/>
          </a:xfrm>
          <a:prstGeom prst="rect">
            <a:avLst/>
          </a:prstGeom>
        </p:spPr>
      </p:pic>
      <p:sp>
        <p:nvSpPr>
          <p:cNvPr id="2" name="Dikdörtgen 1"/>
          <p:cNvSpPr/>
          <p:nvPr/>
        </p:nvSpPr>
        <p:spPr>
          <a:xfrm rot="20462905">
            <a:off x="1973607" y="3051429"/>
            <a:ext cx="86917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anose="0205050205050A020403" pitchFamily="18" charset="0"/>
              </a:rPr>
              <a:t>GELECEK HAFTA </a:t>
            </a:r>
          </a:p>
          <a:p>
            <a:pPr algn="ctr"/>
            <a:r>
              <a:rPr lang="tr-T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anose="0205050205050A020403" pitchFamily="18" charset="0"/>
              </a:rPr>
              <a:t>ULUSLARARASI İNSAN HAKLARI İHLALLERİ KONUSUNU</a:t>
            </a:r>
          </a:p>
          <a:p>
            <a:pPr algn="ctr"/>
            <a:r>
              <a:rPr lang="tr-T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anose="0205050205050A020403" pitchFamily="18" charset="0"/>
              </a:rPr>
              <a:t>ÖĞRENECEĞİZ.</a:t>
            </a:r>
            <a:endParaRPr lang="tr-TR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" panose="0205050205050A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03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1465</TotalTime>
  <Words>443</Words>
  <Application>Microsoft Office PowerPoint</Application>
  <PresentationFormat>Geniş ekran</PresentationFormat>
  <Paragraphs>46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5" baseType="lpstr">
      <vt:lpstr>Adobe Caslon Pro</vt:lpstr>
      <vt:lpstr>Adobe Garamond Pro</vt:lpstr>
      <vt:lpstr>Arial</vt:lpstr>
      <vt:lpstr>ArialMT</vt:lpstr>
      <vt:lpstr>Calibri</vt:lpstr>
      <vt:lpstr>Calibri Light</vt:lpstr>
      <vt:lpstr>Wingdings</vt:lpstr>
      <vt:lpstr>Office Teması</vt:lpstr>
      <vt:lpstr> II. DÜNYA SAVAŞI</vt:lpstr>
      <vt:lpstr>PowerPoint Sunusu</vt:lpstr>
      <vt:lpstr>II. DÜNYA SAVAŞI</vt:lpstr>
      <vt:lpstr> 2.2. İKINCI DÜNYA SAVAŞI’NIN SEYRINI DEĞIŞTIREN OLAYLAR VE SONUÇLARI</vt:lpstr>
      <vt:lpstr> 2.2. İKINCI DÜNYA SAVAŞI’NIN SEYRINI DEĞIŞTIREN OLAYLAR VE SONUÇLARI</vt:lpstr>
      <vt:lpstr> 2.2. İKINCI DÜNYA SAVAŞI’NIN SEYRINI DEĞIŞTIREN OLAYLAR VE SONUÇLARI</vt:lpstr>
      <vt:lpstr>2.2. İKINCI DÜNYA SAVAŞI’NIN SEYRINI DEĞIŞTIREN OLAYLAR VE SONUÇLARI</vt:lpstr>
      <vt:lpstr>2.2. İKINCI DÜNYA SAVAŞI’NIN SEYRINI DEĞIŞTIREN OLAYLAR VE SONUÇLARI</vt:lpstr>
      <vt:lpstr>2.2. İKINCI DÜNYA SAVAŞI’NIN SEYRINI DEĞIŞTIREN OLAYLAR VE SONUÇLARI</vt:lpstr>
      <vt:lpstr>2.2. İKINCI DÜNYA SAVAŞI’NIN SEYRINI DEĞIŞTIREN OLAYLAR VE SONUÇLARI</vt:lpstr>
      <vt:lpstr>2.2. İKINCI DÜNYA SAVAŞI’NIN SEYRINI DEĞIŞTIREN OLAYLAR VE SONUÇLARI</vt:lpstr>
      <vt:lpstr>2.2. İKINCI DÜNYA SAVAŞI’NIN SEYRINI DEĞIŞTIREN OLAYLAR VE SONUÇLARI</vt:lpstr>
      <vt:lpstr>2.2. İKINCI DÜNYA SAVAŞI’NIN SEYRINI DEĞIŞTIREN OLAYLAR VE SONUÇLARI</vt:lpstr>
      <vt:lpstr>2.2. İKINCI DÜNYA SAVAŞI’NIN SEYRINI DEĞIŞTIREN OLAYLAR VE SONUÇLARI</vt:lpstr>
      <vt:lpstr>2.2. İKINCI DÜNYA SAVAŞI’NIN SEYRINI DEĞIŞTIREN OLAYLAR VE SONUÇLARI</vt:lpstr>
      <vt:lpstr>2.2. İKINCI DÜNYA SAVAŞI’NIN SEYRINI DEĞIŞTIREN OLAYLAR VE SONUÇLARI</vt:lpstr>
      <vt:lpstr>2.2. İKINCI DÜNYA SAVAŞI’NIN SEYRINI DEĞIŞTIREN OLAYLAR VE SONUÇLARI</vt:lpstr>
    </vt:vector>
  </TitlesOfParts>
  <Company>Silentall Unattended Installer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1.3  ORTA DOĞU’DA MANDA YÖNETİMLERİ KURULMASININ VE AFRİKA’DAKİ SÖMÜRGECİLİK FAALİYETLERİNİN SİYASİ SONUÇLARI</dc:title>
  <dc:creator>Mustafaa</dc:creator>
  <cp:lastModifiedBy>Mustafaa</cp:lastModifiedBy>
  <cp:revision>113</cp:revision>
  <dcterms:created xsi:type="dcterms:W3CDTF">2018-09-29T17:04:20Z</dcterms:created>
  <dcterms:modified xsi:type="dcterms:W3CDTF">2018-11-07T05:26:56Z</dcterms:modified>
</cp:coreProperties>
</file>