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5" r:id="rId3"/>
    <p:sldId id="256" r:id="rId4"/>
    <p:sldId id="258" r:id="rId5"/>
    <p:sldId id="259" r:id="rId6"/>
    <p:sldId id="266" r:id="rId7"/>
    <p:sldId id="263" r:id="rId8"/>
    <p:sldId id="264" r:id="rId9"/>
    <p:sldId id="268" r:id="rId10"/>
    <p:sldId id="272" r:id="rId11"/>
    <p:sldId id="278" r:id="rId12"/>
    <p:sldId id="279" r:id="rId13"/>
    <p:sldId id="280" r:id="rId14"/>
    <p:sldId id="281" r:id="rId15"/>
    <p:sldId id="283" r:id="rId16"/>
    <p:sldId id="284" r:id="rId17"/>
    <p:sldId id="285" r:id="rId18"/>
    <p:sldId id="286" r:id="rId19"/>
    <p:sldId id="287" r:id="rId20"/>
    <p:sldId id="288" r:id="rId21"/>
    <p:sldId id="282" r:id="rId22"/>
    <p:sldId id="311" r:id="rId23"/>
    <p:sldId id="308" r:id="rId24"/>
    <p:sldId id="309" r:id="rId25"/>
    <p:sldId id="312" r:id="rId26"/>
    <p:sldId id="310" r:id="rId27"/>
    <p:sldId id="307" r:id="rId2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492" y="60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391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680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625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323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568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3038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714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6338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057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4701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26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F127A-4021-437C-A0AF-AA876BCAF9AB}" type="datetimeFigureOut">
              <a:rPr lang="tr-TR" smtClean="0"/>
              <a:t>30.10.2018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609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9788" y="171450"/>
            <a:ext cx="10990262" cy="72866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perspectiveAbove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dirty="0" smtClean="0">
                <a:latin typeface="Adobe Garamond Pro" panose="02020502060506020403" pitchFamily="18" charset="0"/>
              </a:rPr>
              <a:t/>
            </a:r>
            <a:br>
              <a:rPr lang="tr-TR" sz="2800" dirty="0" smtClean="0">
                <a:latin typeface="Adobe Garamond Pro" panose="02020502060506020403" pitchFamily="18" charset="0"/>
              </a:rPr>
            </a:br>
            <a:r>
              <a:rPr lang="tr-TR" sz="3600" b="1" dirty="0">
                <a:latin typeface="Adobe Caslon Pro" panose="0205050205050A020403" pitchFamily="18" charset="0"/>
              </a:rPr>
              <a:t>II. DÜNYA SAVAŞI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>
          <a:xfrm>
            <a:off x="839788" y="1285875"/>
            <a:ext cx="7075487" cy="671988"/>
          </a:xfr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2800" dirty="0" smtClean="0">
                <a:latin typeface="Adobe Caslon Pro" panose="0205050205050A020403" pitchFamily="18" charset="0"/>
              </a:rPr>
              <a:t>Neler Öğreneceğiz?</a:t>
            </a:r>
            <a:endParaRPr lang="tr-TR" sz="2800" dirty="0">
              <a:latin typeface="Adobe Caslon Pro" panose="0205050205050A020403" pitchFamily="18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990262" cy="3684588"/>
          </a:xfr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İki </a:t>
            </a:r>
            <a:r>
              <a:rPr lang="tr-TR" dirty="0"/>
              <a:t>dünya savaşı arasındaki dönemde oluşan uluslararası siyasi, ekonomik ve askeri denge ile İkinci Dünya Savaşı’nın nedenleri arasında </a:t>
            </a:r>
            <a:r>
              <a:rPr lang="tr-TR" dirty="0" smtClean="0"/>
              <a:t>ilişkiyi </a:t>
            </a:r>
          </a:p>
          <a:p>
            <a:pPr marL="0" indent="0">
              <a:buNone/>
            </a:pPr>
            <a:endParaRPr lang="tr-TR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tr-TR" dirty="0"/>
              <a:t>Almanya’nın </a:t>
            </a:r>
            <a:r>
              <a:rPr lang="tr-TR" u="sng" dirty="0"/>
              <a:t>“Hayat Sahası”</a:t>
            </a:r>
            <a:r>
              <a:rPr lang="tr-TR" dirty="0"/>
              <a:t>, İtalya’nın </a:t>
            </a:r>
            <a:r>
              <a:rPr lang="tr-TR" u="sng" dirty="0"/>
              <a:t>“Bizim Deniz” </a:t>
            </a:r>
            <a:r>
              <a:rPr lang="tr-TR" dirty="0"/>
              <a:t>ve Japonya’nın </a:t>
            </a:r>
            <a:r>
              <a:rPr lang="tr-TR" u="sng" dirty="0"/>
              <a:t>“Ortak Refah Alanı” </a:t>
            </a:r>
            <a:r>
              <a:rPr lang="tr-TR" dirty="0"/>
              <a:t>politikaları ve bunlara karşı Müttefik Devletlerin </a:t>
            </a:r>
            <a:r>
              <a:rPr lang="tr-TR" dirty="0" smtClean="0"/>
              <a:t>tutumlarını</a:t>
            </a:r>
            <a:r>
              <a:rPr lang="tr-TR" dirty="0"/>
              <a:t> </a:t>
            </a:r>
            <a:r>
              <a:rPr lang="tr-TR" dirty="0" smtClean="0"/>
              <a:t> </a:t>
            </a:r>
            <a:r>
              <a:rPr lang="tr-TR" dirty="0" smtClean="0">
                <a:latin typeface="Adobe Caslon Pro" panose="0205050205050A020403" pitchFamily="18" charset="0"/>
              </a:rPr>
              <a:t>öğreneceğiz.</a:t>
            </a:r>
            <a:endParaRPr lang="tr-TR" dirty="0">
              <a:latin typeface="Adobe Caslon Pro" panose="0205050205050A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74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320040" y="104775"/>
            <a:ext cx="11765280" cy="809625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 smtClean="0">
                <a:latin typeface="Adobe Garamond Pro" panose="02020502060506020403" pitchFamily="18" charset="0"/>
              </a:rPr>
              <a:t/>
            </a:r>
            <a:br>
              <a:rPr lang="tr-TR" sz="2800" b="1" dirty="0" smtClean="0">
                <a:latin typeface="Adobe Garamond Pro" panose="02020502060506020403" pitchFamily="18" charset="0"/>
              </a:rPr>
            </a:br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64279"/>
            <a:ext cx="11765279" cy="5175156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320040" y="5973815"/>
            <a:ext cx="11765279" cy="830997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2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dobe Caslon Pro" panose="0205050205050A020403" pitchFamily="18" charset="0"/>
              </a:rPr>
              <a:t>İKI SAVAŞ ARASI DÖNEMDE OLUŞAN </a:t>
            </a:r>
            <a:r>
              <a:rPr lang="tr-TR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dobe Caslon Pro" panose="0205050205050A020403" pitchFamily="18" charset="0"/>
              </a:rPr>
              <a:t>ULUSLARARASI </a:t>
            </a:r>
            <a:r>
              <a:rPr lang="nb-NO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dobe Caslon Pro" panose="0205050205050A020403" pitchFamily="18" charset="0"/>
              </a:rPr>
              <a:t>SIYASI</a:t>
            </a:r>
            <a:r>
              <a:rPr lang="nb-NO" sz="2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dobe Caslon Pro" panose="0205050205050A020403" pitchFamily="18" charset="0"/>
              </a:rPr>
              <a:t>, EKONOMIK VE ASKERÎ DENGE ILE II. </a:t>
            </a:r>
            <a:r>
              <a:rPr lang="nb-NO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dobe Caslon Pro" panose="0205050205050A020403" pitchFamily="18" charset="0"/>
              </a:rPr>
              <a:t>DÜNYA</a:t>
            </a:r>
            <a:r>
              <a:rPr lang="tr-TR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dobe Caslon Pro" panose="0205050205050A020403" pitchFamily="18" charset="0"/>
              </a:rPr>
              <a:t> SAVAŞI’NIN </a:t>
            </a:r>
            <a:r>
              <a:rPr lang="tr-TR" sz="2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dobe Caslon Pro" panose="0205050205050A020403" pitchFamily="18" charset="0"/>
              </a:rPr>
              <a:t>NEDENLERI</a:t>
            </a:r>
            <a:endParaRPr lang="tr-TR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dobe Caslon Pro" panose="0205050205050A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4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9788" y="128588"/>
            <a:ext cx="11245532" cy="80010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839788" y="1179562"/>
            <a:ext cx="10515600" cy="70788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2.1. İKI SAVAŞ ARASI DÖNEMDE OLUŞAN </a:t>
            </a:r>
            <a:r>
              <a:rPr lang="tr-TR" sz="2000" b="1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ULUSLARARASI </a:t>
            </a:r>
            <a:r>
              <a:rPr lang="nb-NO" sz="2000" b="1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SIYASI</a:t>
            </a:r>
            <a:r>
              <a:rPr lang="nb-NO" sz="20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, EKONOMIK VE ASKERÎ DENGE ILE II. </a:t>
            </a:r>
            <a:r>
              <a:rPr lang="nb-NO" sz="2000" b="1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DÜNYA</a:t>
            </a:r>
            <a:r>
              <a:rPr lang="tr-TR" sz="2000" b="1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 SAVAŞI’NIN </a:t>
            </a:r>
            <a:r>
              <a:rPr lang="tr-TR" sz="20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NEDENLERI</a:t>
            </a:r>
            <a:endParaRPr lang="tr-TR" sz="2000" dirty="0">
              <a:solidFill>
                <a:schemeClr val="bg1"/>
              </a:solidFill>
              <a:latin typeface="Adobe Caslon Pro" panose="0205050205050A020403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839788" y="2428269"/>
            <a:ext cx="72687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 smtClean="0">
                <a:latin typeface="Adobe Caslon Pro" panose="0205050205050A020403" pitchFamily="18" charset="0"/>
              </a:rPr>
              <a:t>	I</a:t>
            </a:r>
            <a:r>
              <a:rPr lang="tr-TR" sz="2800" dirty="0">
                <a:latin typeface="Adobe Caslon Pro" panose="0205050205050A020403" pitchFamily="18" charset="0"/>
              </a:rPr>
              <a:t>. Dünya Savaşı’ndan galip çıkan İtilaf Devletleri, </a:t>
            </a:r>
            <a:r>
              <a:rPr lang="tr-TR" sz="2800" dirty="0">
                <a:solidFill>
                  <a:schemeClr val="accent1"/>
                </a:solidFill>
                <a:latin typeface="Adobe Caslon Pro" panose="0205050205050A020403" pitchFamily="18" charset="0"/>
              </a:rPr>
              <a:t>Paris Barış Konferansı </a:t>
            </a:r>
            <a:r>
              <a:rPr lang="tr-TR" sz="2800" dirty="0">
                <a:latin typeface="Adobe Caslon Pro" panose="0205050205050A020403" pitchFamily="18" charset="0"/>
              </a:rPr>
              <a:t>ile kendi düzenlerini </a:t>
            </a:r>
            <a:r>
              <a:rPr lang="tr-TR" sz="2800" dirty="0" smtClean="0">
                <a:latin typeface="Adobe Caslon Pro" panose="0205050205050A020403" pitchFamily="18" charset="0"/>
              </a:rPr>
              <a:t>kurma gayretine </a:t>
            </a:r>
            <a:r>
              <a:rPr lang="tr-TR" sz="2800" dirty="0">
                <a:latin typeface="Adobe Caslon Pro" panose="0205050205050A020403" pitchFamily="18" charset="0"/>
              </a:rPr>
              <a:t>giriştiler. </a:t>
            </a:r>
            <a:endParaRPr lang="tr-TR" sz="2800" dirty="0" smtClean="0">
              <a:latin typeface="Adobe Caslon Pro" panose="0205050205050A020403" pitchFamily="18" charset="0"/>
            </a:endParaRPr>
          </a:p>
          <a:p>
            <a:pPr algn="just"/>
            <a:endParaRPr lang="tr-TR" sz="2800" dirty="0">
              <a:latin typeface="Adobe Caslon Pro" panose="0205050205050A020403" pitchFamily="18" charset="0"/>
            </a:endParaRPr>
          </a:p>
          <a:p>
            <a:pPr algn="just"/>
            <a:r>
              <a:rPr lang="tr-TR" sz="2800" dirty="0" smtClean="0">
                <a:latin typeface="Adobe Caslon Pro" panose="0205050205050A020403" pitchFamily="18" charset="0"/>
              </a:rPr>
              <a:t>	Temelde </a:t>
            </a:r>
            <a:r>
              <a:rPr lang="tr-TR" sz="2800" dirty="0">
                <a:solidFill>
                  <a:srgbClr val="FF0000"/>
                </a:solidFill>
                <a:latin typeface="Adobe Caslon Pro" panose="0205050205050A020403" pitchFamily="18" charset="0"/>
              </a:rPr>
              <a:t>İngiltere</a:t>
            </a:r>
            <a:r>
              <a:rPr lang="tr-TR" sz="2800" dirty="0">
                <a:latin typeface="Adobe Caslon Pro" panose="0205050205050A020403" pitchFamily="18" charset="0"/>
              </a:rPr>
              <a:t> merkezli olarak kurulmaya çalışılan dünya düzeni, İngiltere </a:t>
            </a:r>
            <a:r>
              <a:rPr lang="tr-TR" sz="2800" dirty="0" smtClean="0">
                <a:latin typeface="Adobe Caslon Pro" panose="0205050205050A020403" pitchFamily="18" charset="0"/>
              </a:rPr>
              <a:t>dışındaki tüm </a:t>
            </a:r>
            <a:r>
              <a:rPr lang="tr-TR" sz="2800" dirty="0">
                <a:latin typeface="Adobe Caslon Pro" panose="0205050205050A020403" pitchFamily="18" charset="0"/>
              </a:rPr>
              <a:t>tarafları rahatsız edecek şekilde gelişti.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576" y="2138322"/>
            <a:ext cx="37909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1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263013" y="104775"/>
            <a:ext cx="11563227" cy="752475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 smtClean="0">
                <a:latin typeface="Adobe Garamond Pro" panose="02020502060506020403" pitchFamily="18" charset="0"/>
              </a:rPr>
              <a:t/>
            </a:r>
            <a:br>
              <a:rPr lang="tr-TR" sz="2800" b="1" dirty="0" smtClean="0">
                <a:latin typeface="Adobe Garamond Pro" panose="02020502060506020403" pitchFamily="18" charset="0"/>
              </a:rPr>
            </a:br>
            <a:r>
              <a:rPr lang="sv-SE" sz="2800" b="1" dirty="0">
                <a:latin typeface="Adobe Caslon Pro" panose="0205050205050A020403" pitchFamily="18" charset="0"/>
              </a:rPr>
              <a:t>1.6.1. 1929 Dünya Ekonomik Buhranı</a:t>
            </a:r>
            <a:endParaRPr lang="tr-TR" sz="2800" b="1" dirty="0"/>
          </a:p>
        </p:txBody>
      </p:sp>
      <p:sp>
        <p:nvSpPr>
          <p:cNvPr id="3" name="Dikdörtgen 2"/>
          <p:cNvSpPr/>
          <p:nvPr/>
        </p:nvSpPr>
        <p:spPr>
          <a:xfrm>
            <a:off x="263013" y="1093709"/>
            <a:ext cx="112162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	</a:t>
            </a:r>
            <a:r>
              <a:rPr lang="es-ES" sz="28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1925’te </a:t>
            </a:r>
            <a:r>
              <a:rPr lang="es-ES" sz="2800" dirty="0">
                <a:solidFill>
                  <a:srgbClr val="FF0000"/>
                </a:solidFill>
                <a:latin typeface="Adobe Caslon Pro" panose="0205050205050A020403" pitchFamily="18" charset="0"/>
              </a:rPr>
              <a:t>yapılan Locarno (Lokarno) </a:t>
            </a:r>
            <a:r>
              <a:rPr lang="es-ES" sz="28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Antlaşması</a:t>
            </a:r>
            <a:r>
              <a:rPr lang="tr-TR" sz="28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tr-TR" sz="2800" dirty="0">
                <a:solidFill>
                  <a:srgbClr val="FF0000"/>
                </a:solidFill>
                <a:latin typeface="Adobe Caslon Pro" panose="0205050205050A020403" pitchFamily="18" charset="0"/>
              </a:rPr>
              <a:t>1928’de </a:t>
            </a:r>
            <a:r>
              <a:rPr lang="tr-TR" sz="28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Briand</a:t>
            </a:r>
            <a:r>
              <a:rPr lang="tr-TR" sz="2800" dirty="0">
                <a:solidFill>
                  <a:srgbClr val="FF0000"/>
                </a:solidFill>
                <a:latin typeface="Adobe Caslon Pro" panose="0205050205050A020403" pitchFamily="18" charset="0"/>
              </a:rPr>
              <a:t>-Kellogg (</a:t>
            </a:r>
            <a:r>
              <a:rPr lang="tr-TR" sz="28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Brio-Kellög</a:t>
            </a:r>
            <a:r>
              <a:rPr lang="tr-TR" sz="2800" dirty="0">
                <a:solidFill>
                  <a:srgbClr val="FF0000"/>
                </a:solidFill>
                <a:latin typeface="Adobe Caslon Pro" panose="0205050205050A020403" pitchFamily="18" charset="0"/>
              </a:rPr>
              <a:t>) </a:t>
            </a:r>
            <a:r>
              <a:rPr lang="tr-TR" sz="28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Paktı’nın </a:t>
            </a:r>
            <a:r>
              <a:rPr lang="tr-TR" sz="2800" dirty="0" smtClean="0">
                <a:latin typeface="Adobe Caslon Pro" panose="0205050205050A020403" pitchFamily="18" charset="0"/>
              </a:rPr>
              <a:t>imzalanması </a:t>
            </a:r>
            <a:r>
              <a:rPr lang="tr-TR" sz="2800" dirty="0">
                <a:latin typeface="Adobe Caslon Pro" panose="0205050205050A020403" pitchFamily="18" charset="0"/>
              </a:rPr>
              <a:t>ile oluşturulmaya çalışılan barış </a:t>
            </a:r>
            <a:r>
              <a:rPr lang="tr-TR" sz="2800" dirty="0" smtClean="0">
                <a:latin typeface="Adobe Caslon Pro" panose="0205050205050A020403" pitchFamily="18" charset="0"/>
              </a:rPr>
              <a:t>ve saldırmazlık </a:t>
            </a:r>
            <a:r>
              <a:rPr lang="tr-TR" sz="2800" dirty="0">
                <a:latin typeface="Adobe Caslon Pro" panose="0205050205050A020403" pitchFamily="18" charset="0"/>
              </a:rPr>
              <a:t>ortamı uzun süreli olmadı. </a:t>
            </a:r>
            <a:endParaRPr lang="tr-TR" sz="2800" dirty="0" smtClean="0">
              <a:latin typeface="Adobe Caslon Pro" panose="0205050205050A020403" pitchFamily="18" charset="0"/>
            </a:endParaRPr>
          </a:p>
          <a:p>
            <a:pPr algn="just"/>
            <a:endParaRPr lang="tr-TR" sz="2800" dirty="0">
              <a:latin typeface="Adobe Caslon Pro" panose="0205050205050A020403" pitchFamily="18" charset="0"/>
            </a:endParaRPr>
          </a:p>
          <a:p>
            <a:pPr algn="just"/>
            <a:r>
              <a:rPr lang="tr-TR" sz="2800" dirty="0" smtClean="0">
                <a:latin typeface="Adobe Caslon Pro" panose="0205050205050A020403" pitchFamily="18" charset="0"/>
              </a:rPr>
              <a:t>	Tüm bu sürecin </a:t>
            </a:r>
            <a:r>
              <a:rPr lang="tr-TR" sz="2800" dirty="0">
                <a:latin typeface="Adobe Caslon Pro" panose="0205050205050A020403" pitchFamily="18" charset="0"/>
              </a:rPr>
              <a:t>devamında ABD’de başlayan </a:t>
            </a:r>
            <a:r>
              <a:rPr lang="tr-TR" sz="2800" dirty="0">
                <a:solidFill>
                  <a:srgbClr val="FF0000"/>
                </a:solidFill>
                <a:latin typeface="Adobe Caslon Pro" panose="0205050205050A020403" pitchFamily="18" charset="0"/>
              </a:rPr>
              <a:t>1929 </a:t>
            </a:r>
            <a:r>
              <a:rPr lang="tr-TR" sz="28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Dünya Ekonomik </a:t>
            </a:r>
            <a:r>
              <a:rPr lang="tr-TR" sz="2800" dirty="0">
                <a:solidFill>
                  <a:srgbClr val="FF0000"/>
                </a:solidFill>
                <a:latin typeface="Adobe Caslon Pro" panose="0205050205050A020403" pitchFamily="18" charset="0"/>
              </a:rPr>
              <a:t>Buhranı</a:t>
            </a:r>
            <a:r>
              <a:rPr lang="tr-TR" sz="2800" dirty="0">
                <a:latin typeface="Adobe Caslon Pro" panose="0205050205050A020403" pitchFamily="18" charset="0"/>
              </a:rPr>
              <a:t> dünya devletlerinin </a:t>
            </a:r>
            <a:r>
              <a:rPr lang="tr-TR" sz="2800" dirty="0" smtClean="0">
                <a:latin typeface="Adobe Caslon Pro" panose="0205050205050A020403" pitchFamily="18" charset="0"/>
              </a:rPr>
              <a:t>başta ekonomik </a:t>
            </a:r>
            <a:r>
              <a:rPr lang="tr-TR" sz="2800" dirty="0">
                <a:latin typeface="Adobe Caslon Pro" panose="0205050205050A020403" pitchFamily="18" charset="0"/>
              </a:rPr>
              <a:t>olmak üzere siyasi ve sosyal </a:t>
            </a:r>
            <a:r>
              <a:rPr lang="tr-TR" sz="2800" dirty="0" smtClean="0">
                <a:latin typeface="Adobe Caslon Pro" panose="0205050205050A020403" pitchFamily="18" charset="0"/>
              </a:rPr>
              <a:t>yapısını da </a:t>
            </a:r>
            <a:r>
              <a:rPr lang="tr-TR" sz="2800" dirty="0">
                <a:latin typeface="Adobe Caslon Pro" panose="0205050205050A020403" pitchFamily="18" charset="0"/>
              </a:rPr>
              <a:t>etkilemiştir.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853" y="3823930"/>
            <a:ext cx="5622387" cy="28802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8676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9788" y="104775"/>
            <a:ext cx="10515600" cy="105251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 smtClean="0">
                <a:latin typeface="Adobe Garamond Pro" panose="02020502060506020403" pitchFamily="18" charset="0"/>
              </a:rPr>
              <a:t/>
            </a:r>
            <a:br>
              <a:rPr lang="tr-TR" sz="2800" b="1" dirty="0" smtClean="0">
                <a:latin typeface="Adobe Garamond Pro" panose="02020502060506020403" pitchFamily="18" charset="0"/>
              </a:rPr>
            </a:br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2" name="Dikdörtgen 1"/>
          <p:cNvSpPr/>
          <p:nvPr/>
        </p:nvSpPr>
        <p:spPr>
          <a:xfrm>
            <a:off x="839788" y="2592497"/>
            <a:ext cx="53250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 smtClean="0">
                <a:solidFill>
                  <a:schemeClr val="accent1"/>
                </a:solidFill>
                <a:latin typeface="Adobe Caslon Pro" panose="0205050205050A020403" pitchFamily="18" charset="0"/>
              </a:rPr>
              <a:t>	İngiltere </a:t>
            </a:r>
            <a:r>
              <a:rPr lang="tr-TR" sz="2800" dirty="0">
                <a:solidFill>
                  <a:schemeClr val="accent1"/>
                </a:solidFill>
                <a:latin typeface="Adobe Caslon Pro" panose="0205050205050A020403" pitchFamily="18" charset="0"/>
              </a:rPr>
              <a:t>merkezli </a:t>
            </a:r>
            <a:r>
              <a:rPr lang="tr-TR" sz="2800" dirty="0">
                <a:latin typeface="Adobe Caslon Pro" panose="0205050205050A020403" pitchFamily="18" charset="0"/>
              </a:rPr>
              <a:t>kurulmaya </a:t>
            </a:r>
            <a:r>
              <a:rPr lang="tr-TR" sz="2800" dirty="0" smtClean="0">
                <a:latin typeface="Adobe Caslon Pro" panose="0205050205050A020403" pitchFamily="18" charset="0"/>
              </a:rPr>
              <a:t>çalışılan dünya </a:t>
            </a:r>
            <a:r>
              <a:rPr lang="tr-TR" sz="2800" dirty="0">
                <a:latin typeface="Adobe Caslon Pro" panose="0205050205050A020403" pitchFamily="18" charset="0"/>
              </a:rPr>
              <a:t>düzenine karşı tepkileri besleyecek </a:t>
            </a:r>
            <a:r>
              <a:rPr lang="tr-TR" sz="2800" dirty="0" smtClean="0">
                <a:latin typeface="Adobe Caslon Pro" panose="0205050205050A020403" pitchFamily="18" charset="0"/>
              </a:rPr>
              <a:t>olan ideolojiler</a:t>
            </a:r>
            <a:r>
              <a:rPr lang="tr-TR" sz="2800" dirty="0">
                <a:latin typeface="Adobe Caslon Pro" panose="0205050205050A020403" pitchFamily="18" charset="0"/>
              </a:rPr>
              <a:t>, siyasi akımlar ortaya çıktı.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809" y="1490383"/>
            <a:ext cx="497205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1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9788" y="114296"/>
            <a:ext cx="11047412" cy="105251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 smtClean="0">
                <a:latin typeface="Adobe Garamond Pro" panose="02020502060506020403" pitchFamily="18" charset="0"/>
              </a:rPr>
              <a:t/>
            </a:r>
            <a:br>
              <a:rPr lang="tr-TR" sz="2800" b="1" dirty="0" smtClean="0">
                <a:latin typeface="Adobe Garamond Pro" panose="02020502060506020403" pitchFamily="18" charset="0"/>
              </a:rPr>
            </a:br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pic>
        <p:nvPicPr>
          <p:cNvPr id="7" name="13 Resim" descr="e01045_847c221d540a3ab0e95ba7a55f6c15cc.png_51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348988">
            <a:off x="719389" y="2414023"/>
            <a:ext cx="11039318" cy="39258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15 Resim" descr="pushpin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3" y="2322995"/>
            <a:ext cx="1645676" cy="2350252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 rot="21211465">
            <a:off x="1351388" y="3191327"/>
            <a:ext cx="948922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Adobe Caslon Pro" panose="0205050205050A020403" pitchFamily="18" charset="0"/>
              </a:rPr>
              <a:t>Almanya ve Hayat Sahası: </a:t>
            </a:r>
            <a:r>
              <a:rPr lang="es-ES" sz="2400" dirty="0">
                <a:latin typeface="Adobe Caslon Pro" panose="0205050205050A020403" pitchFamily="18" charset="0"/>
              </a:rPr>
              <a:t>1933’te iktidara gelen</a:t>
            </a:r>
            <a:r>
              <a:rPr lang="tr-TR" sz="2400" dirty="0">
                <a:latin typeface="Adobe Caslon Pro" panose="0205050205050A020403" pitchFamily="18" charset="0"/>
              </a:rPr>
              <a:t> </a:t>
            </a:r>
            <a:r>
              <a:rPr lang="tr-TR" sz="2400" b="1" dirty="0">
                <a:solidFill>
                  <a:srgbClr val="FF0000"/>
                </a:solidFill>
                <a:latin typeface="Adobe Caslon Pro" panose="0205050205050A020403" pitchFamily="18" charset="0"/>
              </a:rPr>
              <a:t>Nazi Partisi </a:t>
            </a:r>
            <a:r>
              <a:rPr lang="tr-TR" sz="2400" dirty="0">
                <a:latin typeface="Adobe Caslon Pro" panose="0205050205050A020403" pitchFamily="18" charset="0"/>
              </a:rPr>
              <a:t>ve </a:t>
            </a:r>
            <a:r>
              <a:rPr lang="tr-TR" sz="2400" b="1" dirty="0">
                <a:solidFill>
                  <a:srgbClr val="FF0000"/>
                </a:solidFill>
                <a:latin typeface="Adobe Caslon Pro" panose="0205050205050A020403" pitchFamily="18" charset="0"/>
              </a:rPr>
              <a:t>Adolf Hitler </a:t>
            </a:r>
            <a:r>
              <a:rPr lang="tr-TR" sz="2400" dirty="0" err="1">
                <a:latin typeface="Adobe Caslon Pro" panose="0205050205050A020403" pitchFamily="18" charset="0"/>
              </a:rPr>
              <a:t>Versay</a:t>
            </a:r>
            <a:r>
              <a:rPr lang="tr-TR" sz="2400" dirty="0">
                <a:latin typeface="Adobe Caslon Pro" panose="0205050205050A020403" pitchFamily="18" charset="0"/>
              </a:rPr>
              <a:t> Antlaşması’nın olumsuz etkilerini kırmak için savaş ekonomisine yatırım yaptı. Almanya’nın yeteri kadar ham madde kaynakları yoktu. Bu ihtiyacını karşılamak için sömürgecilik yarışına girmesi gerekiyordu. Almanya </a:t>
            </a:r>
            <a:r>
              <a:rPr lang="tr-TR" sz="2400" b="1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Lebensraum</a:t>
            </a:r>
            <a:r>
              <a:rPr lang="tr-TR" sz="2400" b="1" dirty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[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Libenşraum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 (Hayat Sahası)] </a:t>
            </a:r>
            <a:r>
              <a:rPr lang="tr-TR" sz="2400" dirty="0">
                <a:latin typeface="Adobe Caslon Pro" panose="0205050205050A020403" pitchFamily="18" charset="0"/>
              </a:rPr>
              <a:t>politikasına göre yayılmaktaydı. Bu yayılma dünyayı içine alacak küresel bir savaşın önemli sebeplerinden biri olmuştur.</a:t>
            </a:r>
          </a:p>
        </p:txBody>
      </p:sp>
    </p:spTree>
    <p:extLst>
      <p:ext uri="{BB962C8B-B14F-4D97-AF65-F5344CB8AC3E}">
        <p14:creationId xmlns:p14="http://schemas.microsoft.com/office/powerpoint/2010/main" val="103659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400051" y="104775"/>
            <a:ext cx="11663360" cy="105251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2" name="Dikdörtgen 1"/>
          <p:cNvSpPr/>
          <p:nvPr/>
        </p:nvSpPr>
        <p:spPr>
          <a:xfrm>
            <a:off x="497947" y="2260184"/>
            <a:ext cx="66530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>
                <a:latin typeface="Adobe Caslon Pro" panose="0205050205050A020403" pitchFamily="18" charset="0"/>
              </a:rPr>
              <a:t>	</a:t>
            </a:r>
            <a:r>
              <a:rPr lang="tr-TR" sz="2400" dirty="0" smtClean="0">
                <a:solidFill>
                  <a:schemeClr val="accent1"/>
                </a:solidFill>
                <a:latin typeface="Adobe Caslon Pro" panose="0205050205050A020403" pitchFamily="18" charset="0"/>
              </a:rPr>
              <a:t>Avusturya</a:t>
            </a:r>
            <a:r>
              <a:rPr lang="tr-TR" sz="2400" dirty="0">
                <a:solidFill>
                  <a:schemeClr val="accent1"/>
                </a:solidFill>
                <a:latin typeface="Adobe Caslon Pro" panose="0205050205050A020403" pitchFamily="18" charset="0"/>
              </a:rPr>
              <a:t>, Çekoslovakya ve Polonya’</a:t>
            </a:r>
            <a:r>
              <a:rPr lang="tr-TR" sz="2400" dirty="0">
                <a:latin typeface="Adobe Caslon Pro" panose="0205050205050A020403" pitchFamily="18" charset="0"/>
              </a:rPr>
              <a:t>yı </a:t>
            </a:r>
            <a:r>
              <a:rPr lang="tr-TR" sz="2400" dirty="0" smtClean="0">
                <a:latin typeface="Adobe Caslon Pro" panose="0205050205050A020403" pitchFamily="18" charset="0"/>
              </a:rPr>
              <a:t>bünyesine katan </a:t>
            </a:r>
            <a:r>
              <a:rPr lang="tr-TR" sz="2400" dirty="0">
                <a:latin typeface="Adobe Caslon Pro" panose="0205050205050A020403" pitchFamily="18" charset="0"/>
              </a:rPr>
              <a:t>Almanya’nın </a:t>
            </a:r>
            <a:r>
              <a:rPr lang="tr-TR" sz="2400" dirty="0" smtClean="0">
                <a:latin typeface="Adobe Caslon Pro" panose="0205050205050A020403" pitchFamily="18" charset="0"/>
              </a:rPr>
              <a:t>ham madde kaynaklarında</a:t>
            </a:r>
            <a:r>
              <a:rPr lang="tr-TR" sz="2400" dirty="0">
                <a:latin typeface="Adobe Caslon Pro" panose="0205050205050A020403" pitchFamily="18" charset="0"/>
              </a:rPr>
              <a:t>, ordunun sahip olduğu asker ve </a:t>
            </a:r>
            <a:r>
              <a:rPr lang="tr-TR" sz="2400" dirty="0" smtClean="0">
                <a:latin typeface="Adobe Caslon Pro" panose="0205050205050A020403" pitchFamily="18" charset="0"/>
              </a:rPr>
              <a:t>silah sayısında </a:t>
            </a:r>
            <a:r>
              <a:rPr lang="tr-TR" sz="2400" dirty="0">
                <a:latin typeface="Adobe Caslon Pro" panose="0205050205050A020403" pitchFamily="18" charset="0"/>
              </a:rPr>
              <a:t>muazzam artışlar oldu. </a:t>
            </a:r>
            <a:endParaRPr lang="tr-TR" sz="2400" dirty="0" smtClean="0">
              <a:latin typeface="Adobe Caslon Pro" panose="0205050205050A020403" pitchFamily="18" charset="0"/>
            </a:endParaRPr>
          </a:p>
          <a:p>
            <a:pPr algn="just"/>
            <a:endParaRPr lang="tr-TR" sz="2400" dirty="0">
              <a:latin typeface="Adobe Caslon Pro" panose="0205050205050A020403" pitchFamily="18" charset="0"/>
            </a:endParaRPr>
          </a:p>
          <a:p>
            <a:pPr algn="just"/>
            <a:r>
              <a:rPr lang="tr-TR" sz="2400" dirty="0" smtClean="0">
                <a:latin typeface="Adobe Caslon Pro" panose="0205050205050A020403" pitchFamily="18" charset="0"/>
              </a:rPr>
              <a:t>	Bu </a:t>
            </a:r>
            <a:r>
              <a:rPr lang="tr-TR" sz="2400" dirty="0">
                <a:latin typeface="Adobe Caslon Pro" panose="0205050205050A020403" pitchFamily="18" charset="0"/>
              </a:rPr>
              <a:t>ani </a:t>
            </a:r>
            <a:r>
              <a:rPr lang="tr-TR" sz="2400" dirty="0" smtClean="0">
                <a:latin typeface="Adobe Caslon Pro" panose="0205050205050A020403" pitchFamily="18" charset="0"/>
              </a:rPr>
              <a:t>güç artışları </a:t>
            </a:r>
            <a:r>
              <a:rPr lang="tr-TR" sz="2400" dirty="0">
                <a:latin typeface="Adobe Caslon Pro" panose="0205050205050A020403" pitchFamily="18" charset="0"/>
              </a:rPr>
              <a:t>Almanya’nın kendine olan güvenini </a:t>
            </a:r>
            <a:r>
              <a:rPr lang="tr-TR" sz="2400" dirty="0" smtClean="0">
                <a:latin typeface="Adobe Caslon Pro" panose="0205050205050A020403" pitchFamily="18" charset="0"/>
              </a:rPr>
              <a:t>artırdı ve </a:t>
            </a:r>
            <a:r>
              <a:rPr lang="tr-TR" sz="2400" dirty="0">
                <a:latin typeface="Adobe Caslon Pro" panose="0205050205050A020403" pitchFamily="18" charset="0"/>
              </a:rPr>
              <a:t>Almanya daha da saldırgan hâle geldi. </a:t>
            </a:r>
            <a:r>
              <a:rPr lang="tr-TR" sz="2400" dirty="0" smtClean="0">
                <a:latin typeface="Adobe Caslon Pro" panose="0205050205050A020403" pitchFamily="18" charset="0"/>
              </a:rPr>
              <a:t>Almanya’nın </a:t>
            </a:r>
            <a:r>
              <a:rPr lang="tr-TR" sz="2400" dirty="0" smtClean="0">
                <a:solidFill>
                  <a:schemeClr val="accent1"/>
                </a:solidFill>
                <a:latin typeface="Adobe Caslon Pro" panose="0205050205050A020403" pitchFamily="18" charset="0"/>
              </a:rPr>
              <a:t>Polonya’yı </a:t>
            </a:r>
            <a:r>
              <a:rPr lang="tr-TR" sz="2400" dirty="0">
                <a:solidFill>
                  <a:schemeClr val="accent1"/>
                </a:solidFill>
                <a:latin typeface="Adobe Caslon Pro" panose="0205050205050A020403" pitchFamily="18" charset="0"/>
              </a:rPr>
              <a:t>işgal etmesi </a:t>
            </a:r>
            <a:r>
              <a:rPr lang="tr-TR" sz="2400" dirty="0">
                <a:latin typeface="Adobe Caslon Pro" panose="0205050205050A020403" pitchFamily="18" charset="0"/>
              </a:rPr>
              <a:t>üzerine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İngiltere 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ve Fransa</a:t>
            </a:r>
            <a:r>
              <a:rPr lang="tr-TR" sz="2400" dirty="0">
                <a:latin typeface="Adobe Caslon Pro" panose="0205050205050A020403" pitchFamily="18" charset="0"/>
              </a:rPr>
              <a:t>,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Almanya’ya savaş ilan 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ettiler. </a:t>
            </a:r>
            <a:endParaRPr lang="tr-TR" sz="2400" dirty="0">
              <a:solidFill>
                <a:srgbClr val="FF0000"/>
              </a:solidFill>
              <a:latin typeface="Adobe Caslon Pro" panose="0205050205050A020403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966" y="2412634"/>
            <a:ext cx="4688445" cy="363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9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457572" y="104775"/>
            <a:ext cx="11018839" cy="105251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64812">
            <a:off x="7320854" y="3751727"/>
            <a:ext cx="4430331" cy="2487210"/>
          </a:xfrm>
          <a:prstGeom prst="rect">
            <a:avLst/>
          </a:prstGeom>
        </p:spPr>
      </p:pic>
      <p:pic>
        <p:nvPicPr>
          <p:cNvPr id="5" name="13 Resim" descr="e01045_847c221d540a3ab0e95ba7a55f6c15cc.png_512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1031365">
            <a:off x="519343" y="1918351"/>
            <a:ext cx="8141028" cy="28951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Dikdörtgen 5"/>
          <p:cNvSpPr/>
          <p:nvPr/>
        </p:nvSpPr>
        <p:spPr>
          <a:xfrm rot="20758390">
            <a:off x="1008511" y="2285844"/>
            <a:ext cx="71626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>
                <a:latin typeface="Adobe Caslon Pro" panose="0205050205050A020403" pitchFamily="18" charset="0"/>
              </a:rPr>
              <a:t>Oysa Almanya geliştirdiği 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Blitzkrieg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 [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Blitskrig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 (Yıldırım Savaşı)] </a:t>
            </a:r>
            <a:r>
              <a:rPr lang="tr-TR" sz="2400" dirty="0">
                <a:latin typeface="Adobe Caslon Pro" panose="0205050205050A020403" pitchFamily="18" charset="0"/>
              </a:rPr>
              <a:t>stratejisi ile savaşa önceden hazırdı. Düşman harekete geçemeden düşmanın işini bitirmeyi amaçlayan bu strateji Almanya’nın savaş öncesi ve savaş esnasındaki temel stratejisidir.</a:t>
            </a:r>
          </a:p>
        </p:txBody>
      </p:sp>
      <p:pic>
        <p:nvPicPr>
          <p:cNvPr id="7" name="15 Resim" descr="pushpin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17878"/>
            <a:ext cx="1645676" cy="235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349625" y="104776"/>
            <a:ext cx="11635906" cy="87686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2" name="Dikdörtgen 1"/>
          <p:cNvSpPr/>
          <p:nvPr/>
        </p:nvSpPr>
        <p:spPr>
          <a:xfrm>
            <a:off x="349625" y="1691887"/>
            <a:ext cx="66562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smtClean="0">
                <a:latin typeface="Adobe Caslon Pro" panose="0205050205050A020403" pitchFamily="18" charset="0"/>
              </a:rPr>
              <a:t>	İtalya ve Bizim Deniz: </a:t>
            </a:r>
            <a:r>
              <a:rPr lang="tr-TR" sz="2400" dirty="0" smtClean="0">
                <a:latin typeface="Adobe Caslon Pro" panose="0205050205050A020403" pitchFamily="18" charset="0"/>
              </a:rPr>
              <a:t>Almanya’nın Hayat Sahası politikası ile örtüşen </a:t>
            </a:r>
            <a:r>
              <a:rPr lang="tr-TR" sz="2400" b="1" dirty="0" err="1" smtClean="0">
                <a:solidFill>
                  <a:srgbClr val="FF0000"/>
                </a:solidFill>
                <a:latin typeface="Adobe Caslon Pro" panose="0205050205050A020403" pitchFamily="18" charset="0"/>
              </a:rPr>
              <a:t>Mare</a:t>
            </a:r>
            <a:r>
              <a:rPr lang="tr-TR" sz="2400" b="1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latin typeface="Adobe Caslon Pro" panose="0205050205050A020403" pitchFamily="18" charset="0"/>
              </a:rPr>
              <a:t>Nostrum</a:t>
            </a:r>
            <a:r>
              <a:rPr lang="tr-TR" sz="2400" b="1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dirty="0" smtClean="0">
                <a:latin typeface="Adobe Caslon Pro" panose="0205050205050A020403" pitchFamily="18" charset="0"/>
              </a:rPr>
              <a:t>[</a:t>
            </a:r>
            <a:r>
              <a:rPr lang="tr-TR" sz="2400" dirty="0" err="1" smtClean="0">
                <a:latin typeface="Adobe Caslon Pro" panose="0205050205050A020403" pitchFamily="18" charset="0"/>
              </a:rPr>
              <a:t>MarNostro</a:t>
            </a:r>
            <a:r>
              <a:rPr lang="tr-TR" sz="2400" dirty="0" smtClean="0">
                <a:latin typeface="Adobe Caslon Pro" panose="0205050205050A020403" pitchFamily="18" charset="0"/>
              </a:rPr>
              <a:t> 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(Bizim Deniz)] </a:t>
            </a:r>
            <a:r>
              <a:rPr lang="tr-TR" sz="2400" dirty="0" smtClean="0">
                <a:latin typeface="Adobe Caslon Pro" panose="0205050205050A020403" pitchFamily="18" charset="0"/>
              </a:rPr>
              <a:t>ve </a:t>
            </a:r>
            <a:r>
              <a:rPr lang="tr-TR" sz="2400" b="1" dirty="0" smtClean="0">
                <a:latin typeface="Adobe Caslon Pro" panose="0205050205050A020403" pitchFamily="18" charset="0"/>
              </a:rPr>
              <a:t>Roma İmparatorluğu’nu canlandırma </a:t>
            </a:r>
            <a:r>
              <a:rPr lang="tr-TR" sz="2400" dirty="0" smtClean="0">
                <a:latin typeface="Adobe Caslon Pro" panose="0205050205050A020403" pitchFamily="18" charset="0"/>
              </a:rPr>
              <a:t>siyasetleri </a:t>
            </a:r>
            <a:r>
              <a:rPr lang="tr-TR" sz="2400" b="1" dirty="0" err="1" smtClean="0">
                <a:latin typeface="Adobe Caslon Pro" panose="0205050205050A020403" pitchFamily="18" charset="0"/>
              </a:rPr>
              <a:t>Mussolini</a:t>
            </a:r>
            <a:r>
              <a:rPr lang="tr-TR" sz="2400" dirty="0" err="1" smtClean="0">
                <a:latin typeface="Adobe Caslon Pro" panose="0205050205050A020403" pitchFamily="18" charset="0"/>
              </a:rPr>
              <a:t>’nin</a:t>
            </a:r>
            <a:r>
              <a:rPr lang="tr-TR" sz="2400" dirty="0" smtClean="0">
                <a:latin typeface="Adobe Caslon Pro" panose="0205050205050A020403" pitchFamily="18" charset="0"/>
              </a:rPr>
              <a:t> uygulamalarında hayat bulmaya çalışıyordu.</a:t>
            </a:r>
          </a:p>
          <a:p>
            <a:pPr algn="just"/>
            <a:endParaRPr lang="tr-TR" sz="2400" dirty="0">
              <a:latin typeface="Adobe Caslon Pro" panose="0205050205050A020403" pitchFamily="18" charset="0"/>
            </a:endParaRPr>
          </a:p>
          <a:p>
            <a:pPr algn="just"/>
            <a:r>
              <a:rPr lang="tr-TR" sz="2400" dirty="0" smtClean="0">
                <a:latin typeface="Adobe Caslon Pro" panose="0205050205050A020403" pitchFamily="18" charset="0"/>
              </a:rPr>
              <a:t> 	</a:t>
            </a:r>
            <a:r>
              <a:rPr lang="tr-TR" sz="2400" dirty="0" err="1" smtClean="0">
                <a:latin typeface="Adobe Caslon Pro" panose="0205050205050A020403" pitchFamily="18" charset="0"/>
              </a:rPr>
              <a:t>Mussolini</a:t>
            </a:r>
            <a:r>
              <a:rPr lang="tr-TR" sz="2400" dirty="0" smtClean="0">
                <a:latin typeface="Adobe Caslon Pro" panose="0205050205050A020403" pitchFamily="18" charset="0"/>
              </a:rPr>
              <a:t> Akdeniz’i </a:t>
            </a:r>
            <a:r>
              <a:rPr lang="tr-TR" sz="2400" b="1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“Bizim Deniz”</a:t>
            </a:r>
            <a:r>
              <a:rPr lang="tr-TR" sz="2400" dirty="0" smtClean="0">
                <a:latin typeface="Adobe Caslon Pro" panose="0205050205050A020403" pitchFamily="18" charset="0"/>
              </a:rPr>
              <a:t> olarak görmekteydi. İtalya bu politika doğrultusunda önce 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Yugoslavya’</a:t>
            </a:r>
            <a:r>
              <a:rPr lang="tr-TR" sz="2400" dirty="0" smtClean="0">
                <a:latin typeface="Adobe Caslon Pro" panose="0205050205050A020403" pitchFamily="18" charset="0"/>
              </a:rPr>
              <a:t>dan </a:t>
            </a:r>
            <a:r>
              <a:rPr lang="tr-TR" sz="2400" dirty="0" err="1" smtClean="0">
                <a:solidFill>
                  <a:srgbClr val="FF0000"/>
                </a:solidFill>
                <a:latin typeface="Adobe Caslon Pro" panose="0205050205050A020403" pitchFamily="18" charset="0"/>
              </a:rPr>
              <a:t>Fiume</a:t>
            </a:r>
            <a:r>
              <a:rPr lang="tr-TR" sz="2400" dirty="0" smtClean="0">
                <a:latin typeface="Adobe Caslon Pro" panose="0205050205050A020403" pitchFamily="18" charset="0"/>
              </a:rPr>
              <a:t> şehrini aldı. 1935’te 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Habeşistan’ı </a:t>
            </a:r>
            <a:r>
              <a:rPr lang="tr-TR" sz="2400" dirty="0" smtClean="0">
                <a:latin typeface="Adobe Caslon Pro" panose="0205050205050A020403" pitchFamily="18" charset="0"/>
              </a:rPr>
              <a:t>işgal etti. Sonrasında 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İspanya iç savaşı</a:t>
            </a:r>
            <a:r>
              <a:rPr lang="tr-TR" sz="2400" dirty="0" smtClean="0">
                <a:latin typeface="Adobe Caslon Pro" panose="0205050205050A020403" pitchFamily="18" charset="0"/>
              </a:rPr>
              <a:t>na müdahil oldu. </a:t>
            </a:r>
            <a:endParaRPr lang="tr-TR" sz="2400" dirty="0">
              <a:latin typeface="Adobe Caslon Pro" panose="0205050205050A020403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859" y="1691887"/>
            <a:ext cx="4710672" cy="452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9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9787" y="104775"/>
            <a:ext cx="11056937" cy="105251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400050" y="6243638"/>
            <a:ext cx="2114550" cy="8858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82174" y="6243638"/>
            <a:ext cx="2114550" cy="8858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839787" y="2428310"/>
            <a:ext cx="67408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>
                <a:latin typeface="Adobe Caslon Pro" panose="0205050205050A020403" pitchFamily="18" charset="0"/>
              </a:rPr>
              <a:t>Bu girişimler, İtalya’yı ziyadesiyle </a:t>
            </a:r>
            <a:r>
              <a:rPr lang="tr-TR" sz="2400" dirty="0" smtClean="0">
                <a:latin typeface="Adobe Caslon Pro" panose="0205050205050A020403" pitchFamily="18" charset="0"/>
              </a:rPr>
              <a:t>yıprattığı hâlde </a:t>
            </a:r>
            <a:r>
              <a:rPr lang="tr-TR" sz="2400" dirty="0">
                <a:latin typeface="Adobe Caslon Pro" panose="0205050205050A020403" pitchFamily="18" charset="0"/>
              </a:rPr>
              <a:t>İtalya, özellikle ham madde </a:t>
            </a:r>
            <a:r>
              <a:rPr lang="tr-TR" sz="2400" dirty="0" smtClean="0">
                <a:latin typeface="Adobe Caslon Pro" panose="0205050205050A020403" pitchFamily="18" charset="0"/>
              </a:rPr>
              <a:t>kaynaklarına olan </a:t>
            </a:r>
            <a:r>
              <a:rPr lang="tr-TR" sz="2400" dirty="0">
                <a:latin typeface="Adobe Caslon Pro" panose="0205050205050A020403" pitchFamily="18" charset="0"/>
              </a:rPr>
              <a:t>ihtiyacından dolayı sömürgeler elde etme </a:t>
            </a:r>
            <a:r>
              <a:rPr lang="tr-TR" sz="2400" dirty="0" smtClean="0">
                <a:latin typeface="Adobe Caslon Pro" panose="0205050205050A020403" pitchFamily="18" charset="0"/>
              </a:rPr>
              <a:t>çabasından vazgeçmedi</a:t>
            </a:r>
            <a:r>
              <a:rPr lang="tr-TR" sz="2400" dirty="0">
                <a:latin typeface="Adobe Caslon Pro" panose="0205050205050A020403" pitchFamily="18" charset="0"/>
              </a:rPr>
              <a:t>. </a:t>
            </a:r>
            <a:endParaRPr lang="tr-TR" sz="2400" dirty="0" smtClean="0">
              <a:latin typeface="Adobe Caslon Pro" panose="0205050205050A020403" pitchFamily="18" charset="0"/>
            </a:endParaRPr>
          </a:p>
          <a:p>
            <a:pPr algn="just"/>
            <a:endParaRPr lang="tr-TR" sz="2400" dirty="0">
              <a:solidFill>
                <a:srgbClr val="FF0000"/>
              </a:solidFill>
              <a:latin typeface="Adobe Caslon Pro" panose="0205050205050A020403" pitchFamily="18" charset="0"/>
            </a:endParaRPr>
          </a:p>
          <a:p>
            <a:pPr algn="just"/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İtalya’nın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Arnavutluk</a:t>
            </a:r>
            <a:r>
              <a:rPr lang="tr-TR" sz="2400" dirty="0">
                <a:latin typeface="Adobe Caslon Pro" panose="0205050205050A020403" pitchFamily="18" charset="0"/>
              </a:rPr>
              <a:t>’u </a:t>
            </a:r>
            <a:r>
              <a:rPr lang="tr-TR" sz="2400" dirty="0" smtClean="0">
                <a:solidFill>
                  <a:schemeClr val="accent1"/>
                </a:solidFill>
                <a:latin typeface="Adobe Caslon Pro" panose="0205050205050A020403" pitchFamily="18" charset="0"/>
              </a:rPr>
              <a:t>işgali </a:t>
            </a:r>
            <a:r>
              <a:rPr lang="tr-TR" sz="2400" dirty="0" smtClean="0">
                <a:latin typeface="Adobe Caslon Pro" panose="0205050205050A020403" pitchFamily="18" charset="0"/>
              </a:rPr>
              <a:t>Türkiye’nin </a:t>
            </a:r>
            <a:r>
              <a:rPr lang="tr-TR" sz="2400" dirty="0">
                <a:latin typeface="Adobe Caslon Pro" panose="0205050205050A020403" pitchFamily="18" charset="0"/>
              </a:rPr>
              <a:t>başını çektiği </a:t>
            </a:r>
            <a:r>
              <a:rPr lang="tr-TR" sz="2400" dirty="0">
                <a:solidFill>
                  <a:schemeClr val="accent1"/>
                </a:solidFill>
                <a:latin typeface="Adobe Caslon Pro" panose="0205050205050A020403" pitchFamily="18" charset="0"/>
              </a:rPr>
              <a:t>Balkan </a:t>
            </a:r>
            <a:r>
              <a:rPr lang="tr-TR" sz="2400" dirty="0" err="1">
                <a:solidFill>
                  <a:schemeClr val="accent1"/>
                </a:solidFill>
                <a:latin typeface="Adobe Caslon Pro" panose="0205050205050A020403" pitchFamily="18" charset="0"/>
              </a:rPr>
              <a:t>Antantı’</a:t>
            </a:r>
            <a:r>
              <a:rPr lang="tr-TR" sz="2400" dirty="0" err="1">
                <a:latin typeface="Adobe Caslon Pro" panose="0205050205050A020403" pitchFamily="18" charset="0"/>
              </a:rPr>
              <a:t>na</a:t>
            </a:r>
            <a:r>
              <a:rPr lang="tr-TR" sz="2400" dirty="0">
                <a:latin typeface="Adobe Caslon Pro" panose="0205050205050A020403" pitchFamily="18" charset="0"/>
              </a:rPr>
              <a:t> ağır bir darbe indirince İngiltere bölgedeki devletlerle dostluk antlaşmaları imzaladı. 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742" y="1290638"/>
            <a:ext cx="385174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7357" y="2000191"/>
            <a:ext cx="4333875" cy="3416320"/>
          </a:xfrm>
          <a:prstGeom prst="rect">
            <a:avLst/>
          </a:prstGeom>
        </p:spPr>
      </p:pic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681444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2" name="Dikdörtgen 1"/>
          <p:cNvSpPr/>
          <p:nvPr/>
        </p:nvSpPr>
        <p:spPr>
          <a:xfrm>
            <a:off x="839788" y="2000191"/>
            <a:ext cx="62130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>
                <a:latin typeface="Adobe Caslon Pro" panose="0205050205050A020403" pitchFamily="18" charset="0"/>
              </a:rPr>
              <a:t>	İtalya</a:t>
            </a:r>
            <a:r>
              <a:rPr lang="tr-TR" sz="2400" dirty="0">
                <a:latin typeface="Adobe Caslon Pro" panose="0205050205050A020403" pitchFamily="18" charset="0"/>
              </a:rPr>
              <a:t>, kendisine </a:t>
            </a:r>
            <a:r>
              <a:rPr lang="tr-TR" sz="2400" dirty="0" smtClean="0">
                <a:latin typeface="Adobe Caslon Pro" panose="0205050205050A020403" pitchFamily="18" charset="0"/>
              </a:rPr>
              <a:t>yönelik bir </a:t>
            </a:r>
            <a:r>
              <a:rPr lang="tr-TR" sz="2400" dirty="0">
                <a:latin typeface="Adobe Caslon Pro" panose="0205050205050A020403" pitchFamily="18" charset="0"/>
              </a:rPr>
              <a:t>hamle olarak gördüğü bu olay karşısında 1936’da Almanya ile imzalamış olduğu dostluk </a:t>
            </a:r>
            <a:r>
              <a:rPr lang="tr-TR" sz="2400" dirty="0" smtClean="0">
                <a:latin typeface="Adobe Caslon Pro" panose="0205050205050A020403" pitchFamily="18" charset="0"/>
              </a:rPr>
              <a:t>antlaşmasını ve </a:t>
            </a:r>
            <a:r>
              <a:rPr lang="tr-TR" sz="2400" dirty="0">
                <a:latin typeface="Adobe Caslon Pro" panose="0205050205050A020403" pitchFamily="18" charset="0"/>
              </a:rPr>
              <a:t>daha sonra oluşturulan mihver birliğini daha ileriye taşıyarak 1939’da Almanya ile </a:t>
            </a:r>
            <a:r>
              <a:rPr lang="tr-TR" sz="2400" b="1" dirty="0">
                <a:solidFill>
                  <a:srgbClr val="FF0000"/>
                </a:solidFill>
                <a:latin typeface="Adobe Caslon Pro" panose="0205050205050A020403" pitchFamily="18" charset="0"/>
              </a:rPr>
              <a:t>Çelik </a:t>
            </a:r>
            <a:r>
              <a:rPr lang="tr-TR" sz="2400" b="1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Pakt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ı </a:t>
            </a:r>
            <a:r>
              <a:rPr lang="tr-TR" sz="2400" dirty="0" smtClean="0">
                <a:latin typeface="Adobe Caslon Pro" panose="0205050205050A020403" pitchFamily="18" charset="0"/>
              </a:rPr>
              <a:t>kurdu.</a:t>
            </a:r>
          </a:p>
          <a:p>
            <a:pPr algn="just"/>
            <a:endParaRPr lang="tr-TR" sz="2400" dirty="0">
              <a:latin typeface="Adobe Caslon Pro" panose="0205050205050A020403" pitchFamily="18" charset="0"/>
            </a:endParaRPr>
          </a:p>
          <a:p>
            <a:pPr algn="just"/>
            <a:endParaRPr lang="tr-TR" sz="2400" dirty="0" smtClean="0">
              <a:latin typeface="Adobe Caslon Pro" panose="0205050205050A020403" pitchFamily="18" charset="0"/>
            </a:endParaRPr>
          </a:p>
          <a:p>
            <a:pPr algn="just"/>
            <a:r>
              <a:rPr lang="tr-TR" sz="2400" dirty="0" smtClean="0">
                <a:latin typeface="Adobe Caslon Pro" panose="0205050205050A020403" pitchFamily="18" charset="0"/>
              </a:rPr>
              <a:t> 	Bu </a:t>
            </a:r>
            <a:r>
              <a:rPr lang="tr-TR" sz="2400" dirty="0">
                <a:latin typeface="Adobe Caslon Pro" panose="0205050205050A020403" pitchFamily="18" charset="0"/>
              </a:rPr>
              <a:t>pakt İtalya’nın Alman politik değerleriyle yoluna devam etmesine neden oldu.</a:t>
            </a:r>
          </a:p>
        </p:txBody>
      </p:sp>
    </p:spTree>
    <p:extLst>
      <p:ext uri="{BB962C8B-B14F-4D97-AF65-F5344CB8AC3E}">
        <p14:creationId xmlns:p14="http://schemas.microsoft.com/office/powerpoint/2010/main" val="167156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1" y="1285875"/>
            <a:ext cx="5411788" cy="5383866"/>
          </a:xfrm>
          <a:prstGeom prst="rect">
            <a:avLst/>
          </a:prstGeom>
        </p:spPr>
      </p:pic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9" y="1783416"/>
            <a:ext cx="4163358" cy="507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6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510988" y="69397"/>
            <a:ext cx="11349318" cy="643297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7395411" y="5647351"/>
            <a:ext cx="3715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FF"/>
                </a:solidFill>
                <a:latin typeface="Arial-BoldMT"/>
              </a:rPr>
              <a:t>Parayla oynayan çocuklar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510988" y="1122828"/>
            <a:ext cx="7194177" cy="83099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latin typeface="Arial-BoldMT"/>
              </a:rPr>
              <a:t>Japonya ve Ortak Refah Alanı (Yeni </a:t>
            </a:r>
            <a:r>
              <a:rPr lang="tr-TR" sz="2400" b="1" dirty="0" smtClean="0">
                <a:solidFill>
                  <a:schemeClr val="bg1"/>
                </a:solidFill>
                <a:latin typeface="Arial-BoldMT"/>
              </a:rPr>
              <a:t>Japon Düzeni)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581" y="730344"/>
            <a:ext cx="4276725" cy="5657850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308723" y="2967516"/>
            <a:ext cx="72748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>
                <a:solidFill>
                  <a:srgbClr val="000000"/>
                </a:solidFill>
                <a:latin typeface="ArialMT"/>
              </a:rPr>
              <a:t>	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I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. Dünya Savaşı sonrasında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Japonya’nın Çin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ile yaptığı antlaşmaların da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katkısıyla elde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ettiği üstünlük, 1920-1930 yılları arası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dönemde de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devam etti. Japonya bu durumu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destekleyen güçlü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bir orduya ve ekonomiye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sahipti </a:t>
            </a:r>
            <a:r>
              <a:rPr lang="sv-SE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fakat </a:t>
            </a:r>
            <a:r>
              <a:rPr lang="sv-SE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1929 Ekonomik Buhranı’ndan </a:t>
            </a:r>
            <a:r>
              <a:rPr lang="sv-SE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Japonya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 da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olumsuz etkilendi. </a:t>
            </a:r>
            <a:endParaRPr lang="tr-TR" sz="2400" dirty="0">
              <a:latin typeface="Adobe Caslon Pro" panose="0205050205050A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51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7395411" y="5647351"/>
            <a:ext cx="3715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FF"/>
                </a:solidFill>
                <a:latin typeface="Arial-BoldMT"/>
              </a:rPr>
              <a:t>Parayla oynayan çocuklar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508732" y="2255355"/>
            <a:ext cx="739299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	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70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milyonluk ülke bu kriz ortamından kurtulmak ve mevcut gelişmişliğini artırmak için daha önce giriştiği sömürgecilik </a:t>
            </a:r>
            <a:r>
              <a:rPr lang="fi-FI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hareketlerini artırma yoluna gitti. Uçak filosu ve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 seyyar topçular bakımından çok ileri olan Japonya ilk etapta 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Asya’da </a:t>
            </a:r>
            <a:r>
              <a:rPr lang="tr-TR" sz="2400" u="sng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Mançurya’yı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işgal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etti. 1938’de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ise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Çin limanlarının büyük bir kısmını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ele geçirdi. Bu teşebbüsler yaklaşan yeni bir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dünya savaşının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ayak sesleriydi. Bu yayılmacı siyaset karşısında duran İngiltere ve ABD’nin Çin’e destek vermesinden dolayı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Japonya ile Almanya </a:t>
            </a:r>
            <a:r>
              <a:rPr lang="tr-TR" sz="2400" b="1" dirty="0">
                <a:solidFill>
                  <a:srgbClr val="FF0000"/>
                </a:solidFill>
                <a:latin typeface="Adobe Caslon Pro" panose="0205050205050A020403" pitchFamily="18" charset="0"/>
              </a:rPr>
              <a:t>Tokyo-Berlin Paktı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nı (Anti-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Komitern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 Pakt)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kurdular. Bu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gelişmelerle Alman-Japon-İtalyan birliği kurulmuş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oldu.</a:t>
            </a:r>
            <a:endParaRPr lang="tr-TR" sz="2400" dirty="0">
              <a:solidFill>
                <a:srgbClr val="000000"/>
              </a:solidFill>
              <a:latin typeface="Adobe Caslon Pro" panose="0205050205050A020403" pitchFamily="18" charset="0"/>
            </a:endParaRPr>
          </a:p>
          <a:p>
            <a:endParaRPr lang="tr-TR" dirty="0">
              <a:solidFill>
                <a:srgbClr val="000000"/>
              </a:solidFill>
              <a:latin typeface="ArialMT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663" y="2506602"/>
            <a:ext cx="4200183" cy="3719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Dikdörtgen 7"/>
          <p:cNvSpPr/>
          <p:nvPr/>
        </p:nvSpPr>
        <p:spPr>
          <a:xfrm>
            <a:off x="839788" y="1461047"/>
            <a:ext cx="8223530" cy="46166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latin typeface="Arial-BoldMT"/>
              </a:rPr>
              <a:t>Japonya ve Ortak Refah Alanı (Yeni </a:t>
            </a:r>
            <a:r>
              <a:rPr lang="tr-TR" sz="2400" b="1" dirty="0" smtClean="0">
                <a:solidFill>
                  <a:schemeClr val="bg1"/>
                </a:solidFill>
                <a:latin typeface="Arial-BoldMT"/>
              </a:rPr>
              <a:t>Japon Düzeni)</a:t>
            </a:r>
            <a:endParaRPr lang="tr-T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6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960811" y="204174"/>
            <a:ext cx="10515600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7395411" y="5647351"/>
            <a:ext cx="3715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FF"/>
                </a:solidFill>
                <a:latin typeface="Arial-BoldMT"/>
              </a:rPr>
              <a:t>Parayla oynayan çocuklar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839788" y="2231031"/>
            <a:ext cx="718810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Büyük Doğu Asya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Ortak Refah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Alanı politikası, Avrupalıların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Asya’daki  hegemonyasına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tepki olarak doğdu. Japonya,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Almanya’nın ırk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üstünlüğü anlayışından, iktisadi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ve sosyal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düzen politikalarından esinlendi. Bu düşünceye göre Japonya; İngiltere, Fransa, ABD ve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Hollanda gibi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sömürgeci güçleri Uzak Doğu’dan kovacak ve Batı’nın bölge üzerindeki her türlü etkisini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tasfiye edecekti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. Kurtarılmış halklar da Japonya yönetimi altında siyasal ve iktisadi politikalara göre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gelişecekti. Bir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yeni düzen kurulacak ve içine Çin’i, </a:t>
            </a:r>
            <a:r>
              <a:rPr lang="tr-TR" sz="2400" dirty="0" err="1">
                <a:solidFill>
                  <a:srgbClr val="000000"/>
                </a:solidFill>
                <a:latin typeface="Adobe Caslon Pro" panose="0205050205050A020403" pitchFamily="18" charset="0"/>
              </a:rPr>
              <a:t>Çinhindi’ni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, Tayland’ı, Malezya’yı, Hollanda’ya ait Hint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adalarını ve </a:t>
            </a:r>
            <a:r>
              <a:rPr lang="tr-TR" sz="2400" dirty="0" err="1">
                <a:solidFill>
                  <a:srgbClr val="000000"/>
                </a:solidFill>
                <a:latin typeface="Adobe Caslon Pro" panose="0205050205050A020403" pitchFamily="18" charset="0"/>
              </a:rPr>
              <a:t>Mançukuo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 gibi Japonya’ya bağlı bölgeleri alacaktı.</a:t>
            </a:r>
            <a:endParaRPr lang="tr-TR" sz="2400" dirty="0">
              <a:latin typeface="Adobe Caslon Pro" panose="0205050205050A020403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960811" y="1371145"/>
            <a:ext cx="8223530" cy="46166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latin typeface="Arial-BoldMT"/>
              </a:rPr>
              <a:t>Japonya ve Ortak Refah Alanı (Yeni </a:t>
            </a:r>
            <a:r>
              <a:rPr lang="tr-TR" sz="2400" b="1" dirty="0" smtClean="0">
                <a:solidFill>
                  <a:schemeClr val="bg1"/>
                </a:solidFill>
                <a:latin typeface="Arial-BoldMT"/>
              </a:rPr>
              <a:t>Japon Düzeni)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942" y="2231031"/>
            <a:ext cx="3710547" cy="399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7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7395411" y="5647351"/>
            <a:ext cx="3715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FF"/>
                </a:solidFill>
                <a:latin typeface="Arial-BoldMT"/>
              </a:rPr>
              <a:t>Parayla oynayan çocuklar</a:t>
            </a:r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54745"/>
            <a:ext cx="10515600" cy="52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dirty="0">
              <a:latin typeface="Adobe Caslon Pro" panose="0205050205050A020403" pitchFamily="18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938213" y="2850356"/>
            <a:ext cx="5157787" cy="2674938"/>
          </a:xfrm>
        </p:spPr>
        <p:txBody>
          <a:bodyPr/>
          <a:lstStyle/>
          <a:p>
            <a:pPr marL="0" indent="0" algn="just">
              <a:buNone/>
            </a:pPr>
            <a:endParaRPr lang="tr-TR" dirty="0">
              <a:latin typeface="Adobe Caslon Pro" panose="0205050205050A020403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081" y="2850356"/>
            <a:ext cx="10717308" cy="373218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8" y="1882447"/>
            <a:ext cx="10515600" cy="96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1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sz="3200" b="1" dirty="0">
                <a:latin typeface="Adobe Caslon Pro" panose="0205050205050A020403" pitchFamily="18" charset="0"/>
              </a:rPr>
              <a:t>II. DÜNYA SAVAŞI</a:t>
            </a:r>
            <a:endParaRPr lang="tr-TR" sz="32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8" y="1882447"/>
            <a:ext cx="10515600" cy="967909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06" y="2854559"/>
            <a:ext cx="10987088" cy="349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4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sz="3200" b="1" dirty="0">
                <a:latin typeface="Adobe Caslon Pro" panose="0205050205050A020403" pitchFamily="18" charset="0"/>
              </a:rPr>
              <a:t>II. DÜNYA SAVAŞI</a:t>
            </a:r>
            <a:endParaRPr lang="tr-TR" sz="3200" dirty="0"/>
          </a:p>
        </p:txBody>
      </p:sp>
      <p:sp>
        <p:nvSpPr>
          <p:cNvPr id="2" name="Dikdörtgen 1"/>
          <p:cNvSpPr/>
          <p:nvPr/>
        </p:nvSpPr>
        <p:spPr>
          <a:xfrm>
            <a:off x="839788" y="2007694"/>
            <a:ext cx="6811588" cy="46166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400" b="1" dirty="0">
                <a:latin typeface="Adobe Caslon Pro" panose="0205050205050A020403" pitchFamily="18" charset="0"/>
              </a:rPr>
              <a:t>Devletlerin Savaş Stratejileri ve Savaşın </a:t>
            </a:r>
            <a:r>
              <a:rPr lang="tr-TR" sz="2400" b="1" dirty="0" smtClean="0">
                <a:latin typeface="Adobe Caslon Pro" panose="0205050205050A020403" pitchFamily="18" charset="0"/>
              </a:rPr>
              <a:t>Başlaması</a:t>
            </a:r>
            <a:endParaRPr lang="tr-TR" sz="2400" b="1" dirty="0">
              <a:latin typeface="Adobe Caslon Pro" panose="0205050205050A020403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39788" y="3137735"/>
            <a:ext cx="58030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>
                <a:latin typeface="Adobe Caslon Pro" panose="0205050205050A020403" pitchFamily="18" charset="0"/>
              </a:rPr>
              <a:t>	I</a:t>
            </a:r>
            <a:r>
              <a:rPr lang="tr-TR" sz="2400" dirty="0">
                <a:latin typeface="Adobe Caslon Pro" panose="0205050205050A020403" pitchFamily="18" charset="0"/>
              </a:rPr>
              <a:t>. Dünya Savaşı’nın ortaya çıkardığı karmaşık ve adaletten uzak koşullar, daha küresel bir seyir </a:t>
            </a:r>
            <a:r>
              <a:rPr lang="tr-TR" sz="2400" dirty="0" smtClean="0">
                <a:latin typeface="Adobe Caslon Pro" panose="0205050205050A020403" pitchFamily="18" charset="0"/>
              </a:rPr>
              <a:t>izleyen II</a:t>
            </a:r>
            <a:r>
              <a:rPr lang="tr-TR" sz="2400" dirty="0">
                <a:latin typeface="Adobe Caslon Pro" panose="0205050205050A020403" pitchFamily="18" charset="0"/>
              </a:rPr>
              <a:t>. Dünya Savaşı’na sebep oldu. Bunun yanında devletlerin içinde bulunduğu siyasi, ekonomik </a:t>
            </a:r>
            <a:r>
              <a:rPr lang="tr-TR" sz="2400" dirty="0" smtClean="0">
                <a:latin typeface="Adobe Caslon Pro" panose="0205050205050A020403" pitchFamily="18" charset="0"/>
              </a:rPr>
              <a:t>ve hatta </a:t>
            </a:r>
            <a:r>
              <a:rPr lang="tr-TR" sz="2400" dirty="0">
                <a:latin typeface="Adobe Caslon Pro" panose="0205050205050A020403" pitchFamily="18" charset="0"/>
              </a:rPr>
              <a:t>sosyal durumlar da savaşın nedenlerinden sayılabilir.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846" y="3038773"/>
            <a:ext cx="5244913" cy="240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1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>
            <a:spLocks noGrp="1"/>
          </p:cNvSpPr>
          <p:nvPr>
            <p:ph type="title"/>
          </p:nvPr>
        </p:nvSpPr>
        <p:spPr>
          <a:xfrm>
            <a:off x="336176" y="365125"/>
            <a:ext cx="11524130" cy="804769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sz="3200" b="1" dirty="0">
                <a:latin typeface="Adobe Caslon Pro" panose="0205050205050A020403" pitchFamily="18" charset="0"/>
              </a:rPr>
              <a:t>II. DÜNYA SAVAŞI</a:t>
            </a:r>
            <a:endParaRPr lang="tr-TR" sz="3200" dirty="0"/>
          </a:p>
        </p:txBody>
      </p:sp>
      <p:sp>
        <p:nvSpPr>
          <p:cNvPr id="4" name="Dikdörtgen 3"/>
          <p:cNvSpPr/>
          <p:nvPr/>
        </p:nvSpPr>
        <p:spPr>
          <a:xfrm>
            <a:off x="336176" y="2345404"/>
            <a:ext cx="107233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smtClean="0">
                <a:solidFill>
                  <a:srgbClr val="FFFFFF"/>
                </a:solidFill>
                <a:latin typeface="Adobe Caslon Pro" panose="0205050205050A020403" pitchFamily="18" charset="0"/>
              </a:rPr>
              <a:t>Mihver </a:t>
            </a:r>
            <a:r>
              <a:rPr lang="tr-TR" b="1" dirty="0">
                <a:solidFill>
                  <a:srgbClr val="FFFFFF"/>
                </a:solidFill>
                <a:latin typeface="Adobe Caslon Pro" panose="0205050205050A020403" pitchFamily="18" charset="0"/>
              </a:rPr>
              <a:t>Devletler</a:t>
            </a: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	Mihver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devletler kavramı ilk olarak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Kasım </a:t>
            </a:r>
            <a:r>
              <a:rPr lang="it-IT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1936’da </a:t>
            </a:r>
            <a:r>
              <a:rPr lang="it-IT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Mussolini tarafından İtalya ile </a:t>
            </a:r>
            <a:r>
              <a:rPr lang="it-IT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Almanya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 arasındaki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ilişkiyi tanımlamak için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kullanıldı. 1936’da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Anti-</a:t>
            </a:r>
            <a:r>
              <a:rPr lang="tr-TR" sz="2400" dirty="0" err="1">
                <a:solidFill>
                  <a:srgbClr val="000000"/>
                </a:solidFill>
                <a:latin typeface="Adobe Caslon Pro" panose="0205050205050A020403" pitchFamily="18" charset="0"/>
              </a:rPr>
              <a:t>Komitern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 Pakta İtalya’nın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katılmasıyla Mihver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Devletler arasındaki bağ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resmiyet kazandı.</a:t>
            </a:r>
          </a:p>
          <a:p>
            <a:pPr algn="just"/>
            <a:endParaRPr lang="tr-TR" sz="2400" dirty="0">
              <a:solidFill>
                <a:srgbClr val="000000"/>
              </a:solidFill>
              <a:latin typeface="Adobe Caslon Pro" panose="0205050205050A020403" pitchFamily="18" charset="0"/>
            </a:endParaRP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	 1939’da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Almanya-İtalya arasında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imzalanan Çelik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Pakt ile Mihver Devletler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arasındaki bağ sağlamlaştı. 1940’ta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Berlin’de Üçlü Pakt imzalanarak (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Almanya- İtalya-Japonya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) </a:t>
            </a:r>
            <a:r>
              <a:rPr lang="tr-TR" sz="2400" b="1" dirty="0">
                <a:solidFill>
                  <a:srgbClr val="000000"/>
                </a:solidFill>
                <a:latin typeface="Adobe Caslon Pro" panose="0205050205050A020403" pitchFamily="18" charset="0"/>
              </a:rPr>
              <a:t>yeni düzeni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kurma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görevini Avrupa’da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Almanya ve İtalya, Asya’da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ise Japonya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üstlendi.</a:t>
            </a:r>
          </a:p>
          <a:p>
            <a:pPr algn="just"/>
            <a:r>
              <a:rPr lang="tr-TR" sz="2400" b="1" dirty="0">
                <a:solidFill>
                  <a:srgbClr val="FFFFFF"/>
                </a:solidFill>
                <a:latin typeface="Adobe Caslon Pro" panose="0205050205050A020403" pitchFamily="18" charset="0"/>
              </a:rPr>
              <a:t>Müttefik Devletler</a:t>
            </a:r>
          </a:p>
          <a:p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336176" y="1530199"/>
            <a:ext cx="4076437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just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II. Dünya Savaşı’nın Nedenleri</a:t>
            </a:r>
          </a:p>
        </p:txBody>
      </p:sp>
    </p:spTree>
    <p:extLst>
      <p:ext uri="{BB962C8B-B14F-4D97-AF65-F5344CB8AC3E}">
        <p14:creationId xmlns:p14="http://schemas.microsoft.com/office/powerpoint/2010/main" val="7877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09859" y="210441"/>
            <a:ext cx="11047412" cy="643404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7395411" y="5647351"/>
            <a:ext cx="3715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FF"/>
                </a:solidFill>
                <a:latin typeface="Arial-BoldMT"/>
              </a:rPr>
              <a:t>Parayla oynayan çocuklar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839787" y="2399558"/>
            <a:ext cx="537275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	Almanya’nın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Avusturya ile birleşmesi üzerine I. Dünya Savaşı’nda İtilaf grubunda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yer alan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Fransa ile İngiltere arasında ortak bir cephe oluşturuldu. Bu oluşumun temel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amacı Almanya’nın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yayılmacı siyasetini engellemekti. </a:t>
            </a:r>
            <a:endParaRPr lang="tr-TR" sz="2400" dirty="0" smtClean="0">
              <a:solidFill>
                <a:srgbClr val="000000"/>
              </a:solidFill>
              <a:latin typeface="Adobe Caslon Pro" panose="0205050205050A020403" pitchFamily="18" charset="0"/>
            </a:endParaRPr>
          </a:p>
          <a:p>
            <a:pPr algn="just"/>
            <a:endParaRPr lang="tr-TR" sz="2400" dirty="0">
              <a:solidFill>
                <a:srgbClr val="000000"/>
              </a:solidFill>
              <a:latin typeface="Adobe Caslon Pro" panose="0205050205050A020403" pitchFamily="18" charset="0"/>
            </a:endParaRP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	</a:t>
            </a:r>
            <a:endParaRPr lang="tr-TR" sz="2400" dirty="0">
              <a:solidFill>
                <a:srgbClr val="000000"/>
              </a:solidFill>
              <a:latin typeface="Adobe Caslon Pro" panose="0205050205050A020403" pitchFamily="18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839788" y="1165036"/>
            <a:ext cx="4076437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just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II. Dünya Savaşı’nın Nedenleri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294" y="1912520"/>
            <a:ext cx="5523706" cy="391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2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336176" y="365125"/>
            <a:ext cx="11559988" cy="737534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7395411" y="5647351"/>
            <a:ext cx="3715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FF"/>
                </a:solidFill>
                <a:latin typeface="Arial-BoldMT"/>
              </a:rPr>
              <a:t>Parayla oynayan çocuklar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336176" y="2227196"/>
            <a:ext cx="554756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tr-TR" sz="2400" dirty="0">
              <a:solidFill>
                <a:srgbClr val="000000"/>
              </a:solidFill>
              <a:latin typeface="Adobe Caslon Pro" panose="0205050205050A020403" pitchFamily="18" charset="0"/>
            </a:endParaRP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	Bu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amaçla II. Dünya Savaşı sırasında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İngiltere, Fransa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(1940-1944 arasındaki Alman işgali dışında), SSCB (1941’den sonra),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ABD (1941’den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sonra) ve Çin’in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Mihver 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Devletler</a:t>
            </a:r>
            <a:r>
              <a:rPr lang="tr-TR" sz="2400" dirty="0" err="1">
                <a:solidFill>
                  <a:srgbClr val="000000"/>
                </a:solidFill>
                <a:latin typeface="Adobe Caslon Pro" panose="0205050205050A020403" pitchFamily="18" charset="0"/>
              </a:rPr>
              <a:t>’e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 karşı oluşturdukları ittifak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Müttefik 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Devletler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olarak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adlandırılmıştır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.</a:t>
            </a:r>
            <a:endParaRPr lang="tr-TR" sz="2400" dirty="0">
              <a:solidFill>
                <a:srgbClr val="000000"/>
              </a:solidFill>
              <a:latin typeface="Adobe Caslon Pro" panose="0205050205050A020403" pitchFamily="18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336176" y="1434095"/>
            <a:ext cx="4076437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just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II. Dünya Savaşı’nın Nedenleri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116" y="2227196"/>
            <a:ext cx="5576047" cy="316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5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717175" y="96184"/>
            <a:ext cx="11129683" cy="643404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7395411" y="5647351"/>
            <a:ext cx="3715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FF"/>
                </a:solidFill>
                <a:latin typeface="Arial-BoldMT"/>
              </a:rPr>
              <a:t>Parayla oynayan çocuklar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717175" y="1439772"/>
            <a:ext cx="11035553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2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• </a:t>
            </a:r>
            <a:r>
              <a:rPr lang="tr-TR" sz="2300" dirty="0" err="1">
                <a:solidFill>
                  <a:srgbClr val="000000"/>
                </a:solidFill>
                <a:latin typeface="Adobe Caslon Pro" panose="0205050205050A020403" pitchFamily="18" charset="0"/>
              </a:rPr>
              <a:t>Versay</a:t>
            </a:r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 Antlaşması’nın koşullarının Almanya’ya çok ağır gelmesi</a:t>
            </a:r>
          </a:p>
          <a:p>
            <a:pPr algn="just"/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• Rusya’nın </a:t>
            </a:r>
            <a:r>
              <a:rPr lang="tr-TR" sz="2300" dirty="0" err="1">
                <a:solidFill>
                  <a:srgbClr val="000000"/>
                </a:solidFill>
                <a:latin typeface="Adobe Caslon Pro" panose="0205050205050A020403" pitchFamily="18" charset="0"/>
              </a:rPr>
              <a:t>Brest</a:t>
            </a:r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 </a:t>
            </a:r>
            <a:r>
              <a:rPr lang="tr-TR" sz="2300" dirty="0" err="1">
                <a:solidFill>
                  <a:srgbClr val="000000"/>
                </a:solidFill>
                <a:latin typeface="Adobe Caslon Pro" panose="0205050205050A020403" pitchFamily="18" charset="0"/>
              </a:rPr>
              <a:t>Litowsk</a:t>
            </a:r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 Antlaşması ile kaybettiği toprakları geri almak istemesi. Ayrıca </a:t>
            </a:r>
            <a:r>
              <a:rPr lang="tr-TR" sz="23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komünizm ideolojisinin </a:t>
            </a:r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dünya devrimi ile gerçekleşeceğine inanması ve bu yönde faaliyette bulunması</a:t>
            </a:r>
          </a:p>
          <a:p>
            <a:pPr algn="just"/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• İtalya’nın Avrupa siyasetinde etkinliğini artırmak istemesi ve I. Dünya Savaşı’nda istediklerini</a:t>
            </a:r>
          </a:p>
          <a:p>
            <a:pPr algn="just"/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elde edememesi</a:t>
            </a:r>
          </a:p>
          <a:p>
            <a:pPr algn="just"/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• Komünizme, Nazizm ve faşizmin karşı gelebileceğine inanan Avrupa’nın bu rejimlerin </a:t>
            </a:r>
            <a:r>
              <a:rPr lang="tr-TR" sz="23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Almanya ve </a:t>
            </a:r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İtalya’da yükselişlerine engel olamaması</a:t>
            </a:r>
          </a:p>
          <a:p>
            <a:pPr algn="just"/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• Japonya’nın Uzak Doğu ve Pasifik’te İngiltere ile ABD’nin baskısında olması</a:t>
            </a:r>
          </a:p>
          <a:p>
            <a:pPr algn="just"/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• Fransa’nın Almanya korkusundan dolayı güvenlik endişesi içinde olması</a:t>
            </a:r>
          </a:p>
          <a:p>
            <a:pPr algn="just"/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• 1929 Ekonomik </a:t>
            </a:r>
            <a:r>
              <a:rPr lang="tr-TR" sz="2300" dirty="0" err="1">
                <a:solidFill>
                  <a:srgbClr val="000000"/>
                </a:solidFill>
                <a:latin typeface="Adobe Caslon Pro" panose="0205050205050A020403" pitchFamily="18" charset="0"/>
              </a:rPr>
              <a:t>Buhranı’nın</a:t>
            </a:r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 tüm dünyada ortaya çıkardığı ekonomik ve sosyal olumsuzluklar</a:t>
            </a:r>
          </a:p>
          <a:p>
            <a:pPr algn="just"/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Liberalizm, kapitalizm, sosyalizm, komünizm, faşizm, Nazizm gibi ideolojiler dünya siyasetini </a:t>
            </a:r>
            <a:r>
              <a:rPr lang="tr-TR" sz="23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etkileyerek devletlerin </a:t>
            </a:r>
            <a:r>
              <a:rPr lang="tr-TR" sz="2300" dirty="0">
                <a:solidFill>
                  <a:srgbClr val="000000"/>
                </a:solidFill>
                <a:latin typeface="Adobe Caslon Pro" panose="0205050205050A020403" pitchFamily="18" charset="0"/>
              </a:rPr>
              <a:t>politikalarını yönlendirdi. </a:t>
            </a:r>
            <a:endParaRPr lang="tr-TR" sz="2300" dirty="0">
              <a:latin typeface="Adobe Caslon Pro" panose="0205050205050A020403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717175" y="892465"/>
            <a:ext cx="6979218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just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II. Dünya Savaşı’nın </a:t>
            </a:r>
            <a:r>
              <a:rPr lang="tr-TR" sz="2400" b="1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Nedenleri şu şekilde sıralanabilir:</a:t>
            </a:r>
            <a:endParaRPr lang="tr-TR" sz="2400" b="1" dirty="0">
              <a:solidFill>
                <a:schemeClr val="bg1"/>
              </a:solidFill>
              <a:latin typeface="Adobe Caslon Pro" panose="0205050205050A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4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336177" y="365125"/>
            <a:ext cx="11510682" cy="670299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7395411" y="5647351"/>
            <a:ext cx="3715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FF"/>
                </a:solidFill>
                <a:latin typeface="Arial-BoldMT"/>
              </a:rPr>
              <a:t>Parayla oynayan çocuklar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340659" y="2231031"/>
            <a:ext cx="115106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	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I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. Dünya Savaşı’nın ortaya çıkardığı olumsuz etkileri yok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etme çabaları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diktatör liderlerin ortaya çıkmasıyla sonuçsuz kaldı. Bu durum dünyada yeni ittifaklara,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çıkar çatışmalarına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ve toplumlar arası öfkelere yol açtı. Özellikle savaştan yenik ayrılan Almanya,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yalnızlığa itilen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İtalya ve Asya’da giderek güçlenen Japonya’da bu etkiler daha fazla görüldü. SSCB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tehlikesine karşı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ortak menfaatlerden dolayı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1936’da Anti-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Komitern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 Paktı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kuran Almanya ve Japonya bu yolda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ilk adımı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attı. Bu birlikteliğe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1937’de İtalya’nın da katılmasıyla Roma-Berlin-Tokyo Mihver Bloku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kurulmuş oldu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. </a:t>
            </a:r>
            <a:endParaRPr lang="tr-TR" sz="2400" dirty="0" smtClean="0">
              <a:solidFill>
                <a:srgbClr val="000000"/>
              </a:solidFill>
              <a:latin typeface="Adobe Caslon Pro" panose="0205050205050A020403" pitchFamily="18" charset="0"/>
            </a:endParaRPr>
          </a:p>
          <a:p>
            <a:pPr algn="just"/>
            <a:endParaRPr lang="tr-TR" sz="2400" dirty="0">
              <a:solidFill>
                <a:srgbClr val="000000"/>
              </a:solidFill>
              <a:latin typeface="Adobe Caslon Pro" panose="0205050205050A020403" pitchFamily="18" charset="0"/>
            </a:endParaRPr>
          </a:p>
          <a:p>
            <a:pPr algn="just"/>
            <a:endParaRPr lang="tr-TR" sz="2400" dirty="0" smtClean="0">
              <a:solidFill>
                <a:srgbClr val="000000"/>
              </a:solidFill>
              <a:latin typeface="Adobe Caslon Pro" panose="0205050205050A020403" pitchFamily="18" charset="0"/>
            </a:endParaRP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	</a:t>
            </a:r>
            <a:endParaRPr lang="tr-TR" sz="2400" dirty="0">
              <a:latin typeface="Adobe Caslon Pro" panose="0205050205050A020403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36177" y="1275708"/>
            <a:ext cx="4531658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II. Dünya Savaşı’nın Nedenleri</a:t>
            </a:r>
          </a:p>
        </p:txBody>
      </p:sp>
    </p:spTree>
    <p:extLst>
      <p:ext uri="{BB962C8B-B14F-4D97-AF65-F5344CB8AC3E}">
        <p14:creationId xmlns:p14="http://schemas.microsoft.com/office/powerpoint/2010/main" val="94458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336177" y="365125"/>
            <a:ext cx="11510682" cy="670299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7395411" y="5647351"/>
            <a:ext cx="3715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FF"/>
                </a:solidFill>
                <a:latin typeface="Arial-BoldMT"/>
              </a:rPr>
              <a:t>Parayla oynayan çocuklar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336177" y="2007721"/>
            <a:ext cx="648148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	</a:t>
            </a:r>
            <a:endParaRPr lang="tr-TR" sz="2400" dirty="0">
              <a:solidFill>
                <a:srgbClr val="000000"/>
              </a:solidFill>
              <a:latin typeface="Adobe Caslon Pro" panose="0205050205050A020403" pitchFamily="18" charset="0"/>
            </a:endParaRPr>
          </a:p>
          <a:p>
            <a:pPr algn="just"/>
            <a:endParaRPr lang="tr-TR" sz="2400" dirty="0" smtClean="0">
              <a:solidFill>
                <a:srgbClr val="000000"/>
              </a:solidFill>
              <a:latin typeface="Adobe Caslon Pro" panose="0205050205050A020403" pitchFamily="18" charset="0"/>
            </a:endParaRP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	Daha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sonra Macaristan, İspanya gibi devletlerin de katılımıyla blok genişleyerek güçlendi. Bu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oluşum yeni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ve daha yıkıcı bir küresel savaşın ilk ciddi ayak seslerinden biri oldu. Mihver </a:t>
            </a:r>
            <a:r>
              <a:rPr lang="tr-TR" sz="2400" dirty="0" err="1">
                <a:solidFill>
                  <a:srgbClr val="000000"/>
                </a:solidFill>
                <a:latin typeface="Adobe Caslon Pro" panose="0205050205050A020403" pitchFamily="18" charset="0"/>
              </a:rPr>
              <a:t>Devletler’in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dirty="0" smtClean="0">
                <a:solidFill>
                  <a:srgbClr val="000000"/>
                </a:solidFill>
                <a:latin typeface="Adobe Caslon Pro" panose="0205050205050A020403" pitchFamily="18" charset="0"/>
              </a:rPr>
              <a:t>takip ettiği 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bu politikalar Müttefik </a:t>
            </a:r>
            <a:r>
              <a:rPr lang="tr-TR" sz="2400" dirty="0" err="1">
                <a:solidFill>
                  <a:srgbClr val="000000"/>
                </a:solidFill>
                <a:latin typeface="Adobe Caslon Pro" panose="0205050205050A020403" pitchFamily="18" charset="0"/>
              </a:rPr>
              <a:t>Devletler’in</a:t>
            </a:r>
            <a:r>
              <a:rPr lang="tr-TR" sz="2400" dirty="0">
                <a:solidFill>
                  <a:srgbClr val="000000"/>
                </a:solidFill>
                <a:latin typeface="Adobe Caslon Pro" panose="0205050205050A020403" pitchFamily="18" charset="0"/>
              </a:rPr>
              <a:t> ortaya çıkmasına neden oldu.</a:t>
            </a:r>
            <a:endParaRPr lang="tr-TR" sz="2400" dirty="0">
              <a:latin typeface="Adobe Caslon Pro" panose="0205050205050A020403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36177" y="1275708"/>
            <a:ext cx="4531658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II. Dünya Savaşı’nın Nedenleri</a:t>
            </a:r>
          </a:p>
        </p:txBody>
      </p:sp>
      <p:pic>
        <p:nvPicPr>
          <p:cNvPr id="6" name="Picture 2" descr="2. dünya savaşı görüntüleri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39636" y="2390007"/>
            <a:ext cx="3751730" cy="2737617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654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336177" y="365125"/>
            <a:ext cx="11510682" cy="670299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7395411" y="5647351"/>
            <a:ext cx="3715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FF"/>
                </a:solidFill>
                <a:latin typeface="Arial-BoldMT"/>
              </a:rPr>
              <a:t>Parayla oynayan çocuklar</a:t>
            </a:r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77" y="1183739"/>
            <a:ext cx="11510681" cy="562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0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>
            <a:spLocks noGrp="1"/>
          </p:cNvSpPr>
          <p:nvPr>
            <p:ph type="title"/>
          </p:nvPr>
        </p:nvSpPr>
        <p:spPr>
          <a:xfrm>
            <a:off x="94129" y="192400"/>
            <a:ext cx="12192000" cy="900511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  <a:endParaRPr lang="tr-TR" sz="2800" dirty="0"/>
          </a:p>
        </p:txBody>
      </p:sp>
      <p:pic>
        <p:nvPicPr>
          <p:cNvPr id="12" name="13 Resim" descr="e01045_847c221d540a3ab0e95ba7a55f6c15cc.png_51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340715">
            <a:off x="1300112" y="1681163"/>
            <a:ext cx="9780034" cy="40344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15 Resim" descr="pushpin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1775" y="1373069"/>
            <a:ext cx="1645676" cy="2350252"/>
          </a:xfrm>
          <a:prstGeom prst="rect">
            <a:avLst/>
          </a:prstGeom>
        </p:spPr>
      </p:pic>
      <p:pic>
        <p:nvPicPr>
          <p:cNvPr id="7" name="15 Resim" descr="pushpin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30140" y="2505535"/>
            <a:ext cx="1645676" cy="2350252"/>
          </a:xfrm>
          <a:prstGeom prst="rect">
            <a:avLst/>
          </a:prstGeom>
        </p:spPr>
      </p:pic>
      <p:sp>
        <p:nvSpPr>
          <p:cNvPr id="2" name="Dikdörtgen 1"/>
          <p:cNvSpPr/>
          <p:nvPr/>
        </p:nvSpPr>
        <p:spPr>
          <a:xfrm rot="20462905">
            <a:off x="1973607" y="3097595"/>
            <a:ext cx="86917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GELECEK HAFTA </a:t>
            </a:r>
          </a:p>
          <a:p>
            <a:pPr algn="ctr"/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II. DÜNYA SAVAŞI’NIN SEYRINI DEĞIŞTIREN OLAYLAR VE SONUÇLARI’NI </a:t>
            </a:r>
          </a:p>
          <a:p>
            <a:pPr algn="ctr"/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ÖĞRENECEĞİZ.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anose="0205050205050A020403" pitchFamily="18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503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645</Words>
  <Application>Microsoft Office PowerPoint</Application>
  <PresentationFormat>Geniş ekran</PresentationFormat>
  <Paragraphs>108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6" baseType="lpstr">
      <vt:lpstr>Adobe Caslon Pro</vt:lpstr>
      <vt:lpstr>Adobe Garamond Pro</vt:lpstr>
      <vt:lpstr>Arial</vt:lpstr>
      <vt:lpstr>Arial-BoldMT</vt:lpstr>
      <vt:lpstr>ArialMT</vt:lpstr>
      <vt:lpstr>Calibri</vt:lpstr>
      <vt:lpstr>Calibri Light</vt:lpstr>
      <vt:lpstr>Wingdings</vt:lpstr>
      <vt:lpstr>Office Teması</vt:lpstr>
      <vt:lpstr> II. DÜNYA SAVAŞI</vt:lpstr>
      <vt:lpstr> II. DÜNYA SAVAŞI</vt:lpstr>
      <vt:lpstr>II. DÜNYA SAVAŞI</vt:lpstr>
      <vt:lpstr> 1.6.1. 1929 Dünya Ekonomik Buhranı</vt:lpstr>
      <vt:lpstr> II. DÜNYA SAVAŞI</vt:lpstr>
      <vt:lpstr> 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  <vt:lpstr>II. DÜNYA SAVAŞI</vt:lpstr>
    </vt:vector>
  </TitlesOfParts>
  <Company>Silentall Unattended Installer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1.3  ORTA DOĞU’DA MANDA YÖNETİMLERİ KURULMASININ VE AFRİKA’DAKİ SÖMÜRGECİLİK FAALİYETLERİNİN SİYASİ SONUÇLARI</dc:title>
  <dc:creator>Mustafaa</dc:creator>
  <cp:lastModifiedBy>Mustafaa</cp:lastModifiedBy>
  <cp:revision>99</cp:revision>
  <dcterms:created xsi:type="dcterms:W3CDTF">2018-09-29T17:04:20Z</dcterms:created>
  <dcterms:modified xsi:type="dcterms:W3CDTF">2018-10-30T09:38:37Z</dcterms:modified>
</cp:coreProperties>
</file>