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0"/>
  </p:notesMasterIdLst>
  <p:sldIdLst>
    <p:sldId id="955" r:id="rId2"/>
    <p:sldId id="999" r:id="rId3"/>
    <p:sldId id="956" r:id="rId4"/>
    <p:sldId id="1056" r:id="rId5"/>
    <p:sldId id="1057" r:id="rId6"/>
    <p:sldId id="1058" r:id="rId7"/>
    <p:sldId id="1059" r:id="rId8"/>
    <p:sldId id="1060" r:id="rId9"/>
    <p:sldId id="1061" r:id="rId10"/>
    <p:sldId id="1004" r:id="rId11"/>
    <p:sldId id="1011" r:id="rId12"/>
    <p:sldId id="1012" r:id="rId13"/>
    <p:sldId id="1028" r:id="rId14"/>
    <p:sldId id="1029" r:id="rId15"/>
    <p:sldId id="1030" r:id="rId16"/>
    <p:sldId id="1031" r:id="rId17"/>
    <p:sldId id="1032" r:id="rId18"/>
    <p:sldId id="1034" r:id="rId19"/>
    <p:sldId id="1033" r:id="rId20"/>
    <p:sldId id="1035" r:id="rId21"/>
    <p:sldId id="1036" r:id="rId22"/>
    <p:sldId id="1037" r:id="rId23"/>
    <p:sldId id="1038" r:id="rId24"/>
    <p:sldId id="1040" r:id="rId25"/>
    <p:sldId id="1041" r:id="rId26"/>
    <p:sldId id="1043" r:id="rId27"/>
    <p:sldId id="1044" r:id="rId28"/>
    <p:sldId id="1045" r:id="rId29"/>
    <p:sldId id="1046" r:id="rId30"/>
    <p:sldId id="1047" r:id="rId31"/>
    <p:sldId id="1048" r:id="rId32"/>
    <p:sldId id="1049" r:id="rId33"/>
    <p:sldId id="1050" r:id="rId34"/>
    <p:sldId id="1051" r:id="rId35"/>
    <p:sldId id="1052" r:id="rId36"/>
    <p:sldId id="1053" r:id="rId37"/>
    <p:sldId id="1054" r:id="rId38"/>
    <p:sldId id="1055"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7" autoAdjust="0"/>
    <p:restoredTop sz="99860" autoAdjust="0"/>
  </p:normalViewPr>
  <p:slideViewPr>
    <p:cSldViewPr snapToGrid="0">
      <p:cViewPr>
        <p:scale>
          <a:sx n="50" d="100"/>
          <a:sy n="50" d="100"/>
        </p:scale>
        <p:origin x="-53" y="-50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440597-5E42-4B12-8812-461C1D4961A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C2A2CFB6-2C10-4C46-816C-1E7199871A2F}">
      <dgm:prSet phldrT="[Metin]" custT="1"/>
      <dgm:spPr>
        <a:solidFill>
          <a:schemeClr val="bg1"/>
        </a:solidFill>
      </dgm:spPr>
      <dgm:t>
        <a:bodyPr/>
        <a:lstStyle/>
        <a:p>
          <a:r>
            <a:rPr lang="tr-TR" sz="1800" b="1" dirty="0" smtClean="0">
              <a:latin typeface="Comic Sans MS" pitchFamily="66" charset="0"/>
            </a:rPr>
            <a:t>Divan-ı Hümayun</a:t>
          </a:r>
          <a:endParaRPr lang="tr-TR" sz="1800" b="1" dirty="0">
            <a:latin typeface="Comic Sans MS" pitchFamily="66" charset="0"/>
          </a:endParaRPr>
        </a:p>
      </dgm:t>
    </dgm:pt>
    <dgm:pt modelId="{74C6F4EC-A5A3-4BA3-B432-48E48C694FDA}" type="parTrans" cxnId="{397583D0-12F3-4E81-8E6A-227F87939D7E}">
      <dgm:prSet/>
      <dgm:spPr/>
      <dgm:t>
        <a:bodyPr/>
        <a:lstStyle/>
        <a:p>
          <a:endParaRPr lang="tr-TR"/>
        </a:p>
      </dgm:t>
    </dgm:pt>
    <dgm:pt modelId="{7668A75D-9EA0-4308-A84B-69E779DCFD0B}" type="sibTrans" cxnId="{397583D0-12F3-4E81-8E6A-227F87939D7E}">
      <dgm:prSet/>
      <dgm:spPr/>
      <dgm:t>
        <a:bodyPr/>
        <a:lstStyle/>
        <a:p>
          <a:endParaRPr lang="tr-TR"/>
        </a:p>
      </dgm:t>
    </dgm:pt>
    <dgm:pt modelId="{2868B065-D745-4E42-AB1E-8A8B07C325AA}">
      <dgm:prSet phldrT="[Metin]" custT="1"/>
      <dgm:spPr>
        <a:solidFill>
          <a:schemeClr val="bg1"/>
        </a:solidFill>
      </dgm:spPr>
      <dgm:t>
        <a:bodyPr/>
        <a:lstStyle/>
        <a:p>
          <a:r>
            <a:rPr lang="tr-TR" sz="1800" b="1" dirty="0" smtClean="0">
              <a:latin typeface="Comic Sans MS" pitchFamily="66" charset="0"/>
            </a:rPr>
            <a:t>SEYFİYE</a:t>
          </a:r>
        </a:p>
        <a:p>
          <a:r>
            <a:rPr lang="tr-TR" sz="1800" b="1" dirty="0" smtClean="0">
              <a:latin typeface="Comic Sans MS" pitchFamily="66" charset="0"/>
            </a:rPr>
            <a:t>-Yönetim</a:t>
          </a:r>
        </a:p>
        <a:p>
          <a:r>
            <a:rPr lang="tr-TR" sz="1800" b="1" dirty="0" smtClean="0">
              <a:latin typeface="Comic Sans MS" pitchFamily="66" charset="0"/>
            </a:rPr>
            <a:t>-Askerlik</a:t>
          </a:r>
          <a:endParaRPr lang="tr-TR" sz="1800" b="1" dirty="0">
            <a:latin typeface="Comic Sans MS" pitchFamily="66" charset="0"/>
          </a:endParaRPr>
        </a:p>
      </dgm:t>
    </dgm:pt>
    <dgm:pt modelId="{D14AF750-87D9-4087-B93B-DB84007F0C86}" type="parTrans" cxnId="{3068C8DC-08A6-43C3-9E70-3506C7B66A29}">
      <dgm:prSet/>
      <dgm:spPr/>
      <dgm:t>
        <a:bodyPr/>
        <a:lstStyle/>
        <a:p>
          <a:endParaRPr lang="tr-TR" b="1">
            <a:latin typeface="Comic Sans MS" pitchFamily="66" charset="0"/>
          </a:endParaRPr>
        </a:p>
      </dgm:t>
    </dgm:pt>
    <dgm:pt modelId="{A098677F-C177-464C-9AE4-FE15796A24AB}" type="sibTrans" cxnId="{3068C8DC-08A6-43C3-9E70-3506C7B66A29}">
      <dgm:prSet/>
      <dgm:spPr/>
      <dgm:t>
        <a:bodyPr/>
        <a:lstStyle/>
        <a:p>
          <a:endParaRPr lang="tr-TR"/>
        </a:p>
      </dgm:t>
    </dgm:pt>
    <dgm:pt modelId="{C331BE13-3B94-4469-9C41-87DABD49C013}">
      <dgm:prSet phldrT="[Metin]" custT="1"/>
      <dgm:spPr>
        <a:solidFill>
          <a:schemeClr val="bg1"/>
        </a:solidFill>
      </dgm:spPr>
      <dgm:t>
        <a:bodyPr/>
        <a:lstStyle/>
        <a:p>
          <a:r>
            <a:rPr lang="tr-TR" sz="1800" b="1" dirty="0" smtClean="0">
              <a:latin typeface="Comic Sans MS" pitchFamily="66" charset="0"/>
            </a:rPr>
            <a:t>İLMİYE</a:t>
          </a:r>
        </a:p>
        <a:p>
          <a:r>
            <a:rPr lang="tr-TR" sz="1800" b="1" dirty="0" smtClean="0">
              <a:latin typeface="Comic Sans MS" pitchFamily="66" charset="0"/>
            </a:rPr>
            <a:t>-Eğitim</a:t>
          </a:r>
        </a:p>
        <a:p>
          <a:r>
            <a:rPr lang="tr-TR" sz="1800" b="1" dirty="0" smtClean="0">
              <a:latin typeface="Comic Sans MS" pitchFamily="66" charset="0"/>
            </a:rPr>
            <a:t>-Adalet</a:t>
          </a:r>
          <a:endParaRPr lang="tr-TR" sz="1800" b="1" dirty="0">
            <a:latin typeface="Comic Sans MS" pitchFamily="66" charset="0"/>
          </a:endParaRPr>
        </a:p>
      </dgm:t>
    </dgm:pt>
    <dgm:pt modelId="{3F97C8D8-2984-48F6-AB94-5074FEC71632}" type="parTrans" cxnId="{DD45FF2A-E471-4AD6-A317-787E0D2824C0}">
      <dgm:prSet/>
      <dgm:spPr/>
      <dgm:t>
        <a:bodyPr/>
        <a:lstStyle/>
        <a:p>
          <a:endParaRPr lang="tr-TR" b="1">
            <a:latin typeface="Comic Sans MS" pitchFamily="66" charset="0"/>
          </a:endParaRPr>
        </a:p>
      </dgm:t>
    </dgm:pt>
    <dgm:pt modelId="{42698D27-1463-41D9-AF5A-994E96F4A9F7}" type="sibTrans" cxnId="{DD45FF2A-E471-4AD6-A317-787E0D2824C0}">
      <dgm:prSet/>
      <dgm:spPr/>
      <dgm:t>
        <a:bodyPr/>
        <a:lstStyle/>
        <a:p>
          <a:endParaRPr lang="tr-TR"/>
        </a:p>
      </dgm:t>
    </dgm:pt>
    <dgm:pt modelId="{0D37B78A-4D8B-439E-AD73-AD07F340D55B}">
      <dgm:prSet phldrT="[Metin]" custT="1"/>
      <dgm:spPr>
        <a:solidFill>
          <a:schemeClr val="bg1"/>
        </a:solidFill>
      </dgm:spPr>
      <dgm:t>
        <a:bodyPr/>
        <a:lstStyle/>
        <a:p>
          <a:r>
            <a:rPr lang="tr-TR" sz="1800" b="1" dirty="0" smtClean="0">
              <a:latin typeface="Comic Sans MS" pitchFamily="66" charset="0"/>
            </a:rPr>
            <a:t>KALEMİYE</a:t>
          </a:r>
        </a:p>
        <a:p>
          <a:r>
            <a:rPr lang="tr-TR" sz="1800" b="1" dirty="0" smtClean="0">
              <a:latin typeface="Comic Sans MS" pitchFamily="66" charset="0"/>
            </a:rPr>
            <a:t>-Mali</a:t>
          </a:r>
        </a:p>
        <a:p>
          <a:r>
            <a:rPr lang="tr-TR" sz="1800" b="1" dirty="0" smtClean="0">
              <a:latin typeface="Comic Sans MS" pitchFamily="66" charset="0"/>
            </a:rPr>
            <a:t>-İdari</a:t>
          </a:r>
          <a:endParaRPr lang="tr-TR" sz="1800" b="1" dirty="0">
            <a:latin typeface="Comic Sans MS" pitchFamily="66" charset="0"/>
          </a:endParaRPr>
        </a:p>
      </dgm:t>
    </dgm:pt>
    <dgm:pt modelId="{A832740E-C1A2-4886-AD9A-669C78BDF76D}" type="parTrans" cxnId="{B5FF9FA0-4BF5-43BD-A471-ABE62757F8EA}">
      <dgm:prSet/>
      <dgm:spPr/>
      <dgm:t>
        <a:bodyPr/>
        <a:lstStyle/>
        <a:p>
          <a:endParaRPr lang="tr-TR" b="1">
            <a:latin typeface="Comic Sans MS" pitchFamily="66" charset="0"/>
          </a:endParaRPr>
        </a:p>
      </dgm:t>
    </dgm:pt>
    <dgm:pt modelId="{564E5F5C-4D03-4567-A7C3-DC40256AC191}" type="sibTrans" cxnId="{B5FF9FA0-4BF5-43BD-A471-ABE62757F8EA}">
      <dgm:prSet/>
      <dgm:spPr/>
      <dgm:t>
        <a:bodyPr/>
        <a:lstStyle/>
        <a:p>
          <a:endParaRPr lang="tr-TR"/>
        </a:p>
      </dgm:t>
    </dgm:pt>
    <dgm:pt modelId="{D86833F2-9208-4061-B67C-8845C222D38F}">
      <dgm:prSet phldrT="[Metin]" custT="1"/>
      <dgm:spPr>
        <a:solidFill>
          <a:schemeClr val="bg1"/>
        </a:solidFill>
      </dgm:spPr>
      <dgm:t>
        <a:bodyPr/>
        <a:lstStyle/>
        <a:p>
          <a:r>
            <a:rPr lang="tr-TR" sz="1800" b="1" dirty="0" smtClean="0">
              <a:latin typeface="Comic Sans MS" pitchFamily="66" charset="0"/>
            </a:rPr>
            <a:t>PADİŞAH</a:t>
          </a:r>
          <a:endParaRPr lang="tr-TR" sz="1800" b="1" dirty="0">
            <a:latin typeface="Comic Sans MS" pitchFamily="66" charset="0"/>
          </a:endParaRPr>
        </a:p>
      </dgm:t>
    </dgm:pt>
    <dgm:pt modelId="{2ECCE81E-734F-436B-86A7-98004C53299F}" type="parTrans" cxnId="{EC5E5F1D-B04E-4215-A7D7-81F970370727}">
      <dgm:prSet/>
      <dgm:spPr/>
      <dgm:t>
        <a:bodyPr/>
        <a:lstStyle/>
        <a:p>
          <a:endParaRPr lang="tr-TR"/>
        </a:p>
      </dgm:t>
    </dgm:pt>
    <dgm:pt modelId="{E6A54102-9B4D-4F9E-A853-F5217C42E053}" type="sibTrans" cxnId="{EC5E5F1D-B04E-4215-A7D7-81F970370727}">
      <dgm:prSet/>
      <dgm:spPr/>
      <dgm:t>
        <a:bodyPr/>
        <a:lstStyle/>
        <a:p>
          <a:endParaRPr lang="tr-TR"/>
        </a:p>
      </dgm:t>
    </dgm:pt>
    <dgm:pt modelId="{0F0CDAE4-E8D9-4232-BABB-B7C084B4CFF6}" type="pres">
      <dgm:prSet presAssocID="{6B440597-5E42-4B12-8812-461C1D4961A3}" presName="hierChild1" presStyleCnt="0">
        <dgm:presLayoutVars>
          <dgm:orgChart val="1"/>
          <dgm:chPref val="1"/>
          <dgm:dir/>
          <dgm:animOne val="branch"/>
          <dgm:animLvl val="lvl"/>
          <dgm:resizeHandles/>
        </dgm:presLayoutVars>
      </dgm:prSet>
      <dgm:spPr/>
      <dgm:t>
        <a:bodyPr/>
        <a:lstStyle/>
        <a:p>
          <a:endParaRPr lang="tr-TR"/>
        </a:p>
      </dgm:t>
    </dgm:pt>
    <dgm:pt modelId="{5B391E11-6A7F-4391-9939-347BBE778E0A}" type="pres">
      <dgm:prSet presAssocID="{C2A2CFB6-2C10-4C46-816C-1E7199871A2F}" presName="hierRoot1" presStyleCnt="0">
        <dgm:presLayoutVars>
          <dgm:hierBranch val="init"/>
        </dgm:presLayoutVars>
      </dgm:prSet>
      <dgm:spPr/>
    </dgm:pt>
    <dgm:pt modelId="{B0055DBF-0CA5-49F1-B92B-3E712621F0F4}" type="pres">
      <dgm:prSet presAssocID="{C2A2CFB6-2C10-4C46-816C-1E7199871A2F}" presName="rootComposite1" presStyleCnt="0"/>
      <dgm:spPr/>
    </dgm:pt>
    <dgm:pt modelId="{49B837A9-8550-4D01-BD49-77E43B9FEED8}" type="pres">
      <dgm:prSet presAssocID="{C2A2CFB6-2C10-4C46-816C-1E7199871A2F}" presName="rootText1" presStyleLbl="node0" presStyleIdx="0" presStyleCnt="2" custScaleY="42520">
        <dgm:presLayoutVars>
          <dgm:chPref val="3"/>
        </dgm:presLayoutVars>
      </dgm:prSet>
      <dgm:spPr/>
      <dgm:t>
        <a:bodyPr/>
        <a:lstStyle/>
        <a:p>
          <a:endParaRPr lang="tr-TR"/>
        </a:p>
      </dgm:t>
    </dgm:pt>
    <dgm:pt modelId="{BD67FC0A-FF45-474E-9F15-EFBE4FEA9D37}" type="pres">
      <dgm:prSet presAssocID="{C2A2CFB6-2C10-4C46-816C-1E7199871A2F}" presName="rootConnector1" presStyleLbl="node1" presStyleIdx="0" presStyleCnt="0"/>
      <dgm:spPr/>
      <dgm:t>
        <a:bodyPr/>
        <a:lstStyle/>
        <a:p>
          <a:endParaRPr lang="tr-TR"/>
        </a:p>
      </dgm:t>
    </dgm:pt>
    <dgm:pt modelId="{797F9411-B5AB-4467-8D35-0CED3C78A12C}" type="pres">
      <dgm:prSet presAssocID="{C2A2CFB6-2C10-4C46-816C-1E7199871A2F}" presName="hierChild2" presStyleCnt="0"/>
      <dgm:spPr/>
    </dgm:pt>
    <dgm:pt modelId="{2EE87820-FF06-4FF9-B620-BCC327FA576F}" type="pres">
      <dgm:prSet presAssocID="{D14AF750-87D9-4087-B93B-DB84007F0C86}" presName="Name37" presStyleLbl="parChTrans1D2" presStyleIdx="0" presStyleCnt="3"/>
      <dgm:spPr/>
      <dgm:t>
        <a:bodyPr/>
        <a:lstStyle/>
        <a:p>
          <a:endParaRPr lang="tr-TR"/>
        </a:p>
      </dgm:t>
    </dgm:pt>
    <dgm:pt modelId="{E915FCA0-3CB4-4FAE-87DE-2D8EAEC4281C}" type="pres">
      <dgm:prSet presAssocID="{2868B065-D745-4E42-AB1E-8A8B07C325AA}" presName="hierRoot2" presStyleCnt="0">
        <dgm:presLayoutVars>
          <dgm:hierBranch val="init"/>
        </dgm:presLayoutVars>
      </dgm:prSet>
      <dgm:spPr/>
    </dgm:pt>
    <dgm:pt modelId="{F5A64646-092F-44AF-A4A2-F3BABA919936}" type="pres">
      <dgm:prSet presAssocID="{2868B065-D745-4E42-AB1E-8A8B07C325AA}" presName="rootComposite" presStyleCnt="0"/>
      <dgm:spPr/>
    </dgm:pt>
    <dgm:pt modelId="{9106B613-D056-414C-878D-5487D94AAB36}" type="pres">
      <dgm:prSet presAssocID="{2868B065-D745-4E42-AB1E-8A8B07C325AA}" presName="rootText" presStyleLbl="node2" presStyleIdx="0" presStyleCnt="3">
        <dgm:presLayoutVars>
          <dgm:chPref val="3"/>
        </dgm:presLayoutVars>
      </dgm:prSet>
      <dgm:spPr/>
      <dgm:t>
        <a:bodyPr/>
        <a:lstStyle/>
        <a:p>
          <a:endParaRPr lang="tr-TR"/>
        </a:p>
      </dgm:t>
    </dgm:pt>
    <dgm:pt modelId="{88225957-7257-4360-A471-DBE3BA5AC22C}" type="pres">
      <dgm:prSet presAssocID="{2868B065-D745-4E42-AB1E-8A8B07C325AA}" presName="rootConnector" presStyleLbl="node2" presStyleIdx="0" presStyleCnt="3"/>
      <dgm:spPr/>
      <dgm:t>
        <a:bodyPr/>
        <a:lstStyle/>
        <a:p>
          <a:endParaRPr lang="tr-TR"/>
        </a:p>
      </dgm:t>
    </dgm:pt>
    <dgm:pt modelId="{B63DBD27-2AF9-43C8-8A87-B5F0F2E42EC4}" type="pres">
      <dgm:prSet presAssocID="{2868B065-D745-4E42-AB1E-8A8B07C325AA}" presName="hierChild4" presStyleCnt="0"/>
      <dgm:spPr/>
    </dgm:pt>
    <dgm:pt modelId="{8E92A9A4-38BF-49DC-A66B-F9050786CF30}" type="pres">
      <dgm:prSet presAssocID="{2868B065-D745-4E42-AB1E-8A8B07C325AA}" presName="hierChild5" presStyleCnt="0"/>
      <dgm:spPr/>
    </dgm:pt>
    <dgm:pt modelId="{FBF9A0DA-7619-4DB5-B756-83257510D7E5}" type="pres">
      <dgm:prSet presAssocID="{3F97C8D8-2984-48F6-AB94-5074FEC71632}" presName="Name37" presStyleLbl="parChTrans1D2" presStyleIdx="1" presStyleCnt="3"/>
      <dgm:spPr/>
      <dgm:t>
        <a:bodyPr/>
        <a:lstStyle/>
        <a:p>
          <a:endParaRPr lang="tr-TR"/>
        </a:p>
      </dgm:t>
    </dgm:pt>
    <dgm:pt modelId="{06198DC0-03D6-4597-B474-3D5E3F36D16C}" type="pres">
      <dgm:prSet presAssocID="{C331BE13-3B94-4469-9C41-87DABD49C013}" presName="hierRoot2" presStyleCnt="0">
        <dgm:presLayoutVars>
          <dgm:hierBranch val="init"/>
        </dgm:presLayoutVars>
      </dgm:prSet>
      <dgm:spPr/>
    </dgm:pt>
    <dgm:pt modelId="{639C8E9B-7BF9-4F74-8E9A-A0AC3462F50D}" type="pres">
      <dgm:prSet presAssocID="{C331BE13-3B94-4469-9C41-87DABD49C013}" presName="rootComposite" presStyleCnt="0"/>
      <dgm:spPr/>
    </dgm:pt>
    <dgm:pt modelId="{CC7CDF2C-BAAA-4A44-83A9-44D516ABD464}" type="pres">
      <dgm:prSet presAssocID="{C331BE13-3B94-4469-9C41-87DABD49C013}" presName="rootText" presStyleLbl="node2" presStyleIdx="1" presStyleCnt="3">
        <dgm:presLayoutVars>
          <dgm:chPref val="3"/>
        </dgm:presLayoutVars>
      </dgm:prSet>
      <dgm:spPr/>
      <dgm:t>
        <a:bodyPr/>
        <a:lstStyle/>
        <a:p>
          <a:endParaRPr lang="tr-TR"/>
        </a:p>
      </dgm:t>
    </dgm:pt>
    <dgm:pt modelId="{FB308D1C-FECB-492D-A231-7C7D9C494F9C}" type="pres">
      <dgm:prSet presAssocID="{C331BE13-3B94-4469-9C41-87DABD49C013}" presName="rootConnector" presStyleLbl="node2" presStyleIdx="1" presStyleCnt="3"/>
      <dgm:spPr/>
      <dgm:t>
        <a:bodyPr/>
        <a:lstStyle/>
        <a:p>
          <a:endParaRPr lang="tr-TR"/>
        </a:p>
      </dgm:t>
    </dgm:pt>
    <dgm:pt modelId="{49A34C59-78BF-4914-8621-1DC9FDC43467}" type="pres">
      <dgm:prSet presAssocID="{C331BE13-3B94-4469-9C41-87DABD49C013}" presName="hierChild4" presStyleCnt="0"/>
      <dgm:spPr/>
    </dgm:pt>
    <dgm:pt modelId="{9171EA98-3678-4D42-B143-FFE395FD7CC8}" type="pres">
      <dgm:prSet presAssocID="{C331BE13-3B94-4469-9C41-87DABD49C013}" presName="hierChild5" presStyleCnt="0"/>
      <dgm:spPr/>
    </dgm:pt>
    <dgm:pt modelId="{8319474A-FA62-42BF-97D4-7029BC681A4C}" type="pres">
      <dgm:prSet presAssocID="{A832740E-C1A2-4886-AD9A-669C78BDF76D}" presName="Name37" presStyleLbl="parChTrans1D2" presStyleIdx="2" presStyleCnt="3"/>
      <dgm:spPr/>
      <dgm:t>
        <a:bodyPr/>
        <a:lstStyle/>
        <a:p>
          <a:endParaRPr lang="tr-TR"/>
        </a:p>
      </dgm:t>
    </dgm:pt>
    <dgm:pt modelId="{DEBD9E25-C249-4D8A-9583-8BDD61CB8ACC}" type="pres">
      <dgm:prSet presAssocID="{0D37B78A-4D8B-439E-AD73-AD07F340D55B}" presName="hierRoot2" presStyleCnt="0">
        <dgm:presLayoutVars>
          <dgm:hierBranch val="init"/>
        </dgm:presLayoutVars>
      </dgm:prSet>
      <dgm:spPr/>
    </dgm:pt>
    <dgm:pt modelId="{43D53EAD-68F3-4942-B13C-EC45300FFD88}" type="pres">
      <dgm:prSet presAssocID="{0D37B78A-4D8B-439E-AD73-AD07F340D55B}" presName="rootComposite" presStyleCnt="0"/>
      <dgm:spPr/>
    </dgm:pt>
    <dgm:pt modelId="{DE08EA79-A2FB-4978-B3F3-638711F448DE}" type="pres">
      <dgm:prSet presAssocID="{0D37B78A-4D8B-439E-AD73-AD07F340D55B}" presName="rootText" presStyleLbl="node2" presStyleIdx="2" presStyleCnt="3">
        <dgm:presLayoutVars>
          <dgm:chPref val="3"/>
        </dgm:presLayoutVars>
      </dgm:prSet>
      <dgm:spPr/>
      <dgm:t>
        <a:bodyPr/>
        <a:lstStyle/>
        <a:p>
          <a:endParaRPr lang="tr-TR"/>
        </a:p>
      </dgm:t>
    </dgm:pt>
    <dgm:pt modelId="{C31BEAEC-CCCC-4330-9921-42B6307B3085}" type="pres">
      <dgm:prSet presAssocID="{0D37B78A-4D8B-439E-AD73-AD07F340D55B}" presName="rootConnector" presStyleLbl="node2" presStyleIdx="2" presStyleCnt="3"/>
      <dgm:spPr/>
      <dgm:t>
        <a:bodyPr/>
        <a:lstStyle/>
        <a:p>
          <a:endParaRPr lang="tr-TR"/>
        </a:p>
      </dgm:t>
    </dgm:pt>
    <dgm:pt modelId="{CCDF4AAD-1F2B-4064-A10B-2D6B657C8C75}" type="pres">
      <dgm:prSet presAssocID="{0D37B78A-4D8B-439E-AD73-AD07F340D55B}" presName="hierChild4" presStyleCnt="0"/>
      <dgm:spPr/>
    </dgm:pt>
    <dgm:pt modelId="{B92D94BF-3FC2-4A7C-BC9F-03C2F639AEFE}" type="pres">
      <dgm:prSet presAssocID="{0D37B78A-4D8B-439E-AD73-AD07F340D55B}" presName="hierChild5" presStyleCnt="0"/>
      <dgm:spPr/>
    </dgm:pt>
    <dgm:pt modelId="{802EB5E0-5C00-4DC3-9EB1-2442453C19F2}" type="pres">
      <dgm:prSet presAssocID="{C2A2CFB6-2C10-4C46-816C-1E7199871A2F}" presName="hierChild3" presStyleCnt="0"/>
      <dgm:spPr/>
    </dgm:pt>
    <dgm:pt modelId="{990254BF-1559-4EA9-805F-AA8547DB21CF}" type="pres">
      <dgm:prSet presAssocID="{D86833F2-9208-4061-B67C-8845C222D38F}" presName="hierRoot1" presStyleCnt="0">
        <dgm:presLayoutVars>
          <dgm:hierBranch val="init"/>
        </dgm:presLayoutVars>
      </dgm:prSet>
      <dgm:spPr/>
    </dgm:pt>
    <dgm:pt modelId="{88054E78-7058-4982-9506-CA6B0BA9F3CF}" type="pres">
      <dgm:prSet presAssocID="{D86833F2-9208-4061-B67C-8845C222D38F}" presName="rootComposite1" presStyleCnt="0"/>
      <dgm:spPr/>
    </dgm:pt>
    <dgm:pt modelId="{018525AA-B125-4FF8-8124-7C3B3B4572A1}" type="pres">
      <dgm:prSet presAssocID="{D86833F2-9208-4061-B67C-8845C222D38F}" presName="rootText1" presStyleLbl="node0" presStyleIdx="1" presStyleCnt="2" custScaleY="30704" custLinFactX="-21560" custLinFactNeighborX="-100000" custLinFactNeighborY="-41035">
        <dgm:presLayoutVars>
          <dgm:chPref val="3"/>
        </dgm:presLayoutVars>
      </dgm:prSet>
      <dgm:spPr/>
      <dgm:t>
        <a:bodyPr/>
        <a:lstStyle/>
        <a:p>
          <a:endParaRPr lang="tr-TR"/>
        </a:p>
      </dgm:t>
    </dgm:pt>
    <dgm:pt modelId="{6C3855E0-8451-4B4A-831B-3F14BBE58F3C}" type="pres">
      <dgm:prSet presAssocID="{D86833F2-9208-4061-B67C-8845C222D38F}" presName="rootConnector1" presStyleLbl="node1" presStyleIdx="0" presStyleCnt="0"/>
      <dgm:spPr/>
      <dgm:t>
        <a:bodyPr/>
        <a:lstStyle/>
        <a:p>
          <a:endParaRPr lang="tr-TR"/>
        </a:p>
      </dgm:t>
    </dgm:pt>
    <dgm:pt modelId="{EFD9CB15-CE7A-4F0B-8020-AD8FB715D997}" type="pres">
      <dgm:prSet presAssocID="{D86833F2-9208-4061-B67C-8845C222D38F}" presName="hierChild2" presStyleCnt="0"/>
      <dgm:spPr/>
    </dgm:pt>
    <dgm:pt modelId="{67D4D1C9-8762-43CB-9EB6-F1E3CDDC07DC}" type="pres">
      <dgm:prSet presAssocID="{D86833F2-9208-4061-B67C-8845C222D38F}" presName="hierChild3" presStyleCnt="0"/>
      <dgm:spPr/>
    </dgm:pt>
  </dgm:ptLst>
  <dgm:cxnLst>
    <dgm:cxn modelId="{B32084FA-10F9-4DCF-B27F-267F6AC393BC}" type="presOf" srcId="{2868B065-D745-4E42-AB1E-8A8B07C325AA}" destId="{88225957-7257-4360-A471-DBE3BA5AC22C}" srcOrd="1" destOrd="0" presId="urn:microsoft.com/office/officeart/2005/8/layout/orgChart1"/>
    <dgm:cxn modelId="{12F99268-B676-48AD-B2F9-5BF3F5E7E195}" type="presOf" srcId="{0D37B78A-4D8B-439E-AD73-AD07F340D55B}" destId="{C31BEAEC-CCCC-4330-9921-42B6307B3085}" srcOrd="1" destOrd="0" presId="urn:microsoft.com/office/officeart/2005/8/layout/orgChart1"/>
    <dgm:cxn modelId="{14765560-57F1-4710-984B-7481C200194A}" type="presOf" srcId="{6B440597-5E42-4B12-8812-461C1D4961A3}" destId="{0F0CDAE4-E8D9-4232-BABB-B7C084B4CFF6}" srcOrd="0" destOrd="0" presId="urn:microsoft.com/office/officeart/2005/8/layout/orgChart1"/>
    <dgm:cxn modelId="{B5FF9FA0-4BF5-43BD-A471-ABE62757F8EA}" srcId="{C2A2CFB6-2C10-4C46-816C-1E7199871A2F}" destId="{0D37B78A-4D8B-439E-AD73-AD07F340D55B}" srcOrd="2" destOrd="0" parTransId="{A832740E-C1A2-4886-AD9A-669C78BDF76D}" sibTransId="{564E5F5C-4D03-4567-A7C3-DC40256AC191}"/>
    <dgm:cxn modelId="{1C97506D-4FFB-4A79-86A6-C2E2991C6C22}" type="presOf" srcId="{D14AF750-87D9-4087-B93B-DB84007F0C86}" destId="{2EE87820-FF06-4FF9-B620-BCC327FA576F}" srcOrd="0" destOrd="0" presId="urn:microsoft.com/office/officeart/2005/8/layout/orgChart1"/>
    <dgm:cxn modelId="{83DB1C01-4074-4D32-B914-62FC2F0A240E}" type="presOf" srcId="{2868B065-D745-4E42-AB1E-8A8B07C325AA}" destId="{9106B613-D056-414C-878D-5487D94AAB36}" srcOrd="0" destOrd="0" presId="urn:microsoft.com/office/officeart/2005/8/layout/orgChart1"/>
    <dgm:cxn modelId="{DEFB6011-96AE-46C4-A198-95AFFF218BFA}" type="presOf" srcId="{D86833F2-9208-4061-B67C-8845C222D38F}" destId="{018525AA-B125-4FF8-8124-7C3B3B4572A1}" srcOrd="0" destOrd="0" presId="urn:microsoft.com/office/officeart/2005/8/layout/orgChart1"/>
    <dgm:cxn modelId="{B628ACD1-951C-4667-9E2B-04E9DFAEBA43}" type="presOf" srcId="{D86833F2-9208-4061-B67C-8845C222D38F}" destId="{6C3855E0-8451-4B4A-831B-3F14BBE58F3C}" srcOrd="1" destOrd="0" presId="urn:microsoft.com/office/officeart/2005/8/layout/orgChart1"/>
    <dgm:cxn modelId="{DD45FF2A-E471-4AD6-A317-787E0D2824C0}" srcId="{C2A2CFB6-2C10-4C46-816C-1E7199871A2F}" destId="{C331BE13-3B94-4469-9C41-87DABD49C013}" srcOrd="1" destOrd="0" parTransId="{3F97C8D8-2984-48F6-AB94-5074FEC71632}" sibTransId="{42698D27-1463-41D9-AF5A-994E96F4A9F7}"/>
    <dgm:cxn modelId="{1C747615-F31B-431B-B959-824E1BBD1F43}" type="presOf" srcId="{3F97C8D8-2984-48F6-AB94-5074FEC71632}" destId="{FBF9A0DA-7619-4DB5-B756-83257510D7E5}" srcOrd="0" destOrd="0" presId="urn:microsoft.com/office/officeart/2005/8/layout/orgChart1"/>
    <dgm:cxn modelId="{5F747677-1C88-4D27-B5B3-13E16931DB7B}" type="presOf" srcId="{C2A2CFB6-2C10-4C46-816C-1E7199871A2F}" destId="{49B837A9-8550-4D01-BD49-77E43B9FEED8}" srcOrd="0" destOrd="0" presId="urn:microsoft.com/office/officeart/2005/8/layout/orgChart1"/>
    <dgm:cxn modelId="{A98CFAEC-EAE1-46E2-B847-295EA8899D04}" type="presOf" srcId="{C2A2CFB6-2C10-4C46-816C-1E7199871A2F}" destId="{BD67FC0A-FF45-474E-9F15-EFBE4FEA9D37}" srcOrd="1" destOrd="0" presId="urn:microsoft.com/office/officeart/2005/8/layout/orgChart1"/>
    <dgm:cxn modelId="{EC5E5F1D-B04E-4215-A7D7-81F970370727}" srcId="{6B440597-5E42-4B12-8812-461C1D4961A3}" destId="{D86833F2-9208-4061-B67C-8845C222D38F}" srcOrd="1" destOrd="0" parTransId="{2ECCE81E-734F-436B-86A7-98004C53299F}" sibTransId="{E6A54102-9B4D-4F9E-A853-F5217C42E053}"/>
    <dgm:cxn modelId="{E8D0B19E-BD9C-4360-95EF-8ED04E01AAE9}" type="presOf" srcId="{C331BE13-3B94-4469-9C41-87DABD49C013}" destId="{FB308D1C-FECB-492D-A231-7C7D9C494F9C}" srcOrd="1" destOrd="0" presId="urn:microsoft.com/office/officeart/2005/8/layout/orgChart1"/>
    <dgm:cxn modelId="{397583D0-12F3-4E81-8E6A-227F87939D7E}" srcId="{6B440597-5E42-4B12-8812-461C1D4961A3}" destId="{C2A2CFB6-2C10-4C46-816C-1E7199871A2F}" srcOrd="0" destOrd="0" parTransId="{74C6F4EC-A5A3-4BA3-B432-48E48C694FDA}" sibTransId="{7668A75D-9EA0-4308-A84B-69E779DCFD0B}"/>
    <dgm:cxn modelId="{A8EEAC60-D35C-4816-91C5-8D2B13D9B3EB}" type="presOf" srcId="{A832740E-C1A2-4886-AD9A-669C78BDF76D}" destId="{8319474A-FA62-42BF-97D4-7029BC681A4C}" srcOrd="0" destOrd="0" presId="urn:microsoft.com/office/officeart/2005/8/layout/orgChart1"/>
    <dgm:cxn modelId="{3068C8DC-08A6-43C3-9E70-3506C7B66A29}" srcId="{C2A2CFB6-2C10-4C46-816C-1E7199871A2F}" destId="{2868B065-D745-4E42-AB1E-8A8B07C325AA}" srcOrd="0" destOrd="0" parTransId="{D14AF750-87D9-4087-B93B-DB84007F0C86}" sibTransId="{A098677F-C177-464C-9AE4-FE15796A24AB}"/>
    <dgm:cxn modelId="{AD08F613-FD41-4B9A-9426-B5BF2DBC3DA5}" type="presOf" srcId="{C331BE13-3B94-4469-9C41-87DABD49C013}" destId="{CC7CDF2C-BAAA-4A44-83A9-44D516ABD464}" srcOrd="0" destOrd="0" presId="urn:microsoft.com/office/officeart/2005/8/layout/orgChart1"/>
    <dgm:cxn modelId="{7E3D7644-01FB-4F26-9C21-4F3F6D09C7A7}" type="presOf" srcId="{0D37B78A-4D8B-439E-AD73-AD07F340D55B}" destId="{DE08EA79-A2FB-4978-B3F3-638711F448DE}" srcOrd="0" destOrd="0" presId="urn:microsoft.com/office/officeart/2005/8/layout/orgChart1"/>
    <dgm:cxn modelId="{2ADB257B-458D-47CB-B1F5-591046761269}" type="presParOf" srcId="{0F0CDAE4-E8D9-4232-BABB-B7C084B4CFF6}" destId="{5B391E11-6A7F-4391-9939-347BBE778E0A}" srcOrd="0" destOrd="0" presId="urn:microsoft.com/office/officeart/2005/8/layout/orgChart1"/>
    <dgm:cxn modelId="{8AD01D6D-BD96-49CA-B681-CD3E16F21970}" type="presParOf" srcId="{5B391E11-6A7F-4391-9939-347BBE778E0A}" destId="{B0055DBF-0CA5-49F1-B92B-3E712621F0F4}" srcOrd="0" destOrd="0" presId="urn:microsoft.com/office/officeart/2005/8/layout/orgChart1"/>
    <dgm:cxn modelId="{0D4D7F0D-70D1-42D5-B723-8889BDEF3051}" type="presParOf" srcId="{B0055DBF-0CA5-49F1-B92B-3E712621F0F4}" destId="{49B837A9-8550-4D01-BD49-77E43B9FEED8}" srcOrd="0" destOrd="0" presId="urn:microsoft.com/office/officeart/2005/8/layout/orgChart1"/>
    <dgm:cxn modelId="{5E44BF0A-7FCF-4545-8676-F3CBD49DD92E}" type="presParOf" srcId="{B0055DBF-0CA5-49F1-B92B-3E712621F0F4}" destId="{BD67FC0A-FF45-474E-9F15-EFBE4FEA9D37}" srcOrd="1" destOrd="0" presId="urn:microsoft.com/office/officeart/2005/8/layout/orgChart1"/>
    <dgm:cxn modelId="{3138DA65-8D61-41C8-8D11-420F880371B4}" type="presParOf" srcId="{5B391E11-6A7F-4391-9939-347BBE778E0A}" destId="{797F9411-B5AB-4467-8D35-0CED3C78A12C}" srcOrd="1" destOrd="0" presId="urn:microsoft.com/office/officeart/2005/8/layout/orgChart1"/>
    <dgm:cxn modelId="{0925EBB2-8F71-4864-8B19-A25D1AFB5A59}" type="presParOf" srcId="{797F9411-B5AB-4467-8D35-0CED3C78A12C}" destId="{2EE87820-FF06-4FF9-B620-BCC327FA576F}" srcOrd="0" destOrd="0" presId="urn:microsoft.com/office/officeart/2005/8/layout/orgChart1"/>
    <dgm:cxn modelId="{6B7C7393-D762-4C0A-9EEC-75275461A4A8}" type="presParOf" srcId="{797F9411-B5AB-4467-8D35-0CED3C78A12C}" destId="{E915FCA0-3CB4-4FAE-87DE-2D8EAEC4281C}" srcOrd="1" destOrd="0" presId="urn:microsoft.com/office/officeart/2005/8/layout/orgChart1"/>
    <dgm:cxn modelId="{FB3FF7AE-1E91-4F96-91CE-13225F8D7B68}" type="presParOf" srcId="{E915FCA0-3CB4-4FAE-87DE-2D8EAEC4281C}" destId="{F5A64646-092F-44AF-A4A2-F3BABA919936}" srcOrd="0" destOrd="0" presId="urn:microsoft.com/office/officeart/2005/8/layout/orgChart1"/>
    <dgm:cxn modelId="{3D74AD14-D405-4257-8AAA-6E915E9E1689}" type="presParOf" srcId="{F5A64646-092F-44AF-A4A2-F3BABA919936}" destId="{9106B613-D056-414C-878D-5487D94AAB36}" srcOrd="0" destOrd="0" presId="urn:microsoft.com/office/officeart/2005/8/layout/orgChart1"/>
    <dgm:cxn modelId="{D45C1E3D-8637-4364-8E32-2719D9D8AB63}" type="presParOf" srcId="{F5A64646-092F-44AF-A4A2-F3BABA919936}" destId="{88225957-7257-4360-A471-DBE3BA5AC22C}" srcOrd="1" destOrd="0" presId="urn:microsoft.com/office/officeart/2005/8/layout/orgChart1"/>
    <dgm:cxn modelId="{13B8C801-745A-455D-AC68-E5642F9004E6}" type="presParOf" srcId="{E915FCA0-3CB4-4FAE-87DE-2D8EAEC4281C}" destId="{B63DBD27-2AF9-43C8-8A87-B5F0F2E42EC4}" srcOrd="1" destOrd="0" presId="urn:microsoft.com/office/officeart/2005/8/layout/orgChart1"/>
    <dgm:cxn modelId="{914C3C5F-8031-483C-BDEE-869B8B008116}" type="presParOf" srcId="{E915FCA0-3CB4-4FAE-87DE-2D8EAEC4281C}" destId="{8E92A9A4-38BF-49DC-A66B-F9050786CF30}" srcOrd="2" destOrd="0" presId="urn:microsoft.com/office/officeart/2005/8/layout/orgChart1"/>
    <dgm:cxn modelId="{EAA6C13B-E0A5-4DDD-9FB6-1B88133B3723}" type="presParOf" srcId="{797F9411-B5AB-4467-8D35-0CED3C78A12C}" destId="{FBF9A0DA-7619-4DB5-B756-83257510D7E5}" srcOrd="2" destOrd="0" presId="urn:microsoft.com/office/officeart/2005/8/layout/orgChart1"/>
    <dgm:cxn modelId="{4503C145-3488-4731-A284-7B366C47ACCD}" type="presParOf" srcId="{797F9411-B5AB-4467-8D35-0CED3C78A12C}" destId="{06198DC0-03D6-4597-B474-3D5E3F36D16C}" srcOrd="3" destOrd="0" presId="urn:microsoft.com/office/officeart/2005/8/layout/orgChart1"/>
    <dgm:cxn modelId="{F1ADEE7F-B718-4D84-AC58-C1E84AC01F52}" type="presParOf" srcId="{06198DC0-03D6-4597-B474-3D5E3F36D16C}" destId="{639C8E9B-7BF9-4F74-8E9A-A0AC3462F50D}" srcOrd="0" destOrd="0" presId="urn:microsoft.com/office/officeart/2005/8/layout/orgChart1"/>
    <dgm:cxn modelId="{68CB500B-ADFD-4A92-8ADF-92751A3FD715}" type="presParOf" srcId="{639C8E9B-7BF9-4F74-8E9A-A0AC3462F50D}" destId="{CC7CDF2C-BAAA-4A44-83A9-44D516ABD464}" srcOrd="0" destOrd="0" presId="urn:microsoft.com/office/officeart/2005/8/layout/orgChart1"/>
    <dgm:cxn modelId="{CC78FCE7-555D-4E37-8432-22C8B8D39A08}" type="presParOf" srcId="{639C8E9B-7BF9-4F74-8E9A-A0AC3462F50D}" destId="{FB308D1C-FECB-492D-A231-7C7D9C494F9C}" srcOrd="1" destOrd="0" presId="urn:microsoft.com/office/officeart/2005/8/layout/orgChart1"/>
    <dgm:cxn modelId="{C9D7D63A-D0FB-4BAC-80D5-CEF4C407AD7F}" type="presParOf" srcId="{06198DC0-03D6-4597-B474-3D5E3F36D16C}" destId="{49A34C59-78BF-4914-8621-1DC9FDC43467}" srcOrd="1" destOrd="0" presId="urn:microsoft.com/office/officeart/2005/8/layout/orgChart1"/>
    <dgm:cxn modelId="{9D36EAF1-771A-465A-9065-C785057454FB}" type="presParOf" srcId="{06198DC0-03D6-4597-B474-3D5E3F36D16C}" destId="{9171EA98-3678-4D42-B143-FFE395FD7CC8}" srcOrd="2" destOrd="0" presId="urn:microsoft.com/office/officeart/2005/8/layout/orgChart1"/>
    <dgm:cxn modelId="{727AA0DA-33E0-46E4-826B-0ABC1D700F6D}" type="presParOf" srcId="{797F9411-B5AB-4467-8D35-0CED3C78A12C}" destId="{8319474A-FA62-42BF-97D4-7029BC681A4C}" srcOrd="4" destOrd="0" presId="urn:microsoft.com/office/officeart/2005/8/layout/orgChart1"/>
    <dgm:cxn modelId="{4FFF9502-BA4A-4E19-BEDD-B14273517A88}" type="presParOf" srcId="{797F9411-B5AB-4467-8D35-0CED3C78A12C}" destId="{DEBD9E25-C249-4D8A-9583-8BDD61CB8ACC}" srcOrd="5" destOrd="0" presId="urn:microsoft.com/office/officeart/2005/8/layout/orgChart1"/>
    <dgm:cxn modelId="{B435648D-C55E-4A60-B402-EF093F5FFEEE}" type="presParOf" srcId="{DEBD9E25-C249-4D8A-9583-8BDD61CB8ACC}" destId="{43D53EAD-68F3-4942-B13C-EC45300FFD88}" srcOrd="0" destOrd="0" presId="urn:microsoft.com/office/officeart/2005/8/layout/orgChart1"/>
    <dgm:cxn modelId="{F1324A01-0C2B-4766-B8FF-48F13105E24E}" type="presParOf" srcId="{43D53EAD-68F3-4942-B13C-EC45300FFD88}" destId="{DE08EA79-A2FB-4978-B3F3-638711F448DE}" srcOrd="0" destOrd="0" presId="urn:microsoft.com/office/officeart/2005/8/layout/orgChart1"/>
    <dgm:cxn modelId="{44C00944-4BE1-483B-B233-AA346F1180D6}" type="presParOf" srcId="{43D53EAD-68F3-4942-B13C-EC45300FFD88}" destId="{C31BEAEC-CCCC-4330-9921-42B6307B3085}" srcOrd="1" destOrd="0" presId="urn:microsoft.com/office/officeart/2005/8/layout/orgChart1"/>
    <dgm:cxn modelId="{916647F4-F0AB-43AA-9BB6-8BD57D8363B0}" type="presParOf" srcId="{DEBD9E25-C249-4D8A-9583-8BDD61CB8ACC}" destId="{CCDF4AAD-1F2B-4064-A10B-2D6B657C8C75}" srcOrd="1" destOrd="0" presId="urn:microsoft.com/office/officeart/2005/8/layout/orgChart1"/>
    <dgm:cxn modelId="{B94AB632-182D-4F7E-BFA0-4B19598E7D9C}" type="presParOf" srcId="{DEBD9E25-C249-4D8A-9583-8BDD61CB8ACC}" destId="{B92D94BF-3FC2-4A7C-BC9F-03C2F639AEFE}" srcOrd="2" destOrd="0" presId="urn:microsoft.com/office/officeart/2005/8/layout/orgChart1"/>
    <dgm:cxn modelId="{4685C9B3-58A5-4799-9B51-87FEC496DAD8}" type="presParOf" srcId="{5B391E11-6A7F-4391-9939-347BBE778E0A}" destId="{802EB5E0-5C00-4DC3-9EB1-2442453C19F2}" srcOrd="2" destOrd="0" presId="urn:microsoft.com/office/officeart/2005/8/layout/orgChart1"/>
    <dgm:cxn modelId="{59F06235-07C0-45A3-B5B3-6C10B9B3DADB}" type="presParOf" srcId="{0F0CDAE4-E8D9-4232-BABB-B7C084B4CFF6}" destId="{990254BF-1559-4EA9-805F-AA8547DB21CF}" srcOrd="1" destOrd="0" presId="urn:microsoft.com/office/officeart/2005/8/layout/orgChart1"/>
    <dgm:cxn modelId="{92C30FDE-2354-4ED1-ABF3-93F4BD2429DA}" type="presParOf" srcId="{990254BF-1559-4EA9-805F-AA8547DB21CF}" destId="{88054E78-7058-4982-9506-CA6B0BA9F3CF}" srcOrd="0" destOrd="0" presId="urn:microsoft.com/office/officeart/2005/8/layout/orgChart1"/>
    <dgm:cxn modelId="{A460C0A4-49A0-4A61-9795-6F8D1C89CFFF}" type="presParOf" srcId="{88054E78-7058-4982-9506-CA6B0BA9F3CF}" destId="{018525AA-B125-4FF8-8124-7C3B3B4572A1}" srcOrd="0" destOrd="0" presId="urn:microsoft.com/office/officeart/2005/8/layout/orgChart1"/>
    <dgm:cxn modelId="{0F337D49-42BD-4FE4-A04E-D2CB5DE051FF}" type="presParOf" srcId="{88054E78-7058-4982-9506-CA6B0BA9F3CF}" destId="{6C3855E0-8451-4B4A-831B-3F14BBE58F3C}" srcOrd="1" destOrd="0" presId="urn:microsoft.com/office/officeart/2005/8/layout/orgChart1"/>
    <dgm:cxn modelId="{0FAEC0DD-85AB-4E4F-8B39-0A9758FCE928}" type="presParOf" srcId="{990254BF-1559-4EA9-805F-AA8547DB21CF}" destId="{EFD9CB15-CE7A-4F0B-8020-AD8FB715D997}" srcOrd="1" destOrd="0" presId="urn:microsoft.com/office/officeart/2005/8/layout/orgChart1"/>
    <dgm:cxn modelId="{C0ECF625-8F21-4E66-889F-5BA6116CF2C2}" type="presParOf" srcId="{990254BF-1559-4EA9-805F-AA8547DB21CF}" destId="{67D4D1C9-8762-43CB-9EB6-F1E3CDDC07D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9474A-FA62-42BF-97D4-7029BC681A4C}">
      <dsp:nvSpPr>
        <dsp:cNvPr id="0" name=""/>
        <dsp:cNvSpPr/>
      </dsp:nvSpPr>
      <dsp:spPr>
        <a:xfrm>
          <a:off x="4168140" y="1560233"/>
          <a:ext cx="2948989" cy="511808"/>
        </a:xfrm>
        <a:custGeom>
          <a:avLst/>
          <a:gdLst/>
          <a:ahLst/>
          <a:cxnLst/>
          <a:rect l="0" t="0" r="0" b="0"/>
          <a:pathLst>
            <a:path>
              <a:moveTo>
                <a:pt x="0" y="0"/>
              </a:moveTo>
              <a:lnTo>
                <a:pt x="0" y="255904"/>
              </a:lnTo>
              <a:lnTo>
                <a:pt x="2948989" y="255904"/>
              </a:lnTo>
              <a:lnTo>
                <a:pt x="2948989" y="511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F9A0DA-7619-4DB5-B756-83257510D7E5}">
      <dsp:nvSpPr>
        <dsp:cNvPr id="0" name=""/>
        <dsp:cNvSpPr/>
      </dsp:nvSpPr>
      <dsp:spPr>
        <a:xfrm>
          <a:off x="4122420" y="1560233"/>
          <a:ext cx="91440" cy="511808"/>
        </a:xfrm>
        <a:custGeom>
          <a:avLst/>
          <a:gdLst/>
          <a:ahLst/>
          <a:cxnLst/>
          <a:rect l="0" t="0" r="0" b="0"/>
          <a:pathLst>
            <a:path>
              <a:moveTo>
                <a:pt x="45720" y="0"/>
              </a:moveTo>
              <a:lnTo>
                <a:pt x="45720" y="511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E87820-FF06-4FF9-B620-BCC327FA576F}">
      <dsp:nvSpPr>
        <dsp:cNvPr id="0" name=""/>
        <dsp:cNvSpPr/>
      </dsp:nvSpPr>
      <dsp:spPr>
        <a:xfrm>
          <a:off x="1219150" y="1560233"/>
          <a:ext cx="2948989" cy="511808"/>
        </a:xfrm>
        <a:custGeom>
          <a:avLst/>
          <a:gdLst/>
          <a:ahLst/>
          <a:cxnLst/>
          <a:rect l="0" t="0" r="0" b="0"/>
          <a:pathLst>
            <a:path>
              <a:moveTo>
                <a:pt x="2948989" y="0"/>
              </a:moveTo>
              <a:lnTo>
                <a:pt x="2948989" y="255904"/>
              </a:lnTo>
              <a:lnTo>
                <a:pt x="0" y="255904"/>
              </a:lnTo>
              <a:lnTo>
                <a:pt x="0" y="511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B837A9-8550-4D01-BD49-77E43B9FEED8}">
      <dsp:nvSpPr>
        <dsp:cNvPr id="0" name=""/>
        <dsp:cNvSpPr/>
      </dsp:nvSpPr>
      <dsp:spPr>
        <a:xfrm>
          <a:off x="2949549" y="1042088"/>
          <a:ext cx="2437181" cy="518144"/>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latin typeface="Comic Sans MS" pitchFamily="66" charset="0"/>
            </a:rPr>
            <a:t>Divan-ı Hümayun</a:t>
          </a:r>
          <a:endParaRPr lang="tr-TR" sz="1800" b="1" kern="1200" dirty="0">
            <a:latin typeface="Comic Sans MS" pitchFamily="66" charset="0"/>
          </a:endParaRPr>
        </a:p>
      </dsp:txBody>
      <dsp:txXfrm>
        <a:off x="2949549" y="1042088"/>
        <a:ext cx="2437181" cy="518144"/>
      </dsp:txXfrm>
    </dsp:sp>
    <dsp:sp modelId="{9106B613-D056-414C-878D-5487D94AAB36}">
      <dsp:nvSpPr>
        <dsp:cNvPr id="0" name=""/>
        <dsp:cNvSpPr/>
      </dsp:nvSpPr>
      <dsp:spPr>
        <a:xfrm>
          <a:off x="559" y="2072041"/>
          <a:ext cx="2437181" cy="1218590"/>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latin typeface="Comic Sans MS" pitchFamily="66" charset="0"/>
            </a:rPr>
            <a:t>SEYFİYE</a:t>
          </a:r>
        </a:p>
        <a:p>
          <a:pPr lvl="0" algn="ctr" defTabSz="800100">
            <a:lnSpc>
              <a:spcPct val="90000"/>
            </a:lnSpc>
            <a:spcBef>
              <a:spcPct val="0"/>
            </a:spcBef>
            <a:spcAft>
              <a:spcPct val="35000"/>
            </a:spcAft>
          </a:pPr>
          <a:r>
            <a:rPr lang="tr-TR" sz="1800" b="1" kern="1200" dirty="0" smtClean="0">
              <a:latin typeface="Comic Sans MS" pitchFamily="66" charset="0"/>
            </a:rPr>
            <a:t>-Yönetim</a:t>
          </a:r>
        </a:p>
        <a:p>
          <a:pPr lvl="0" algn="ctr" defTabSz="800100">
            <a:lnSpc>
              <a:spcPct val="90000"/>
            </a:lnSpc>
            <a:spcBef>
              <a:spcPct val="0"/>
            </a:spcBef>
            <a:spcAft>
              <a:spcPct val="35000"/>
            </a:spcAft>
          </a:pPr>
          <a:r>
            <a:rPr lang="tr-TR" sz="1800" b="1" kern="1200" dirty="0" smtClean="0">
              <a:latin typeface="Comic Sans MS" pitchFamily="66" charset="0"/>
            </a:rPr>
            <a:t>-Askerlik</a:t>
          </a:r>
          <a:endParaRPr lang="tr-TR" sz="1800" b="1" kern="1200" dirty="0">
            <a:latin typeface="Comic Sans MS" pitchFamily="66" charset="0"/>
          </a:endParaRPr>
        </a:p>
      </dsp:txBody>
      <dsp:txXfrm>
        <a:off x="559" y="2072041"/>
        <a:ext cx="2437181" cy="1218590"/>
      </dsp:txXfrm>
    </dsp:sp>
    <dsp:sp modelId="{CC7CDF2C-BAAA-4A44-83A9-44D516ABD464}">
      <dsp:nvSpPr>
        <dsp:cNvPr id="0" name=""/>
        <dsp:cNvSpPr/>
      </dsp:nvSpPr>
      <dsp:spPr>
        <a:xfrm>
          <a:off x="2949549" y="2072041"/>
          <a:ext cx="2437181" cy="1218590"/>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latin typeface="Comic Sans MS" pitchFamily="66" charset="0"/>
            </a:rPr>
            <a:t>İLMİYE</a:t>
          </a:r>
        </a:p>
        <a:p>
          <a:pPr lvl="0" algn="ctr" defTabSz="800100">
            <a:lnSpc>
              <a:spcPct val="90000"/>
            </a:lnSpc>
            <a:spcBef>
              <a:spcPct val="0"/>
            </a:spcBef>
            <a:spcAft>
              <a:spcPct val="35000"/>
            </a:spcAft>
          </a:pPr>
          <a:r>
            <a:rPr lang="tr-TR" sz="1800" b="1" kern="1200" dirty="0" smtClean="0">
              <a:latin typeface="Comic Sans MS" pitchFamily="66" charset="0"/>
            </a:rPr>
            <a:t>-Eğitim</a:t>
          </a:r>
        </a:p>
        <a:p>
          <a:pPr lvl="0" algn="ctr" defTabSz="800100">
            <a:lnSpc>
              <a:spcPct val="90000"/>
            </a:lnSpc>
            <a:spcBef>
              <a:spcPct val="0"/>
            </a:spcBef>
            <a:spcAft>
              <a:spcPct val="35000"/>
            </a:spcAft>
          </a:pPr>
          <a:r>
            <a:rPr lang="tr-TR" sz="1800" b="1" kern="1200" dirty="0" smtClean="0">
              <a:latin typeface="Comic Sans MS" pitchFamily="66" charset="0"/>
            </a:rPr>
            <a:t>-Adalet</a:t>
          </a:r>
          <a:endParaRPr lang="tr-TR" sz="1800" b="1" kern="1200" dirty="0">
            <a:latin typeface="Comic Sans MS" pitchFamily="66" charset="0"/>
          </a:endParaRPr>
        </a:p>
      </dsp:txBody>
      <dsp:txXfrm>
        <a:off x="2949549" y="2072041"/>
        <a:ext cx="2437181" cy="1218590"/>
      </dsp:txXfrm>
    </dsp:sp>
    <dsp:sp modelId="{DE08EA79-A2FB-4978-B3F3-638711F448DE}">
      <dsp:nvSpPr>
        <dsp:cNvPr id="0" name=""/>
        <dsp:cNvSpPr/>
      </dsp:nvSpPr>
      <dsp:spPr>
        <a:xfrm>
          <a:off x="5898538" y="2072041"/>
          <a:ext cx="2437181" cy="1218590"/>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latin typeface="Comic Sans MS" pitchFamily="66" charset="0"/>
            </a:rPr>
            <a:t>KALEMİYE</a:t>
          </a:r>
        </a:p>
        <a:p>
          <a:pPr lvl="0" algn="ctr" defTabSz="800100">
            <a:lnSpc>
              <a:spcPct val="90000"/>
            </a:lnSpc>
            <a:spcBef>
              <a:spcPct val="0"/>
            </a:spcBef>
            <a:spcAft>
              <a:spcPct val="35000"/>
            </a:spcAft>
          </a:pPr>
          <a:r>
            <a:rPr lang="tr-TR" sz="1800" b="1" kern="1200" dirty="0" smtClean="0">
              <a:latin typeface="Comic Sans MS" pitchFamily="66" charset="0"/>
            </a:rPr>
            <a:t>-Mali</a:t>
          </a:r>
        </a:p>
        <a:p>
          <a:pPr lvl="0" algn="ctr" defTabSz="800100">
            <a:lnSpc>
              <a:spcPct val="90000"/>
            </a:lnSpc>
            <a:spcBef>
              <a:spcPct val="0"/>
            </a:spcBef>
            <a:spcAft>
              <a:spcPct val="35000"/>
            </a:spcAft>
          </a:pPr>
          <a:r>
            <a:rPr lang="tr-TR" sz="1800" b="1" kern="1200" dirty="0" smtClean="0">
              <a:latin typeface="Comic Sans MS" pitchFamily="66" charset="0"/>
            </a:rPr>
            <a:t>-İdari</a:t>
          </a:r>
          <a:endParaRPr lang="tr-TR" sz="1800" b="1" kern="1200" dirty="0">
            <a:latin typeface="Comic Sans MS" pitchFamily="66" charset="0"/>
          </a:endParaRPr>
        </a:p>
      </dsp:txBody>
      <dsp:txXfrm>
        <a:off x="5898538" y="2072041"/>
        <a:ext cx="2437181" cy="1218590"/>
      </dsp:txXfrm>
    </dsp:sp>
    <dsp:sp modelId="{018525AA-B125-4FF8-8124-7C3B3B4572A1}">
      <dsp:nvSpPr>
        <dsp:cNvPr id="0" name=""/>
        <dsp:cNvSpPr/>
      </dsp:nvSpPr>
      <dsp:spPr>
        <a:xfrm>
          <a:off x="2935901" y="542039"/>
          <a:ext cx="2437181" cy="374156"/>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latin typeface="Comic Sans MS" pitchFamily="66" charset="0"/>
            </a:rPr>
            <a:t>PADİŞAH</a:t>
          </a:r>
          <a:endParaRPr lang="tr-TR" sz="1800" b="1" kern="1200" dirty="0">
            <a:latin typeface="Comic Sans MS" pitchFamily="66" charset="0"/>
          </a:endParaRPr>
        </a:p>
      </dsp:txBody>
      <dsp:txXfrm>
        <a:off x="2935901" y="542039"/>
        <a:ext cx="2437181" cy="37415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12.9.2018</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7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2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1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1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alpha val="9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2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12.9.2018</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2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2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901337" y="2349243"/>
            <a:ext cx="10280469" cy="2800767"/>
          </a:xfrm>
          <a:prstGeom prst="rect">
            <a:avLst/>
          </a:prstGeom>
          <a:solidFill>
            <a:srgbClr val="0070C0"/>
          </a:solidFill>
          <a:ln w="88900">
            <a:solidFill>
              <a:schemeClr val="bg1"/>
            </a:solidFill>
          </a:ln>
        </p:spPr>
        <p:txBody>
          <a:bodyPr wrap="square" rtlCol="0">
            <a:spAutoFit/>
          </a:bodyPr>
          <a:lstStyle/>
          <a:p>
            <a:pPr algn="ctr"/>
            <a:r>
              <a:rPr lang="tr-TR" sz="8800" b="1" dirty="0" smtClean="0">
                <a:latin typeface="Cambria" pitchFamily="18" charset="0"/>
              </a:rPr>
              <a:t>TÜRKLERDE TOPLUM YAPISI</a:t>
            </a:r>
            <a:endParaRPr lang="tr-TR" sz="8800" b="1" dirty="0">
              <a:latin typeface="Cambria" pitchFamily="18" charset="0"/>
            </a:endParaRPr>
          </a:p>
        </p:txBody>
      </p:sp>
      <p:pic>
        <p:nvPicPr>
          <p:cNvPr id="1026" name="Picture 2" descr="C:\Users\Yusuf Kerem DUMAN\Desktop\kaş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6526" y="4950823"/>
            <a:ext cx="2645474" cy="1907177"/>
          </a:xfrm>
          <a:prstGeom prst="rect">
            <a:avLst/>
          </a:prstGeom>
          <a:noFill/>
          <a:extLst>
            <a:ext uri="{909E8E84-426E-40DD-AFC4-6F175D3DCCD1}">
              <a14:hiddenFill xmlns:a14="http://schemas.microsoft.com/office/drawing/2010/main">
                <a:solidFill>
                  <a:srgbClr val="FFFFFF"/>
                </a:solidFill>
              </a14:hiddenFill>
            </a:ext>
          </a:extLst>
        </p:spPr>
      </p:pic>
      <p:sp>
        <p:nvSpPr>
          <p:cNvPr id="2" name="Dolu Çerçeve 1"/>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2.</a:t>
            </a:r>
          </a:p>
          <a:p>
            <a:r>
              <a:rPr lang="tr-TR" sz="4800" b="1" dirty="0" smtClean="0"/>
              <a:t>Ünite</a:t>
            </a:r>
            <a:endParaRPr lang="tr-TR" sz="4800" b="1" dirty="0"/>
          </a:p>
        </p:txBody>
      </p:sp>
    </p:spTree>
    <p:extLst>
      <p:ext uri="{BB962C8B-B14F-4D97-AF65-F5344CB8AC3E}">
        <p14:creationId xmlns:p14="http://schemas.microsoft.com/office/powerpoint/2010/main" val="20282947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417740" y="4302118"/>
            <a:ext cx="9440760" cy="2123658"/>
          </a:xfrm>
          <a:prstGeom prst="rect">
            <a:avLst/>
          </a:prstGeom>
          <a:solidFill>
            <a:schemeClr val="bg1"/>
          </a:solidFill>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600" b="1" dirty="0" smtClean="0">
                <a:ln w="17780" cmpd="sng">
                  <a:solidFill>
                    <a:srgbClr val="FFFFFF"/>
                  </a:solidFill>
                  <a:prstDash val="solid"/>
                  <a:miter lim="800000"/>
                </a:ln>
                <a:solidFill>
                  <a:srgbClr val="00B0F0"/>
                </a:solidFill>
                <a:latin typeface="Cambria" pitchFamily="18" charset="0"/>
              </a:rPr>
              <a:t>İlk Türk Devletlerinde Toplum Yapısı</a:t>
            </a:r>
            <a:endParaRPr kumimoji="1" lang="tr-TR" sz="6600" b="1" dirty="0">
              <a:ln w="17780" cmpd="sng">
                <a:solidFill>
                  <a:srgbClr val="FFFFFF"/>
                </a:solidFill>
                <a:prstDash val="solid"/>
                <a:miter lim="800000"/>
              </a:ln>
              <a:solidFill>
                <a:srgbClr val="00B0F0"/>
              </a:solidFill>
              <a:latin typeface="Cambria" pitchFamily="18" charset="0"/>
            </a:endParaRPr>
          </a:p>
        </p:txBody>
      </p:sp>
      <p:pic>
        <p:nvPicPr>
          <p:cNvPr id="5136" name="Picture 16" descr="C:\Users\Yusuf Kerem DUMAN\Desktop\fff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241724"/>
            <a:ext cx="11328400" cy="476231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624729" y="2145277"/>
            <a:ext cx="4236571" cy="1015663"/>
          </a:xfrm>
          <a:prstGeom prst="rect">
            <a:avLst/>
          </a:prstGeom>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000" b="1" dirty="0">
                <a:ln w="17780" cmpd="sng">
                  <a:solidFill>
                    <a:srgbClr val="FFFFFF"/>
                  </a:solidFill>
                  <a:prstDash val="solid"/>
                  <a:miter lim="800000"/>
                </a:ln>
                <a:solidFill>
                  <a:srgbClr val="00B0F0"/>
                </a:solidFill>
                <a:latin typeface="Cambria" pitchFamily="18" charset="0"/>
              </a:rPr>
              <a:t>Bölüm 1</a:t>
            </a:r>
          </a:p>
        </p:txBody>
      </p:sp>
    </p:spTree>
    <p:extLst>
      <p:ext uri="{BB962C8B-B14F-4D97-AF65-F5344CB8AC3E}">
        <p14:creationId xmlns:p14="http://schemas.microsoft.com/office/powerpoint/2010/main" val="731316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817186"/>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3" name="Dolu Çerçeve 22"/>
          <p:cNvSpPr/>
          <p:nvPr/>
        </p:nvSpPr>
        <p:spPr>
          <a:xfrm>
            <a:off x="876300" y="658182"/>
            <a:ext cx="299030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1" name="Dolu Çerçeve 10"/>
          <p:cNvSpPr/>
          <p:nvPr/>
        </p:nvSpPr>
        <p:spPr>
          <a:xfrm>
            <a:off x="4869180" y="1764823"/>
            <a:ext cx="1688374"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mic Sans MS" pitchFamily="66" charset="0"/>
              </a:rPr>
              <a:t>SİBİRYA</a:t>
            </a:r>
            <a:endParaRPr lang="tr-TR" sz="2400" b="1" dirty="0">
              <a:solidFill>
                <a:schemeClr val="tx1"/>
              </a:solidFill>
              <a:latin typeface="Comic Sans MS" pitchFamily="66" charset="0"/>
            </a:endParaRPr>
          </a:p>
        </p:txBody>
      </p:sp>
      <p:sp>
        <p:nvSpPr>
          <p:cNvPr id="12" name="4 Dörtlü Ok"/>
          <p:cNvSpPr/>
          <p:nvPr/>
        </p:nvSpPr>
        <p:spPr>
          <a:xfrm>
            <a:off x="4248898" y="2286031"/>
            <a:ext cx="2928937" cy="2640013"/>
          </a:xfrm>
          <a:prstGeom prst="quadArrow">
            <a:avLst/>
          </a:prstGeom>
          <a:solidFill>
            <a:srgbClr val="FFFF00"/>
          </a:solidFill>
          <a:ln w="66675" cap="flat" cmpd="sng" algn="ctr">
            <a:solidFill>
              <a:schemeClr val="bg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rgbClr val="FFFFFF"/>
              </a:solidFill>
              <a:effectLst/>
              <a:uLnTx/>
              <a:uFillTx/>
              <a:latin typeface="Arial"/>
              <a:ea typeface="+mn-ea"/>
              <a:cs typeface="Arial"/>
            </a:endParaRPr>
          </a:p>
        </p:txBody>
      </p:sp>
      <p:sp>
        <p:nvSpPr>
          <p:cNvPr id="13" name="Dolu Çerçeve 12"/>
          <p:cNvSpPr/>
          <p:nvPr/>
        </p:nvSpPr>
        <p:spPr>
          <a:xfrm>
            <a:off x="3200400" y="4926044"/>
            <a:ext cx="5290457"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mic Sans MS" pitchFamily="66" charset="0"/>
              </a:rPr>
              <a:t>HİNDİKUŞ,KARANLIK DAĞLAR</a:t>
            </a:r>
            <a:endParaRPr lang="tr-TR" sz="2400" b="1" dirty="0">
              <a:solidFill>
                <a:schemeClr val="tx1"/>
              </a:solidFill>
              <a:latin typeface="Comic Sans MS" pitchFamily="66" charset="0"/>
            </a:endParaRPr>
          </a:p>
        </p:txBody>
      </p:sp>
      <p:sp>
        <p:nvSpPr>
          <p:cNvPr id="14" name="Dolu Çerçeve 13"/>
          <p:cNvSpPr/>
          <p:nvPr/>
        </p:nvSpPr>
        <p:spPr>
          <a:xfrm>
            <a:off x="1371599" y="3341961"/>
            <a:ext cx="2877299"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mic Sans MS" pitchFamily="66" charset="0"/>
              </a:rPr>
              <a:t>HAZAR DENİZİ</a:t>
            </a:r>
            <a:endParaRPr lang="tr-TR" sz="2400" b="1" dirty="0">
              <a:solidFill>
                <a:schemeClr val="tx1"/>
              </a:solidFill>
              <a:latin typeface="Comic Sans MS" pitchFamily="66" charset="0"/>
            </a:endParaRPr>
          </a:p>
        </p:txBody>
      </p:sp>
      <p:sp>
        <p:nvSpPr>
          <p:cNvPr id="15" name="Dolu Çerçeve 14"/>
          <p:cNvSpPr/>
          <p:nvPr/>
        </p:nvSpPr>
        <p:spPr>
          <a:xfrm>
            <a:off x="7177835" y="3345433"/>
            <a:ext cx="3481456" cy="521208"/>
          </a:xfrm>
          <a:prstGeom prst="bevel">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mic Sans MS" pitchFamily="66" charset="0"/>
              </a:rPr>
              <a:t> KİNGAN DAĞLARI</a:t>
            </a:r>
            <a:endParaRPr lang="tr-TR" sz="2400" b="1" dirty="0">
              <a:solidFill>
                <a:schemeClr val="tx1"/>
              </a:solidFill>
              <a:latin typeface="Comic Sans MS" pitchFamily="66" charset="0"/>
            </a:endParaRPr>
          </a:p>
        </p:txBody>
      </p:sp>
    </p:spTree>
    <p:extLst>
      <p:ext uri="{BB962C8B-B14F-4D97-AF65-F5344CB8AC3E}">
        <p14:creationId xmlns:p14="http://schemas.microsoft.com/office/powerpoint/2010/main" val="2580565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1028700" y="658182"/>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pic>
        <p:nvPicPr>
          <p:cNvPr id="17" name="Picture 9" descr="C:\Users\Yusuf KEREM DUMAN\Desktop\Mogolistan-K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795" y="1971675"/>
            <a:ext cx="722893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Yukarı Bükülü Ok 18"/>
          <p:cNvSpPr/>
          <p:nvPr/>
        </p:nvSpPr>
        <p:spPr>
          <a:xfrm rot="5400000">
            <a:off x="985012" y="1326686"/>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903633" y="3904007"/>
            <a:ext cx="423042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1" name="Dolu Çerçeve 20"/>
          <p:cNvSpPr/>
          <p:nvPr/>
        </p:nvSpPr>
        <p:spPr>
          <a:xfrm>
            <a:off x="1780632" y="1282998"/>
            <a:ext cx="6515100"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İklim çok sert (</a:t>
            </a:r>
            <a:r>
              <a:rPr lang="tr-TR" sz="2400" b="1" dirty="0">
                <a:solidFill>
                  <a:srgbClr val="FF0000"/>
                </a:solidFill>
                <a:latin typeface="Comic Sans MS" pitchFamily="66" charset="0"/>
              </a:rPr>
              <a:t>Kış uzun-Yaz serin, kısa</a:t>
            </a:r>
            <a:r>
              <a:rPr lang="tr-TR" sz="2400" b="1" dirty="0">
                <a:solidFill>
                  <a:schemeClr val="bg1"/>
                </a:solidFill>
                <a:latin typeface="Comic Sans MS" pitchFamily="66" charset="0"/>
              </a:rPr>
              <a:t>)</a:t>
            </a:r>
            <a:br>
              <a:rPr lang="tr-TR" sz="2400" b="1" dirty="0">
                <a:solidFill>
                  <a:schemeClr val="bg1"/>
                </a:solidFill>
                <a:latin typeface="Comic Sans MS" pitchFamily="66" charset="0"/>
              </a:rPr>
            </a:br>
            <a:r>
              <a:rPr lang="tr-TR" sz="2400" b="1" dirty="0">
                <a:solidFill>
                  <a:schemeClr val="bg1"/>
                </a:solidFill>
                <a:latin typeface="Comic Sans MS" pitchFamily="66" charset="0"/>
              </a:rPr>
              <a:t/>
            </a:r>
            <a:br>
              <a:rPr lang="tr-TR" sz="2400" b="1" dirty="0">
                <a:solidFill>
                  <a:schemeClr val="bg1"/>
                </a:solidFill>
                <a:latin typeface="Comic Sans MS" pitchFamily="66" charset="0"/>
              </a:rPr>
            </a:br>
            <a:endParaRPr lang="tr-TR" sz="2400" b="1" dirty="0">
              <a:solidFill>
                <a:schemeClr val="bg1"/>
              </a:solidFill>
              <a:latin typeface="Comic Sans MS" pitchFamily="66" charset="0"/>
            </a:endParaRPr>
          </a:p>
        </p:txBody>
      </p:sp>
      <p:sp>
        <p:nvSpPr>
          <p:cNvPr id="22" name="Dolu Çerçeve 21"/>
          <p:cNvSpPr/>
          <p:nvPr/>
        </p:nvSpPr>
        <p:spPr>
          <a:xfrm>
            <a:off x="1780632" y="5663731"/>
            <a:ext cx="2867568"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Tarım Çok zor  </a:t>
            </a:r>
          </a:p>
        </p:txBody>
      </p:sp>
      <p:sp>
        <p:nvSpPr>
          <p:cNvPr id="24" name="Yukarı Aşağı Ok 23"/>
          <p:cNvSpPr/>
          <p:nvPr/>
        </p:nvSpPr>
        <p:spPr>
          <a:xfrm>
            <a:off x="1920241" y="1971675"/>
            <a:ext cx="803909" cy="3619500"/>
          </a:xfrm>
          <a:prstGeom prst="upDownArrow">
            <a:avLst/>
          </a:prstGeom>
          <a:solidFill>
            <a:schemeClr val="bg1"/>
          </a:solid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tr-TR" sz="2400" b="1" dirty="0" smtClean="0"/>
              <a:t>SONUÇ</a:t>
            </a:r>
            <a:endParaRPr lang="tr-TR" sz="2400" b="1" dirty="0"/>
          </a:p>
        </p:txBody>
      </p:sp>
      <p:sp>
        <p:nvSpPr>
          <p:cNvPr id="11" name="Dikdörtgen 10"/>
          <p:cNvSpPr/>
          <p:nvPr/>
        </p:nvSpPr>
        <p:spPr>
          <a:xfrm>
            <a:off x="647700" y="8171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3704700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1047750" y="759782"/>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9" name="Yukarı Bükülü Ok 18"/>
          <p:cNvSpPr/>
          <p:nvPr/>
        </p:nvSpPr>
        <p:spPr>
          <a:xfrm rot="5400000">
            <a:off x="1004062" y="139201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640435" y="4078960"/>
            <a:ext cx="374212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1" name="Picture 2" descr="C:\Users\Yusuf KEREM DUMAN\Desktop\dairy-cows-in-fie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0115" y="2161115"/>
            <a:ext cx="6992710" cy="334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olu Çerçeve 12"/>
          <p:cNvSpPr/>
          <p:nvPr/>
        </p:nvSpPr>
        <p:spPr>
          <a:xfrm>
            <a:off x="1777366" y="1403273"/>
            <a:ext cx="5966459"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Hayvancılık temel geçim </a:t>
            </a:r>
            <a:r>
              <a:rPr lang="tr-TR" sz="2400" b="1" dirty="0" smtClean="0">
                <a:solidFill>
                  <a:schemeClr val="bg1"/>
                </a:solidFill>
                <a:latin typeface="Comic Sans MS" pitchFamily="66" charset="0"/>
              </a:rPr>
              <a:t>kaynağı </a:t>
            </a:r>
            <a:r>
              <a:rPr lang="tr-TR" sz="2400" b="1" dirty="0">
                <a:solidFill>
                  <a:schemeClr val="bg1"/>
                </a:solidFill>
                <a:latin typeface="Comic Sans MS" pitchFamily="66" charset="0"/>
              </a:rPr>
              <a:t>oldu.</a:t>
            </a:r>
          </a:p>
        </p:txBody>
      </p:sp>
      <p:sp>
        <p:nvSpPr>
          <p:cNvPr id="14" name="Dolu Çerçeve 13"/>
          <p:cNvSpPr/>
          <p:nvPr/>
        </p:nvSpPr>
        <p:spPr>
          <a:xfrm>
            <a:off x="1777366" y="5591175"/>
            <a:ext cx="7485016"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Hayvanlara sürekli </a:t>
            </a:r>
            <a:r>
              <a:rPr lang="tr-TR" sz="2400" b="1" dirty="0">
                <a:solidFill>
                  <a:srgbClr val="FF0000"/>
                </a:solidFill>
                <a:latin typeface="Comic Sans MS" pitchFamily="66" charset="0"/>
              </a:rPr>
              <a:t>mera</a:t>
            </a:r>
            <a:r>
              <a:rPr lang="tr-TR" sz="2400" b="1" dirty="0">
                <a:solidFill>
                  <a:schemeClr val="bg1"/>
                </a:solidFill>
                <a:latin typeface="Comic Sans MS" pitchFamily="66" charset="0"/>
              </a:rPr>
              <a:t> (</a:t>
            </a:r>
            <a:r>
              <a:rPr lang="tr-TR" sz="2400" b="1" dirty="0">
                <a:solidFill>
                  <a:srgbClr val="FF0000"/>
                </a:solidFill>
                <a:latin typeface="Comic Sans MS" pitchFamily="66" charset="0"/>
              </a:rPr>
              <a:t>ot</a:t>
            </a:r>
            <a:r>
              <a:rPr lang="tr-TR" sz="2400" b="1" dirty="0">
                <a:solidFill>
                  <a:schemeClr val="bg1"/>
                </a:solidFill>
                <a:latin typeface="Comic Sans MS" pitchFamily="66" charset="0"/>
              </a:rPr>
              <a:t>)bulmak zorundayız</a:t>
            </a:r>
          </a:p>
        </p:txBody>
      </p:sp>
      <p:sp>
        <p:nvSpPr>
          <p:cNvPr id="12" name="Yukarı Aşağı Ok 11"/>
          <p:cNvSpPr/>
          <p:nvPr/>
        </p:nvSpPr>
        <p:spPr>
          <a:xfrm>
            <a:off x="1920241" y="1971675"/>
            <a:ext cx="803909" cy="3619500"/>
          </a:xfrm>
          <a:prstGeom prst="upDownArrow">
            <a:avLst/>
          </a:prstGeom>
          <a:solidFill>
            <a:schemeClr val="bg1"/>
          </a:solid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tr-TR" sz="2400" b="1" dirty="0" smtClean="0"/>
              <a:t>SONUÇ</a:t>
            </a:r>
            <a:endParaRPr lang="tr-TR" sz="2400" b="1" dirty="0"/>
          </a:p>
        </p:txBody>
      </p:sp>
      <p:sp>
        <p:nvSpPr>
          <p:cNvPr id="16" name="Dikdörtgen 15"/>
          <p:cNvSpPr/>
          <p:nvPr/>
        </p:nvSpPr>
        <p:spPr>
          <a:xfrm>
            <a:off x="647700" y="9187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1733985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1028700" y="718659"/>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9" name="Yukarı Bükülü Ok 18"/>
          <p:cNvSpPr/>
          <p:nvPr/>
        </p:nvSpPr>
        <p:spPr>
          <a:xfrm rot="5400000">
            <a:off x="985012" y="1397381"/>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2" name="Picture 2" descr="C:\Users\Yusuf KEREM DUMAN\Desktop\70b5d720-1602-11e6-b197-a4af20d5575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1" y="2076450"/>
            <a:ext cx="87249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Dolu Çerçeve 13"/>
          <p:cNvSpPr/>
          <p:nvPr/>
        </p:nvSpPr>
        <p:spPr>
          <a:xfrm>
            <a:off x="1786891" y="1353693"/>
            <a:ext cx="7485016"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Göçebe Hayat başladı</a:t>
            </a:r>
          </a:p>
        </p:txBody>
      </p:sp>
      <p:sp>
        <p:nvSpPr>
          <p:cNvPr id="9" name="Yukarı Aşağı Ok 8"/>
          <p:cNvSpPr/>
          <p:nvPr/>
        </p:nvSpPr>
        <p:spPr>
          <a:xfrm>
            <a:off x="1920241" y="1971675"/>
            <a:ext cx="803909" cy="3619500"/>
          </a:xfrm>
          <a:prstGeom prst="upDownArrow">
            <a:avLst/>
          </a:prstGeom>
          <a:solidFill>
            <a:schemeClr val="bg1"/>
          </a:solid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tr-TR" sz="2400" b="1" dirty="0" smtClean="0"/>
              <a:t>SONUÇ</a:t>
            </a:r>
            <a:endParaRPr lang="tr-TR" sz="2400" b="1" dirty="0"/>
          </a:p>
        </p:txBody>
      </p:sp>
      <p:sp>
        <p:nvSpPr>
          <p:cNvPr id="11" name="Dikdörtgen 10"/>
          <p:cNvSpPr/>
          <p:nvPr/>
        </p:nvSpPr>
        <p:spPr>
          <a:xfrm>
            <a:off x="647700" y="9187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1812448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1057275" y="751468"/>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9" name="Yukarı Bükülü Ok 18"/>
          <p:cNvSpPr/>
          <p:nvPr/>
        </p:nvSpPr>
        <p:spPr>
          <a:xfrm rot="5400000">
            <a:off x="1055496" y="1562227"/>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1" name="Picture 2" descr="C:\Users\Yusuf KEREM DUMAN\Desktop\otac49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2047561"/>
            <a:ext cx="8886825" cy="430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olu Çerçeve 14"/>
          <p:cNvSpPr/>
          <p:nvPr/>
        </p:nvSpPr>
        <p:spPr>
          <a:xfrm>
            <a:off x="1767840" y="1403273"/>
            <a:ext cx="3632835"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Mimari eser oluşmadı.</a:t>
            </a:r>
          </a:p>
        </p:txBody>
      </p:sp>
      <p:sp>
        <p:nvSpPr>
          <p:cNvPr id="9" name="Yukarı Aşağı Ok 8"/>
          <p:cNvSpPr/>
          <p:nvPr/>
        </p:nvSpPr>
        <p:spPr>
          <a:xfrm>
            <a:off x="1920241" y="1971675"/>
            <a:ext cx="803909" cy="3619500"/>
          </a:xfrm>
          <a:prstGeom prst="upDownArrow">
            <a:avLst/>
          </a:prstGeom>
          <a:solidFill>
            <a:schemeClr val="bg1"/>
          </a:solid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tr-TR" sz="2400" b="1" dirty="0" smtClean="0"/>
              <a:t>SONUÇ</a:t>
            </a:r>
            <a:endParaRPr lang="tr-TR" sz="2400" b="1" dirty="0"/>
          </a:p>
        </p:txBody>
      </p:sp>
      <p:sp>
        <p:nvSpPr>
          <p:cNvPr id="12" name="Dikdörtgen 11"/>
          <p:cNvSpPr/>
          <p:nvPr/>
        </p:nvSpPr>
        <p:spPr>
          <a:xfrm>
            <a:off x="647700" y="9187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3182298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1009650" y="759782"/>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9" name="Yukarı Bükülü Ok 18"/>
          <p:cNvSpPr/>
          <p:nvPr/>
        </p:nvSpPr>
        <p:spPr>
          <a:xfrm rot="5400000">
            <a:off x="965962" y="1456395"/>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2" name="Picture 2" descr="C:\Users\Yusuf KEREM DUMAN\Desktop\10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4538" y="2171699"/>
            <a:ext cx="8204562" cy="447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olu Çerçeve 14"/>
          <p:cNvSpPr/>
          <p:nvPr/>
        </p:nvSpPr>
        <p:spPr>
          <a:xfrm>
            <a:off x="1767839" y="1412707"/>
            <a:ext cx="7772401"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Güvenlik ihtiyacı Askerlik ve Savaşmayı Geliştirdi.</a:t>
            </a:r>
          </a:p>
        </p:txBody>
      </p:sp>
      <p:sp>
        <p:nvSpPr>
          <p:cNvPr id="9" name="Yukarı Aşağı Ok 8"/>
          <p:cNvSpPr/>
          <p:nvPr/>
        </p:nvSpPr>
        <p:spPr>
          <a:xfrm>
            <a:off x="1920241" y="1971675"/>
            <a:ext cx="803909" cy="3619500"/>
          </a:xfrm>
          <a:prstGeom prst="upDownArrow">
            <a:avLst/>
          </a:prstGeom>
          <a:solidFill>
            <a:schemeClr val="bg1"/>
          </a:solid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tr-TR" sz="2400" b="1" dirty="0" smtClean="0"/>
              <a:t>SONUÇ</a:t>
            </a:r>
            <a:endParaRPr lang="tr-TR" sz="2400" b="1" dirty="0"/>
          </a:p>
        </p:txBody>
      </p:sp>
      <p:sp>
        <p:nvSpPr>
          <p:cNvPr id="11" name="Dikdörtgen 10"/>
          <p:cNvSpPr/>
          <p:nvPr/>
        </p:nvSpPr>
        <p:spPr>
          <a:xfrm>
            <a:off x="647700" y="9187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4013381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556582"/>
            <a:ext cx="139700" cy="60919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3" name="Dolu Çerçeve 22"/>
          <p:cNvSpPr/>
          <p:nvPr/>
        </p:nvSpPr>
        <p:spPr>
          <a:xfrm>
            <a:off x="997131" y="759782"/>
            <a:ext cx="276823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Anayurt Orta Asya</a:t>
            </a:r>
            <a:endParaRPr lang="tr-TR" sz="2400" b="1" dirty="0">
              <a:solidFill>
                <a:schemeClr val="tx1"/>
              </a:solidFill>
            </a:endParaRPr>
          </a:p>
        </p:txBody>
      </p:sp>
      <p:sp>
        <p:nvSpPr>
          <p:cNvPr id="19" name="Yukarı Bükülü Ok 18"/>
          <p:cNvSpPr/>
          <p:nvPr/>
        </p:nvSpPr>
        <p:spPr>
          <a:xfrm rot="5400000">
            <a:off x="1041071" y="1507279"/>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9" name="Picture 4" descr="C:\Users\Yusuf Kerem DUMAN\Desktop\alfabe-cesitle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2202090"/>
            <a:ext cx="8304166" cy="3541486"/>
          </a:xfrm>
          <a:prstGeom prst="rect">
            <a:avLst/>
          </a:prstGeom>
          <a:noFill/>
          <a:extLst>
            <a:ext uri="{909E8E84-426E-40DD-AFC4-6F175D3DCCD1}">
              <a14:hiddenFill xmlns:a14="http://schemas.microsoft.com/office/drawing/2010/main">
                <a:solidFill>
                  <a:srgbClr val="FFFFFF"/>
                </a:solidFill>
              </a14:hiddenFill>
            </a:ext>
          </a:extLst>
        </p:spPr>
      </p:pic>
      <p:sp>
        <p:nvSpPr>
          <p:cNvPr id="11" name="Dolu Çerçeve 10"/>
          <p:cNvSpPr/>
          <p:nvPr/>
        </p:nvSpPr>
        <p:spPr>
          <a:xfrm>
            <a:off x="1758315" y="1348325"/>
            <a:ext cx="7772401" cy="568402"/>
          </a:xfrm>
          <a:prstGeom prst="bevel">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0" hangingPunct="0">
              <a:defRPr/>
            </a:pPr>
            <a:r>
              <a:rPr lang="tr-TR" sz="2400" b="1" dirty="0">
                <a:solidFill>
                  <a:schemeClr val="bg1"/>
                </a:solidFill>
                <a:latin typeface="Comic Sans MS" pitchFamily="66" charset="0"/>
              </a:rPr>
              <a:t>Yazı Geç Kullanıldı.</a:t>
            </a:r>
          </a:p>
        </p:txBody>
      </p:sp>
      <p:sp>
        <p:nvSpPr>
          <p:cNvPr id="8" name="Dikdörtgen 7"/>
          <p:cNvSpPr/>
          <p:nvPr/>
        </p:nvSpPr>
        <p:spPr>
          <a:xfrm>
            <a:off x="647700" y="918786"/>
            <a:ext cx="3810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4065620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0" name="Yukarı Bükülü Ok 19"/>
          <p:cNvSpPr/>
          <p:nvPr/>
        </p:nvSpPr>
        <p:spPr>
          <a:xfrm rot="5400000">
            <a:off x="1219976" y="88536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6" name="Dolu Çerçeve 15"/>
          <p:cNvSpPr/>
          <p:nvPr/>
        </p:nvSpPr>
        <p:spPr>
          <a:xfrm>
            <a:off x="897904" y="285834"/>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1.Türklerde Toplum Yapısı</a:t>
            </a:r>
            <a:endParaRPr lang="tr-TR" sz="2400" b="1" dirty="0">
              <a:solidFill>
                <a:schemeClr val="tx1"/>
              </a:solidFill>
            </a:endParaRPr>
          </a:p>
        </p:txBody>
      </p:sp>
      <p:sp>
        <p:nvSpPr>
          <p:cNvPr id="9" name="Dolu Çerçeve 8"/>
          <p:cNvSpPr/>
          <p:nvPr/>
        </p:nvSpPr>
        <p:spPr>
          <a:xfrm>
            <a:off x="1765663" y="1016709"/>
            <a:ext cx="1251857" cy="79902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white"/>
                </a:solidFill>
                <a:latin typeface="Comic Sans MS" pitchFamily="66" charset="0"/>
              </a:rPr>
              <a:t> OGUŞ</a:t>
            </a:r>
          </a:p>
          <a:p>
            <a:pPr algn="ctr"/>
            <a:r>
              <a:rPr lang="tr-TR" b="1" dirty="0" smtClean="0">
                <a:solidFill>
                  <a:prstClr val="white"/>
                </a:solidFill>
                <a:latin typeface="Comic Sans MS" pitchFamily="66" charset="0"/>
              </a:rPr>
              <a:t>(aile)</a:t>
            </a:r>
            <a:endParaRPr lang="tr-TR" b="1" dirty="0">
              <a:solidFill>
                <a:prstClr val="white"/>
              </a:solidFill>
              <a:latin typeface="Comic Sans MS" pitchFamily="66" charset="0"/>
            </a:endParaRPr>
          </a:p>
        </p:txBody>
      </p:sp>
      <p:sp>
        <p:nvSpPr>
          <p:cNvPr id="11" name="Dolu Çerçeve 10"/>
          <p:cNvSpPr/>
          <p:nvPr/>
        </p:nvSpPr>
        <p:spPr>
          <a:xfrm>
            <a:off x="3870960" y="1031789"/>
            <a:ext cx="1484811" cy="79902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white"/>
                </a:solidFill>
                <a:latin typeface="Comic Sans MS" pitchFamily="66" charset="0"/>
              </a:rPr>
              <a:t>URUG</a:t>
            </a:r>
          </a:p>
          <a:p>
            <a:pPr algn="ctr"/>
            <a:r>
              <a:rPr lang="tr-TR" b="1" dirty="0" smtClean="0">
                <a:solidFill>
                  <a:prstClr val="white"/>
                </a:solidFill>
                <a:latin typeface="Comic Sans MS" pitchFamily="66" charset="0"/>
              </a:rPr>
              <a:t>(sülale)</a:t>
            </a:r>
            <a:endParaRPr lang="tr-TR" b="1" dirty="0">
              <a:solidFill>
                <a:prstClr val="white"/>
              </a:solidFill>
              <a:latin typeface="Comic Sans MS" pitchFamily="66" charset="0"/>
            </a:endParaRPr>
          </a:p>
        </p:txBody>
      </p:sp>
      <p:sp>
        <p:nvSpPr>
          <p:cNvPr id="12" name="Dolu Çerçeve 11"/>
          <p:cNvSpPr/>
          <p:nvPr/>
        </p:nvSpPr>
        <p:spPr>
          <a:xfrm>
            <a:off x="6270171" y="1029596"/>
            <a:ext cx="1419497" cy="79902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white"/>
                </a:solidFill>
                <a:latin typeface="Comic Sans MS" pitchFamily="66" charset="0"/>
              </a:rPr>
              <a:t>BOY</a:t>
            </a:r>
          </a:p>
          <a:p>
            <a:pPr algn="ctr"/>
            <a:r>
              <a:rPr lang="tr-TR" b="1" dirty="0" smtClean="0">
                <a:solidFill>
                  <a:prstClr val="white"/>
                </a:solidFill>
                <a:latin typeface="Comic Sans MS" pitchFamily="66" charset="0"/>
              </a:rPr>
              <a:t>(aşiret</a:t>
            </a:r>
            <a:endParaRPr lang="tr-TR" b="1" dirty="0">
              <a:solidFill>
                <a:prstClr val="white"/>
              </a:solidFill>
              <a:latin typeface="Comic Sans MS" pitchFamily="66" charset="0"/>
            </a:endParaRPr>
          </a:p>
        </p:txBody>
      </p:sp>
      <p:sp>
        <p:nvSpPr>
          <p:cNvPr id="13" name="Dolu Çerçeve 12"/>
          <p:cNvSpPr/>
          <p:nvPr/>
        </p:nvSpPr>
        <p:spPr>
          <a:xfrm>
            <a:off x="8608422" y="1042659"/>
            <a:ext cx="1463041" cy="79902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white"/>
                </a:solidFill>
                <a:latin typeface="Comic Sans MS" pitchFamily="66" charset="0"/>
              </a:rPr>
              <a:t>BODUN</a:t>
            </a:r>
          </a:p>
          <a:p>
            <a:pPr algn="ctr"/>
            <a:r>
              <a:rPr lang="tr-TR" b="1" dirty="0" smtClean="0">
                <a:solidFill>
                  <a:prstClr val="white"/>
                </a:solidFill>
                <a:latin typeface="Comic Sans MS" pitchFamily="66" charset="0"/>
              </a:rPr>
              <a:t>(millet)</a:t>
            </a:r>
            <a:endParaRPr lang="tr-TR" b="1" dirty="0">
              <a:solidFill>
                <a:prstClr val="white"/>
              </a:solidFill>
              <a:latin typeface="Comic Sans MS" pitchFamily="66" charset="0"/>
            </a:endParaRPr>
          </a:p>
        </p:txBody>
      </p:sp>
      <p:sp>
        <p:nvSpPr>
          <p:cNvPr id="3" name="Artı 2"/>
          <p:cNvSpPr/>
          <p:nvPr/>
        </p:nvSpPr>
        <p:spPr>
          <a:xfrm>
            <a:off x="3017520" y="917130"/>
            <a:ext cx="914400" cy="914400"/>
          </a:xfrm>
          <a:prstGeom prst="mathPlus">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Artı 13"/>
          <p:cNvSpPr/>
          <p:nvPr/>
        </p:nvSpPr>
        <p:spPr>
          <a:xfrm>
            <a:off x="7694022" y="959023"/>
            <a:ext cx="914400" cy="914400"/>
          </a:xfrm>
          <a:prstGeom prst="mathPlus">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Artı 14"/>
          <p:cNvSpPr/>
          <p:nvPr/>
        </p:nvSpPr>
        <p:spPr>
          <a:xfrm>
            <a:off x="5355771" y="931497"/>
            <a:ext cx="914400" cy="914400"/>
          </a:xfrm>
          <a:prstGeom prst="mathPlus">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olu Çerçeve 17"/>
          <p:cNvSpPr/>
          <p:nvPr/>
        </p:nvSpPr>
        <p:spPr>
          <a:xfrm>
            <a:off x="10709366" y="1014195"/>
            <a:ext cx="1251857" cy="79902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white"/>
                </a:solidFill>
                <a:latin typeface="Comic Sans MS" pitchFamily="66" charset="0"/>
              </a:rPr>
              <a:t> İL</a:t>
            </a:r>
            <a:endParaRPr lang="tr-TR" b="1" dirty="0">
              <a:solidFill>
                <a:prstClr val="white"/>
              </a:solidFill>
              <a:latin typeface="Comic Sans MS" pitchFamily="66" charset="0"/>
            </a:endParaRPr>
          </a:p>
        </p:txBody>
      </p:sp>
      <p:sp>
        <p:nvSpPr>
          <p:cNvPr id="4" name="Eşittir 3"/>
          <p:cNvSpPr/>
          <p:nvPr/>
        </p:nvSpPr>
        <p:spPr>
          <a:xfrm>
            <a:off x="10158549" y="1014195"/>
            <a:ext cx="550817" cy="914400"/>
          </a:xfrm>
          <a:prstGeom prst="mathEqual">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1026" name="Picture 2" descr="C:\Users\Yusuf Kerem DUMAN\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928595"/>
            <a:ext cx="8671560" cy="4719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178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0" name="Yukarı Bükülü Ok 19"/>
          <p:cNvSpPr/>
          <p:nvPr/>
        </p:nvSpPr>
        <p:spPr>
          <a:xfrm rot="5400000">
            <a:off x="1219976" y="88536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9" name="5 Başlık"/>
          <p:cNvSpPr txBox="1">
            <a:spLocks/>
          </p:cNvSpPr>
          <p:nvPr/>
        </p:nvSpPr>
        <p:spPr>
          <a:xfrm>
            <a:off x="1746989" y="1032089"/>
            <a:ext cx="8025661" cy="757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rgbClr val="000000"/>
                </a:solidFill>
                <a:latin typeface="Comic Sans MS" pitchFamily="66" charset="0"/>
              </a:rPr>
              <a:t>Halk hürdü herkes aynı işi yaptığından (</a:t>
            </a:r>
            <a:r>
              <a:rPr lang="tr-TR" sz="2000" b="1" dirty="0" smtClean="0">
                <a:solidFill>
                  <a:srgbClr val="000000"/>
                </a:solidFill>
                <a:latin typeface="Comic Sans MS" pitchFamily="66" charset="0"/>
              </a:rPr>
              <a:t>hayvancılık)aralarında</a:t>
            </a:r>
          </a:p>
          <a:p>
            <a:pPr lvl="0" eaLnBrk="0" fontAlgn="base" hangingPunct="0">
              <a:spcBef>
                <a:spcPct val="0"/>
              </a:spcBef>
              <a:spcAft>
                <a:spcPct val="0"/>
              </a:spcAft>
            </a:pPr>
            <a:r>
              <a:rPr lang="tr-TR" sz="2000" b="1" dirty="0" smtClean="0">
                <a:solidFill>
                  <a:srgbClr val="000000"/>
                </a:solidFill>
                <a:latin typeface="Comic Sans MS" pitchFamily="66" charset="0"/>
              </a:rPr>
              <a:t> </a:t>
            </a:r>
            <a:r>
              <a:rPr lang="tr-TR" sz="2000" b="1" u="sng" dirty="0" smtClean="0">
                <a:solidFill>
                  <a:srgbClr val="FF0000"/>
                </a:solidFill>
                <a:latin typeface="Comic Sans MS" pitchFamily="66" charset="0"/>
              </a:rPr>
              <a:t>Kesin </a:t>
            </a:r>
            <a:r>
              <a:rPr lang="tr-TR" sz="2000" b="1" u="sng" dirty="0">
                <a:solidFill>
                  <a:srgbClr val="FF0000"/>
                </a:solidFill>
                <a:latin typeface="Comic Sans MS" pitchFamily="66" charset="0"/>
              </a:rPr>
              <a:t>olarak S</a:t>
            </a:r>
            <a:r>
              <a:rPr lang="tr-TR" sz="2000" b="1" u="sng" dirty="0" smtClean="0">
                <a:solidFill>
                  <a:srgbClr val="FF0000"/>
                </a:solidFill>
                <a:latin typeface="Comic Sans MS" pitchFamily="66" charset="0"/>
              </a:rPr>
              <a:t>ınıfların </a:t>
            </a:r>
            <a:r>
              <a:rPr lang="tr-TR" sz="2000" b="1" u="sng" dirty="0">
                <a:solidFill>
                  <a:srgbClr val="FF0000"/>
                </a:solidFill>
                <a:latin typeface="Comic Sans MS" pitchFamily="66" charset="0"/>
              </a:rPr>
              <a:t>ortaya çıkması imkânsızdı.</a:t>
            </a:r>
            <a:r>
              <a:rPr lang="tr-TR" sz="2000" b="1" u="sng" dirty="0">
                <a:solidFill>
                  <a:srgbClr val="000000"/>
                </a:solidFill>
                <a:latin typeface="Comic Sans MS" pitchFamily="66" charset="0"/>
              </a:rPr>
              <a:t/>
            </a:r>
            <a:br>
              <a:rPr lang="tr-TR" sz="2000" b="1" u="sng" dirty="0">
                <a:solidFill>
                  <a:srgbClr val="000000"/>
                </a:solidFill>
                <a:latin typeface="Comic Sans MS" pitchFamily="66" charset="0"/>
              </a:rPr>
            </a:br>
            <a:endParaRPr lang="tr-TR" sz="2000" b="1" u="sng" dirty="0">
              <a:solidFill>
                <a:schemeClr val="bg1"/>
              </a:solidFill>
              <a:latin typeface="Comic Sans MS" pitchFamily="66" charset="0"/>
              <a:cs typeface="Arial" pitchFamily="34" charset="0"/>
            </a:endParaRPr>
          </a:p>
        </p:txBody>
      </p:sp>
      <p:sp>
        <p:nvSpPr>
          <p:cNvPr id="14" name="5 Başlık"/>
          <p:cNvSpPr txBox="1">
            <a:spLocks/>
          </p:cNvSpPr>
          <p:nvPr/>
        </p:nvSpPr>
        <p:spPr>
          <a:xfrm>
            <a:off x="1746989" y="1942011"/>
            <a:ext cx="10270840" cy="111469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smtClean="0">
                <a:solidFill>
                  <a:srgbClr val="000000"/>
                </a:solidFill>
                <a:latin typeface="Comic Sans MS" pitchFamily="66" charset="0"/>
              </a:rPr>
              <a:t>Göçebelikten dolayı </a:t>
            </a:r>
            <a:r>
              <a:rPr lang="tr-TR" sz="2000" b="1" dirty="0">
                <a:solidFill>
                  <a:srgbClr val="000000"/>
                </a:solidFill>
                <a:latin typeface="Comic Sans MS" pitchFamily="66" charset="0"/>
              </a:rPr>
              <a:t>savaşta esir ettikleri esirleri çalıştırmaya imkân yoktu bu </a:t>
            </a:r>
            <a:r>
              <a:rPr lang="tr-TR" b="1" dirty="0" smtClean="0">
                <a:solidFill>
                  <a:srgbClr val="000000"/>
                </a:solidFill>
                <a:latin typeface="Comic Sans MS" pitchFamily="66" charset="0"/>
              </a:rPr>
              <a:t>yüzden</a:t>
            </a:r>
            <a:r>
              <a:rPr lang="tr-TR" sz="2000" b="1" dirty="0" smtClean="0">
                <a:solidFill>
                  <a:srgbClr val="000000"/>
                </a:solidFill>
                <a:latin typeface="Comic Sans MS" pitchFamily="66" charset="0"/>
              </a:rPr>
              <a:t>;</a:t>
            </a:r>
          </a:p>
          <a:p>
            <a:pPr lvl="0" eaLnBrk="0" fontAlgn="base" hangingPunct="0">
              <a:spcBef>
                <a:spcPct val="0"/>
              </a:spcBef>
              <a:spcAft>
                <a:spcPct val="0"/>
              </a:spcAft>
            </a:pPr>
            <a:r>
              <a:rPr lang="tr-TR" sz="2000" b="1" dirty="0">
                <a:solidFill>
                  <a:srgbClr val="000000"/>
                </a:solidFill>
                <a:latin typeface="Comic Sans MS" pitchFamily="66" charset="0"/>
              </a:rPr>
              <a:t> </a:t>
            </a:r>
            <a:r>
              <a:rPr lang="tr-TR" sz="2000" b="1" dirty="0" smtClean="0">
                <a:solidFill>
                  <a:srgbClr val="000000"/>
                </a:solidFill>
                <a:latin typeface="Comic Sans MS" pitchFamily="66" charset="0"/>
              </a:rPr>
              <a:t>         Türk </a:t>
            </a:r>
            <a:r>
              <a:rPr lang="tr-TR" sz="2000" b="1" dirty="0">
                <a:solidFill>
                  <a:srgbClr val="000000"/>
                </a:solidFill>
                <a:latin typeface="Comic Sans MS" pitchFamily="66" charset="0"/>
              </a:rPr>
              <a:t>toplumunda </a:t>
            </a:r>
            <a:r>
              <a:rPr lang="tr-TR" sz="2000" b="1" u="sng" dirty="0">
                <a:solidFill>
                  <a:srgbClr val="FF0000"/>
                </a:solidFill>
                <a:latin typeface="Comic Sans MS" pitchFamily="66" charset="0"/>
              </a:rPr>
              <a:t>KÖLE sınıfı </a:t>
            </a:r>
            <a:r>
              <a:rPr lang="tr-TR" sz="2000" b="1" u="sng" dirty="0" smtClean="0">
                <a:solidFill>
                  <a:srgbClr val="FF0000"/>
                </a:solidFill>
                <a:latin typeface="Comic Sans MS" pitchFamily="66" charset="0"/>
              </a:rPr>
              <a:t>yoktu.</a:t>
            </a:r>
            <a:r>
              <a:rPr lang="tr-TR" sz="2000" b="1" dirty="0" smtClean="0">
                <a:solidFill>
                  <a:srgbClr val="FF0000"/>
                </a:solidFill>
                <a:latin typeface="Comic Sans MS" pitchFamily="66" charset="0"/>
              </a:rPr>
              <a:t> </a:t>
            </a:r>
            <a:r>
              <a:rPr lang="tr-TR" sz="2000" b="1" dirty="0">
                <a:solidFill>
                  <a:srgbClr val="FF0000"/>
                </a:solidFill>
                <a:latin typeface="Comic Sans MS" pitchFamily="66" charset="0"/>
              </a:rPr>
              <a:t/>
            </a:r>
            <a:br>
              <a:rPr lang="tr-TR" sz="2000" b="1" dirty="0">
                <a:solidFill>
                  <a:srgbClr val="FF0000"/>
                </a:solidFill>
                <a:latin typeface="Comic Sans MS" pitchFamily="66" charset="0"/>
              </a:rPr>
            </a:br>
            <a:r>
              <a:rPr lang="tr-TR" sz="2000" b="1" dirty="0">
                <a:solidFill>
                  <a:srgbClr val="000000"/>
                </a:solidFill>
                <a:latin typeface="Comic Sans MS" pitchFamily="66" charset="0"/>
              </a:rPr>
              <a:t/>
            </a:r>
            <a:br>
              <a:rPr lang="tr-TR" sz="2000" b="1" dirty="0">
                <a:solidFill>
                  <a:srgbClr val="000000"/>
                </a:solidFill>
                <a:latin typeface="Comic Sans MS" pitchFamily="66" charset="0"/>
              </a:rPr>
            </a:br>
            <a:endParaRPr lang="tr-TR" sz="2000" b="1" dirty="0">
              <a:solidFill>
                <a:schemeClr val="bg1"/>
              </a:solidFill>
              <a:latin typeface="Comic Sans MS" pitchFamily="66" charset="0"/>
              <a:cs typeface="Arial" pitchFamily="34" charset="0"/>
            </a:endParaRPr>
          </a:p>
        </p:txBody>
      </p:sp>
      <p:sp>
        <p:nvSpPr>
          <p:cNvPr id="15" name="5 Başlık"/>
          <p:cNvSpPr txBox="1">
            <a:spLocks/>
          </p:cNvSpPr>
          <p:nvPr/>
        </p:nvSpPr>
        <p:spPr>
          <a:xfrm>
            <a:off x="1746989" y="3400447"/>
            <a:ext cx="9317251" cy="47474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rgbClr val="000000"/>
                </a:solidFill>
                <a:latin typeface="Comic Sans MS" pitchFamily="66" charset="0"/>
              </a:rPr>
              <a:t>*Din adamları diğer toplumlarda olduğu gibi </a:t>
            </a:r>
            <a:r>
              <a:rPr lang="tr-TR" sz="2000" b="1" u="sng" dirty="0">
                <a:solidFill>
                  <a:srgbClr val="FF0000"/>
                </a:solidFill>
                <a:latin typeface="Comic Sans MS" pitchFamily="66" charset="0"/>
              </a:rPr>
              <a:t>İ</a:t>
            </a:r>
            <a:r>
              <a:rPr lang="tr-TR" sz="2000" b="1" u="sng" dirty="0" smtClean="0">
                <a:solidFill>
                  <a:srgbClr val="FF0000"/>
                </a:solidFill>
                <a:latin typeface="Comic Sans MS" pitchFamily="66" charset="0"/>
              </a:rPr>
              <a:t>mtiyazlı değildi.</a:t>
            </a:r>
            <a:endParaRPr lang="tr-TR" sz="2000" b="1" u="sng" dirty="0">
              <a:solidFill>
                <a:schemeClr val="bg1"/>
              </a:solidFill>
              <a:latin typeface="Comic Sans MS" pitchFamily="66" charset="0"/>
              <a:cs typeface="Arial" pitchFamily="34" charset="0"/>
            </a:endParaRPr>
          </a:p>
        </p:txBody>
      </p:sp>
      <p:sp>
        <p:nvSpPr>
          <p:cNvPr id="11" name="Yukarı Bükülü Ok 10"/>
          <p:cNvSpPr/>
          <p:nvPr/>
        </p:nvSpPr>
        <p:spPr>
          <a:xfrm rot="5400000">
            <a:off x="789005" y="1885509"/>
            <a:ext cx="131507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latin typeface="Comic Sans MS" pitchFamily="66" charset="0"/>
            </a:endParaRPr>
          </a:p>
        </p:txBody>
      </p:sp>
      <p:sp>
        <p:nvSpPr>
          <p:cNvPr id="12" name="Yukarı Bükülü Ok 11"/>
          <p:cNvSpPr/>
          <p:nvPr/>
        </p:nvSpPr>
        <p:spPr>
          <a:xfrm rot="5400000">
            <a:off x="981189" y="3111400"/>
            <a:ext cx="93070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latin typeface="Comic Sans MS" pitchFamily="66" charset="0"/>
            </a:endParaRPr>
          </a:p>
        </p:txBody>
      </p:sp>
      <p:sp>
        <p:nvSpPr>
          <p:cNvPr id="16" name="Dolu Çerçeve 15"/>
          <p:cNvSpPr/>
          <p:nvPr/>
        </p:nvSpPr>
        <p:spPr>
          <a:xfrm>
            <a:off x="897904" y="285834"/>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1.Türklerde Toplum Yapısı</a:t>
            </a:r>
            <a:endParaRPr lang="tr-TR" sz="2400" b="1" dirty="0">
              <a:solidFill>
                <a:schemeClr val="tx1"/>
              </a:solidFill>
            </a:endParaRPr>
          </a:p>
        </p:txBody>
      </p:sp>
    </p:spTree>
    <p:extLst>
      <p:ext uri="{BB962C8B-B14F-4D97-AF65-F5344CB8AC3E}">
        <p14:creationId xmlns:p14="http://schemas.microsoft.com/office/powerpoint/2010/main" val="4105115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3" name="Dolu Çerçeve 12"/>
          <p:cNvSpPr/>
          <p:nvPr/>
        </p:nvSpPr>
        <p:spPr>
          <a:xfrm>
            <a:off x="1050303" y="969634"/>
            <a:ext cx="109599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 a.Aile</a:t>
            </a:r>
            <a:endParaRPr lang="tr-TR" sz="2000" b="1" dirty="0">
              <a:solidFill>
                <a:schemeClr val="tx1"/>
              </a:solidFill>
            </a:endParaRPr>
          </a:p>
        </p:txBody>
      </p:sp>
      <p:sp>
        <p:nvSpPr>
          <p:cNvPr id="3" name="Dikdörtgen 2"/>
          <p:cNvSpPr/>
          <p:nvPr/>
        </p:nvSpPr>
        <p:spPr>
          <a:xfrm>
            <a:off x="1746989" y="2690908"/>
            <a:ext cx="8773885" cy="369332"/>
          </a:xfrm>
          <a:prstGeom prst="rect">
            <a:avLst/>
          </a:prstGeom>
        </p:spPr>
        <p:txBody>
          <a:bodyPr wrap="square">
            <a:spAutoFit/>
          </a:bodyPr>
          <a:lstStyle/>
          <a:p>
            <a:endParaRPr lang="tr-TR" dirty="0">
              <a:latin typeface="Comic Sans MS" pitchFamily="66" charset="0"/>
            </a:endParaRPr>
          </a:p>
        </p:txBody>
      </p:sp>
      <p:sp>
        <p:nvSpPr>
          <p:cNvPr id="25" name="Dolu Çerçeve 24"/>
          <p:cNvSpPr/>
          <p:nvPr/>
        </p:nvSpPr>
        <p:spPr>
          <a:xfrm>
            <a:off x="876300" y="262289"/>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1.Türklerde Toplum Yapısı</a:t>
            </a:r>
            <a:endParaRPr lang="tr-TR" sz="2400" b="1" dirty="0">
              <a:solidFill>
                <a:schemeClr val="tx1"/>
              </a:solidFill>
            </a:endParaRPr>
          </a:p>
        </p:txBody>
      </p:sp>
      <p:sp>
        <p:nvSpPr>
          <p:cNvPr id="26" name="5 Başlık"/>
          <p:cNvSpPr txBox="1">
            <a:spLocks/>
          </p:cNvSpPr>
          <p:nvPr/>
        </p:nvSpPr>
        <p:spPr>
          <a:xfrm>
            <a:off x="1050303" y="1609747"/>
            <a:ext cx="10811497" cy="25685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smtClean="0">
                <a:solidFill>
                  <a:srgbClr val="000000"/>
                </a:solidFill>
                <a:latin typeface="Comic Sans MS" pitchFamily="66" charset="0"/>
              </a:rPr>
              <a:t>-Toplumsal hayatın çekirdeğidir.</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-Kan akrabalığı esasına bağlıdır.</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-Türklerde aile genelde çekirdek ailedir.</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-Türklerde evlenen çocuklara bir miktar mal ve çadır verilir ve baba evinden ayrılırdı</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-Kız çocukları evlenirken çeyiz aldıklarından dolayı mirastan yararlanamazlardı.</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-Türklerde EXOGAMİE (dışardan evlilik) yaygındı. Tek eşle evlilik yaygındı (monogamie).</a:t>
            </a:r>
          </a:p>
          <a:p>
            <a:pPr lvl="0" eaLnBrk="0" fontAlgn="base" hangingPunct="0">
              <a:spcBef>
                <a:spcPct val="0"/>
              </a:spcBef>
              <a:spcAft>
                <a:spcPct val="0"/>
              </a:spcAft>
            </a:pPr>
            <a:r>
              <a:rPr lang="tr-TR" sz="2000" b="1" dirty="0" smtClean="0">
                <a:solidFill>
                  <a:srgbClr val="000000"/>
                </a:solidFill>
                <a:latin typeface="Comic Sans MS" pitchFamily="66" charset="0"/>
                <a:cs typeface="Arial" pitchFamily="34" charset="0"/>
              </a:rPr>
              <a:t>-Türklerde evliliğin aşamaları Söz kesme,nişan,ve düğün törenleridir.</a:t>
            </a:r>
            <a:endParaRPr lang="tr-TR" sz="2000" b="1" dirty="0">
              <a:solidFill>
                <a:schemeClr val="bg1"/>
              </a:solidFill>
              <a:latin typeface="Comic Sans MS" pitchFamily="66" charset="0"/>
              <a:cs typeface="Arial" pitchFamily="34" charset="0"/>
            </a:endParaRPr>
          </a:p>
        </p:txBody>
      </p:sp>
      <p:sp>
        <p:nvSpPr>
          <p:cNvPr id="27" name="Dolu Çerçeve 26"/>
          <p:cNvSpPr/>
          <p:nvPr/>
        </p:nvSpPr>
        <p:spPr>
          <a:xfrm>
            <a:off x="1050303" y="4341230"/>
            <a:ext cx="234059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 b.Urug (Sülale)</a:t>
            </a:r>
            <a:endParaRPr lang="tr-TR" sz="2000" b="1" dirty="0">
              <a:solidFill>
                <a:schemeClr val="tx1"/>
              </a:solidFill>
            </a:endParaRPr>
          </a:p>
        </p:txBody>
      </p:sp>
      <p:sp>
        <p:nvSpPr>
          <p:cNvPr id="28" name="5 Başlık"/>
          <p:cNvSpPr txBox="1">
            <a:spLocks/>
          </p:cNvSpPr>
          <p:nvPr/>
        </p:nvSpPr>
        <p:spPr>
          <a:xfrm>
            <a:off x="1050303" y="5045195"/>
            <a:ext cx="10671797" cy="16033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-Ailelerin </a:t>
            </a:r>
            <a:r>
              <a:rPr lang="tr-TR" sz="2000" b="1" dirty="0">
                <a:solidFill>
                  <a:schemeClr val="bg1"/>
                </a:solidFill>
                <a:latin typeface="Comic Sans MS" pitchFamily="66" charset="0"/>
              </a:rPr>
              <a:t>birleşmesiyle sülâleler meydana geliyordu. </a:t>
            </a:r>
          </a:p>
          <a:p>
            <a:r>
              <a:rPr lang="tr-TR" sz="2000" b="1" dirty="0" smtClean="0">
                <a:solidFill>
                  <a:schemeClr val="bg1"/>
                </a:solidFill>
                <a:latin typeface="Comic Sans MS" pitchFamily="66" charset="0"/>
              </a:rPr>
              <a:t>-Urug</a:t>
            </a:r>
            <a:r>
              <a:rPr lang="tr-TR" sz="2000" b="1" dirty="0">
                <a:solidFill>
                  <a:schemeClr val="bg1"/>
                </a:solidFill>
                <a:latin typeface="Comic Sans MS" pitchFamily="66" charset="0"/>
              </a:rPr>
              <a:t>, boyun bir parçasıydı. </a:t>
            </a:r>
          </a:p>
          <a:p>
            <a:r>
              <a:rPr lang="tr-TR" sz="2000" b="1" dirty="0" smtClean="0">
                <a:solidFill>
                  <a:schemeClr val="bg1"/>
                </a:solidFill>
                <a:latin typeface="Comic Sans MS" pitchFamily="66" charset="0"/>
              </a:rPr>
              <a:t>-Urug’da </a:t>
            </a:r>
            <a:r>
              <a:rPr lang="tr-TR" sz="2000" b="1" dirty="0">
                <a:solidFill>
                  <a:schemeClr val="bg1"/>
                </a:solidFill>
                <a:latin typeface="Comic Sans MS" pitchFamily="66" charset="0"/>
              </a:rPr>
              <a:t>aileler kan bağı ile birbirine yakın kimselerden oluşuyordu. </a:t>
            </a:r>
          </a:p>
          <a:p>
            <a:r>
              <a:rPr lang="tr-TR" sz="2000" b="1" dirty="0" smtClean="0">
                <a:solidFill>
                  <a:schemeClr val="bg1"/>
                </a:solidFill>
                <a:latin typeface="Comic Sans MS" pitchFamily="66" charset="0"/>
              </a:rPr>
              <a:t>-Urug’da </a:t>
            </a:r>
            <a:r>
              <a:rPr lang="tr-TR" sz="2000" b="1" dirty="0">
                <a:solidFill>
                  <a:schemeClr val="bg1"/>
                </a:solidFill>
                <a:latin typeface="Comic Sans MS" pitchFamily="66" charset="0"/>
              </a:rPr>
              <a:t>amaç; sosyal, ekonomik ve güvenlik açısından birbirlerine destek olmaktı. </a:t>
            </a:r>
          </a:p>
          <a:p>
            <a:r>
              <a:rPr lang="tr-TR" sz="2000" b="1" dirty="0" smtClean="0">
                <a:solidFill>
                  <a:schemeClr val="bg1"/>
                </a:solidFill>
                <a:latin typeface="Comic Sans MS" pitchFamily="66" charset="0"/>
              </a:rPr>
              <a:t>-Urug </a:t>
            </a:r>
            <a:r>
              <a:rPr lang="tr-TR" sz="2000" b="1" dirty="0">
                <a:solidFill>
                  <a:schemeClr val="bg1"/>
                </a:solidFill>
                <a:latin typeface="Comic Sans MS" pitchFamily="66" charset="0"/>
              </a:rPr>
              <a:t>ile ilgili kararlar aile reisi tarafından alınırdı.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2139506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3" name="Dikdörtgen 2"/>
          <p:cNvSpPr/>
          <p:nvPr/>
        </p:nvSpPr>
        <p:spPr>
          <a:xfrm>
            <a:off x="1746989" y="2690908"/>
            <a:ext cx="8773885" cy="369332"/>
          </a:xfrm>
          <a:prstGeom prst="rect">
            <a:avLst/>
          </a:prstGeom>
        </p:spPr>
        <p:txBody>
          <a:bodyPr wrap="square">
            <a:spAutoFit/>
          </a:bodyPr>
          <a:lstStyle/>
          <a:p>
            <a:endParaRPr lang="tr-TR" dirty="0">
              <a:latin typeface="Comic Sans MS" pitchFamily="66" charset="0"/>
            </a:endParaRPr>
          </a:p>
        </p:txBody>
      </p:sp>
      <p:sp>
        <p:nvSpPr>
          <p:cNvPr id="25" name="Dolu Çerçeve 24"/>
          <p:cNvSpPr/>
          <p:nvPr/>
        </p:nvSpPr>
        <p:spPr>
          <a:xfrm>
            <a:off x="876300" y="262289"/>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1.Türklerde Toplum Yapısı</a:t>
            </a:r>
            <a:endParaRPr lang="tr-TR" sz="2400" b="1" dirty="0">
              <a:solidFill>
                <a:schemeClr val="tx1"/>
              </a:solidFill>
            </a:endParaRPr>
          </a:p>
        </p:txBody>
      </p:sp>
      <p:sp>
        <p:nvSpPr>
          <p:cNvPr id="8" name="Dolu Çerçeve 7"/>
          <p:cNvSpPr/>
          <p:nvPr/>
        </p:nvSpPr>
        <p:spPr>
          <a:xfrm>
            <a:off x="996042" y="944234"/>
            <a:ext cx="234059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 c.Boy (Aşiret)</a:t>
            </a:r>
            <a:endParaRPr lang="tr-TR" sz="2000" b="1" dirty="0">
              <a:solidFill>
                <a:schemeClr val="tx1"/>
              </a:solidFill>
            </a:endParaRPr>
          </a:p>
        </p:txBody>
      </p:sp>
      <p:sp>
        <p:nvSpPr>
          <p:cNvPr id="9" name="5 Başlık"/>
          <p:cNvSpPr txBox="1">
            <a:spLocks/>
          </p:cNvSpPr>
          <p:nvPr/>
        </p:nvSpPr>
        <p:spPr>
          <a:xfrm>
            <a:off x="996042" y="1606595"/>
            <a:ext cx="10671797" cy="19621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-Boy </a:t>
            </a:r>
            <a:r>
              <a:rPr lang="tr-TR" sz="2000" b="1" dirty="0">
                <a:solidFill>
                  <a:schemeClr val="bg1"/>
                </a:solidFill>
                <a:latin typeface="Comic Sans MS" pitchFamily="66" charset="0"/>
              </a:rPr>
              <a:t>için bod tabiride kullanılmaktadır. </a:t>
            </a:r>
          </a:p>
          <a:p>
            <a:r>
              <a:rPr lang="tr-TR" sz="2000" b="1" dirty="0" smtClean="0">
                <a:solidFill>
                  <a:schemeClr val="bg1"/>
                </a:solidFill>
                <a:latin typeface="Comic Sans MS" pitchFamily="66" charset="0"/>
              </a:rPr>
              <a:t>-Boyların </a:t>
            </a:r>
            <a:r>
              <a:rPr lang="tr-TR" sz="2000" b="1" dirty="0">
                <a:solidFill>
                  <a:schemeClr val="bg1"/>
                </a:solidFill>
                <a:latin typeface="Comic Sans MS" pitchFamily="66" charset="0"/>
              </a:rPr>
              <a:t>başında bir </a:t>
            </a:r>
            <a:r>
              <a:rPr lang="tr-TR" sz="2000" b="1" dirty="0">
                <a:solidFill>
                  <a:srgbClr val="FF0000"/>
                </a:solidFill>
                <a:latin typeface="Comic Sans MS" pitchFamily="66" charset="0"/>
              </a:rPr>
              <a:t>bey </a:t>
            </a:r>
            <a:r>
              <a:rPr lang="tr-TR" sz="2000" b="1" dirty="0">
                <a:solidFill>
                  <a:schemeClr val="bg1"/>
                </a:solidFill>
                <a:latin typeface="Comic Sans MS" pitchFamily="66" charset="0"/>
              </a:rPr>
              <a:t>bulunurdu. </a:t>
            </a:r>
          </a:p>
          <a:p>
            <a:r>
              <a:rPr lang="tr-TR" sz="2000" b="1" dirty="0" smtClean="0">
                <a:solidFill>
                  <a:schemeClr val="bg1"/>
                </a:solidFill>
                <a:latin typeface="Comic Sans MS" pitchFamily="66" charset="0"/>
              </a:rPr>
              <a:t>-Boy </a:t>
            </a:r>
            <a:r>
              <a:rPr lang="tr-TR" sz="2000" b="1" dirty="0">
                <a:solidFill>
                  <a:schemeClr val="bg1"/>
                </a:solidFill>
                <a:latin typeface="Comic Sans MS" pitchFamily="66" charset="0"/>
              </a:rPr>
              <a:t>beyi silahlı mücadele ile boyun menfaatlerini sağlıyordu. </a:t>
            </a:r>
          </a:p>
          <a:p>
            <a:r>
              <a:rPr lang="tr-TR" sz="2000" b="1" dirty="0" smtClean="0">
                <a:solidFill>
                  <a:schemeClr val="bg1"/>
                </a:solidFill>
                <a:latin typeface="Comic Sans MS" pitchFamily="66" charset="0"/>
              </a:rPr>
              <a:t>-Boyların </a:t>
            </a:r>
            <a:r>
              <a:rPr lang="tr-TR" sz="2000" b="1" dirty="0">
                <a:solidFill>
                  <a:schemeClr val="bg1"/>
                </a:solidFill>
                <a:latin typeface="Comic Sans MS" pitchFamily="66" charset="0"/>
              </a:rPr>
              <a:t>geniş arazileri ve askeri birlikleri vardı. </a:t>
            </a:r>
          </a:p>
          <a:p>
            <a:r>
              <a:rPr lang="tr-TR" sz="2000" b="1" dirty="0" smtClean="0">
                <a:solidFill>
                  <a:schemeClr val="bg1"/>
                </a:solidFill>
                <a:latin typeface="Comic Sans MS" pitchFamily="66" charset="0"/>
              </a:rPr>
              <a:t>-Boyların </a:t>
            </a:r>
            <a:r>
              <a:rPr lang="tr-TR" sz="2000" b="1" dirty="0">
                <a:solidFill>
                  <a:schemeClr val="bg1"/>
                </a:solidFill>
                <a:latin typeface="Comic Sans MS" pitchFamily="66" charset="0"/>
              </a:rPr>
              <a:t>kendilerine ait yaylak ve kışlakları vardı. Her boyun kendisine ait damgası vardı. Bu damgayı başka boyların sürülerine karışmaması için hayvanlarına vururlardı. </a:t>
            </a:r>
            <a:endParaRPr lang="tr-TR" sz="2000" b="1" dirty="0">
              <a:solidFill>
                <a:schemeClr val="bg1"/>
              </a:solidFill>
              <a:latin typeface="Comic Sans MS" pitchFamily="66" charset="0"/>
              <a:cs typeface="Arial" pitchFamily="34" charset="0"/>
            </a:endParaRPr>
          </a:p>
        </p:txBody>
      </p:sp>
      <p:sp>
        <p:nvSpPr>
          <p:cNvPr id="11" name="Dolu Çerçeve 10"/>
          <p:cNvSpPr/>
          <p:nvPr/>
        </p:nvSpPr>
        <p:spPr>
          <a:xfrm>
            <a:off x="996042" y="3738234"/>
            <a:ext cx="234059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 d.Bodun (Millet)</a:t>
            </a:r>
            <a:endParaRPr lang="tr-TR" sz="2000" b="1" dirty="0">
              <a:solidFill>
                <a:schemeClr val="tx1"/>
              </a:solidFill>
            </a:endParaRPr>
          </a:p>
        </p:txBody>
      </p:sp>
      <p:sp>
        <p:nvSpPr>
          <p:cNvPr id="12" name="5 Başlık"/>
          <p:cNvSpPr txBox="1">
            <a:spLocks/>
          </p:cNvSpPr>
          <p:nvPr/>
        </p:nvSpPr>
        <p:spPr>
          <a:xfrm>
            <a:off x="1044859" y="4392476"/>
            <a:ext cx="11087101" cy="207640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-birleşmesiyle </a:t>
            </a:r>
            <a:r>
              <a:rPr lang="tr-TR" sz="2000" b="1" dirty="0">
                <a:solidFill>
                  <a:schemeClr val="bg1"/>
                </a:solidFill>
                <a:latin typeface="Comic Sans MS" pitchFamily="66" charset="0"/>
              </a:rPr>
              <a:t>oluşuyordu. </a:t>
            </a:r>
          </a:p>
          <a:p>
            <a:r>
              <a:rPr lang="tr-TR" sz="2000" b="1" dirty="0" smtClean="0">
                <a:solidFill>
                  <a:schemeClr val="bg1"/>
                </a:solidFill>
                <a:latin typeface="Comic Sans MS" pitchFamily="66" charset="0"/>
              </a:rPr>
              <a:t>-Boy </a:t>
            </a:r>
            <a:r>
              <a:rPr lang="tr-TR" sz="2000" b="1" dirty="0">
                <a:solidFill>
                  <a:schemeClr val="bg1"/>
                </a:solidFill>
                <a:latin typeface="Comic Sans MS" pitchFamily="66" charset="0"/>
              </a:rPr>
              <a:t>beyleri boyun büyüklüğüne göre yabgu, şad ve ilteber gibi unvanları kullanıyorlardı. </a:t>
            </a:r>
          </a:p>
          <a:p>
            <a:r>
              <a:rPr lang="tr-TR" sz="2000" b="1" dirty="0" smtClean="0">
                <a:solidFill>
                  <a:schemeClr val="bg1"/>
                </a:solidFill>
                <a:latin typeface="Comic Sans MS" pitchFamily="66" charset="0"/>
              </a:rPr>
              <a:t>-Bodun </a:t>
            </a:r>
            <a:r>
              <a:rPr lang="tr-TR" sz="2000" b="1" dirty="0">
                <a:solidFill>
                  <a:schemeClr val="bg1"/>
                </a:solidFill>
                <a:latin typeface="Comic Sans MS" pitchFamily="66" charset="0"/>
              </a:rPr>
              <a:t>bağımsız olabileceği gibi bir İl’e bağlıda olabilirdi. </a:t>
            </a:r>
          </a:p>
          <a:p>
            <a:r>
              <a:rPr lang="tr-TR" sz="2000" b="1" dirty="0" smtClean="0">
                <a:solidFill>
                  <a:schemeClr val="bg1"/>
                </a:solidFill>
                <a:latin typeface="Comic Sans MS" pitchFamily="66" charset="0"/>
              </a:rPr>
              <a:t>-Devlet </a:t>
            </a:r>
            <a:r>
              <a:rPr lang="tr-TR" sz="2000" b="1" dirty="0">
                <a:solidFill>
                  <a:schemeClr val="bg1"/>
                </a:solidFill>
                <a:latin typeface="Comic Sans MS" pitchFamily="66" charset="0"/>
              </a:rPr>
              <a:t>bodunlardan meydana geliyordu. </a:t>
            </a:r>
          </a:p>
          <a:p>
            <a:r>
              <a:rPr lang="tr-TR" sz="2000" b="1" dirty="0" smtClean="0">
                <a:solidFill>
                  <a:schemeClr val="bg1"/>
                </a:solidFill>
                <a:latin typeface="Comic Sans MS" pitchFamily="66" charset="0"/>
              </a:rPr>
              <a:t>-Bodun </a:t>
            </a:r>
            <a:r>
              <a:rPr lang="tr-TR" sz="2000" b="1" dirty="0">
                <a:solidFill>
                  <a:schemeClr val="bg1"/>
                </a:solidFill>
                <a:latin typeface="Comic Sans MS" pitchFamily="66" charset="0"/>
              </a:rPr>
              <a:t>ve boyların işbirliği sonucu (il) meydana geliyordu. </a:t>
            </a:r>
          </a:p>
          <a:p>
            <a:r>
              <a:rPr lang="tr-TR" sz="2000" b="1" dirty="0">
                <a:solidFill>
                  <a:schemeClr val="bg1"/>
                </a:solidFill>
                <a:latin typeface="Comic Sans MS" pitchFamily="66" charset="0"/>
              </a:rPr>
              <a:t>Bodunların güçlü olması devleti de güçlü kılıyordu.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4129771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3" name="Dikdörtgen 2"/>
          <p:cNvSpPr/>
          <p:nvPr/>
        </p:nvSpPr>
        <p:spPr>
          <a:xfrm>
            <a:off x="1746989" y="2690908"/>
            <a:ext cx="8773885" cy="369332"/>
          </a:xfrm>
          <a:prstGeom prst="rect">
            <a:avLst/>
          </a:prstGeom>
        </p:spPr>
        <p:txBody>
          <a:bodyPr wrap="square">
            <a:spAutoFit/>
          </a:bodyPr>
          <a:lstStyle/>
          <a:p>
            <a:endParaRPr lang="tr-TR" b="1" dirty="0">
              <a:solidFill>
                <a:schemeClr val="bg1"/>
              </a:solidFill>
              <a:latin typeface="Comic Sans MS" pitchFamily="66" charset="0"/>
            </a:endParaRPr>
          </a:p>
        </p:txBody>
      </p:sp>
      <p:sp>
        <p:nvSpPr>
          <p:cNvPr id="25" name="Dolu Çerçeve 24"/>
          <p:cNvSpPr/>
          <p:nvPr/>
        </p:nvSpPr>
        <p:spPr>
          <a:xfrm>
            <a:off x="876300" y="274989"/>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2.Türklerde Yaşayış</a:t>
            </a:r>
            <a:endParaRPr lang="tr-TR" sz="2400" b="1" dirty="0">
              <a:solidFill>
                <a:schemeClr val="tx1"/>
              </a:solidFill>
            </a:endParaRPr>
          </a:p>
        </p:txBody>
      </p:sp>
      <p:sp>
        <p:nvSpPr>
          <p:cNvPr id="9" name="5 Başlık"/>
          <p:cNvSpPr txBox="1">
            <a:spLocks/>
          </p:cNvSpPr>
          <p:nvPr/>
        </p:nvSpPr>
        <p:spPr>
          <a:xfrm>
            <a:off x="876300" y="919862"/>
            <a:ext cx="10934700" cy="546823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-Göçebe </a:t>
            </a:r>
            <a:r>
              <a:rPr lang="tr-TR" sz="2000" b="1" dirty="0">
                <a:solidFill>
                  <a:schemeClr val="bg1"/>
                </a:solidFill>
                <a:latin typeface="Comic Sans MS" pitchFamily="66" charset="0"/>
              </a:rPr>
              <a:t>yaşam ve onun bir gereği olarak da hayvancılıkla uğraşan Türkleri, otlak ve mera yüzünden sık sık yer değiştiriyorlardı. Bu yer değişikliklerinde attan çok istifade ediyorlardı</a:t>
            </a:r>
            <a:r>
              <a:rPr lang="tr-TR" sz="2000" b="1" dirty="0" smtClean="0">
                <a:solidFill>
                  <a:schemeClr val="bg1"/>
                </a:solidFill>
                <a:latin typeface="Comic Sans MS" pitchFamily="66" charset="0"/>
              </a:rPr>
              <a:t>.</a:t>
            </a:r>
          </a:p>
          <a:p>
            <a:r>
              <a:rPr lang="tr-TR" sz="2000" b="1" dirty="0" smtClean="0">
                <a:solidFill>
                  <a:schemeClr val="bg1"/>
                </a:solidFill>
                <a:latin typeface="Comic Sans MS" pitchFamily="66" charset="0"/>
              </a:rPr>
              <a:t>-</a:t>
            </a:r>
            <a:r>
              <a:rPr lang="tr-TR" sz="2000" b="1" dirty="0" smtClean="0">
                <a:solidFill>
                  <a:srgbClr val="FF0000"/>
                </a:solidFill>
                <a:latin typeface="Comic Sans MS" pitchFamily="66" charset="0"/>
              </a:rPr>
              <a:t>At</a:t>
            </a:r>
            <a:r>
              <a:rPr lang="tr-TR" sz="2000" b="1" dirty="0">
                <a:solidFill>
                  <a:srgbClr val="FF0000"/>
                </a:solidFill>
                <a:latin typeface="Comic Sans MS" pitchFamily="66" charset="0"/>
              </a:rPr>
              <a:t>,</a:t>
            </a:r>
            <a:r>
              <a:rPr lang="tr-TR" sz="2000" b="1" dirty="0">
                <a:solidFill>
                  <a:schemeClr val="bg1"/>
                </a:solidFill>
                <a:latin typeface="Comic Sans MS" pitchFamily="66" charset="0"/>
              </a:rPr>
              <a:t> Türklerin en önemli binek hayvanı olmakla </a:t>
            </a:r>
            <a:r>
              <a:rPr lang="tr-TR" sz="2000" b="1" dirty="0" smtClean="0">
                <a:solidFill>
                  <a:schemeClr val="bg1"/>
                </a:solidFill>
                <a:latin typeface="Comic Sans MS" pitchFamily="66" charset="0"/>
              </a:rPr>
              <a:t>beraber </a:t>
            </a:r>
            <a:r>
              <a:rPr lang="tr-TR" sz="2000" b="1" dirty="0">
                <a:solidFill>
                  <a:schemeClr val="bg1"/>
                </a:solidFill>
                <a:latin typeface="Comic Sans MS" pitchFamily="66" charset="0"/>
              </a:rPr>
              <a:t>onun sütünden </a:t>
            </a:r>
            <a:r>
              <a:rPr lang="tr-TR" sz="2000" b="1" dirty="0">
                <a:solidFill>
                  <a:srgbClr val="FF0000"/>
                </a:solidFill>
                <a:latin typeface="Comic Sans MS" pitchFamily="66" charset="0"/>
              </a:rPr>
              <a:t>kımız </a:t>
            </a:r>
            <a:r>
              <a:rPr lang="tr-TR" sz="2000" b="1" dirty="0">
                <a:solidFill>
                  <a:schemeClr val="bg1"/>
                </a:solidFill>
                <a:latin typeface="Comic Sans MS" pitchFamily="66" charset="0"/>
              </a:rPr>
              <a:t>adı verilen içecek üretiyorlardı. Hayvancılık alanında da daha çok küçükbaş hayvancılıkla (koyun) uğraşıyorlardı. </a:t>
            </a:r>
          </a:p>
          <a:p>
            <a:r>
              <a:rPr lang="tr-TR" sz="2000" b="1" dirty="0" smtClean="0">
                <a:solidFill>
                  <a:schemeClr val="bg1"/>
                </a:solidFill>
                <a:latin typeface="Comic Sans MS" pitchFamily="66" charset="0"/>
              </a:rPr>
              <a:t>-Temizliğe </a:t>
            </a:r>
            <a:r>
              <a:rPr lang="tr-TR" sz="2000" b="1" dirty="0">
                <a:solidFill>
                  <a:schemeClr val="bg1"/>
                </a:solidFill>
                <a:latin typeface="Comic Sans MS" pitchFamily="66" charset="0"/>
              </a:rPr>
              <a:t>çok önem veren Türkler evlerinde hamam bulunduruyorlardı. </a:t>
            </a:r>
          </a:p>
          <a:p>
            <a:r>
              <a:rPr lang="tr-TR" sz="2000" b="1" dirty="0" smtClean="0">
                <a:solidFill>
                  <a:schemeClr val="bg1"/>
                </a:solidFill>
                <a:latin typeface="Comic Sans MS" pitchFamily="66" charset="0"/>
              </a:rPr>
              <a:t>-Göçebe </a:t>
            </a:r>
            <a:r>
              <a:rPr lang="tr-TR" sz="2000" b="1" dirty="0">
                <a:solidFill>
                  <a:schemeClr val="bg1"/>
                </a:solidFill>
                <a:latin typeface="Comic Sans MS" pitchFamily="66" charset="0"/>
              </a:rPr>
              <a:t>yaşam şekli Uygurlara kadar devam etmiş ve Uygurlar ilk defa yerleşik hayata geçmiştir. </a:t>
            </a:r>
          </a:p>
          <a:p>
            <a:r>
              <a:rPr lang="tr-TR" sz="2000" b="1" dirty="0" smtClean="0">
                <a:solidFill>
                  <a:schemeClr val="bg1"/>
                </a:solidFill>
                <a:latin typeface="Comic Sans MS" pitchFamily="66" charset="0"/>
              </a:rPr>
              <a:t>-Yerleşik </a:t>
            </a:r>
            <a:r>
              <a:rPr lang="tr-TR" sz="2000" b="1" dirty="0">
                <a:solidFill>
                  <a:schemeClr val="bg1"/>
                </a:solidFill>
                <a:latin typeface="Comic Sans MS" pitchFamily="66" charset="0"/>
              </a:rPr>
              <a:t>hayata geçen Uygurlar, Türk tarihinde ilk defa </a:t>
            </a:r>
            <a:r>
              <a:rPr lang="tr-TR" sz="2000" b="1" dirty="0">
                <a:solidFill>
                  <a:srgbClr val="FF0000"/>
                </a:solidFill>
                <a:latin typeface="Comic Sans MS" pitchFamily="66" charset="0"/>
              </a:rPr>
              <a:t>Beşbalık, Turfan, Balasagun</a:t>
            </a:r>
            <a:r>
              <a:rPr lang="tr-TR" sz="2000" b="1" dirty="0">
                <a:solidFill>
                  <a:schemeClr val="bg1"/>
                </a:solidFill>
                <a:latin typeface="Comic Sans MS" pitchFamily="66" charset="0"/>
              </a:rPr>
              <a:t> adı verilen şehirler inşa etmişlerdir. </a:t>
            </a:r>
          </a:p>
          <a:p>
            <a:r>
              <a:rPr lang="tr-TR" sz="2000" b="1" dirty="0" smtClean="0">
                <a:solidFill>
                  <a:schemeClr val="bg1"/>
                </a:solidFill>
                <a:latin typeface="Comic Sans MS" pitchFamily="66" charset="0"/>
              </a:rPr>
              <a:t>-Türklerde </a:t>
            </a:r>
            <a:r>
              <a:rPr lang="tr-TR" sz="2000" b="1" dirty="0">
                <a:solidFill>
                  <a:schemeClr val="bg1"/>
                </a:solidFill>
                <a:latin typeface="Comic Sans MS" pitchFamily="66" charset="0"/>
              </a:rPr>
              <a:t>birçok bayram ve merasimler düzenleniyordu. Meselâ yılın beşinci ayında toplu olarak merasim yapan Türkler ataları için kurban kesip spor müsabakaları düzenliyorlardı. </a:t>
            </a:r>
          </a:p>
          <a:p>
            <a:r>
              <a:rPr lang="tr-TR" sz="2000" b="1" dirty="0" smtClean="0">
                <a:solidFill>
                  <a:schemeClr val="bg1"/>
                </a:solidFill>
                <a:latin typeface="Comic Sans MS" pitchFamily="66" charset="0"/>
              </a:rPr>
              <a:t>-Türklere </a:t>
            </a:r>
            <a:r>
              <a:rPr lang="tr-TR" sz="2000" b="1" dirty="0">
                <a:solidFill>
                  <a:schemeClr val="bg1"/>
                </a:solidFill>
                <a:latin typeface="Comic Sans MS" pitchFamily="66" charset="0"/>
              </a:rPr>
              <a:t>ait önemli spor dalları olarak: </a:t>
            </a:r>
          </a:p>
          <a:p>
            <a:r>
              <a:rPr lang="tr-TR" sz="2000" b="1" dirty="0">
                <a:solidFill>
                  <a:schemeClr val="bg1"/>
                </a:solidFill>
                <a:latin typeface="Comic Sans MS" pitchFamily="66" charset="0"/>
              </a:rPr>
              <a:t>ok atma, ata binme, </a:t>
            </a:r>
            <a:r>
              <a:rPr lang="tr-TR" sz="2000" b="1" dirty="0" err="1">
                <a:solidFill>
                  <a:schemeClr val="bg1"/>
                </a:solidFill>
                <a:latin typeface="Comic Sans MS" pitchFamily="66" charset="0"/>
              </a:rPr>
              <a:t>çavgan</a:t>
            </a:r>
            <a:r>
              <a:rPr lang="tr-TR" sz="2000" b="1" dirty="0">
                <a:solidFill>
                  <a:schemeClr val="bg1"/>
                </a:solidFill>
                <a:latin typeface="Comic Sans MS" pitchFamily="66" charset="0"/>
              </a:rPr>
              <a:t>, güreş, cirit atma, kılıç, tepik </a:t>
            </a:r>
            <a:r>
              <a:rPr lang="tr-TR" sz="2000" b="1" dirty="0" smtClean="0">
                <a:solidFill>
                  <a:schemeClr val="bg1"/>
                </a:solidFill>
                <a:latin typeface="Comic Sans MS" pitchFamily="66" charset="0"/>
              </a:rPr>
              <a:t>gösterilebilir</a:t>
            </a:r>
            <a:r>
              <a:rPr lang="tr-TR" sz="2000" b="1" dirty="0">
                <a:solidFill>
                  <a:schemeClr val="bg1"/>
                </a:solidFill>
                <a:latin typeface="Comic Sans MS" pitchFamily="66" charset="0"/>
              </a:rPr>
              <a:t>.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71401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3" name="Dikdörtgen 2"/>
          <p:cNvSpPr/>
          <p:nvPr/>
        </p:nvSpPr>
        <p:spPr>
          <a:xfrm>
            <a:off x="1746989" y="2690908"/>
            <a:ext cx="8773885" cy="369332"/>
          </a:xfrm>
          <a:prstGeom prst="rect">
            <a:avLst/>
          </a:prstGeom>
        </p:spPr>
        <p:txBody>
          <a:bodyPr wrap="square">
            <a:spAutoFit/>
          </a:bodyPr>
          <a:lstStyle/>
          <a:p>
            <a:endParaRPr lang="tr-TR" dirty="0">
              <a:latin typeface="Comic Sans MS" pitchFamily="66" charset="0"/>
            </a:endParaRPr>
          </a:p>
        </p:txBody>
      </p:sp>
      <p:sp>
        <p:nvSpPr>
          <p:cNvPr id="8" name="Dolu Çerçeve 7"/>
          <p:cNvSpPr/>
          <p:nvPr/>
        </p:nvSpPr>
        <p:spPr>
          <a:xfrm>
            <a:off x="876300" y="944234"/>
            <a:ext cx="234059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 Nevruz Bayramı</a:t>
            </a:r>
            <a:endParaRPr lang="tr-TR" sz="2000" b="1" dirty="0">
              <a:solidFill>
                <a:schemeClr val="tx1"/>
              </a:solidFill>
            </a:endParaRPr>
          </a:p>
        </p:txBody>
      </p:sp>
      <p:sp>
        <p:nvSpPr>
          <p:cNvPr id="9" name="5 Başlık"/>
          <p:cNvSpPr txBox="1">
            <a:spLocks/>
          </p:cNvSpPr>
          <p:nvPr/>
        </p:nvSpPr>
        <p:spPr>
          <a:xfrm>
            <a:off x="1050472" y="1602103"/>
            <a:ext cx="10671797" cy="289369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-Bu </a:t>
            </a:r>
            <a:r>
              <a:rPr lang="tr-TR" sz="2000" b="1" dirty="0">
                <a:solidFill>
                  <a:schemeClr val="bg1"/>
                </a:solidFill>
                <a:latin typeface="Comic Sans MS" pitchFamily="66" charset="0"/>
              </a:rPr>
              <a:t>bayram yazılı olarak ilk kez 2. Yüzyılda Pers, kaynaklarında geçmektedir. İran takvimine göre yılın ilk günüdür. Günümüzde İran’da şenlik olarak, Orta Asya Türk topluluklarında ise baharın gelişi olarak kutlanmaktadır. </a:t>
            </a:r>
          </a:p>
          <a:p>
            <a:r>
              <a:rPr lang="tr-TR" sz="2000" b="1" dirty="0" smtClean="0">
                <a:solidFill>
                  <a:schemeClr val="bg1"/>
                </a:solidFill>
                <a:latin typeface="Comic Sans MS" pitchFamily="66" charset="0"/>
              </a:rPr>
              <a:t>-Nevruz</a:t>
            </a:r>
            <a:r>
              <a:rPr lang="tr-TR" sz="2000" b="1" dirty="0">
                <a:solidFill>
                  <a:schemeClr val="bg1"/>
                </a:solidFill>
                <a:latin typeface="Comic Sans MS" pitchFamily="66" charset="0"/>
              </a:rPr>
              <a:t>, Orta Asya ve Türkiye’de </a:t>
            </a:r>
            <a:r>
              <a:rPr lang="tr-TR" sz="2000" b="1" dirty="0">
                <a:solidFill>
                  <a:srgbClr val="FF0000"/>
                </a:solidFill>
                <a:latin typeface="Comic Sans MS" pitchFamily="66" charset="0"/>
              </a:rPr>
              <a:t>21 Mart günü kutlanır</a:t>
            </a:r>
            <a:r>
              <a:rPr lang="tr-TR" sz="2000" b="1" dirty="0">
                <a:solidFill>
                  <a:schemeClr val="bg1"/>
                </a:solidFill>
                <a:latin typeface="Comic Sans MS" pitchFamily="66" charset="0"/>
              </a:rPr>
              <a:t>. O güne mahsus sümelek denilen buğdaydan yapılan tatlı halka ikram edilir. </a:t>
            </a:r>
            <a:endParaRPr lang="tr-TR" sz="2000" b="1" dirty="0" smtClean="0">
              <a:solidFill>
                <a:schemeClr val="bg1"/>
              </a:solidFill>
              <a:latin typeface="Comic Sans MS" pitchFamily="66" charset="0"/>
            </a:endParaRPr>
          </a:p>
          <a:p>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Türk </a:t>
            </a:r>
            <a:r>
              <a:rPr lang="tr-TR" sz="2000" b="1" dirty="0">
                <a:solidFill>
                  <a:schemeClr val="bg1"/>
                </a:solidFill>
                <a:latin typeface="Comic Sans MS" pitchFamily="66" charset="0"/>
              </a:rPr>
              <a:t>takvimine göre Nevruz </a:t>
            </a:r>
            <a:r>
              <a:rPr lang="tr-TR" sz="2000" b="1" dirty="0">
                <a:solidFill>
                  <a:srgbClr val="FF0000"/>
                </a:solidFill>
                <a:latin typeface="Comic Sans MS" pitchFamily="66" charset="0"/>
              </a:rPr>
              <a:t>yılbaşıdır</a:t>
            </a:r>
            <a:r>
              <a:rPr lang="tr-TR" sz="2000" b="1" dirty="0">
                <a:solidFill>
                  <a:schemeClr val="bg1"/>
                </a:solidFill>
                <a:latin typeface="Comic Sans MS" pitchFamily="66" charset="0"/>
              </a:rPr>
              <a:t> ve o </a:t>
            </a:r>
            <a:r>
              <a:rPr lang="tr-TR" sz="2000" b="1" dirty="0">
                <a:solidFill>
                  <a:srgbClr val="FF0000"/>
                </a:solidFill>
                <a:latin typeface="Comic Sans MS" pitchFamily="66" charset="0"/>
              </a:rPr>
              <a:t>gün gece – gündüz eşittir (ekinoks</a:t>
            </a:r>
            <a:r>
              <a:rPr lang="tr-TR" sz="2000" b="1" dirty="0" smtClean="0">
                <a:solidFill>
                  <a:srgbClr val="FF0000"/>
                </a:solidFill>
                <a:latin typeface="Comic Sans MS" pitchFamily="66" charset="0"/>
              </a:rPr>
              <a:t>)</a:t>
            </a:r>
          </a:p>
          <a:p>
            <a:r>
              <a:rPr lang="tr-TR" sz="2000" b="1" dirty="0" smtClean="0">
                <a:solidFill>
                  <a:srgbClr val="FF0000"/>
                </a:solidFill>
                <a:latin typeface="Comic Sans MS" pitchFamily="66" charset="0"/>
              </a:rPr>
              <a:t>-</a:t>
            </a:r>
            <a:r>
              <a:rPr lang="tr-TR" sz="2000" b="1" dirty="0" smtClean="0">
                <a:solidFill>
                  <a:schemeClr val="bg1"/>
                </a:solidFill>
                <a:latin typeface="Comic Sans MS" pitchFamily="66" charset="0"/>
              </a:rPr>
              <a:t>Nevruz</a:t>
            </a:r>
            <a:r>
              <a:rPr lang="tr-TR" sz="2000" b="1" dirty="0">
                <a:solidFill>
                  <a:schemeClr val="bg1"/>
                </a:solidFill>
                <a:latin typeface="Comic Sans MS" pitchFamily="66" charset="0"/>
              </a:rPr>
              <a:t>, Selçuklu ve Osmanlı Dönemi’nde de kutlanmıştır. Hatta Osmanlı Dönemi’nde o güne mahsus </a:t>
            </a:r>
            <a:r>
              <a:rPr lang="tr-TR" sz="2000" b="1" dirty="0">
                <a:solidFill>
                  <a:srgbClr val="FF0000"/>
                </a:solidFill>
                <a:latin typeface="Comic Sans MS" pitchFamily="66" charset="0"/>
              </a:rPr>
              <a:t>Nevruziye</a:t>
            </a:r>
            <a:r>
              <a:rPr lang="tr-TR" sz="2000" b="1" dirty="0">
                <a:solidFill>
                  <a:schemeClr val="bg1"/>
                </a:solidFill>
                <a:latin typeface="Comic Sans MS" pitchFamily="66" charset="0"/>
              </a:rPr>
              <a:t> adlı </a:t>
            </a:r>
            <a:r>
              <a:rPr lang="tr-TR" sz="2000" b="1" dirty="0">
                <a:solidFill>
                  <a:srgbClr val="FF0000"/>
                </a:solidFill>
                <a:latin typeface="Comic Sans MS" pitchFamily="66" charset="0"/>
              </a:rPr>
              <a:t>macun</a:t>
            </a:r>
            <a:r>
              <a:rPr lang="tr-TR" sz="2000" b="1" dirty="0">
                <a:solidFill>
                  <a:schemeClr val="bg1"/>
                </a:solidFill>
                <a:latin typeface="Comic Sans MS" pitchFamily="66" charset="0"/>
              </a:rPr>
              <a:t> yapılmış ve halka dağıtılmıştır. </a:t>
            </a:r>
            <a:r>
              <a:rPr lang="tr-TR" sz="2000" b="1" dirty="0">
                <a:solidFill>
                  <a:srgbClr val="FF0000"/>
                </a:solidFill>
                <a:latin typeface="Comic Sans MS" pitchFamily="66" charset="0"/>
              </a:rPr>
              <a:t>Bu gelenek Manisa’da Mesir macunu geleneği</a:t>
            </a:r>
            <a:r>
              <a:rPr lang="tr-TR" sz="2000" b="1" dirty="0">
                <a:solidFill>
                  <a:schemeClr val="bg1"/>
                </a:solidFill>
                <a:latin typeface="Comic Sans MS" pitchFamily="66" charset="0"/>
              </a:rPr>
              <a:t> olarak günümüze kadar devam etmiştir. </a:t>
            </a:r>
            <a:endParaRPr lang="tr-TR" sz="2000" b="1" dirty="0">
              <a:solidFill>
                <a:schemeClr val="bg1"/>
              </a:solidFill>
              <a:latin typeface="Comic Sans MS" pitchFamily="66" charset="0"/>
              <a:cs typeface="Arial" pitchFamily="34" charset="0"/>
            </a:endParaRPr>
          </a:p>
        </p:txBody>
      </p:sp>
      <p:sp>
        <p:nvSpPr>
          <p:cNvPr id="13" name="Dolu Çerçeve 12"/>
          <p:cNvSpPr/>
          <p:nvPr/>
        </p:nvSpPr>
        <p:spPr>
          <a:xfrm>
            <a:off x="876300" y="262289"/>
            <a:ext cx="40677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2.Türklerde Yaşayış</a:t>
            </a:r>
            <a:endParaRPr lang="tr-TR" sz="2400" b="1" dirty="0">
              <a:solidFill>
                <a:schemeClr val="tx1"/>
              </a:solidFill>
            </a:endParaRPr>
          </a:p>
        </p:txBody>
      </p:sp>
    </p:spTree>
    <p:extLst>
      <p:ext uri="{BB962C8B-B14F-4D97-AF65-F5344CB8AC3E}">
        <p14:creationId xmlns:p14="http://schemas.microsoft.com/office/powerpoint/2010/main" val="2077071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3400" y="4302118"/>
            <a:ext cx="11036300" cy="2123658"/>
          </a:xfrm>
          <a:prstGeom prst="rect">
            <a:avLst/>
          </a:prstGeom>
          <a:solidFill>
            <a:schemeClr val="bg1"/>
          </a:solidFill>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600" b="1" dirty="0" smtClean="0">
                <a:ln w="17780" cmpd="sng">
                  <a:solidFill>
                    <a:srgbClr val="FFFFFF"/>
                  </a:solidFill>
                  <a:prstDash val="solid"/>
                  <a:miter lim="800000"/>
                </a:ln>
                <a:solidFill>
                  <a:srgbClr val="00B0F0"/>
                </a:solidFill>
                <a:latin typeface="Cambria" pitchFamily="18" charset="0"/>
              </a:rPr>
              <a:t>Türk –İslam Devletlerinde Toplum Yapısı</a:t>
            </a:r>
            <a:endParaRPr kumimoji="1" lang="tr-TR" sz="6600" b="1" dirty="0">
              <a:ln w="17780" cmpd="sng">
                <a:solidFill>
                  <a:srgbClr val="FFFFFF"/>
                </a:solidFill>
                <a:prstDash val="solid"/>
                <a:miter lim="800000"/>
              </a:ln>
              <a:solidFill>
                <a:srgbClr val="00B0F0"/>
              </a:solidFill>
              <a:latin typeface="Cambria" pitchFamily="18" charset="0"/>
            </a:endParaRPr>
          </a:p>
        </p:txBody>
      </p:sp>
      <p:pic>
        <p:nvPicPr>
          <p:cNvPr id="5136" name="Picture 16" descr="C:\Users\Yusuf Kerem DUMAN\Desktop\fff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241724"/>
            <a:ext cx="11328400" cy="476231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624729" y="2145277"/>
            <a:ext cx="4236571" cy="1015663"/>
          </a:xfrm>
          <a:prstGeom prst="rect">
            <a:avLst/>
          </a:prstGeom>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000" b="1" dirty="0">
                <a:ln w="17780" cmpd="sng">
                  <a:solidFill>
                    <a:srgbClr val="FFFFFF"/>
                  </a:solidFill>
                  <a:prstDash val="solid"/>
                  <a:miter lim="800000"/>
                </a:ln>
                <a:solidFill>
                  <a:srgbClr val="00B0F0"/>
                </a:solidFill>
                <a:latin typeface="Cambria" pitchFamily="18" charset="0"/>
              </a:rPr>
              <a:t>Bölüm </a:t>
            </a:r>
            <a:r>
              <a:rPr kumimoji="1" lang="tr-TR" sz="6000" b="1" dirty="0" smtClean="0">
                <a:ln w="17780" cmpd="sng">
                  <a:solidFill>
                    <a:srgbClr val="FFFFFF"/>
                  </a:solidFill>
                  <a:prstDash val="solid"/>
                  <a:miter lim="800000"/>
                </a:ln>
                <a:solidFill>
                  <a:srgbClr val="00B0F0"/>
                </a:solidFill>
                <a:latin typeface="Cambria" pitchFamily="18" charset="0"/>
              </a:rPr>
              <a:t>2</a:t>
            </a:r>
            <a:endParaRPr kumimoji="1" lang="tr-TR" sz="6000" b="1" dirty="0">
              <a:ln w="17780" cmpd="sng">
                <a:solidFill>
                  <a:srgbClr val="FFFFFF"/>
                </a:solidFill>
                <a:prstDash val="solid"/>
                <a:miter lim="800000"/>
              </a:ln>
              <a:solidFill>
                <a:srgbClr val="00B0F0"/>
              </a:solidFill>
              <a:latin typeface="Cambria" pitchFamily="18" charset="0"/>
            </a:endParaRPr>
          </a:p>
        </p:txBody>
      </p:sp>
    </p:spTree>
    <p:extLst>
      <p:ext uri="{BB962C8B-B14F-4D97-AF65-F5344CB8AC3E}">
        <p14:creationId xmlns:p14="http://schemas.microsoft.com/office/powerpoint/2010/main" val="8166681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984250" y="1233129"/>
            <a:ext cx="2823210" cy="830997"/>
          </a:xfrm>
          <a:prstGeom prst="rect">
            <a:avLst/>
          </a:prstGeom>
          <a:solidFill>
            <a:schemeClr val="tx1"/>
          </a:solidFill>
          <a:ln w="57150">
            <a:solidFill>
              <a:schemeClr val="bg1"/>
            </a:solidFill>
          </a:ln>
        </p:spPr>
        <p:txBody>
          <a:bodyPr wrap="square" rtlCol="0" anchor="t">
            <a:spAutoFit/>
          </a:bodyPr>
          <a:lstStyle/>
          <a:p>
            <a:pPr algn="ctr"/>
            <a:r>
              <a:rPr lang="tr-TR" sz="2400" b="1" dirty="0" smtClean="0">
                <a:solidFill>
                  <a:schemeClr val="bg1"/>
                </a:solidFill>
                <a:latin typeface="Cambria" panose="02040503050406030204" pitchFamily="18" charset="0"/>
              </a:rPr>
              <a:t> DİNLERİNE </a:t>
            </a:r>
          </a:p>
          <a:p>
            <a:pPr algn="ctr"/>
            <a:r>
              <a:rPr lang="tr-TR" sz="2400" b="1" dirty="0" smtClean="0">
                <a:solidFill>
                  <a:schemeClr val="bg1"/>
                </a:solidFill>
                <a:latin typeface="Cambria" panose="02040503050406030204" pitchFamily="18" charset="0"/>
              </a:rPr>
              <a:t>GÖRE</a:t>
            </a:r>
            <a:endParaRPr lang="tr-TR" sz="2400" b="1" dirty="0">
              <a:solidFill>
                <a:schemeClr val="bg1"/>
              </a:solidFill>
              <a:latin typeface="Cambria" panose="02040503050406030204" pitchFamily="18" charset="0"/>
            </a:endParaRPr>
          </a:p>
        </p:txBody>
      </p:sp>
      <p:sp>
        <p:nvSpPr>
          <p:cNvPr id="3" name="Metin kutusu 2"/>
          <p:cNvSpPr txBox="1"/>
          <p:nvPr/>
        </p:nvSpPr>
        <p:spPr>
          <a:xfrm>
            <a:off x="1220470" y="2246734"/>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Müslüman</a:t>
            </a:r>
            <a:endParaRPr lang="tr-TR" sz="2800" b="1" dirty="0">
              <a:latin typeface="Cambria" panose="02040503050406030204" pitchFamily="18" charset="0"/>
            </a:endParaRPr>
          </a:p>
        </p:txBody>
      </p:sp>
      <p:sp>
        <p:nvSpPr>
          <p:cNvPr id="5" name="Metin kutusu 4"/>
          <p:cNvSpPr txBox="1"/>
          <p:nvPr/>
        </p:nvSpPr>
        <p:spPr>
          <a:xfrm>
            <a:off x="4048125" y="1233130"/>
            <a:ext cx="3615690" cy="830997"/>
          </a:xfrm>
          <a:prstGeom prst="rect">
            <a:avLst/>
          </a:prstGeom>
          <a:solidFill>
            <a:schemeClr val="tx1"/>
          </a:solidFill>
          <a:ln w="57150">
            <a:solidFill>
              <a:schemeClr val="bg1"/>
            </a:solidFill>
          </a:ln>
        </p:spPr>
        <p:txBody>
          <a:bodyPr wrap="square" rtlCol="0" anchor="t">
            <a:spAutoFit/>
          </a:bodyPr>
          <a:lstStyle/>
          <a:p>
            <a:pPr algn="ctr"/>
            <a:r>
              <a:rPr lang="tr-TR" sz="2400" b="1" dirty="0" smtClean="0">
                <a:solidFill>
                  <a:schemeClr val="bg1"/>
                </a:solidFill>
                <a:latin typeface="Cambria" panose="02040503050406030204" pitchFamily="18" charset="0"/>
              </a:rPr>
              <a:t> SOSYAL YAŞANTILARINA GÖRE</a:t>
            </a:r>
            <a:endParaRPr lang="tr-TR" sz="2400" b="1" dirty="0">
              <a:solidFill>
                <a:schemeClr val="bg1"/>
              </a:solidFill>
              <a:latin typeface="Cambria" panose="02040503050406030204" pitchFamily="18" charset="0"/>
            </a:endParaRPr>
          </a:p>
        </p:txBody>
      </p:sp>
      <p:sp>
        <p:nvSpPr>
          <p:cNvPr id="6" name="Metin kutusu 5"/>
          <p:cNvSpPr txBox="1"/>
          <p:nvPr/>
        </p:nvSpPr>
        <p:spPr>
          <a:xfrm>
            <a:off x="7807960" y="1233130"/>
            <a:ext cx="4160520" cy="830997"/>
          </a:xfrm>
          <a:prstGeom prst="rect">
            <a:avLst/>
          </a:prstGeom>
          <a:solidFill>
            <a:schemeClr val="tx1"/>
          </a:solidFill>
          <a:ln w="57150">
            <a:solidFill>
              <a:schemeClr val="bg1"/>
            </a:solidFill>
          </a:ln>
        </p:spPr>
        <p:txBody>
          <a:bodyPr wrap="square" rtlCol="0" anchor="t">
            <a:spAutoFit/>
          </a:bodyPr>
          <a:lstStyle/>
          <a:p>
            <a:pPr algn="ctr"/>
            <a:r>
              <a:rPr lang="tr-TR" sz="2400" b="1" dirty="0" smtClean="0">
                <a:solidFill>
                  <a:schemeClr val="bg1"/>
                </a:solidFill>
                <a:latin typeface="Cambria" panose="02040503050406030204" pitchFamily="18" charset="0"/>
              </a:rPr>
              <a:t>DEVLET HİZMETLERİNDE BULUNMALARINA GÖRE</a:t>
            </a:r>
            <a:endParaRPr lang="tr-TR" sz="2400" b="1" dirty="0">
              <a:solidFill>
                <a:schemeClr val="bg1"/>
              </a:solidFill>
              <a:latin typeface="Cambria" panose="02040503050406030204" pitchFamily="18" charset="0"/>
            </a:endParaRPr>
          </a:p>
        </p:txBody>
      </p:sp>
      <p:sp>
        <p:nvSpPr>
          <p:cNvPr id="7" name="Metin kutusu 6"/>
          <p:cNvSpPr txBox="1"/>
          <p:nvPr/>
        </p:nvSpPr>
        <p:spPr>
          <a:xfrm>
            <a:off x="1220470" y="2990072"/>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Gayrimüslim</a:t>
            </a:r>
            <a:endParaRPr lang="tr-TR" sz="2800" b="1" dirty="0">
              <a:latin typeface="Cambria" panose="02040503050406030204" pitchFamily="18" charset="0"/>
            </a:endParaRPr>
          </a:p>
        </p:txBody>
      </p:sp>
      <p:sp>
        <p:nvSpPr>
          <p:cNvPr id="8" name="Metin kutusu 7"/>
          <p:cNvSpPr txBox="1"/>
          <p:nvPr/>
        </p:nvSpPr>
        <p:spPr>
          <a:xfrm>
            <a:off x="4680585" y="2261574"/>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Köylüler</a:t>
            </a:r>
            <a:endParaRPr lang="tr-TR" sz="2800" b="1" dirty="0">
              <a:latin typeface="Cambria" panose="02040503050406030204" pitchFamily="18" charset="0"/>
            </a:endParaRPr>
          </a:p>
        </p:txBody>
      </p:sp>
      <p:sp>
        <p:nvSpPr>
          <p:cNvPr id="9" name="Metin kutusu 8"/>
          <p:cNvSpPr txBox="1"/>
          <p:nvPr/>
        </p:nvSpPr>
        <p:spPr>
          <a:xfrm>
            <a:off x="4680585" y="3028298"/>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Şehirliler</a:t>
            </a:r>
            <a:endParaRPr lang="tr-TR" sz="2800" b="1" dirty="0">
              <a:latin typeface="Cambria" panose="02040503050406030204" pitchFamily="18" charset="0"/>
            </a:endParaRPr>
          </a:p>
        </p:txBody>
      </p:sp>
      <p:sp>
        <p:nvSpPr>
          <p:cNvPr id="10" name="Metin kutusu 9"/>
          <p:cNvSpPr txBox="1"/>
          <p:nvPr/>
        </p:nvSpPr>
        <p:spPr>
          <a:xfrm>
            <a:off x="4680585" y="3740194"/>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Göçebeler</a:t>
            </a:r>
            <a:endParaRPr lang="tr-TR" sz="2800" b="1" dirty="0">
              <a:latin typeface="Cambria" panose="02040503050406030204" pitchFamily="18" charset="0"/>
            </a:endParaRPr>
          </a:p>
        </p:txBody>
      </p:sp>
      <p:sp>
        <p:nvSpPr>
          <p:cNvPr id="11" name="Metin kutusu 10"/>
          <p:cNvSpPr txBox="1"/>
          <p:nvPr/>
        </p:nvSpPr>
        <p:spPr>
          <a:xfrm>
            <a:off x="8439150" y="2268018"/>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Yönetenler</a:t>
            </a:r>
            <a:endParaRPr lang="tr-TR" sz="2800" b="1" dirty="0">
              <a:latin typeface="Cambria" panose="02040503050406030204" pitchFamily="18" charset="0"/>
            </a:endParaRPr>
          </a:p>
        </p:txBody>
      </p:sp>
      <p:sp>
        <p:nvSpPr>
          <p:cNvPr id="12" name="Metin kutusu 11"/>
          <p:cNvSpPr txBox="1"/>
          <p:nvPr/>
        </p:nvSpPr>
        <p:spPr>
          <a:xfrm>
            <a:off x="8439150" y="3052482"/>
            <a:ext cx="2350770" cy="523220"/>
          </a:xfrm>
          <a:prstGeom prst="rect">
            <a:avLst/>
          </a:prstGeom>
          <a:solidFill>
            <a:srgbClr val="0070C0"/>
          </a:solidFill>
          <a:ln w="57150">
            <a:solidFill>
              <a:schemeClr val="bg1"/>
            </a:solidFill>
          </a:ln>
        </p:spPr>
        <p:txBody>
          <a:bodyPr wrap="square" rtlCol="0" anchor="t">
            <a:spAutoFit/>
          </a:bodyPr>
          <a:lstStyle/>
          <a:p>
            <a:pPr algn="ctr"/>
            <a:r>
              <a:rPr lang="tr-TR" sz="2800" b="1" dirty="0" smtClean="0">
                <a:latin typeface="Cambria" panose="02040503050406030204" pitchFamily="18" charset="0"/>
              </a:rPr>
              <a:t>Yönetilenler</a:t>
            </a:r>
            <a:endParaRPr lang="tr-TR" sz="2800" b="1" dirty="0">
              <a:latin typeface="Cambria" panose="02040503050406030204" pitchFamily="18" charset="0"/>
            </a:endParaRPr>
          </a:p>
        </p:txBody>
      </p:sp>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4" name="Dolu Çerçeve 13"/>
          <p:cNvSpPr/>
          <p:nvPr/>
        </p:nvSpPr>
        <p:spPr>
          <a:xfrm>
            <a:off x="1045324" y="313341"/>
            <a:ext cx="38314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Büyük Selçukluda Toplum</a:t>
            </a:r>
            <a:endParaRPr lang="tr-TR" sz="2400" b="1" dirty="0">
              <a:solidFill>
                <a:schemeClr val="tx1"/>
              </a:solidFill>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6" name="5 Başlık"/>
          <p:cNvSpPr txBox="1">
            <a:spLocks/>
          </p:cNvSpPr>
          <p:nvPr/>
        </p:nvSpPr>
        <p:spPr>
          <a:xfrm>
            <a:off x="1045324" y="4557308"/>
            <a:ext cx="10270840" cy="12846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rgbClr val="000000"/>
                </a:solidFill>
                <a:latin typeface="Comic Sans MS" pitchFamily="66" charset="0"/>
              </a:rPr>
              <a:t>Türk toplumunda </a:t>
            </a:r>
            <a:r>
              <a:rPr lang="tr-TR" sz="2000" b="1" dirty="0" smtClean="0">
                <a:solidFill>
                  <a:srgbClr val="000000"/>
                </a:solidFill>
                <a:latin typeface="Comic Sans MS" pitchFamily="66" charset="0"/>
              </a:rPr>
              <a:t>Avrupa'dakine </a:t>
            </a:r>
            <a:r>
              <a:rPr lang="tr-TR" sz="2000" b="1" dirty="0">
                <a:solidFill>
                  <a:srgbClr val="000000"/>
                </a:solidFill>
                <a:latin typeface="Comic Sans MS" pitchFamily="66" charset="0"/>
              </a:rPr>
              <a:t>benzer </a:t>
            </a:r>
            <a:r>
              <a:rPr lang="tr-TR" sz="2000" b="1" dirty="0">
                <a:solidFill>
                  <a:srgbClr val="FF0000"/>
                </a:solidFill>
                <a:latin typeface="Comic Sans MS" pitchFamily="66" charset="0"/>
              </a:rPr>
              <a:t>asiller sınıfı </a:t>
            </a:r>
            <a:r>
              <a:rPr lang="tr-TR" sz="2000" b="1" dirty="0">
                <a:solidFill>
                  <a:srgbClr val="000000"/>
                </a:solidFill>
                <a:latin typeface="Comic Sans MS" pitchFamily="66" charset="0"/>
              </a:rPr>
              <a:t>veya Hindistan’dakine benzer bir </a:t>
            </a:r>
            <a:r>
              <a:rPr lang="tr-TR" sz="2000" b="1" dirty="0">
                <a:solidFill>
                  <a:srgbClr val="FF0000"/>
                </a:solidFill>
                <a:latin typeface="Comic Sans MS" pitchFamily="66" charset="0"/>
              </a:rPr>
              <a:t>Kast sistemi </a:t>
            </a:r>
            <a:r>
              <a:rPr lang="tr-TR" sz="2000" b="1" dirty="0">
                <a:solidFill>
                  <a:srgbClr val="000000"/>
                </a:solidFill>
                <a:latin typeface="Comic Sans MS" pitchFamily="66" charset="0"/>
              </a:rPr>
              <a:t>yoktur. Kanun önünde herkes </a:t>
            </a:r>
            <a:r>
              <a:rPr lang="tr-TR" sz="2000" b="1" dirty="0">
                <a:solidFill>
                  <a:srgbClr val="FF0000"/>
                </a:solidFill>
                <a:latin typeface="Comic Sans MS" pitchFamily="66" charset="0"/>
              </a:rPr>
              <a:t>eşittir.</a:t>
            </a:r>
            <a:r>
              <a:rPr lang="tr-TR" sz="2000" b="1" dirty="0">
                <a:solidFill>
                  <a:srgbClr val="000000"/>
                </a:solidFill>
                <a:latin typeface="Comic Sans MS" pitchFamily="66" charset="0"/>
              </a:rPr>
              <a:t> Bundan dolayı </a:t>
            </a:r>
            <a:r>
              <a:rPr lang="tr-TR" sz="2000" b="1" dirty="0">
                <a:solidFill>
                  <a:srgbClr val="FF0000"/>
                </a:solidFill>
                <a:latin typeface="Comic Sans MS" pitchFamily="66" charset="0"/>
              </a:rPr>
              <a:t>bir kişi en üst makamlara kadar yükselebiliyordu. </a:t>
            </a:r>
            <a:endParaRPr lang="tr-TR" sz="2000" b="1" dirty="0">
              <a:solidFill>
                <a:srgbClr val="FF0000"/>
              </a:solidFill>
              <a:latin typeface="Comic Sans MS" pitchFamily="66" charset="0"/>
              <a:cs typeface="Arial" pitchFamily="34" charset="0"/>
            </a:endParaRPr>
          </a:p>
        </p:txBody>
      </p:sp>
    </p:spTree>
    <p:extLst>
      <p:ext uri="{BB962C8B-B14F-4D97-AF65-F5344CB8AC3E}">
        <p14:creationId xmlns:p14="http://schemas.microsoft.com/office/powerpoint/2010/main" val="205980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4" name="Dolu Çerçeve 13"/>
          <p:cNvSpPr/>
          <p:nvPr/>
        </p:nvSpPr>
        <p:spPr>
          <a:xfrm>
            <a:off x="1045324" y="313341"/>
            <a:ext cx="38314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Türk İslam Toplumunda Aile</a:t>
            </a:r>
            <a:endParaRPr lang="tr-TR" sz="2400" b="1" dirty="0">
              <a:solidFill>
                <a:schemeClr val="tx1"/>
              </a:solidFill>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6" name="5 Başlık"/>
          <p:cNvSpPr txBox="1">
            <a:spLocks/>
          </p:cNvSpPr>
          <p:nvPr/>
        </p:nvSpPr>
        <p:spPr>
          <a:xfrm>
            <a:off x="1045324" y="1039408"/>
            <a:ext cx="10575176" cy="19323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-Aile</a:t>
            </a:r>
            <a:r>
              <a:rPr lang="tr-TR" sz="2000" b="1" dirty="0">
                <a:solidFill>
                  <a:schemeClr val="bg1"/>
                </a:solidFill>
                <a:latin typeface="Comic Sans MS" pitchFamily="66" charset="0"/>
              </a:rPr>
              <a:t>; anne, baba ve çocuklardan oluşuyordu. </a:t>
            </a:r>
          </a:p>
          <a:p>
            <a:r>
              <a:rPr lang="tr-TR" sz="2000" b="1" dirty="0" smtClean="0">
                <a:solidFill>
                  <a:schemeClr val="bg1"/>
                </a:solidFill>
                <a:latin typeface="Comic Sans MS" pitchFamily="66" charset="0"/>
              </a:rPr>
              <a:t>-Baba </a:t>
            </a:r>
            <a:r>
              <a:rPr lang="tr-TR" sz="2000" b="1" dirty="0">
                <a:solidFill>
                  <a:schemeClr val="bg1"/>
                </a:solidFill>
                <a:latin typeface="Comic Sans MS" pitchFamily="66" charset="0"/>
              </a:rPr>
              <a:t>hayatta olduğu müddetçe oğullar ayrılamazdı. Bundan dolayı aynı evde baba, oğul, dede, torun yaşayabiliyordu. </a:t>
            </a:r>
          </a:p>
          <a:p>
            <a:r>
              <a:rPr lang="tr-TR" sz="2000" b="1" dirty="0" smtClean="0">
                <a:solidFill>
                  <a:schemeClr val="bg1"/>
                </a:solidFill>
                <a:latin typeface="Comic Sans MS" pitchFamily="66" charset="0"/>
              </a:rPr>
              <a:t>-Evlilikte </a:t>
            </a:r>
            <a:r>
              <a:rPr lang="tr-TR" sz="2000" b="1" dirty="0">
                <a:solidFill>
                  <a:schemeClr val="bg1"/>
                </a:solidFill>
                <a:latin typeface="Comic Sans MS" pitchFamily="66" charset="0"/>
              </a:rPr>
              <a:t>samimiyet esastı. </a:t>
            </a:r>
          </a:p>
          <a:p>
            <a:r>
              <a:rPr lang="tr-TR" sz="2000" b="1" dirty="0" smtClean="0">
                <a:solidFill>
                  <a:schemeClr val="bg1"/>
                </a:solidFill>
                <a:latin typeface="Comic Sans MS" pitchFamily="66" charset="0"/>
              </a:rPr>
              <a:t>-Tek </a:t>
            </a:r>
            <a:r>
              <a:rPr lang="tr-TR" sz="2000" b="1" dirty="0">
                <a:solidFill>
                  <a:schemeClr val="bg1"/>
                </a:solidFill>
                <a:latin typeface="Comic Sans MS" pitchFamily="66" charset="0"/>
              </a:rPr>
              <a:t>eşle evlilik yaygındı. </a:t>
            </a:r>
          </a:p>
          <a:p>
            <a:r>
              <a:rPr lang="tr-TR" sz="2000" b="1" dirty="0" smtClean="0">
                <a:solidFill>
                  <a:schemeClr val="bg1"/>
                </a:solidFill>
                <a:latin typeface="Comic Sans MS" pitchFamily="66" charset="0"/>
              </a:rPr>
              <a:t>-Evde </a:t>
            </a:r>
            <a:r>
              <a:rPr lang="tr-TR" sz="2000" b="1" dirty="0">
                <a:solidFill>
                  <a:schemeClr val="bg1"/>
                </a:solidFill>
                <a:latin typeface="Comic Sans MS" pitchFamily="66" charset="0"/>
              </a:rPr>
              <a:t>baba hâkimiyeti gözükse de (ataerkil) </a:t>
            </a:r>
            <a:r>
              <a:rPr lang="tr-TR" sz="2000" b="1" dirty="0" smtClean="0">
                <a:solidFill>
                  <a:schemeClr val="bg1"/>
                </a:solidFill>
                <a:latin typeface="Comic Sans MS" pitchFamily="66" charset="0"/>
              </a:rPr>
              <a:t>annenin de </a:t>
            </a:r>
            <a:r>
              <a:rPr lang="tr-TR" sz="2000" b="1" dirty="0">
                <a:solidFill>
                  <a:schemeClr val="bg1"/>
                </a:solidFill>
                <a:latin typeface="Comic Sans MS" pitchFamily="66" charset="0"/>
              </a:rPr>
              <a:t>söz hakkı vardı.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905692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86934"/>
            <a:ext cx="67397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Türk İslam Toplumunda Hoşgörü Ve Yardımlaşma</a:t>
            </a:r>
            <a:endParaRPr lang="tr-TR" sz="2400" b="1" dirty="0">
              <a:solidFill>
                <a:schemeClr val="tx1"/>
              </a:solidFill>
            </a:endParaRPr>
          </a:p>
        </p:txBody>
      </p:sp>
      <p:sp>
        <p:nvSpPr>
          <p:cNvPr id="19" name="5 Başlık"/>
          <p:cNvSpPr txBox="1">
            <a:spLocks/>
          </p:cNvSpPr>
          <p:nvPr/>
        </p:nvSpPr>
        <p:spPr>
          <a:xfrm>
            <a:off x="1045324" y="937808"/>
            <a:ext cx="10575176" cy="47263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-Türk </a:t>
            </a:r>
            <a:r>
              <a:rPr lang="tr-TR" sz="2000" b="1" dirty="0">
                <a:solidFill>
                  <a:schemeClr val="bg1"/>
                </a:solidFill>
                <a:latin typeface="Comic Sans MS" pitchFamily="66" charset="0"/>
              </a:rPr>
              <a:t>– İslâm toplumunda din adamlarına büyük saygı duyuluyordu. Hükümdarlar dini hoşgörü ve dini hayatın yayılması için çok çalışıyorlardı. Bu doğrultuda birçok medreseler inşa etmişlerdir. </a:t>
            </a:r>
          </a:p>
          <a:p>
            <a:r>
              <a:rPr lang="tr-TR" sz="2000" b="1" dirty="0" smtClean="0">
                <a:solidFill>
                  <a:schemeClr val="bg1"/>
                </a:solidFill>
                <a:latin typeface="Comic Sans MS" pitchFamily="66" charset="0"/>
              </a:rPr>
              <a:t>-Bu </a:t>
            </a:r>
            <a:r>
              <a:rPr lang="tr-TR" sz="2000" b="1" dirty="0">
                <a:solidFill>
                  <a:schemeClr val="bg1"/>
                </a:solidFill>
                <a:latin typeface="Comic Sans MS" pitchFamily="66" charset="0"/>
              </a:rPr>
              <a:t>medreselerde birçok alim ve sufi yetişmiştir. Bu alimler arasında ilk göze çarpanlar </a:t>
            </a:r>
            <a:r>
              <a:rPr lang="tr-TR" sz="2000" b="1" dirty="0" smtClean="0">
                <a:solidFill>
                  <a:srgbClr val="FF0000"/>
                </a:solidFill>
                <a:latin typeface="Comic Sans MS" pitchFamily="66" charset="0"/>
              </a:rPr>
              <a:t>Ahmet </a:t>
            </a:r>
            <a:r>
              <a:rPr lang="tr-TR" sz="2000" b="1" dirty="0">
                <a:solidFill>
                  <a:srgbClr val="FF0000"/>
                </a:solidFill>
                <a:latin typeface="Comic Sans MS" pitchFamily="66" charset="0"/>
              </a:rPr>
              <a:t>Yesevi, Yunus Emre ve Mevlâna </a:t>
            </a:r>
            <a:r>
              <a:rPr lang="tr-TR" sz="2000" b="1" dirty="0" smtClean="0">
                <a:solidFill>
                  <a:srgbClr val="FF0000"/>
                </a:solidFill>
                <a:latin typeface="Comic Sans MS" pitchFamily="66" charset="0"/>
              </a:rPr>
              <a:t>Celâlettin </a:t>
            </a:r>
            <a:r>
              <a:rPr lang="tr-TR" sz="2000" b="1" dirty="0">
                <a:solidFill>
                  <a:srgbClr val="FF0000"/>
                </a:solidFill>
                <a:latin typeface="Comic Sans MS" pitchFamily="66" charset="0"/>
              </a:rPr>
              <a:t>Rumi’dir</a:t>
            </a:r>
            <a:r>
              <a:rPr lang="tr-TR" sz="2000" b="1" dirty="0">
                <a:solidFill>
                  <a:schemeClr val="bg1"/>
                </a:solidFill>
                <a:latin typeface="Comic Sans MS" pitchFamily="66" charset="0"/>
              </a:rPr>
              <a:t>. </a:t>
            </a:r>
          </a:p>
          <a:p>
            <a:r>
              <a:rPr lang="tr-TR" sz="2000" b="1" dirty="0" smtClean="0">
                <a:solidFill>
                  <a:schemeClr val="bg1"/>
                </a:solidFill>
                <a:latin typeface="Comic Sans MS" pitchFamily="66" charset="0"/>
              </a:rPr>
              <a:t>-Türk </a:t>
            </a:r>
            <a:r>
              <a:rPr lang="tr-TR" sz="2000" b="1" dirty="0">
                <a:solidFill>
                  <a:schemeClr val="bg1"/>
                </a:solidFill>
                <a:latin typeface="Comic Sans MS" pitchFamily="66" charset="0"/>
              </a:rPr>
              <a:t>– İslâm toplumunda hoşgörü egemendi. </a:t>
            </a:r>
          </a:p>
          <a:p>
            <a:r>
              <a:rPr lang="tr-TR" sz="2000" b="1" dirty="0" smtClean="0">
                <a:solidFill>
                  <a:schemeClr val="bg1"/>
                </a:solidFill>
                <a:latin typeface="Comic Sans MS" pitchFamily="66" charset="0"/>
              </a:rPr>
              <a:t>-İslâm </a:t>
            </a:r>
            <a:r>
              <a:rPr lang="tr-TR" sz="2000" b="1" dirty="0">
                <a:solidFill>
                  <a:schemeClr val="bg1"/>
                </a:solidFill>
                <a:latin typeface="Comic Sans MS" pitchFamily="66" charset="0"/>
              </a:rPr>
              <a:t>hukuku her alanda esas alınıyordu. </a:t>
            </a:r>
          </a:p>
          <a:p>
            <a:r>
              <a:rPr lang="tr-TR" sz="2000" b="1" dirty="0" smtClean="0">
                <a:solidFill>
                  <a:schemeClr val="bg1"/>
                </a:solidFill>
                <a:latin typeface="Comic Sans MS" pitchFamily="66" charset="0"/>
              </a:rPr>
              <a:t>-Gayrimüslimler</a:t>
            </a:r>
            <a:r>
              <a:rPr lang="tr-TR" sz="2000" b="1" dirty="0">
                <a:solidFill>
                  <a:schemeClr val="bg1"/>
                </a:solidFill>
                <a:latin typeface="Comic Sans MS" pitchFamily="66" charset="0"/>
              </a:rPr>
              <a:t>, her türlü dini hürriyete sahipti. </a:t>
            </a:r>
          </a:p>
          <a:p>
            <a:r>
              <a:rPr lang="tr-TR" sz="2000" b="1" dirty="0" smtClean="0">
                <a:solidFill>
                  <a:schemeClr val="bg1"/>
                </a:solidFill>
                <a:latin typeface="Comic Sans MS" pitchFamily="66" charset="0"/>
              </a:rPr>
              <a:t>-Türk </a:t>
            </a:r>
            <a:r>
              <a:rPr lang="tr-TR" sz="2000" b="1" dirty="0">
                <a:solidFill>
                  <a:schemeClr val="bg1"/>
                </a:solidFill>
                <a:latin typeface="Comic Sans MS" pitchFamily="66" charset="0"/>
              </a:rPr>
              <a:t>– İslâm toplumunda görülen yardımlaşma vakıflar aracılığıyla yapılıyordu. </a:t>
            </a:r>
          </a:p>
          <a:p>
            <a:r>
              <a:rPr lang="tr-TR" sz="2000" b="1" dirty="0" smtClean="0">
                <a:solidFill>
                  <a:schemeClr val="bg1"/>
                </a:solidFill>
                <a:latin typeface="Comic Sans MS" pitchFamily="66" charset="0"/>
              </a:rPr>
              <a:t>-Yolcuların </a:t>
            </a:r>
            <a:r>
              <a:rPr lang="tr-TR" sz="2000" b="1" dirty="0">
                <a:solidFill>
                  <a:schemeClr val="bg1"/>
                </a:solidFill>
                <a:latin typeface="Comic Sans MS" pitchFamily="66" charset="0"/>
              </a:rPr>
              <a:t>ve tüccarların konaklaması için birçok kervansaray inşa etmişlerdir. </a:t>
            </a:r>
          </a:p>
          <a:p>
            <a:r>
              <a:rPr lang="tr-TR" sz="2000" b="1" dirty="0" smtClean="0">
                <a:solidFill>
                  <a:schemeClr val="bg1"/>
                </a:solidFill>
                <a:latin typeface="Comic Sans MS" pitchFamily="66" charset="0"/>
              </a:rPr>
              <a:t>-Devlet </a:t>
            </a:r>
            <a:r>
              <a:rPr lang="tr-TR" sz="2000" b="1" dirty="0">
                <a:solidFill>
                  <a:schemeClr val="bg1"/>
                </a:solidFill>
                <a:latin typeface="Comic Sans MS" pitchFamily="66" charset="0"/>
              </a:rPr>
              <a:t>birçok yerde </a:t>
            </a:r>
            <a:r>
              <a:rPr lang="tr-TR" sz="2000" b="1" dirty="0">
                <a:solidFill>
                  <a:srgbClr val="FF0000"/>
                </a:solidFill>
                <a:latin typeface="Comic Sans MS" pitchFamily="66" charset="0"/>
              </a:rPr>
              <a:t>darüşşifa </a:t>
            </a:r>
            <a:r>
              <a:rPr lang="tr-TR" sz="2000" b="1" dirty="0">
                <a:solidFill>
                  <a:schemeClr val="bg1"/>
                </a:solidFill>
                <a:latin typeface="Comic Sans MS" pitchFamily="66" charset="0"/>
              </a:rPr>
              <a:t>(hastane), </a:t>
            </a:r>
            <a:r>
              <a:rPr lang="tr-TR" sz="2000" b="1" dirty="0">
                <a:solidFill>
                  <a:srgbClr val="FF0000"/>
                </a:solidFill>
                <a:latin typeface="Comic Sans MS" pitchFamily="66" charset="0"/>
              </a:rPr>
              <a:t>aşevleri</a:t>
            </a:r>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Bimarhane </a:t>
            </a:r>
            <a:r>
              <a:rPr lang="tr-TR" sz="2000" b="1" dirty="0">
                <a:solidFill>
                  <a:schemeClr val="bg1"/>
                </a:solidFill>
                <a:latin typeface="Comic Sans MS" pitchFamily="66" charset="0"/>
              </a:rPr>
              <a:t>(akıl hastanesi) inşa etmiştir. </a:t>
            </a:r>
          </a:p>
          <a:p>
            <a:r>
              <a:rPr lang="tr-TR" sz="2000" b="1" dirty="0" smtClean="0">
                <a:solidFill>
                  <a:schemeClr val="bg1"/>
                </a:solidFill>
                <a:latin typeface="Comic Sans MS" pitchFamily="66" charset="0"/>
              </a:rPr>
              <a:t>-Sosyal </a:t>
            </a:r>
            <a:r>
              <a:rPr lang="tr-TR" sz="2000" b="1" dirty="0">
                <a:solidFill>
                  <a:schemeClr val="bg1"/>
                </a:solidFill>
                <a:latin typeface="Comic Sans MS" pitchFamily="66" charset="0"/>
              </a:rPr>
              <a:t>yardımlaşmada devlete en büyük katkıyı sağlayanlar </a:t>
            </a:r>
            <a:r>
              <a:rPr lang="tr-TR" sz="2000" b="1" dirty="0" smtClean="0">
                <a:solidFill>
                  <a:schemeClr val="bg1"/>
                </a:solidFill>
                <a:latin typeface="Comic Sans MS" pitchFamily="66" charset="0"/>
              </a:rPr>
              <a:t>şüphesiz </a:t>
            </a:r>
            <a:r>
              <a:rPr lang="tr-TR" sz="2000" b="1" dirty="0">
                <a:solidFill>
                  <a:schemeClr val="bg1"/>
                </a:solidFill>
                <a:latin typeface="Comic Sans MS" pitchFamily="66" charset="0"/>
              </a:rPr>
              <a:t>Ahilerdir. </a:t>
            </a:r>
          </a:p>
          <a:p>
            <a:r>
              <a:rPr lang="tr-TR" sz="2000" b="1" dirty="0" smtClean="0">
                <a:solidFill>
                  <a:schemeClr val="bg1"/>
                </a:solidFill>
                <a:latin typeface="Comic Sans MS" pitchFamily="66" charset="0"/>
              </a:rPr>
              <a:t>-Selçuklu </a:t>
            </a:r>
            <a:r>
              <a:rPr lang="tr-TR" sz="2000" b="1" dirty="0">
                <a:solidFill>
                  <a:schemeClr val="bg1"/>
                </a:solidFill>
                <a:latin typeface="Comic Sans MS" pitchFamily="66" charset="0"/>
              </a:rPr>
              <a:t>hastanelerinde hastalar ücretsiz tedavi edilir ve yine ilaçlar da ücretsiz verilirdi.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7029915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86934"/>
            <a:ext cx="29424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Toplumsal Yaşantı</a:t>
            </a:r>
            <a:endParaRPr lang="tr-TR" sz="2400" b="1" dirty="0">
              <a:solidFill>
                <a:schemeClr val="tx1"/>
              </a:solidFill>
            </a:endParaRPr>
          </a:p>
        </p:txBody>
      </p:sp>
      <p:sp>
        <p:nvSpPr>
          <p:cNvPr id="19" name="5 Başlık"/>
          <p:cNvSpPr txBox="1">
            <a:spLocks/>
          </p:cNvSpPr>
          <p:nvPr/>
        </p:nvSpPr>
        <p:spPr>
          <a:xfrm>
            <a:off x="1045324" y="937808"/>
            <a:ext cx="10575176" cy="32277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-Türkler</a:t>
            </a:r>
            <a:r>
              <a:rPr lang="tr-TR" sz="2000" b="1" dirty="0">
                <a:solidFill>
                  <a:schemeClr val="bg1"/>
                </a:solidFill>
                <a:latin typeface="Comic Sans MS" pitchFamily="66" charset="0"/>
              </a:rPr>
              <a:t>, İslâmiyet’i kabul etseler de kendi kültürlerini de unutmamışlardır. </a:t>
            </a:r>
          </a:p>
          <a:p>
            <a:r>
              <a:rPr lang="tr-TR" sz="2000" b="1" dirty="0" smtClean="0">
                <a:solidFill>
                  <a:schemeClr val="bg1"/>
                </a:solidFill>
                <a:latin typeface="Comic Sans MS" pitchFamily="66" charset="0"/>
              </a:rPr>
              <a:t>-Pamuk </a:t>
            </a:r>
            <a:r>
              <a:rPr lang="tr-TR" sz="2000" b="1" dirty="0">
                <a:solidFill>
                  <a:schemeClr val="bg1"/>
                </a:solidFill>
                <a:latin typeface="Comic Sans MS" pitchFamily="66" charset="0"/>
              </a:rPr>
              <a:t>ve ipekli giysiler giyen Türkler, renk olarak </a:t>
            </a:r>
            <a:r>
              <a:rPr lang="tr-TR" sz="2000" b="1" dirty="0">
                <a:solidFill>
                  <a:srgbClr val="FF0000"/>
                </a:solidFill>
                <a:latin typeface="Comic Sans MS" pitchFamily="66" charset="0"/>
              </a:rPr>
              <a:t>yeşil ve kırmızıyı </a:t>
            </a:r>
            <a:r>
              <a:rPr lang="tr-TR" sz="2000" b="1" dirty="0">
                <a:solidFill>
                  <a:schemeClr val="bg1"/>
                </a:solidFill>
                <a:latin typeface="Comic Sans MS" pitchFamily="66" charset="0"/>
              </a:rPr>
              <a:t>tercih ediyorlardı. </a:t>
            </a:r>
          </a:p>
          <a:p>
            <a:r>
              <a:rPr lang="tr-TR" sz="2000" b="1" dirty="0" smtClean="0">
                <a:solidFill>
                  <a:schemeClr val="bg1"/>
                </a:solidFill>
                <a:latin typeface="Comic Sans MS" pitchFamily="66" charset="0"/>
              </a:rPr>
              <a:t>-Kadınlar </a:t>
            </a:r>
            <a:r>
              <a:rPr lang="tr-TR" sz="2000" b="1" dirty="0">
                <a:solidFill>
                  <a:schemeClr val="bg1"/>
                </a:solidFill>
                <a:latin typeface="Comic Sans MS" pitchFamily="66" charset="0"/>
              </a:rPr>
              <a:t>süs eşyası olarak </a:t>
            </a:r>
            <a:r>
              <a:rPr lang="tr-TR" sz="2000" b="1" dirty="0">
                <a:solidFill>
                  <a:srgbClr val="FF0000"/>
                </a:solidFill>
                <a:latin typeface="Comic Sans MS" pitchFamily="66" charset="0"/>
              </a:rPr>
              <a:t>yüzük, gerdanlık, toka ve bilezik </a:t>
            </a:r>
            <a:r>
              <a:rPr lang="tr-TR" sz="2000" b="1" dirty="0">
                <a:solidFill>
                  <a:schemeClr val="bg1"/>
                </a:solidFill>
                <a:latin typeface="Comic Sans MS" pitchFamily="66" charset="0"/>
              </a:rPr>
              <a:t>kullanırken, erkekler ise kıyafetlerinin tamamlayıcısı olarak </a:t>
            </a:r>
            <a:r>
              <a:rPr lang="tr-TR" sz="2000" b="1" dirty="0">
                <a:solidFill>
                  <a:srgbClr val="FF0000"/>
                </a:solidFill>
                <a:latin typeface="Comic Sans MS" pitchFamily="66" charset="0"/>
              </a:rPr>
              <a:t>börk (başlık) </a:t>
            </a:r>
            <a:r>
              <a:rPr lang="tr-TR" sz="2000" b="1" dirty="0">
                <a:solidFill>
                  <a:schemeClr val="bg1"/>
                </a:solidFill>
                <a:latin typeface="Comic Sans MS" pitchFamily="66" charset="0"/>
              </a:rPr>
              <a:t>kullanıyorlardı. </a:t>
            </a:r>
          </a:p>
          <a:p>
            <a:r>
              <a:rPr lang="tr-TR" sz="2000" b="1" dirty="0" smtClean="0">
                <a:solidFill>
                  <a:schemeClr val="bg1"/>
                </a:solidFill>
                <a:latin typeface="Comic Sans MS" pitchFamily="66" charset="0"/>
              </a:rPr>
              <a:t>-Oğuz </a:t>
            </a:r>
            <a:r>
              <a:rPr lang="tr-TR" sz="2000" b="1" dirty="0">
                <a:solidFill>
                  <a:schemeClr val="bg1"/>
                </a:solidFill>
                <a:latin typeface="Comic Sans MS" pitchFamily="66" charset="0"/>
              </a:rPr>
              <a:t>erkekleri uzun saç, bıyık ve kakül bırakıyorlardı. </a:t>
            </a:r>
          </a:p>
          <a:p>
            <a:r>
              <a:rPr lang="tr-TR" sz="2000" b="1" dirty="0" smtClean="0">
                <a:solidFill>
                  <a:schemeClr val="bg1"/>
                </a:solidFill>
                <a:latin typeface="Comic Sans MS" pitchFamily="66" charset="0"/>
              </a:rPr>
              <a:t>-Düğün </a:t>
            </a:r>
            <a:r>
              <a:rPr lang="tr-TR" sz="2000" b="1" dirty="0">
                <a:solidFill>
                  <a:schemeClr val="bg1"/>
                </a:solidFill>
                <a:latin typeface="Comic Sans MS" pitchFamily="66" charset="0"/>
              </a:rPr>
              <a:t>ve nişan merasimleri Türk – İslâm toplumunda yardımlaşmanın zirve yaptığı günlerdi. </a:t>
            </a:r>
            <a:endParaRPr lang="tr-TR" sz="2000" b="1" dirty="0" smtClean="0">
              <a:solidFill>
                <a:schemeClr val="bg1"/>
              </a:solidFill>
              <a:latin typeface="Comic Sans MS" pitchFamily="66" charset="0"/>
            </a:endParaRPr>
          </a:p>
          <a:p>
            <a:r>
              <a:rPr lang="tr-TR" sz="2000" b="1" dirty="0" smtClean="0">
                <a:solidFill>
                  <a:schemeClr val="bg1"/>
                </a:solidFill>
                <a:latin typeface="Comic Sans MS" pitchFamily="66" charset="0"/>
              </a:rPr>
              <a:t>-</a:t>
            </a:r>
            <a:r>
              <a:rPr lang="tr-TR" sz="2000" b="1" dirty="0" smtClean="0">
                <a:solidFill>
                  <a:srgbClr val="FF0000"/>
                </a:solidFill>
                <a:latin typeface="Comic Sans MS" pitchFamily="66" charset="0"/>
              </a:rPr>
              <a:t>Avcılık</a:t>
            </a:r>
            <a:r>
              <a:rPr lang="tr-TR" sz="2000" b="1" dirty="0">
                <a:solidFill>
                  <a:srgbClr val="FF0000"/>
                </a:solidFill>
                <a:latin typeface="Comic Sans MS" pitchFamily="66" charset="0"/>
              </a:rPr>
              <a:t>, top kapma, koşma, dağa çıkma, cirit ve güreş </a:t>
            </a:r>
            <a:r>
              <a:rPr lang="tr-TR" sz="2000" b="1" dirty="0">
                <a:solidFill>
                  <a:schemeClr val="bg1"/>
                </a:solidFill>
                <a:latin typeface="Comic Sans MS" pitchFamily="66" charset="0"/>
              </a:rPr>
              <a:t>Türk – İslâm toplumunun önemli sporlarıydı.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305342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86934"/>
            <a:ext cx="29424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Türklerde Yemek</a:t>
            </a:r>
            <a:endParaRPr lang="tr-TR" sz="2400" b="1" dirty="0">
              <a:solidFill>
                <a:schemeClr val="tx1"/>
              </a:solidFill>
            </a:endParaRPr>
          </a:p>
        </p:txBody>
      </p:sp>
      <p:sp>
        <p:nvSpPr>
          <p:cNvPr id="19" name="5 Başlık"/>
          <p:cNvSpPr txBox="1">
            <a:spLocks/>
          </p:cNvSpPr>
          <p:nvPr/>
        </p:nvSpPr>
        <p:spPr>
          <a:xfrm>
            <a:off x="1045324" y="937808"/>
            <a:ext cx="10575176" cy="29229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-Türkler </a:t>
            </a:r>
            <a:r>
              <a:rPr lang="tr-TR" sz="2000" b="1" dirty="0">
                <a:solidFill>
                  <a:schemeClr val="bg1"/>
                </a:solidFill>
                <a:latin typeface="Comic Sans MS" pitchFamily="66" charset="0"/>
              </a:rPr>
              <a:t>yemek yerine </a:t>
            </a:r>
            <a:r>
              <a:rPr lang="tr-TR" sz="2000" b="1" dirty="0">
                <a:solidFill>
                  <a:srgbClr val="FF0000"/>
                </a:solidFill>
                <a:latin typeface="Comic Sans MS" pitchFamily="66" charset="0"/>
              </a:rPr>
              <a:t>aş</a:t>
            </a:r>
            <a:r>
              <a:rPr lang="tr-TR" sz="2000" b="1" dirty="0">
                <a:solidFill>
                  <a:schemeClr val="bg1"/>
                </a:solidFill>
                <a:latin typeface="Comic Sans MS" pitchFamily="66" charset="0"/>
              </a:rPr>
              <a:t> ismini kullanmıştır. </a:t>
            </a:r>
          </a:p>
          <a:p>
            <a:r>
              <a:rPr lang="tr-TR" sz="2000" b="1" dirty="0" smtClean="0">
                <a:solidFill>
                  <a:schemeClr val="bg1"/>
                </a:solidFill>
                <a:latin typeface="Comic Sans MS" pitchFamily="66" charset="0"/>
              </a:rPr>
              <a:t>-Türkler </a:t>
            </a:r>
            <a:r>
              <a:rPr lang="tr-TR" sz="2000" b="1" dirty="0">
                <a:solidFill>
                  <a:schemeClr val="bg1"/>
                </a:solidFill>
                <a:latin typeface="Comic Sans MS" pitchFamily="66" charset="0"/>
              </a:rPr>
              <a:t>içecek olarak, </a:t>
            </a:r>
            <a:r>
              <a:rPr lang="tr-TR" sz="2000" b="1" dirty="0">
                <a:solidFill>
                  <a:srgbClr val="FF0000"/>
                </a:solidFill>
                <a:latin typeface="Comic Sans MS" pitchFamily="66" charset="0"/>
              </a:rPr>
              <a:t>baldan</a:t>
            </a:r>
            <a:r>
              <a:rPr lang="tr-TR" sz="2000" b="1" dirty="0">
                <a:solidFill>
                  <a:schemeClr val="bg1"/>
                </a:solidFill>
                <a:latin typeface="Comic Sans MS" pitchFamily="66" charset="0"/>
              </a:rPr>
              <a:t> ürettikleri </a:t>
            </a:r>
            <a:r>
              <a:rPr lang="tr-TR" sz="2000" b="1" dirty="0" smtClean="0">
                <a:solidFill>
                  <a:srgbClr val="FF0000"/>
                </a:solidFill>
                <a:latin typeface="Comic Sans MS" pitchFamily="66" charset="0"/>
              </a:rPr>
              <a:t>Sücüv’ü</a:t>
            </a:r>
            <a:r>
              <a:rPr lang="tr-TR" sz="2000" b="1" dirty="0" smtClean="0">
                <a:solidFill>
                  <a:schemeClr val="bg1"/>
                </a:solidFill>
                <a:latin typeface="Comic Sans MS" pitchFamily="66" charset="0"/>
              </a:rPr>
              <a:t> </a:t>
            </a:r>
            <a:r>
              <a:rPr lang="tr-TR" sz="2000" b="1" dirty="0">
                <a:solidFill>
                  <a:schemeClr val="bg1"/>
                </a:solidFill>
                <a:latin typeface="Comic Sans MS" pitchFamily="66" charset="0"/>
              </a:rPr>
              <a:t>tüketiyorlardı. </a:t>
            </a:r>
          </a:p>
          <a:p>
            <a:r>
              <a:rPr lang="tr-TR" sz="2000" b="1" dirty="0" smtClean="0">
                <a:solidFill>
                  <a:schemeClr val="bg1"/>
                </a:solidFill>
                <a:latin typeface="Comic Sans MS" pitchFamily="66" charset="0"/>
              </a:rPr>
              <a:t>-Türklerdeki </a:t>
            </a:r>
            <a:r>
              <a:rPr lang="tr-TR" sz="2000" b="1" dirty="0">
                <a:solidFill>
                  <a:schemeClr val="bg1"/>
                </a:solidFill>
                <a:latin typeface="Comic Sans MS" pitchFamily="66" charset="0"/>
              </a:rPr>
              <a:t>en önemli yemekler </a:t>
            </a:r>
            <a:r>
              <a:rPr lang="tr-TR" sz="2000" b="1" dirty="0" smtClean="0">
                <a:solidFill>
                  <a:schemeClr val="bg1"/>
                </a:solidFill>
                <a:latin typeface="Comic Sans MS" pitchFamily="66" charset="0"/>
              </a:rPr>
              <a:t> </a:t>
            </a:r>
            <a:r>
              <a:rPr lang="tr-TR" sz="2000" b="1" dirty="0">
                <a:solidFill>
                  <a:srgbClr val="FF0000"/>
                </a:solidFill>
                <a:latin typeface="Comic Sans MS" pitchFamily="66" charset="0"/>
              </a:rPr>
              <a:t>bulamaç, keşkek, höşmerim, mantı, samsa, tutmaç, yufka ve yoğurt </a:t>
            </a:r>
            <a:r>
              <a:rPr lang="tr-TR" sz="2000" b="1" dirty="0">
                <a:solidFill>
                  <a:schemeClr val="bg1"/>
                </a:solidFill>
                <a:latin typeface="Comic Sans MS" pitchFamily="66" charset="0"/>
              </a:rPr>
              <a:t>gösterilebilir. </a:t>
            </a:r>
          </a:p>
          <a:p>
            <a:endParaRPr lang="tr-TR" sz="2000" b="1" dirty="0" smtClean="0">
              <a:solidFill>
                <a:schemeClr val="bg1"/>
              </a:solidFill>
              <a:latin typeface="Comic Sans MS" pitchFamily="66" charset="0"/>
            </a:endParaRPr>
          </a:p>
          <a:p>
            <a:r>
              <a:rPr lang="tr-TR" sz="2000" b="1" dirty="0" smtClean="0">
                <a:solidFill>
                  <a:schemeClr val="bg1"/>
                </a:solidFill>
                <a:latin typeface="Comic Sans MS" pitchFamily="66" charset="0"/>
              </a:rPr>
              <a:t>Bazı </a:t>
            </a:r>
            <a:r>
              <a:rPr lang="tr-TR" sz="2000" b="1" dirty="0">
                <a:solidFill>
                  <a:schemeClr val="bg1"/>
                </a:solidFill>
                <a:latin typeface="Comic Sans MS" pitchFamily="66" charset="0"/>
              </a:rPr>
              <a:t>Yemekler </a:t>
            </a:r>
            <a:r>
              <a:rPr lang="tr-TR" sz="2000" b="1" dirty="0" smtClean="0">
                <a:solidFill>
                  <a:schemeClr val="bg1"/>
                </a:solidFill>
                <a:latin typeface="Comic Sans MS" pitchFamily="66" charset="0"/>
              </a:rPr>
              <a:t>:</a:t>
            </a:r>
            <a:endParaRPr lang="tr-TR" sz="2000" b="1" dirty="0">
              <a:solidFill>
                <a:schemeClr val="bg1"/>
              </a:solidFill>
              <a:latin typeface="Comic Sans MS" pitchFamily="66" charset="0"/>
            </a:endParaRPr>
          </a:p>
          <a:p>
            <a:r>
              <a:rPr lang="tr-TR" sz="2000" b="1" dirty="0" smtClean="0">
                <a:solidFill>
                  <a:srgbClr val="FF0000"/>
                </a:solidFill>
                <a:latin typeface="Comic Sans MS" pitchFamily="66" charset="0"/>
              </a:rPr>
              <a:t>Höşmerim</a:t>
            </a:r>
            <a:r>
              <a:rPr lang="tr-TR" sz="2000" b="1" dirty="0">
                <a:solidFill>
                  <a:srgbClr val="FF0000"/>
                </a:solidFill>
                <a:latin typeface="Comic Sans MS" pitchFamily="66" charset="0"/>
              </a:rPr>
              <a:t>:</a:t>
            </a:r>
            <a:r>
              <a:rPr lang="tr-TR" sz="2000" b="1" dirty="0">
                <a:solidFill>
                  <a:schemeClr val="bg1"/>
                </a:solidFill>
                <a:latin typeface="Comic Sans MS" pitchFamily="66" charset="0"/>
              </a:rPr>
              <a:t> Yörüklere ait meşhur peynir tatlısıdır. Rizeliler bu tatlıya “Höşmerli” derler. </a:t>
            </a:r>
          </a:p>
          <a:p>
            <a:r>
              <a:rPr lang="tr-TR" sz="2000" b="1" dirty="0">
                <a:solidFill>
                  <a:srgbClr val="FF0000"/>
                </a:solidFill>
                <a:latin typeface="Comic Sans MS" pitchFamily="66" charset="0"/>
              </a:rPr>
              <a:t>Samsa:</a:t>
            </a:r>
            <a:r>
              <a:rPr lang="tr-TR" sz="2000" b="1" dirty="0">
                <a:solidFill>
                  <a:schemeClr val="bg1"/>
                </a:solidFill>
                <a:latin typeface="Comic Sans MS" pitchFamily="66" charset="0"/>
              </a:rPr>
              <a:t> Uygur Türkleri, kuru bohça şeklindeki hamur yemeğine bu ismi veriyorlardı.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5441048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3400" y="4302118"/>
            <a:ext cx="11036300" cy="1107996"/>
          </a:xfrm>
          <a:prstGeom prst="rect">
            <a:avLst/>
          </a:prstGeom>
          <a:solidFill>
            <a:schemeClr val="bg1"/>
          </a:solidFill>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600" b="1" dirty="0" smtClean="0">
                <a:ln w="17780" cmpd="sng">
                  <a:solidFill>
                    <a:srgbClr val="FFFFFF"/>
                  </a:solidFill>
                  <a:prstDash val="solid"/>
                  <a:miter lim="800000"/>
                </a:ln>
                <a:solidFill>
                  <a:srgbClr val="00B0F0"/>
                </a:solidFill>
                <a:latin typeface="Cambria" pitchFamily="18" charset="0"/>
              </a:rPr>
              <a:t>Osmanlı </a:t>
            </a:r>
            <a:r>
              <a:rPr kumimoji="1" lang="tr-TR" sz="6600" b="1" dirty="0" smtClean="0">
                <a:ln w="17780" cmpd="sng">
                  <a:solidFill>
                    <a:srgbClr val="FFFFFF"/>
                  </a:solidFill>
                  <a:prstDash val="solid"/>
                  <a:miter lim="800000"/>
                </a:ln>
                <a:solidFill>
                  <a:srgbClr val="00B0F0"/>
                </a:solidFill>
                <a:latin typeface="Cambria" pitchFamily="18" charset="0"/>
              </a:rPr>
              <a:t>Toplum Yapısı</a:t>
            </a:r>
            <a:endParaRPr kumimoji="1" lang="tr-TR" sz="6600" b="1" dirty="0">
              <a:ln w="17780" cmpd="sng">
                <a:solidFill>
                  <a:srgbClr val="FFFFFF"/>
                </a:solidFill>
                <a:prstDash val="solid"/>
                <a:miter lim="800000"/>
              </a:ln>
              <a:solidFill>
                <a:srgbClr val="00B0F0"/>
              </a:solidFill>
              <a:latin typeface="Cambria" pitchFamily="18" charset="0"/>
            </a:endParaRPr>
          </a:p>
        </p:txBody>
      </p:sp>
      <p:pic>
        <p:nvPicPr>
          <p:cNvPr id="5136" name="Picture 16" descr="C:\Users\Yusuf Kerem DUMAN\Desktop\fff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241724"/>
            <a:ext cx="11328400" cy="476231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624729" y="2145277"/>
            <a:ext cx="4236571" cy="1015663"/>
          </a:xfrm>
          <a:prstGeom prst="rect">
            <a:avLst/>
          </a:prstGeom>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000" b="1" dirty="0">
                <a:ln w="17780" cmpd="sng">
                  <a:solidFill>
                    <a:srgbClr val="FFFFFF"/>
                  </a:solidFill>
                  <a:prstDash val="solid"/>
                  <a:miter lim="800000"/>
                </a:ln>
                <a:solidFill>
                  <a:srgbClr val="00B0F0"/>
                </a:solidFill>
                <a:latin typeface="Cambria" pitchFamily="18" charset="0"/>
              </a:rPr>
              <a:t>Bölüm </a:t>
            </a:r>
            <a:r>
              <a:rPr kumimoji="1" lang="tr-TR" sz="6000" b="1" dirty="0" smtClean="0">
                <a:ln w="17780" cmpd="sng">
                  <a:solidFill>
                    <a:srgbClr val="FFFFFF"/>
                  </a:solidFill>
                  <a:prstDash val="solid"/>
                  <a:miter lim="800000"/>
                </a:ln>
                <a:solidFill>
                  <a:srgbClr val="00B0F0"/>
                </a:solidFill>
                <a:latin typeface="Cambria" pitchFamily="18" charset="0"/>
              </a:rPr>
              <a:t>3</a:t>
            </a:r>
            <a:endParaRPr kumimoji="1" lang="tr-TR" sz="6000" b="1" dirty="0">
              <a:ln w="17780" cmpd="sng">
                <a:solidFill>
                  <a:srgbClr val="FFFFFF"/>
                </a:solidFill>
                <a:prstDash val="solid"/>
                <a:miter lim="800000"/>
              </a:ln>
              <a:solidFill>
                <a:srgbClr val="00B0F0"/>
              </a:solidFill>
              <a:latin typeface="Cambria" pitchFamily="18" charset="0"/>
            </a:endParaRPr>
          </a:p>
        </p:txBody>
      </p:sp>
    </p:spTree>
    <p:extLst>
      <p:ext uri="{BB962C8B-B14F-4D97-AF65-F5344CB8AC3E}">
        <p14:creationId xmlns:p14="http://schemas.microsoft.com/office/powerpoint/2010/main" val="35217216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86934"/>
            <a:ext cx="49998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1.Osmanlı Toplumunun Etnik Yapısı</a:t>
            </a:r>
            <a:endParaRPr lang="tr-TR" sz="2400" b="1" dirty="0">
              <a:solidFill>
                <a:schemeClr val="tx1"/>
              </a:solidFill>
            </a:endParaRPr>
          </a:p>
        </p:txBody>
      </p:sp>
      <p:sp>
        <p:nvSpPr>
          <p:cNvPr id="19" name="5 Başlık"/>
          <p:cNvSpPr txBox="1">
            <a:spLocks/>
          </p:cNvSpPr>
          <p:nvPr/>
        </p:nvSpPr>
        <p:spPr>
          <a:xfrm>
            <a:off x="1045324" y="937808"/>
            <a:ext cx="10575176" cy="27451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-Kuruluş </a:t>
            </a:r>
            <a:r>
              <a:rPr lang="tr-TR" sz="2000" b="1" dirty="0">
                <a:solidFill>
                  <a:schemeClr val="bg1"/>
                </a:solidFill>
                <a:latin typeface="Comic Sans MS" pitchFamily="66" charset="0"/>
              </a:rPr>
              <a:t>Dönemi’nde Osmanlı toplumunun büyük çoğunluğu </a:t>
            </a:r>
            <a:r>
              <a:rPr lang="tr-TR" sz="2000" b="1" dirty="0">
                <a:solidFill>
                  <a:srgbClr val="FF0000"/>
                </a:solidFill>
                <a:latin typeface="Comic Sans MS" pitchFamily="66" charset="0"/>
              </a:rPr>
              <a:t>Türkmenlerden</a:t>
            </a:r>
            <a:r>
              <a:rPr lang="tr-TR" sz="2000" b="1" dirty="0">
                <a:solidFill>
                  <a:schemeClr val="bg1"/>
                </a:solidFill>
                <a:latin typeface="Comic Sans MS" pitchFamily="66" charset="0"/>
              </a:rPr>
              <a:t> oluşuyordu. Zamanla sınırların genişlemesine paralel olarak </a:t>
            </a:r>
            <a:r>
              <a:rPr lang="tr-TR" sz="2000" b="1" dirty="0" smtClean="0">
                <a:solidFill>
                  <a:srgbClr val="FF0000"/>
                </a:solidFill>
                <a:latin typeface="Comic Sans MS" pitchFamily="66" charset="0"/>
              </a:rPr>
              <a:t>Slavlar, </a:t>
            </a:r>
            <a:r>
              <a:rPr lang="tr-TR" sz="2000" b="1" dirty="0">
                <a:solidFill>
                  <a:srgbClr val="FF0000"/>
                </a:solidFill>
                <a:latin typeface="Comic Sans MS" pitchFamily="66" charset="0"/>
              </a:rPr>
              <a:t>Bulgarlar, Rumlar, Araplar, Romanlar ve Ermenilerde </a:t>
            </a:r>
            <a:r>
              <a:rPr lang="tr-TR" sz="2000" b="1" dirty="0">
                <a:solidFill>
                  <a:schemeClr val="bg1"/>
                </a:solidFill>
                <a:latin typeface="Comic Sans MS" pitchFamily="66" charset="0"/>
              </a:rPr>
              <a:t>Osmanlı sınırları içine dahil olmuşlardır. </a:t>
            </a:r>
          </a:p>
          <a:p>
            <a:r>
              <a:rPr lang="tr-TR" sz="2000" b="1" dirty="0" smtClean="0">
                <a:solidFill>
                  <a:schemeClr val="bg1"/>
                </a:solidFill>
                <a:latin typeface="Comic Sans MS" pitchFamily="66" charset="0"/>
              </a:rPr>
              <a:t>-Osmanlı </a:t>
            </a:r>
            <a:r>
              <a:rPr lang="tr-TR" sz="2000" b="1" dirty="0">
                <a:solidFill>
                  <a:schemeClr val="bg1"/>
                </a:solidFill>
                <a:latin typeface="Comic Sans MS" pitchFamily="66" charset="0"/>
              </a:rPr>
              <a:t>Devleti, bu kadar farklı milletleri hoşgörülü bir politika uygulandığından uzun süre idare edebilmiştir. </a:t>
            </a:r>
          </a:p>
          <a:p>
            <a:r>
              <a:rPr lang="tr-TR" sz="2000" b="1" dirty="0" smtClean="0">
                <a:solidFill>
                  <a:schemeClr val="bg1"/>
                </a:solidFill>
                <a:latin typeface="Comic Sans MS" pitchFamily="66" charset="0"/>
              </a:rPr>
              <a:t>-Osmanlı </a:t>
            </a:r>
            <a:r>
              <a:rPr lang="tr-TR" sz="2000" b="1" dirty="0">
                <a:solidFill>
                  <a:schemeClr val="bg1"/>
                </a:solidFill>
                <a:latin typeface="Comic Sans MS" pitchFamily="66" charset="0"/>
              </a:rPr>
              <a:t>Devleti, Ermeniler için </a:t>
            </a:r>
            <a:r>
              <a:rPr lang="tr-TR" sz="2000" b="1" dirty="0">
                <a:solidFill>
                  <a:srgbClr val="FF0000"/>
                </a:solidFill>
                <a:latin typeface="Comic Sans MS" pitchFamily="66" charset="0"/>
              </a:rPr>
              <a:t>“Milletisadıka”</a:t>
            </a:r>
            <a:r>
              <a:rPr lang="tr-TR" sz="2000" b="1" dirty="0">
                <a:solidFill>
                  <a:schemeClr val="bg1"/>
                </a:solidFill>
                <a:latin typeface="Comic Sans MS" pitchFamily="66" charset="0"/>
              </a:rPr>
              <a:t> tabirini kullanmıştır. </a:t>
            </a:r>
          </a:p>
          <a:p>
            <a:r>
              <a:rPr lang="tr-TR" sz="2000" b="1" dirty="0" smtClean="0">
                <a:solidFill>
                  <a:schemeClr val="bg1"/>
                </a:solidFill>
                <a:latin typeface="Comic Sans MS" pitchFamily="66" charset="0"/>
              </a:rPr>
              <a:t>-1789 </a:t>
            </a:r>
            <a:r>
              <a:rPr lang="tr-TR" sz="2000" b="1" dirty="0">
                <a:solidFill>
                  <a:schemeClr val="bg1"/>
                </a:solidFill>
                <a:latin typeface="Comic Sans MS" pitchFamily="66" charset="0"/>
              </a:rPr>
              <a:t>Fransız İhtilâli’nin yaymış olduğu milliyetçilik akımı Osmanlı idaresi altında yaşayan azınlıkları etkilemiş ve bu milletler </a:t>
            </a:r>
            <a:r>
              <a:rPr lang="tr-TR" sz="2000" b="1" dirty="0" smtClean="0">
                <a:solidFill>
                  <a:schemeClr val="bg1"/>
                </a:solidFill>
                <a:latin typeface="Comic Sans MS" pitchFamily="66" charset="0"/>
              </a:rPr>
              <a:t>birer Osmanlı devletinden kopmuşlardır.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711853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lu Çerçeve 7"/>
          <p:cNvSpPr/>
          <p:nvPr/>
        </p:nvSpPr>
        <p:spPr>
          <a:xfrm>
            <a:off x="1045324" y="841130"/>
            <a:ext cx="268222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Yönetici Sınıflar</a:t>
            </a:r>
            <a:endParaRPr lang="tr-TR" sz="2400" b="1" dirty="0">
              <a:solidFill>
                <a:schemeClr val="tx1"/>
              </a:solidFill>
            </a:endParaRPr>
          </a:p>
        </p:txBody>
      </p:sp>
      <p:sp>
        <p:nvSpPr>
          <p:cNvPr id="7"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9" name="Dolu Çerçeve 8"/>
          <p:cNvSpPr/>
          <p:nvPr/>
        </p:nvSpPr>
        <p:spPr>
          <a:xfrm>
            <a:off x="1045324" y="286934"/>
            <a:ext cx="49998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2.Osmanlı Toplumunun Sosyal Yapısı</a:t>
            </a:r>
            <a:endParaRPr lang="tr-TR" sz="2400" b="1" dirty="0">
              <a:solidFill>
                <a:schemeClr val="tx1"/>
              </a:solidFill>
            </a:endParaRPr>
          </a:p>
        </p:txBody>
      </p:sp>
      <p:sp>
        <p:nvSpPr>
          <p:cNvPr id="10"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graphicFrame>
        <p:nvGraphicFramePr>
          <p:cNvPr id="11" name="Diyagram 10"/>
          <p:cNvGraphicFramePr/>
          <p:nvPr>
            <p:extLst>
              <p:ext uri="{D42A27DB-BD31-4B8C-83A1-F6EECF244321}">
                <p14:modId xmlns:p14="http://schemas.microsoft.com/office/powerpoint/2010/main" val="2934630029"/>
              </p:ext>
            </p:extLst>
          </p:nvPr>
        </p:nvGraphicFramePr>
        <p:xfrm>
          <a:off x="1597660" y="633362"/>
          <a:ext cx="8336280" cy="4332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5 Başlık"/>
          <p:cNvSpPr txBox="1">
            <a:spLocks/>
          </p:cNvSpPr>
          <p:nvPr/>
        </p:nvSpPr>
        <p:spPr>
          <a:xfrm>
            <a:off x="1575424" y="4019011"/>
            <a:ext cx="2437776" cy="145468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-Sadrazam</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-Vezirler</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-Beylerbeyi</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-Yeniçeri Ağası</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-Kaptan-ı Derya</a:t>
            </a:r>
            <a:endParaRPr lang="tr-TR" b="1" dirty="0">
              <a:solidFill>
                <a:schemeClr val="bg1"/>
              </a:solidFill>
              <a:latin typeface="Comic Sans MS" pitchFamily="66" charset="0"/>
              <a:cs typeface="Arial" pitchFamily="34" charset="0"/>
            </a:endParaRPr>
          </a:p>
        </p:txBody>
      </p:sp>
      <p:sp>
        <p:nvSpPr>
          <p:cNvPr id="13" name="5 Başlık"/>
          <p:cNvSpPr txBox="1">
            <a:spLocks/>
          </p:cNvSpPr>
          <p:nvPr/>
        </p:nvSpPr>
        <p:spPr>
          <a:xfrm>
            <a:off x="7542508" y="4099333"/>
            <a:ext cx="2490492" cy="967968"/>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-Defterdar</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-Nişancı</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-Reisül Küttap</a:t>
            </a:r>
          </a:p>
          <a:p>
            <a:pPr lvl="0" indent="92075" eaLnBrk="0" fontAlgn="base" hangingPunct="0">
              <a:spcBef>
                <a:spcPct val="0"/>
              </a:spcBef>
              <a:spcAft>
                <a:spcPct val="0"/>
              </a:spcAft>
            </a:pPr>
            <a:endParaRPr lang="tr-TR" b="1" dirty="0">
              <a:solidFill>
                <a:schemeClr val="bg1"/>
              </a:solidFill>
              <a:latin typeface="Comic Sans MS" pitchFamily="66" charset="0"/>
              <a:cs typeface="Arial" pitchFamily="34" charset="0"/>
            </a:endParaRPr>
          </a:p>
        </p:txBody>
      </p:sp>
      <p:sp>
        <p:nvSpPr>
          <p:cNvPr id="14" name="5 Başlık"/>
          <p:cNvSpPr txBox="1">
            <a:spLocks/>
          </p:cNvSpPr>
          <p:nvPr/>
        </p:nvSpPr>
        <p:spPr>
          <a:xfrm>
            <a:off x="4541498" y="4099333"/>
            <a:ext cx="2443502" cy="1485110"/>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-Şeyhülislam</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-Kazasker</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-Müderris</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-Kadı</a:t>
            </a:r>
          </a:p>
          <a:p>
            <a:pPr lvl="0" indent="92075" eaLnBrk="0" fontAlgn="base" hangingPunct="0">
              <a:spcBef>
                <a:spcPct val="0"/>
              </a:spcBef>
              <a:spcAft>
                <a:spcPct val="0"/>
              </a:spcAft>
            </a:pPr>
            <a:r>
              <a:rPr lang="tr-TR" b="1" dirty="0" smtClean="0">
                <a:solidFill>
                  <a:schemeClr val="bg1"/>
                </a:solidFill>
                <a:latin typeface="Comic Sans MS" pitchFamily="66" charset="0"/>
                <a:cs typeface="Arial" pitchFamily="34" charset="0"/>
              </a:rPr>
              <a:t>-Müftü</a:t>
            </a:r>
            <a:endParaRPr lang="tr-TR" b="1" dirty="0">
              <a:solidFill>
                <a:schemeClr val="bg1"/>
              </a:solidFill>
              <a:latin typeface="Comic Sans MS" pitchFamily="66" charset="0"/>
              <a:cs typeface="Arial" pitchFamily="34" charset="0"/>
            </a:endParaRPr>
          </a:p>
        </p:txBody>
      </p:sp>
      <p:sp>
        <p:nvSpPr>
          <p:cNvPr id="19" name="Dolu Çerçeve 18"/>
          <p:cNvSpPr/>
          <p:nvPr/>
        </p:nvSpPr>
        <p:spPr>
          <a:xfrm>
            <a:off x="1045323" y="5620551"/>
            <a:ext cx="2002677"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Yönetilenler</a:t>
            </a:r>
            <a:endParaRPr lang="tr-TR" sz="2400" b="1" dirty="0">
              <a:solidFill>
                <a:schemeClr val="tx1"/>
              </a:solidFill>
            </a:endParaRPr>
          </a:p>
        </p:txBody>
      </p:sp>
      <p:sp>
        <p:nvSpPr>
          <p:cNvPr id="20" name="5 Başlık"/>
          <p:cNvSpPr txBox="1">
            <a:spLocks/>
          </p:cNvSpPr>
          <p:nvPr/>
        </p:nvSpPr>
        <p:spPr>
          <a:xfrm>
            <a:off x="3149600" y="5631766"/>
            <a:ext cx="8775700" cy="101678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chemeClr val="bg1"/>
                </a:solidFill>
                <a:latin typeface="Comic Sans MS" pitchFamily="66" charset="0"/>
              </a:rPr>
              <a:t>Bu sınıfa </a:t>
            </a:r>
            <a:r>
              <a:rPr lang="tr-TR" b="1" dirty="0">
                <a:solidFill>
                  <a:srgbClr val="FF0000"/>
                </a:solidFill>
                <a:latin typeface="Comic Sans MS" pitchFamily="66" charset="0"/>
              </a:rPr>
              <a:t>reaya</a:t>
            </a:r>
            <a:r>
              <a:rPr lang="tr-TR" b="1" dirty="0">
                <a:solidFill>
                  <a:schemeClr val="bg1"/>
                </a:solidFill>
                <a:latin typeface="Comic Sans MS" pitchFamily="66" charset="0"/>
              </a:rPr>
              <a:t> (halk) adı verilmektedir. Osmanlı toplumunun büyük bir kısmını oluşturmaktadır. Köylüler, şehirliler, göçebeler, askeri, ilmi ve kalemi olmayanlar bu sınıfı oluşturmaktadır.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157587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74234"/>
            <a:ext cx="75906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Yerleşim Durumlarına Göre Osmanlı Toplumu</a:t>
            </a:r>
            <a:endParaRPr lang="tr-TR" sz="2400" b="1" dirty="0">
              <a:solidFill>
                <a:schemeClr val="tx1"/>
              </a:solidFill>
            </a:endParaRPr>
          </a:p>
        </p:txBody>
      </p:sp>
      <p:sp>
        <p:nvSpPr>
          <p:cNvPr id="19" name="5 Başlık"/>
          <p:cNvSpPr txBox="1">
            <a:spLocks/>
          </p:cNvSpPr>
          <p:nvPr/>
        </p:nvSpPr>
        <p:spPr>
          <a:xfrm>
            <a:off x="1045325" y="1498600"/>
            <a:ext cx="10575176" cy="6731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Köylerde oturup, çiftçilikle uğraşıyorlardı. </a:t>
            </a:r>
          </a:p>
          <a:p>
            <a:r>
              <a:rPr lang="tr-TR" b="1" dirty="0">
                <a:solidFill>
                  <a:schemeClr val="bg1"/>
                </a:solidFill>
                <a:latin typeface="Comic Sans MS" pitchFamily="66" charset="0"/>
              </a:rPr>
              <a:t>Kendilerine verilen toprağı işler, geçimini sağlar ve devlete vergi öderler. </a:t>
            </a:r>
            <a:endParaRPr lang="tr-TR" b="1" dirty="0">
              <a:solidFill>
                <a:schemeClr val="bg1"/>
              </a:solidFill>
              <a:latin typeface="Comic Sans MS" pitchFamily="66" charset="0"/>
              <a:cs typeface="Arial" pitchFamily="34" charset="0"/>
            </a:endParaRPr>
          </a:p>
        </p:txBody>
      </p:sp>
      <p:sp>
        <p:nvSpPr>
          <p:cNvPr id="6" name="Dolu Çerçeve 5"/>
          <p:cNvSpPr/>
          <p:nvPr/>
        </p:nvSpPr>
        <p:spPr>
          <a:xfrm>
            <a:off x="1045325" y="934251"/>
            <a:ext cx="164707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1.Köylüler</a:t>
            </a:r>
            <a:endParaRPr lang="tr-TR" sz="2000" b="1" dirty="0">
              <a:solidFill>
                <a:schemeClr val="tx1"/>
              </a:solidFill>
            </a:endParaRPr>
          </a:p>
        </p:txBody>
      </p:sp>
      <p:sp>
        <p:nvSpPr>
          <p:cNvPr id="7" name="Dolu Çerçeve 6"/>
          <p:cNvSpPr/>
          <p:nvPr/>
        </p:nvSpPr>
        <p:spPr>
          <a:xfrm>
            <a:off x="1045325" y="2356651"/>
            <a:ext cx="164707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2.Şehirliler</a:t>
            </a:r>
            <a:endParaRPr lang="tr-TR" sz="2000" b="1" dirty="0">
              <a:solidFill>
                <a:schemeClr val="tx1"/>
              </a:solidFill>
            </a:endParaRPr>
          </a:p>
        </p:txBody>
      </p:sp>
      <p:sp>
        <p:nvSpPr>
          <p:cNvPr id="8" name="5 Başlık"/>
          <p:cNvSpPr txBox="1">
            <a:spLocks/>
          </p:cNvSpPr>
          <p:nvPr/>
        </p:nvSpPr>
        <p:spPr>
          <a:xfrm>
            <a:off x="1045325" y="2959100"/>
            <a:ext cx="10575176" cy="9017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Şehirlerde oturup, ticaret ve sanatla uğraşıyorlardı. </a:t>
            </a:r>
          </a:p>
          <a:p>
            <a:r>
              <a:rPr lang="tr-TR" b="1" dirty="0">
                <a:solidFill>
                  <a:schemeClr val="bg1"/>
                </a:solidFill>
                <a:latin typeface="Comic Sans MS" pitchFamily="66" charset="0"/>
              </a:rPr>
              <a:t>Şehirlilerde kendi aralarında: </a:t>
            </a:r>
          </a:p>
          <a:p>
            <a:r>
              <a:rPr lang="tr-TR" b="1" dirty="0" smtClean="0">
                <a:solidFill>
                  <a:schemeClr val="bg1"/>
                </a:solidFill>
                <a:latin typeface="Comic Sans MS" pitchFamily="66" charset="0"/>
              </a:rPr>
              <a:t>Askeriler, Tüccarlar, </a:t>
            </a:r>
            <a:r>
              <a:rPr lang="tr-TR" b="1" dirty="0">
                <a:solidFill>
                  <a:schemeClr val="bg1"/>
                </a:solidFill>
                <a:latin typeface="Comic Sans MS" pitchFamily="66" charset="0"/>
              </a:rPr>
              <a:t>Esnaflar </a:t>
            </a:r>
            <a:r>
              <a:rPr lang="tr-TR" b="1" dirty="0" smtClean="0">
                <a:solidFill>
                  <a:schemeClr val="bg1"/>
                </a:solidFill>
                <a:latin typeface="Comic Sans MS" pitchFamily="66" charset="0"/>
              </a:rPr>
              <a:t>olmak </a:t>
            </a:r>
            <a:r>
              <a:rPr lang="tr-TR" b="1" dirty="0">
                <a:solidFill>
                  <a:schemeClr val="bg1"/>
                </a:solidFill>
                <a:latin typeface="Comic Sans MS" pitchFamily="66" charset="0"/>
              </a:rPr>
              <a:t>üzere üç bölüme ayrılmaktadır. </a:t>
            </a:r>
            <a:endParaRPr lang="tr-TR" b="1" dirty="0">
              <a:solidFill>
                <a:schemeClr val="bg1"/>
              </a:solidFill>
              <a:latin typeface="Comic Sans MS" pitchFamily="66" charset="0"/>
              <a:cs typeface="Arial" pitchFamily="34" charset="0"/>
            </a:endParaRPr>
          </a:p>
        </p:txBody>
      </p:sp>
      <p:sp>
        <p:nvSpPr>
          <p:cNvPr id="9" name="Dolu Çerçeve 8"/>
          <p:cNvSpPr/>
          <p:nvPr/>
        </p:nvSpPr>
        <p:spPr>
          <a:xfrm>
            <a:off x="1045325" y="4033051"/>
            <a:ext cx="357747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3.Göçebeler (Konar göçerler)</a:t>
            </a:r>
            <a:endParaRPr lang="tr-TR" sz="2000" b="1" dirty="0">
              <a:solidFill>
                <a:schemeClr val="tx1"/>
              </a:solidFill>
            </a:endParaRPr>
          </a:p>
        </p:txBody>
      </p:sp>
      <p:sp>
        <p:nvSpPr>
          <p:cNvPr id="10" name="5 Başlık"/>
          <p:cNvSpPr txBox="1">
            <a:spLocks/>
          </p:cNvSpPr>
          <p:nvPr/>
        </p:nvSpPr>
        <p:spPr>
          <a:xfrm>
            <a:off x="1045325" y="4584700"/>
            <a:ext cx="10575176" cy="20638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-Bunlara </a:t>
            </a:r>
            <a:r>
              <a:rPr lang="tr-TR" b="1" dirty="0" smtClean="0">
                <a:solidFill>
                  <a:srgbClr val="FF0000"/>
                </a:solidFill>
                <a:latin typeface="Comic Sans MS" pitchFamily="66" charset="0"/>
              </a:rPr>
              <a:t>Yörük</a:t>
            </a:r>
            <a:r>
              <a:rPr lang="tr-TR" b="1" dirty="0" smtClean="0">
                <a:solidFill>
                  <a:schemeClr val="bg1"/>
                </a:solidFill>
                <a:latin typeface="Comic Sans MS" pitchFamily="66" charset="0"/>
              </a:rPr>
              <a:t> </a:t>
            </a:r>
            <a:r>
              <a:rPr lang="tr-TR" b="1" dirty="0">
                <a:solidFill>
                  <a:schemeClr val="bg1"/>
                </a:solidFill>
                <a:latin typeface="Comic Sans MS" pitchFamily="66" charset="0"/>
              </a:rPr>
              <a:t>adı veriliyordu. </a:t>
            </a:r>
          </a:p>
          <a:p>
            <a:r>
              <a:rPr lang="tr-TR" b="1" dirty="0" smtClean="0">
                <a:solidFill>
                  <a:schemeClr val="bg1"/>
                </a:solidFill>
                <a:latin typeface="Comic Sans MS" pitchFamily="66" charset="0"/>
              </a:rPr>
              <a:t>-Geçim </a:t>
            </a:r>
            <a:r>
              <a:rPr lang="tr-TR" b="1" dirty="0">
                <a:solidFill>
                  <a:schemeClr val="bg1"/>
                </a:solidFill>
                <a:latin typeface="Comic Sans MS" pitchFamily="66" charset="0"/>
              </a:rPr>
              <a:t>kaynakları </a:t>
            </a:r>
            <a:r>
              <a:rPr lang="tr-TR" b="1" dirty="0">
                <a:solidFill>
                  <a:srgbClr val="FF0000"/>
                </a:solidFill>
                <a:latin typeface="Comic Sans MS" pitchFamily="66" charset="0"/>
              </a:rPr>
              <a:t>hayvancılıktı. </a:t>
            </a:r>
          </a:p>
          <a:p>
            <a:r>
              <a:rPr lang="tr-TR" b="1" dirty="0" smtClean="0">
                <a:solidFill>
                  <a:schemeClr val="bg1"/>
                </a:solidFill>
                <a:latin typeface="Comic Sans MS" pitchFamily="66" charset="0"/>
              </a:rPr>
              <a:t>-Devlete </a:t>
            </a:r>
            <a:r>
              <a:rPr lang="tr-TR" b="1" dirty="0">
                <a:solidFill>
                  <a:schemeClr val="bg1"/>
                </a:solidFill>
                <a:latin typeface="Comic Sans MS" pitchFamily="66" charset="0"/>
              </a:rPr>
              <a:t>küçükbaş hayvan vergisi </a:t>
            </a:r>
            <a:r>
              <a:rPr lang="tr-TR" b="1" dirty="0">
                <a:solidFill>
                  <a:srgbClr val="FF0000"/>
                </a:solidFill>
                <a:latin typeface="Comic Sans MS" pitchFamily="66" charset="0"/>
              </a:rPr>
              <a:t>(adetiağnam), </a:t>
            </a:r>
            <a:r>
              <a:rPr lang="tr-TR" b="1" dirty="0">
                <a:solidFill>
                  <a:schemeClr val="bg1"/>
                </a:solidFill>
                <a:latin typeface="Comic Sans MS" pitchFamily="66" charset="0"/>
              </a:rPr>
              <a:t>sürülerden alınan vergi </a:t>
            </a:r>
            <a:r>
              <a:rPr lang="tr-TR" b="1" dirty="0">
                <a:solidFill>
                  <a:srgbClr val="FF0000"/>
                </a:solidFill>
                <a:latin typeface="Comic Sans MS" pitchFamily="66" charset="0"/>
              </a:rPr>
              <a:t>(ağıl resmi) </a:t>
            </a:r>
            <a:r>
              <a:rPr lang="tr-TR" b="1" dirty="0">
                <a:solidFill>
                  <a:schemeClr val="bg1"/>
                </a:solidFill>
                <a:latin typeface="Comic Sans MS" pitchFamily="66" charset="0"/>
              </a:rPr>
              <a:t>ve ayrıca </a:t>
            </a:r>
            <a:r>
              <a:rPr lang="tr-TR" b="1" dirty="0">
                <a:solidFill>
                  <a:srgbClr val="FF0000"/>
                </a:solidFill>
                <a:latin typeface="Comic Sans MS" pitchFamily="66" charset="0"/>
              </a:rPr>
              <a:t>yaylak, kışlak </a:t>
            </a:r>
            <a:r>
              <a:rPr lang="tr-TR" b="1" dirty="0">
                <a:solidFill>
                  <a:schemeClr val="bg1"/>
                </a:solidFill>
                <a:latin typeface="Comic Sans MS" pitchFamily="66" charset="0"/>
              </a:rPr>
              <a:t>vergisi ödüyordu. </a:t>
            </a:r>
          </a:p>
          <a:p>
            <a:r>
              <a:rPr lang="tr-TR" b="1" dirty="0" smtClean="0">
                <a:solidFill>
                  <a:schemeClr val="bg1"/>
                </a:solidFill>
                <a:latin typeface="Comic Sans MS" pitchFamily="66" charset="0"/>
              </a:rPr>
              <a:t>-Göçebeler </a:t>
            </a:r>
            <a:r>
              <a:rPr lang="tr-TR" b="1" dirty="0">
                <a:solidFill>
                  <a:srgbClr val="FF0000"/>
                </a:solidFill>
                <a:latin typeface="Comic Sans MS" pitchFamily="66" charset="0"/>
              </a:rPr>
              <a:t>kavşak ve dağ </a:t>
            </a:r>
            <a:r>
              <a:rPr lang="tr-TR" b="1" dirty="0">
                <a:solidFill>
                  <a:schemeClr val="bg1"/>
                </a:solidFill>
                <a:latin typeface="Comic Sans MS" pitchFamily="66" charset="0"/>
              </a:rPr>
              <a:t>geçitlerini korumakla görevliydiler. </a:t>
            </a:r>
          </a:p>
          <a:p>
            <a:r>
              <a:rPr lang="tr-TR" b="1" dirty="0" smtClean="0">
                <a:solidFill>
                  <a:schemeClr val="bg1"/>
                </a:solidFill>
                <a:latin typeface="Comic Sans MS" pitchFamily="66" charset="0"/>
              </a:rPr>
              <a:t>-Gerekli </a:t>
            </a:r>
            <a:r>
              <a:rPr lang="tr-TR" b="1" dirty="0">
                <a:solidFill>
                  <a:schemeClr val="bg1"/>
                </a:solidFill>
                <a:latin typeface="Comic Sans MS" pitchFamily="66" charset="0"/>
              </a:rPr>
              <a:t>durumlarda askere alınıyorlardı. </a:t>
            </a:r>
          </a:p>
          <a:p>
            <a:r>
              <a:rPr lang="tr-TR" b="1" dirty="0" smtClean="0">
                <a:solidFill>
                  <a:schemeClr val="bg1"/>
                </a:solidFill>
                <a:latin typeface="Comic Sans MS" pitchFamily="66" charset="0"/>
              </a:rPr>
              <a:t>-Nehir </a:t>
            </a:r>
            <a:r>
              <a:rPr lang="tr-TR" b="1" dirty="0">
                <a:solidFill>
                  <a:schemeClr val="bg1"/>
                </a:solidFill>
                <a:latin typeface="Comic Sans MS" pitchFamily="66" charset="0"/>
              </a:rPr>
              <a:t>veya deniz kenarında yaşayanlar donanmaya yardım ediyorlardı.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908868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74234"/>
            <a:ext cx="30948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3.Sosyal Hareketlilik</a:t>
            </a:r>
            <a:endParaRPr lang="tr-TR" sz="2400" b="1" dirty="0">
              <a:solidFill>
                <a:schemeClr val="tx1"/>
              </a:solidFill>
            </a:endParaRPr>
          </a:p>
        </p:txBody>
      </p:sp>
      <p:sp>
        <p:nvSpPr>
          <p:cNvPr id="19" name="5 Başlık"/>
          <p:cNvSpPr txBox="1">
            <a:spLocks/>
          </p:cNvSpPr>
          <p:nvPr/>
        </p:nvSpPr>
        <p:spPr>
          <a:xfrm>
            <a:off x="1045325" y="1498600"/>
            <a:ext cx="10575176" cy="12827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-Devleti </a:t>
            </a:r>
            <a:r>
              <a:rPr lang="tr-TR" b="1" dirty="0">
                <a:solidFill>
                  <a:schemeClr val="bg1"/>
                </a:solidFill>
                <a:latin typeface="Comic Sans MS" pitchFamily="66" charset="0"/>
              </a:rPr>
              <a:t>oluşturan fertlerin herhangi bir statü değişmesi olmadan bir yerden başka bir yere göç etmesine denir. </a:t>
            </a:r>
          </a:p>
          <a:p>
            <a:r>
              <a:rPr lang="sv-SE" b="1" dirty="0">
                <a:solidFill>
                  <a:schemeClr val="bg1"/>
                </a:solidFill>
                <a:latin typeface="Comic Sans MS" pitchFamily="66" charset="0"/>
              </a:rPr>
              <a:t>Orta Asya’dan Anadolu’ya, Balkanlara veya </a:t>
            </a:r>
          </a:p>
          <a:p>
            <a:r>
              <a:rPr lang="tr-TR" b="1" dirty="0">
                <a:solidFill>
                  <a:schemeClr val="bg1"/>
                </a:solidFill>
                <a:latin typeface="Comic Sans MS" pitchFamily="66" charset="0"/>
              </a:rPr>
              <a:t>Avrupa’ya yapılan göçler örnek olarak gösterilebilir. </a:t>
            </a:r>
            <a:endParaRPr lang="tr-TR" b="1" dirty="0">
              <a:solidFill>
                <a:schemeClr val="bg1"/>
              </a:solidFill>
              <a:latin typeface="Comic Sans MS" pitchFamily="66" charset="0"/>
              <a:cs typeface="Arial" pitchFamily="34" charset="0"/>
            </a:endParaRPr>
          </a:p>
        </p:txBody>
      </p:sp>
      <p:sp>
        <p:nvSpPr>
          <p:cNvPr id="6" name="Dolu Çerçeve 5"/>
          <p:cNvSpPr/>
          <p:nvPr/>
        </p:nvSpPr>
        <p:spPr>
          <a:xfrm>
            <a:off x="1045325" y="934251"/>
            <a:ext cx="259957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a.Yatay Hareketlilik</a:t>
            </a:r>
            <a:endParaRPr lang="tr-TR" sz="2000" b="1" dirty="0">
              <a:solidFill>
                <a:schemeClr val="tx1"/>
              </a:solidFill>
            </a:endParaRPr>
          </a:p>
        </p:txBody>
      </p:sp>
      <p:sp>
        <p:nvSpPr>
          <p:cNvPr id="9" name="Dolu Çerçeve 8"/>
          <p:cNvSpPr/>
          <p:nvPr/>
        </p:nvSpPr>
        <p:spPr>
          <a:xfrm>
            <a:off x="1045325" y="2988385"/>
            <a:ext cx="27138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b.Dikey Hareketlilik</a:t>
            </a:r>
            <a:endParaRPr lang="tr-TR" sz="2000" b="1" dirty="0">
              <a:solidFill>
                <a:schemeClr val="tx1"/>
              </a:solidFill>
            </a:endParaRPr>
          </a:p>
        </p:txBody>
      </p:sp>
      <p:sp>
        <p:nvSpPr>
          <p:cNvPr id="10" name="5 Başlık"/>
          <p:cNvSpPr txBox="1">
            <a:spLocks/>
          </p:cNvSpPr>
          <p:nvPr/>
        </p:nvSpPr>
        <p:spPr>
          <a:xfrm>
            <a:off x="1045325" y="3603576"/>
            <a:ext cx="10575176" cy="15780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-Dikey </a:t>
            </a:r>
            <a:r>
              <a:rPr lang="tr-TR" b="1" dirty="0">
                <a:solidFill>
                  <a:schemeClr val="bg1"/>
                </a:solidFill>
                <a:latin typeface="Comic Sans MS" pitchFamily="66" charset="0"/>
              </a:rPr>
              <a:t>hareketlilikte sınıflar arası geçiş söz konusudur. </a:t>
            </a:r>
          </a:p>
          <a:p>
            <a:r>
              <a:rPr lang="tr-TR" b="1" dirty="0" smtClean="0">
                <a:solidFill>
                  <a:schemeClr val="bg1"/>
                </a:solidFill>
                <a:latin typeface="Comic Sans MS" pitchFamily="66" charset="0"/>
              </a:rPr>
              <a:t>-Meselâ </a:t>
            </a:r>
            <a:r>
              <a:rPr lang="tr-TR" b="1" dirty="0">
                <a:solidFill>
                  <a:schemeClr val="bg1"/>
                </a:solidFill>
                <a:latin typeface="Comic Sans MS" pitchFamily="66" charset="0"/>
              </a:rPr>
              <a:t>yöneten sınıfından yönetilen sınıfına geçme veya yönetilen sınıfından terfi edip yöneten sınıfına geçme gibi. </a:t>
            </a:r>
          </a:p>
          <a:p>
            <a:r>
              <a:rPr lang="tr-TR" b="1" dirty="0" smtClean="0">
                <a:solidFill>
                  <a:schemeClr val="bg1"/>
                </a:solidFill>
                <a:latin typeface="Comic Sans MS" pitchFamily="66" charset="0"/>
              </a:rPr>
              <a:t>-Dikey </a:t>
            </a:r>
            <a:r>
              <a:rPr lang="tr-TR" b="1" dirty="0">
                <a:solidFill>
                  <a:schemeClr val="bg1"/>
                </a:solidFill>
                <a:latin typeface="Comic Sans MS" pitchFamily="66" charset="0"/>
              </a:rPr>
              <a:t>hareketlilik gayrimüslimler için de geçerliydi. Meselâ Devşirme sistemi ile bir gayrimüslim sadrazamlık makamına kadar yükselebiliyordu.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004673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74234"/>
            <a:ext cx="30948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4.Millet Sistemi</a:t>
            </a:r>
            <a:endParaRPr lang="tr-TR" sz="2400" b="1" dirty="0">
              <a:solidFill>
                <a:schemeClr val="tx1"/>
              </a:solidFill>
            </a:endParaRPr>
          </a:p>
        </p:txBody>
      </p:sp>
      <p:sp>
        <p:nvSpPr>
          <p:cNvPr id="19" name="5 Başlık"/>
          <p:cNvSpPr txBox="1">
            <a:spLocks/>
          </p:cNvSpPr>
          <p:nvPr/>
        </p:nvSpPr>
        <p:spPr>
          <a:xfrm>
            <a:off x="1045325" y="857250"/>
            <a:ext cx="10575176" cy="56070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-Osmanlı </a:t>
            </a:r>
            <a:r>
              <a:rPr lang="tr-TR" b="1" dirty="0">
                <a:solidFill>
                  <a:schemeClr val="bg1"/>
                </a:solidFill>
                <a:latin typeface="Comic Sans MS" pitchFamily="66" charset="0"/>
              </a:rPr>
              <a:t>Devleti bünyesinde </a:t>
            </a:r>
            <a:r>
              <a:rPr lang="tr-TR" b="1" dirty="0">
                <a:solidFill>
                  <a:srgbClr val="FF0000"/>
                </a:solidFill>
                <a:latin typeface="Comic Sans MS" pitchFamily="66" charset="0"/>
              </a:rPr>
              <a:t>Hristiyan Yahudi, Ermeni </a:t>
            </a:r>
            <a:r>
              <a:rPr lang="tr-TR" b="1" dirty="0">
                <a:solidFill>
                  <a:schemeClr val="bg1"/>
                </a:solidFill>
                <a:latin typeface="Comic Sans MS" pitchFamily="66" charset="0"/>
              </a:rPr>
              <a:t>gibi farklı etnik gruplar yaşıyordu. Devlet uyguladığı politikalar sayesinde bu farklı grupları rahatça bir arada tutmuştur. Fatih Sultan Mehmet, İstanbul’u aldıktan sonra buradaki </a:t>
            </a:r>
            <a:r>
              <a:rPr lang="tr-TR" b="1" dirty="0">
                <a:solidFill>
                  <a:srgbClr val="FF0000"/>
                </a:solidFill>
                <a:latin typeface="Comic Sans MS" pitchFamily="66" charset="0"/>
              </a:rPr>
              <a:t>Rum ve Ermenileri özerk cemaatler </a:t>
            </a:r>
            <a:r>
              <a:rPr lang="tr-TR" b="1" dirty="0">
                <a:solidFill>
                  <a:schemeClr val="bg1"/>
                </a:solidFill>
                <a:latin typeface="Comic Sans MS" pitchFamily="66" charset="0"/>
              </a:rPr>
              <a:t>şekline getirmiş hatta bu unsurların başına bizzat patrik atamıştır. </a:t>
            </a:r>
          </a:p>
          <a:p>
            <a:r>
              <a:rPr lang="tr-TR" b="1" dirty="0">
                <a:solidFill>
                  <a:schemeClr val="bg1"/>
                </a:solidFill>
                <a:latin typeface="Comic Sans MS" pitchFamily="66" charset="0"/>
              </a:rPr>
              <a:t>Osmanlı özerk cemaatler şeklinde örgütlediği bu unsurlara daha sonra </a:t>
            </a:r>
            <a:r>
              <a:rPr lang="tr-TR" b="1" dirty="0">
                <a:solidFill>
                  <a:srgbClr val="FF0000"/>
                </a:solidFill>
                <a:latin typeface="Comic Sans MS" pitchFamily="66" charset="0"/>
              </a:rPr>
              <a:t>“millet” adını </a:t>
            </a:r>
            <a:r>
              <a:rPr lang="tr-TR" b="1" dirty="0">
                <a:solidFill>
                  <a:schemeClr val="bg1"/>
                </a:solidFill>
                <a:latin typeface="Comic Sans MS" pitchFamily="66" charset="0"/>
              </a:rPr>
              <a:t>vermiştir. </a:t>
            </a:r>
          </a:p>
          <a:p>
            <a:r>
              <a:rPr lang="tr-TR" b="1" dirty="0">
                <a:solidFill>
                  <a:schemeClr val="bg1"/>
                </a:solidFill>
                <a:latin typeface="Comic Sans MS" pitchFamily="66" charset="0"/>
              </a:rPr>
              <a:t>Fatih Sultan Mehmet, </a:t>
            </a:r>
            <a:r>
              <a:rPr lang="tr-TR" b="1" dirty="0">
                <a:solidFill>
                  <a:srgbClr val="FF0000"/>
                </a:solidFill>
                <a:latin typeface="Comic Sans MS" pitchFamily="66" charset="0"/>
              </a:rPr>
              <a:t>1461’de İstanbul’da Gregoryen Ermeni Patrikhanesi’ni </a:t>
            </a:r>
            <a:r>
              <a:rPr lang="tr-TR" b="1" dirty="0">
                <a:solidFill>
                  <a:schemeClr val="bg1"/>
                </a:solidFill>
                <a:latin typeface="Comic Sans MS" pitchFamily="66" charset="0"/>
              </a:rPr>
              <a:t>kurdu. </a:t>
            </a:r>
          </a:p>
          <a:p>
            <a:r>
              <a:rPr lang="tr-TR" b="1" dirty="0" smtClean="0">
                <a:solidFill>
                  <a:schemeClr val="bg1"/>
                </a:solidFill>
                <a:latin typeface="Comic Sans MS" pitchFamily="66" charset="0"/>
              </a:rPr>
              <a:t>-Fatih </a:t>
            </a:r>
            <a:r>
              <a:rPr lang="tr-TR" b="1" dirty="0">
                <a:solidFill>
                  <a:schemeClr val="bg1"/>
                </a:solidFill>
                <a:latin typeface="Comic Sans MS" pitchFamily="66" charset="0"/>
              </a:rPr>
              <a:t>Sultan Mehmet’in başlattığı bu uygulama </a:t>
            </a:r>
            <a:r>
              <a:rPr lang="tr-TR" b="1" dirty="0">
                <a:solidFill>
                  <a:srgbClr val="FF0000"/>
                </a:solidFill>
                <a:latin typeface="Comic Sans MS" pitchFamily="66" charset="0"/>
              </a:rPr>
              <a:t>Yavuz Sultan Selim </a:t>
            </a:r>
            <a:r>
              <a:rPr lang="tr-TR" b="1" dirty="0">
                <a:solidFill>
                  <a:schemeClr val="bg1"/>
                </a:solidFill>
                <a:latin typeface="Comic Sans MS" pitchFamily="66" charset="0"/>
              </a:rPr>
              <a:t>Dönemi’nde genişleyerek devam etmiştir. </a:t>
            </a:r>
          </a:p>
          <a:p>
            <a:r>
              <a:rPr lang="tr-TR" b="1" dirty="0" smtClean="0">
                <a:solidFill>
                  <a:schemeClr val="bg1"/>
                </a:solidFill>
                <a:latin typeface="Comic Sans MS" pitchFamily="66" charset="0"/>
              </a:rPr>
              <a:t>-II</a:t>
            </a:r>
            <a:r>
              <a:rPr lang="tr-TR" b="1" dirty="0">
                <a:solidFill>
                  <a:schemeClr val="bg1"/>
                </a:solidFill>
                <a:latin typeface="Comic Sans MS" pitchFamily="66" charset="0"/>
              </a:rPr>
              <a:t>. Mahmut’a ait aşağıdaki söz, Osmanlının millet sistemine ne kadar önem verdiğini </a:t>
            </a:r>
            <a:r>
              <a:rPr lang="tr-TR" b="1" dirty="0" smtClean="0">
                <a:solidFill>
                  <a:schemeClr val="bg1"/>
                </a:solidFill>
                <a:latin typeface="Comic Sans MS" pitchFamily="66" charset="0"/>
              </a:rPr>
              <a:t>gösterir. </a:t>
            </a:r>
            <a:endParaRPr lang="tr-TR" b="1" dirty="0">
              <a:solidFill>
                <a:schemeClr val="bg1"/>
              </a:solidFill>
              <a:latin typeface="Comic Sans MS" pitchFamily="66" charset="0"/>
            </a:endParaRPr>
          </a:p>
          <a:p>
            <a:r>
              <a:rPr lang="tr-TR" b="1" dirty="0" smtClean="0">
                <a:solidFill>
                  <a:srgbClr val="FF0000"/>
                </a:solidFill>
                <a:latin typeface="Comic Sans MS" pitchFamily="66" charset="0"/>
              </a:rPr>
              <a:t>“</a:t>
            </a:r>
            <a:r>
              <a:rPr lang="tr-TR" b="1" dirty="0">
                <a:solidFill>
                  <a:srgbClr val="FF0000"/>
                </a:solidFill>
                <a:latin typeface="Comic Sans MS" pitchFamily="66" charset="0"/>
              </a:rPr>
              <a:t>Ben tebaamdan Müslümanları camide, Hristiyanları kilisede, Yahudileri ise havrada görmek isterim.” </a:t>
            </a:r>
          </a:p>
          <a:p>
            <a:endParaRPr lang="tr-TR" b="1" dirty="0" smtClean="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chemeClr val="bg1"/>
                </a:solidFill>
                <a:latin typeface="Comic Sans MS" pitchFamily="66" charset="0"/>
              </a:rPr>
              <a:t>Tanzimat </a:t>
            </a:r>
            <a:r>
              <a:rPr lang="tr-TR" b="1" dirty="0">
                <a:solidFill>
                  <a:schemeClr val="bg1"/>
                </a:solidFill>
                <a:latin typeface="Comic Sans MS" pitchFamily="66" charset="0"/>
              </a:rPr>
              <a:t>ve Islahat Fermanları ile Ermenilere verilen imkânlar </a:t>
            </a:r>
            <a:r>
              <a:rPr lang="tr-TR" b="1" dirty="0">
                <a:solidFill>
                  <a:srgbClr val="FF0000"/>
                </a:solidFill>
                <a:latin typeface="Comic Sans MS" pitchFamily="66" charset="0"/>
              </a:rPr>
              <a:t>daha da artırılmıştır. </a:t>
            </a:r>
          </a:p>
          <a:p>
            <a:r>
              <a:rPr lang="tr-TR" b="1" dirty="0">
                <a:solidFill>
                  <a:schemeClr val="bg1"/>
                </a:solidFill>
                <a:latin typeface="Comic Sans MS" pitchFamily="66" charset="0"/>
              </a:rPr>
              <a:t>Yine 1876 ve 1908 yılında açılan </a:t>
            </a:r>
            <a:r>
              <a:rPr lang="tr-TR" b="1" dirty="0">
                <a:solidFill>
                  <a:srgbClr val="FF0000"/>
                </a:solidFill>
                <a:latin typeface="Comic Sans MS" pitchFamily="66" charset="0"/>
              </a:rPr>
              <a:t>Osmanlı </a:t>
            </a:r>
            <a:r>
              <a:rPr lang="tr-TR" b="1" dirty="0" smtClean="0">
                <a:solidFill>
                  <a:srgbClr val="FF0000"/>
                </a:solidFill>
                <a:latin typeface="Comic Sans MS" pitchFamily="66" charset="0"/>
              </a:rPr>
              <a:t>Mebussan </a:t>
            </a:r>
            <a:r>
              <a:rPr lang="tr-TR" b="1" dirty="0">
                <a:solidFill>
                  <a:srgbClr val="FF0000"/>
                </a:solidFill>
                <a:latin typeface="Comic Sans MS" pitchFamily="66" charset="0"/>
              </a:rPr>
              <a:t>Meclisi’nde birçok azınlık milletvekili görev yapmıştır. </a:t>
            </a:r>
          </a:p>
          <a:p>
            <a:endParaRPr lang="tr-TR" b="1" dirty="0" smtClean="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rgbClr val="FF0000"/>
                </a:solidFill>
                <a:latin typeface="Comic Sans MS" pitchFamily="66" charset="0"/>
              </a:rPr>
              <a:t>Yahudilerde</a:t>
            </a:r>
            <a:r>
              <a:rPr lang="tr-TR" b="1" dirty="0" smtClean="0">
                <a:solidFill>
                  <a:schemeClr val="bg1"/>
                </a:solidFill>
                <a:latin typeface="Comic Sans MS" pitchFamily="66" charset="0"/>
              </a:rPr>
              <a:t> </a:t>
            </a:r>
            <a:r>
              <a:rPr lang="tr-TR" b="1" dirty="0">
                <a:solidFill>
                  <a:schemeClr val="bg1"/>
                </a:solidFill>
                <a:latin typeface="Comic Sans MS" pitchFamily="66" charset="0"/>
              </a:rPr>
              <a:t>Osmanlı toplumunun önemli bir unsuruydu. </a:t>
            </a:r>
            <a:r>
              <a:rPr lang="tr-TR" b="1" dirty="0">
                <a:solidFill>
                  <a:srgbClr val="FF0000"/>
                </a:solidFill>
                <a:latin typeface="Comic Sans MS" pitchFamily="66" charset="0"/>
              </a:rPr>
              <a:t>1492’ de Hristiyan zulmünden kaçan Yahudiler, Osmanlı Devleti tarafından kurtarılarak Selânik ve İstanbul’a yerleştirilmiştir. </a:t>
            </a:r>
            <a:endParaRPr lang="tr-TR" b="1" dirty="0">
              <a:solidFill>
                <a:srgbClr val="FF0000"/>
              </a:solidFill>
              <a:latin typeface="Comic Sans MS" pitchFamily="66" charset="0"/>
              <a:cs typeface="Arial" pitchFamily="34" charset="0"/>
            </a:endParaRPr>
          </a:p>
        </p:txBody>
      </p:sp>
    </p:spTree>
    <p:extLst>
      <p:ext uri="{BB962C8B-B14F-4D97-AF65-F5344CB8AC3E}">
        <p14:creationId xmlns:p14="http://schemas.microsoft.com/office/powerpoint/2010/main" val="7278428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74234"/>
            <a:ext cx="30948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5.Osmanlıda Aile</a:t>
            </a:r>
            <a:endParaRPr lang="tr-TR" sz="2400" b="1" dirty="0">
              <a:solidFill>
                <a:schemeClr val="tx1"/>
              </a:solidFill>
            </a:endParaRPr>
          </a:p>
        </p:txBody>
      </p:sp>
      <p:sp>
        <p:nvSpPr>
          <p:cNvPr id="19" name="5 Başlık"/>
          <p:cNvSpPr txBox="1">
            <a:spLocks/>
          </p:cNvSpPr>
          <p:nvPr/>
        </p:nvSpPr>
        <p:spPr>
          <a:xfrm>
            <a:off x="1045325" y="857250"/>
            <a:ext cx="10575176" cy="18224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-Osmanlı </a:t>
            </a:r>
            <a:r>
              <a:rPr lang="tr-TR" b="1" dirty="0">
                <a:solidFill>
                  <a:schemeClr val="bg1"/>
                </a:solidFill>
                <a:latin typeface="Comic Sans MS" pitchFamily="66" charset="0"/>
              </a:rPr>
              <a:t>toplumunda aile </a:t>
            </a:r>
            <a:r>
              <a:rPr lang="tr-TR" b="1" dirty="0">
                <a:solidFill>
                  <a:srgbClr val="FF0000"/>
                </a:solidFill>
                <a:latin typeface="Comic Sans MS" pitchFamily="66" charset="0"/>
              </a:rPr>
              <a:t>islâmi</a:t>
            </a:r>
            <a:r>
              <a:rPr lang="tr-TR" b="1" dirty="0">
                <a:solidFill>
                  <a:schemeClr val="bg1"/>
                </a:solidFill>
                <a:latin typeface="Comic Sans MS" pitchFamily="66" charset="0"/>
              </a:rPr>
              <a:t> kurallara göre şekilleniyordu. Aile genellikle </a:t>
            </a:r>
            <a:r>
              <a:rPr lang="tr-TR" b="1" dirty="0">
                <a:solidFill>
                  <a:srgbClr val="FF0000"/>
                </a:solidFill>
                <a:latin typeface="Comic Sans MS" pitchFamily="66" charset="0"/>
              </a:rPr>
              <a:t>anne, baba ve küçük çocuklardan </a:t>
            </a:r>
            <a:r>
              <a:rPr lang="tr-TR" b="1" dirty="0">
                <a:solidFill>
                  <a:schemeClr val="bg1"/>
                </a:solidFill>
                <a:latin typeface="Comic Sans MS" pitchFamily="66" charset="0"/>
              </a:rPr>
              <a:t>oluşmakla birlikte </a:t>
            </a:r>
            <a:r>
              <a:rPr lang="tr-TR" b="1" dirty="0">
                <a:solidFill>
                  <a:srgbClr val="FF0000"/>
                </a:solidFill>
                <a:latin typeface="Comic Sans MS" pitchFamily="66" charset="0"/>
              </a:rPr>
              <a:t>dede, amca ve teyzelerle de birlikte yaşayan aileler vardı. </a:t>
            </a:r>
          </a:p>
          <a:p>
            <a:r>
              <a:rPr lang="tr-TR" b="1" dirty="0" smtClean="0">
                <a:solidFill>
                  <a:schemeClr val="bg1"/>
                </a:solidFill>
                <a:latin typeface="Comic Sans MS" pitchFamily="66" charset="0"/>
              </a:rPr>
              <a:t>-Geniş </a:t>
            </a:r>
            <a:r>
              <a:rPr lang="tr-TR" b="1" dirty="0">
                <a:solidFill>
                  <a:schemeClr val="bg1"/>
                </a:solidFill>
                <a:latin typeface="Comic Sans MS" pitchFamily="66" charset="0"/>
              </a:rPr>
              <a:t>aileler genellikle </a:t>
            </a:r>
            <a:r>
              <a:rPr lang="tr-TR" b="1" dirty="0">
                <a:solidFill>
                  <a:srgbClr val="FF0000"/>
                </a:solidFill>
                <a:latin typeface="Comic Sans MS" pitchFamily="66" charset="0"/>
              </a:rPr>
              <a:t>konaklarda</a:t>
            </a:r>
            <a:r>
              <a:rPr lang="tr-TR" b="1" dirty="0">
                <a:solidFill>
                  <a:schemeClr val="bg1"/>
                </a:solidFill>
                <a:latin typeface="Comic Sans MS" pitchFamily="66" charset="0"/>
              </a:rPr>
              <a:t> yaşıyorlardı ve bunların hizmetçileri de bulunuyordu</a:t>
            </a:r>
            <a:r>
              <a:rPr lang="tr-TR" b="1" dirty="0" smtClean="0">
                <a:solidFill>
                  <a:schemeClr val="bg1"/>
                </a:solidFill>
                <a:latin typeface="Comic Sans MS" pitchFamily="66" charset="0"/>
              </a:rPr>
              <a:t>.</a:t>
            </a:r>
          </a:p>
          <a:p>
            <a:r>
              <a:rPr lang="tr-TR" b="1" dirty="0" smtClean="0">
                <a:solidFill>
                  <a:schemeClr val="bg1"/>
                </a:solidFill>
                <a:latin typeface="Comic Sans MS" pitchFamily="66" charset="0"/>
              </a:rPr>
              <a:t>-Osmanlı </a:t>
            </a:r>
            <a:r>
              <a:rPr lang="tr-TR" b="1" dirty="0">
                <a:solidFill>
                  <a:schemeClr val="bg1"/>
                </a:solidFill>
                <a:latin typeface="Comic Sans MS" pitchFamily="66" charset="0"/>
              </a:rPr>
              <a:t>toplumunda </a:t>
            </a:r>
            <a:r>
              <a:rPr lang="tr-TR" b="1" dirty="0">
                <a:solidFill>
                  <a:srgbClr val="FF0000"/>
                </a:solidFill>
                <a:latin typeface="Comic Sans MS" pitchFamily="66" charset="0"/>
              </a:rPr>
              <a:t>tek eşle </a:t>
            </a:r>
            <a:r>
              <a:rPr lang="tr-TR" b="1" dirty="0">
                <a:solidFill>
                  <a:schemeClr val="bg1"/>
                </a:solidFill>
                <a:latin typeface="Comic Sans MS" pitchFamily="66" charset="0"/>
              </a:rPr>
              <a:t>evlilik yaygındı. Boşanma durumunda kadının mağdur olmaması için </a:t>
            </a:r>
            <a:r>
              <a:rPr lang="tr-TR" b="1" dirty="0" smtClean="0">
                <a:solidFill>
                  <a:srgbClr val="FF0000"/>
                </a:solidFill>
                <a:latin typeface="Comic Sans MS" pitchFamily="66" charset="0"/>
              </a:rPr>
              <a:t>mehir uygulamasına </a:t>
            </a:r>
            <a:r>
              <a:rPr lang="tr-TR" b="1" dirty="0">
                <a:solidFill>
                  <a:schemeClr val="bg1"/>
                </a:solidFill>
                <a:latin typeface="Comic Sans MS" pitchFamily="66" charset="0"/>
              </a:rPr>
              <a:t>önem verilmiştir. </a:t>
            </a:r>
            <a:endParaRPr lang="tr-TR" b="1" dirty="0">
              <a:solidFill>
                <a:schemeClr val="bg1"/>
              </a:solidFill>
              <a:latin typeface="Comic Sans MS" pitchFamily="66" charset="0"/>
              <a:cs typeface="Arial" pitchFamily="34" charset="0"/>
            </a:endParaRPr>
          </a:p>
        </p:txBody>
      </p:sp>
      <p:sp>
        <p:nvSpPr>
          <p:cNvPr id="6" name="Dolu Çerçeve 5"/>
          <p:cNvSpPr/>
          <p:nvPr/>
        </p:nvSpPr>
        <p:spPr>
          <a:xfrm>
            <a:off x="1045325" y="2805345"/>
            <a:ext cx="1356937"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Mehir</a:t>
            </a:r>
            <a:endParaRPr lang="tr-TR" sz="2000" b="1" dirty="0">
              <a:solidFill>
                <a:schemeClr val="tx1"/>
              </a:solidFill>
            </a:endParaRPr>
          </a:p>
        </p:txBody>
      </p:sp>
      <p:sp>
        <p:nvSpPr>
          <p:cNvPr id="7" name="5 Başlık"/>
          <p:cNvSpPr txBox="1">
            <a:spLocks/>
          </p:cNvSpPr>
          <p:nvPr/>
        </p:nvSpPr>
        <p:spPr>
          <a:xfrm>
            <a:off x="1045324" y="3413034"/>
            <a:ext cx="10575176" cy="300046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-Evlenen </a:t>
            </a:r>
            <a:r>
              <a:rPr lang="tr-TR" b="1" dirty="0">
                <a:solidFill>
                  <a:schemeClr val="bg1"/>
                </a:solidFill>
                <a:latin typeface="Comic Sans MS" pitchFamily="66" charset="0"/>
              </a:rPr>
              <a:t>bir erkeğin nikâh esnasında kadı ve şahitlerin huzurunda kadına verdiği nikâh bedelidir. </a:t>
            </a:r>
          </a:p>
          <a:p>
            <a:r>
              <a:rPr lang="tr-TR" b="1" dirty="0" smtClean="0">
                <a:solidFill>
                  <a:schemeClr val="bg1"/>
                </a:solidFill>
                <a:latin typeface="Comic Sans MS" pitchFamily="66" charset="0"/>
              </a:rPr>
              <a:t>-Evlilik </a:t>
            </a:r>
            <a:r>
              <a:rPr lang="tr-TR" b="1" dirty="0">
                <a:solidFill>
                  <a:schemeClr val="bg1"/>
                </a:solidFill>
                <a:latin typeface="Comic Sans MS" pitchFamily="66" charset="0"/>
              </a:rPr>
              <a:t>kadı tarafından gerçekleştiriliyordu. Evlilik gerçekleştikten sonra bu </a:t>
            </a:r>
            <a:r>
              <a:rPr lang="tr-TR" b="1" dirty="0" smtClean="0">
                <a:solidFill>
                  <a:schemeClr val="bg1"/>
                </a:solidFill>
                <a:latin typeface="Comic Sans MS" pitchFamily="66" charset="0"/>
              </a:rPr>
              <a:t>durum</a:t>
            </a:r>
          </a:p>
          <a:p>
            <a:r>
              <a:rPr lang="tr-TR" b="1" dirty="0" smtClean="0">
                <a:solidFill>
                  <a:schemeClr val="bg1"/>
                </a:solidFill>
                <a:latin typeface="Comic Sans MS" pitchFamily="66" charset="0"/>
              </a:rPr>
              <a:t> </a:t>
            </a:r>
            <a:r>
              <a:rPr lang="tr-TR" b="1" dirty="0">
                <a:solidFill>
                  <a:srgbClr val="FF0000"/>
                </a:solidFill>
                <a:latin typeface="Comic Sans MS" pitchFamily="66" charset="0"/>
              </a:rPr>
              <a:t>Tereke </a:t>
            </a:r>
            <a:r>
              <a:rPr lang="tr-TR" b="1" dirty="0" smtClean="0">
                <a:solidFill>
                  <a:srgbClr val="FF0000"/>
                </a:solidFill>
                <a:latin typeface="Comic Sans MS" pitchFamily="66" charset="0"/>
              </a:rPr>
              <a:t>defterine </a:t>
            </a:r>
            <a:r>
              <a:rPr lang="tr-TR" b="1" dirty="0" smtClean="0">
                <a:solidFill>
                  <a:schemeClr val="bg1"/>
                </a:solidFill>
                <a:latin typeface="Comic Sans MS" pitchFamily="66" charset="0"/>
              </a:rPr>
              <a:t>kaydediliyordu</a:t>
            </a:r>
            <a:r>
              <a:rPr lang="tr-TR" b="1" dirty="0">
                <a:solidFill>
                  <a:schemeClr val="bg1"/>
                </a:solidFill>
                <a:latin typeface="Comic Sans MS" pitchFamily="66" charset="0"/>
              </a:rPr>
              <a:t>. </a:t>
            </a:r>
          </a:p>
          <a:p>
            <a:r>
              <a:rPr lang="tr-TR" b="1" dirty="0" smtClean="0">
                <a:solidFill>
                  <a:schemeClr val="bg1"/>
                </a:solidFill>
                <a:latin typeface="Comic Sans MS" pitchFamily="66" charset="0"/>
              </a:rPr>
              <a:t>-Osmanlıda </a:t>
            </a:r>
            <a:r>
              <a:rPr lang="tr-TR" b="1" dirty="0">
                <a:solidFill>
                  <a:schemeClr val="bg1"/>
                </a:solidFill>
                <a:latin typeface="Comic Sans MS" pitchFamily="66" charset="0"/>
              </a:rPr>
              <a:t>evin reisi </a:t>
            </a:r>
            <a:r>
              <a:rPr lang="tr-TR" b="1" dirty="0">
                <a:solidFill>
                  <a:srgbClr val="FF0000"/>
                </a:solidFill>
                <a:latin typeface="Comic Sans MS" pitchFamily="66" charset="0"/>
              </a:rPr>
              <a:t>babadır.</a:t>
            </a:r>
            <a:r>
              <a:rPr lang="tr-TR" b="1" dirty="0">
                <a:solidFill>
                  <a:schemeClr val="bg1"/>
                </a:solidFill>
                <a:latin typeface="Comic Sans MS" pitchFamily="66" charset="0"/>
              </a:rPr>
              <a:t> En büyük yardımcısı ise </a:t>
            </a:r>
            <a:r>
              <a:rPr lang="tr-TR" b="1" dirty="0">
                <a:solidFill>
                  <a:srgbClr val="FF0000"/>
                </a:solidFill>
                <a:latin typeface="Comic Sans MS" pitchFamily="66" charset="0"/>
              </a:rPr>
              <a:t>annedir.</a:t>
            </a:r>
            <a:r>
              <a:rPr lang="tr-TR" b="1" dirty="0">
                <a:solidFill>
                  <a:schemeClr val="bg1"/>
                </a:solidFill>
                <a:latin typeface="Comic Sans MS" pitchFamily="66" charset="0"/>
              </a:rPr>
              <a:t> Kadın çeyiz getiriyor ve mehir alıyordu. Bundan dolayı kadın boşanma durumunda bunları talep edebiliyordu. </a:t>
            </a:r>
          </a:p>
          <a:p>
            <a:r>
              <a:rPr lang="tr-TR" b="1" dirty="0" smtClean="0">
                <a:solidFill>
                  <a:schemeClr val="bg1"/>
                </a:solidFill>
                <a:latin typeface="Comic Sans MS" pitchFamily="66" charset="0"/>
              </a:rPr>
              <a:t>-Boşanma </a:t>
            </a:r>
            <a:r>
              <a:rPr lang="tr-TR" b="1" dirty="0">
                <a:solidFill>
                  <a:schemeClr val="bg1"/>
                </a:solidFill>
                <a:latin typeface="Comic Sans MS" pitchFamily="66" charset="0"/>
              </a:rPr>
              <a:t>her ne kadar erkeğin tek taraflı isteğine bağlı gibi gözükse de, İslâm hukuku bu konuda kadına önemli haklar vermiştir. </a:t>
            </a:r>
          </a:p>
          <a:p>
            <a:r>
              <a:rPr lang="tr-TR" b="1" dirty="0">
                <a:solidFill>
                  <a:schemeClr val="bg1"/>
                </a:solidFill>
                <a:latin typeface="Comic Sans MS" pitchFamily="66" charset="0"/>
              </a:rPr>
              <a:t>Osmanlı evleri, genellikle </a:t>
            </a:r>
            <a:r>
              <a:rPr lang="tr-TR" b="1" dirty="0">
                <a:solidFill>
                  <a:srgbClr val="FF0000"/>
                </a:solidFill>
                <a:latin typeface="Comic Sans MS" pitchFamily="66" charset="0"/>
              </a:rPr>
              <a:t>kagir ve ahşaptan </a:t>
            </a:r>
            <a:r>
              <a:rPr lang="tr-TR" b="1" dirty="0">
                <a:solidFill>
                  <a:schemeClr val="bg1"/>
                </a:solidFill>
                <a:latin typeface="Comic Sans MS" pitchFamily="66" charset="0"/>
              </a:rPr>
              <a:t>yapılırdı. Evlerde kadınlara ait </a:t>
            </a:r>
            <a:r>
              <a:rPr lang="tr-TR" b="1" dirty="0">
                <a:solidFill>
                  <a:srgbClr val="FF0000"/>
                </a:solidFill>
                <a:latin typeface="Comic Sans MS" pitchFamily="66" charset="0"/>
              </a:rPr>
              <a:t>haremlik </a:t>
            </a:r>
            <a:r>
              <a:rPr lang="tr-TR" b="1" dirty="0">
                <a:solidFill>
                  <a:schemeClr val="bg1"/>
                </a:solidFill>
                <a:latin typeface="Comic Sans MS" pitchFamily="66" charset="0"/>
              </a:rPr>
              <a:t>ve erkeklere </a:t>
            </a:r>
            <a:r>
              <a:rPr lang="tr-TR" b="1" dirty="0" smtClean="0">
                <a:solidFill>
                  <a:schemeClr val="bg1"/>
                </a:solidFill>
                <a:latin typeface="Comic Sans MS" pitchFamily="66" charset="0"/>
              </a:rPr>
              <a:t>ait </a:t>
            </a:r>
            <a:r>
              <a:rPr lang="tr-TR" b="1" dirty="0" smtClean="0">
                <a:solidFill>
                  <a:srgbClr val="FF0000"/>
                </a:solidFill>
                <a:latin typeface="Comic Sans MS" pitchFamily="66" charset="0"/>
              </a:rPr>
              <a:t>selamlık </a:t>
            </a:r>
            <a:r>
              <a:rPr lang="tr-TR" b="1" dirty="0">
                <a:solidFill>
                  <a:schemeClr val="bg1"/>
                </a:solidFill>
                <a:latin typeface="Comic Sans MS" pitchFamily="66" charset="0"/>
              </a:rPr>
              <a:t>bölümleri bulunmaktadır.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170172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Dolu Çerçeve 16"/>
          <p:cNvSpPr/>
          <p:nvPr/>
        </p:nvSpPr>
        <p:spPr>
          <a:xfrm>
            <a:off x="1045324" y="274234"/>
            <a:ext cx="4568076" cy="46954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6.Osmanlıda Sosyal Dayanışma</a:t>
            </a:r>
            <a:endParaRPr lang="tr-TR" sz="2400" b="1" dirty="0">
              <a:solidFill>
                <a:schemeClr val="tx1"/>
              </a:solidFill>
            </a:endParaRPr>
          </a:p>
        </p:txBody>
      </p:sp>
      <p:sp>
        <p:nvSpPr>
          <p:cNvPr id="7" name="5 Başlık"/>
          <p:cNvSpPr txBox="1">
            <a:spLocks/>
          </p:cNvSpPr>
          <p:nvPr/>
        </p:nvSpPr>
        <p:spPr>
          <a:xfrm>
            <a:off x="1045324" y="1584234"/>
            <a:ext cx="10918075" cy="387676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Vakıf</a:t>
            </a:r>
            <a:r>
              <a:rPr lang="tr-TR" b="1" dirty="0">
                <a:solidFill>
                  <a:schemeClr val="bg1"/>
                </a:solidFill>
                <a:latin typeface="Comic Sans MS" pitchFamily="66" charset="0"/>
              </a:rPr>
              <a:t>, zengin kişilerin kazandıkları mallarının bir kısmını ömür boyu insanlığın hizmetine sunmalarıdır</a:t>
            </a:r>
            <a:r>
              <a:rPr lang="tr-TR" b="1" dirty="0" smtClean="0">
                <a:solidFill>
                  <a:schemeClr val="bg1"/>
                </a:solidFill>
                <a:latin typeface="Comic Sans MS" pitchFamily="66" charset="0"/>
              </a:rPr>
              <a:t>.</a:t>
            </a:r>
          </a:p>
          <a:p>
            <a:r>
              <a:rPr lang="tr-TR" b="1" dirty="0" smtClean="0">
                <a:solidFill>
                  <a:schemeClr val="bg1"/>
                </a:solidFill>
                <a:latin typeface="Comic Sans MS" pitchFamily="66" charset="0"/>
              </a:rPr>
              <a:t>-Malını </a:t>
            </a:r>
            <a:r>
              <a:rPr lang="tr-TR" b="1" dirty="0">
                <a:solidFill>
                  <a:schemeClr val="bg1"/>
                </a:solidFill>
                <a:latin typeface="Comic Sans MS" pitchFamily="66" charset="0"/>
              </a:rPr>
              <a:t>vakfeden kişiye </a:t>
            </a:r>
            <a:r>
              <a:rPr lang="tr-TR" b="1" dirty="0">
                <a:solidFill>
                  <a:srgbClr val="FF0000"/>
                </a:solidFill>
                <a:latin typeface="Comic Sans MS" pitchFamily="66" charset="0"/>
              </a:rPr>
              <a:t>V</a:t>
            </a:r>
            <a:r>
              <a:rPr lang="tr-TR" b="1" dirty="0" smtClean="0">
                <a:solidFill>
                  <a:srgbClr val="FF0000"/>
                </a:solidFill>
                <a:latin typeface="Comic Sans MS" pitchFamily="66" charset="0"/>
              </a:rPr>
              <a:t>âkıf</a:t>
            </a:r>
            <a:r>
              <a:rPr lang="tr-TR" b="1" dirty="0" smtClean="0">
                <a:solidFill>
                  <a:schemeClr val="bg1"/>
                </a:solidFill>
                <a:latin typeface="Comic Sans MS" pitchFamily="66" charset="0"/>
              </a:rPr>
              <a:t>,</a:t>
            </a:r>
          </a:p>
          <a:p>
            <a:r>
              <a:rPr lang="tr-TR" b="1" dirty="0" smtClean="0">
                <a:solidFill>
                  <a:schemeClr val="bg1"/>
                </a:solidFill>
                <a:latin typeface="Comic Sans MS" pitchFamily="66" charset="0"/>
              </a:rPr>
              <a:t>-Vakfedilen </a:t>
            </a:r>
            <a:r>
              <a:rPr lang="tr-TR" b="1" dirty="0">
                <a:solidFill>
                  <a:schemeClr val="bg1"/>
                </a:solidFill>
                <a:latin typeface="Comic Sans MS" pitchFamily="66" charset="0"/>
              </a:rPr>
              <a:t>mala </a:t>
            </a:r>
            <a:r>
              <a:rPr lang="tr-TR" b="1" dirty="0">
                <a:solidFill>
                  <a:srgbClr val="FF0000"/>
                </a:solidFill>
                <a:latin typeface="Comic Sans MS" pitchFamily="66" charset="0"/>
              </a:rPr>
              <a:t>M</a:t>
            </a:r>
            <a:r>
              <a:rPr lang="tr-TR" b="1" dirty="0" smtClean="0">
                <a:solidFill>
                  <a:srgbClr val="FF0000"/>
                </a:solidFill>
                <a:latin typeface="Comic Sans MS" pitchFamily="66" charset="0"/>
              </a:rPr>
              <a:t>evkuf</a:t>
            </a:r>
            <a:r>
              <a:rPr lang="tr-TR" b="1" dirty="0">
                <a:solidFill>
                  <a:schemeClr val="bg1"/>
                </a:solidFill>
                <a:latin typeface="Comic Sans MS" pitchFamily="66" charset="0"/>
              </a:rPr>
              <a:t>, </a:t>
            </a:r>
            <a:endParaRPr lang="tr-TR" b="1" dirty="0" smtClean="0">
              <a:solidFill>
                <a:schemeClr val="bg1"/>
              </a:solidFill>
              <a:latin typeface="Comic Sans MS" pitchFamily="66" charset="0"/>
            </a:endParaRPr>
          </a:p>
          <a:p>
            <a:r>
              <a:rPr lang="tr-TR" b="1" dirty="0" smtClean="0">
                <a:solidFill>
                  <a:schemeClr val="bg1"/>
                </a:solidFill>
                <a:latin typeface="Comic Sans MS" pitchFamily="66" charset="0"/>
              </a:rPr>
              <a:t>-Vakfın </a:t>
            </a:r>
            <a:r>
              <a:rPr lang="tr-TR" b="1" dirty="0">
                <a:solidFill>
                  <a:schemeClr val="bg1"/>
                </a:solidFill>
                <a:latin typeface="Comic Sans MS" pitchFamily="66" charset="0"/>
              </a:rPr>
              <a:t>kuruluş belgesine </a:t>
            </a:r>
            <a:r>
              <a:rPr lang="tr-TR" b="1" dirty="0" smtClean="0">
                <a:solidFill>
                  <a:srgbClr val="FF0000"/>
                </a:solidFill>
                <a:latin typeface="Comic Sans MS" pitchFamily="66" charset="0"/>
              </a:rPr>
              <a:t>Vakfiye</a:t>
            </a:r>
          </a:p>
          <a:p>
            <a:r>
              <a:rPr lang="tr-TR" b="1" dirty="0" smtClean="0">
                <a:solidFill>
                  <a:schemeClr val="bg1"/>
                </a:solidFill>
                <a:latin typeface="Comic Sans MS" pitchFamily="66" charset="0"/>
              </a:rPr>
              <a:t>-Vakfın </a:t>
            </a:r>
            <a:r>
              <a:rPr lang="tr-TR" b="1" dirty="0">
                <a:solidFill>
                  <a:schemeClr val="bg1"/>
                </a:solidFill>
                <a:latin typeface="Comic Sans MS" pitchFamily="66" charset="0"/>
              </a:rPr>
              <a:t>yönetim kuruluna </a:t>
            </a:r>
            <a:r>
              <a:rPr lang="tr-TR" b="1" dirty="0">
                <a:solidFill>
                  <a:srgbClr val="FF0000"/>
                </a:solidFill>
                <a:latin typeface="Comic Sans MS" pitchFamily="66" charset="0"/>
              </a:rPr>
              <a:t>M</a:t>
            </a:r>
            <a:r>
              <a:rPr lang="tr-TR" b="1" dirty="0" smtClean="0">
                <a:solidFill>
                  <a:srgbClr val="FF0000"/>
                </a:solidFill>
                <a:latin typeface="Comic Sans MS" pitchFamily="66" charset="0"/>
              </a:rPr>
              <a:t>ütevelli</a:t>
            </a:r>
            <a:r>
              <a:rPr lang="tr-TR" b="1" dirty="0" smtClean="0">
                <a:solidFill>
                  <a:schemeClr val="bg1"/>
                </a:solidFill>
                <a:latin typeface="Comic Sans MS" pitchFamily="66" charset="0"/>
              </a:rPr>
              <a:t> </a:t>
            </a:r>
            <a:r>
              <a:rPr lang="tr-TR" b="1" dirty="0">
                <a:solidFill>
                  <a:schemeClr val="bg1"/>
                </a:solidFill>
                <a:latin typeface="Comic Sans MS" pitchFamily="66" charset="0"/>
              </a:rPr>
              <a:t>adı verilir. </a:t>
            </a:r>
          </a:p>
          <a:p>
            <a:endParaRPr lang="tr-TR" b="1" dirty="0" smtClean="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chemeClr val="bg1"/>
                </a:solidFill>
                <a:latin typeface="Comic Sans MS" pitchFamily="66" charset="0"/>
              </a:rPr>
              <a:t>Bir </a:t>
            </a:r>
            <a:r>
              <a:rPr lang="tr-TR" b="1" dirty="0">
                <a:solidFill>
                  <a:schemeClr val="bg1"/>
                </a:solidFill>
                <a:latin typeface="Comic Sans MS" pitchFamily="66" charset="0"/>
              </a:rPr>
              <a:t>kişinin malını vakfedebilmesi için; özgür, yetişkin ve malın kendisine ait olması gerekir. Vakıf malları </a:t>
            </a:r>
            <a:r>
              <a:rPr lang="tr-TR" b="1" dirty="0">
                <a:solidFill>
                  <a:srgbClr val="FF0000"/>
                </a:solidFill>
                <a:latin typeface="Comic Sans MS" pitchFamily="66" charset="0"/>
              </a:rPr>
              <a:t>satılamaz, başka birine devredilemez veya miras bırakılamazdı</a:t>
            </a:r>
            <a:r>
              <a:rPr lang="tr-TR" b="1" dirty="0">
                <a:solidFill>
                  <a:schemeClr val="bg1"/>
                </a:solidFill>
                <a:latin typeface="Comic Sans MS" pitchFamily="66" charset="0"/>
              </a:rPr>
              <a:t>. </a:t>
            </a:r>
          </a:p>
          <a:p>
            <a:r>
              <a:rPr lang="tr-TR" b="1" dirty="0" smtClean="0">
                <a:solidFill>
                  <a:schemeClr val="bg1"/>
                </a:solidFill>
                <a:latin typeface="Comic Sans MS" pitchFamily="66" charset="0"/>
              </a:rPr>
              <a:t>-Hayır </a:t>
            </a:r>
            <a:r>
              <a:rPr lang="tr-TR" b="1" dirty="0">
                <a:solidFill>
                  <a:schemeClr val="bg1"/>
                </a:solidFill>
                <a:latin typeface="Comic Sans MS" pitchFamily="66" charset="0"/>
              </a:rPr>
              <a:t>kurumları ve sosyal müessese olan cami, han, hamam, kervansaray, yol, imarethane gibi müesseseler vakıflar aracılığıyla kurulurdu. </a:t>
            </a:r>
          </a:p>
          <a:p>
            <a:r>
              <a:rPr lang="tr-TR" b="1" dirty="0" smtClean="0">
                <a:solidFill>
                  <a:schemeClr val="bg1"/>
                </a:solidFill>
                <a:latin typeface="Comic Sans MS" pitchFamily="66" charset="0"/>
              </a:rPr>
              <a:t>-Genellikle </a:t>
            </a:r>
            <a:r>
              <a:rPr lang="tr-TR" b="1" dirty="0">
                <a:solidFill>
                  <a:schemeClr val="bg1"/>
                </a:solidFill>
                <a:latin typeface="Comic Sans MS" pitchFamily="66" charset="0"/>
              </a:rPr>
              <a:t>vakıflar pâdişah, vezir, beylerbeyi, valide sultan gibi üst düzey kişiler tarafından </a:t>
            </a:r>
            <a:r>
              <a:rPr lang="tr-TR" b="1" dirty="0" smtClean="0">
                <a:solidFill>
                  <a:schemeClr val="bg1"/>
                </a:solidFill>
                <a:latin typeface="Comic Sans MS" pitchFamily="66" charset="0"/>
              </a:rPr>
              <a:t>kurulmuştur. </a:t>
            </a:r>
            <a:endParaRPr lang="tr-TR" b="1" dirty="0">
              <a:solidFill>
                <a:schemeClr val="bg1"/>
              </a:solidFill>
              <a:latin typeface="Comic Sans MS" pitchFamily="66" charset="0"/>
              <a:cs typeface="Arial" pitchFamily="34" charset="0"/>
            </a:endParaRPr>
          </a:p>
        </p:txBody>
      </p:sp>
      <p:sp>
        <p:nvSpPr>
          <p:cNvPr id="8" name="Dolu Çerçeve 7"/>
          <p:cNvSpPr/>
          <p:nvPr/>
        </p:nvSpPr>
        <p:spPr>
          <a:xfrm>
            <a:off x="1045325" y="918285"/>
            <a:ext cx="23963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t>
            </a:r>
            <a:r>
              <a:rPr lang="tr-TR" sz="2000" b="1" dirty="0" smtClean="0">
                <a:solidFill>
                  <a:schemeClr val="tx1"/>
                </a:solidFill>
              </a:rPr>
              <a:t>Osmanlıda Vakıflar</a:t>
            </a:r>
            <a:endParaRPr lang="tr-TR" sz="2000" b="1" dirty="0">
              <a:solidFill>
                <a:schemeClr val="tx1"/>
              </a:solidFill>
            </a:endParaRPr>
          </a:p>
        </p:txBody>
      </p:sp>
    </p:spTree>
    <p:extLst>
      <p:ext uri="{BB962C8B-B14F-4D97-AF65-F5344CB8AC3E}">
        <p14:creationId xmlns:p14="http://schemas.microsoft.com/office/powerpoint/2010/main" val="14229459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7" name="5 Başlık"/>
          <p:cNvSpPr txBox="1">
            <a:spLocks/>
          </p:cNvSpPr>
          <p:nvPr/>
        </p:nvSpPr>
        <p:spPr>
          <a:xfrm>
            <a:off x="1045324" y="1474651"/>
            <a:ext cx="10918075" cy="40244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rgbClr val="FF0000"/>
                </a:solidFill>
                <a:latin typeface="Comic Sans MS" pitchFamily="66" charset="0"/>
              </a:rPr>
              <a:t>-Ahi Evran Hazretleri </a:t>
            </a:r>
            <a:r>
              <a:rPr lang="tr-TR" b="1" dirty="0" smtClean="0">
                <a:solidFill>
                  <a:schemeClr val="bg1"/>
                </a:solidFill>
                <a:latin typeface="Comic Sans MS" pitchFamily="66" charset="0"/>
              </a:rPr>
              <a:t>tarafından </a:t>
            </a:r>
            <a:r>
              <a:rPr lang="tr-TR" b="1" dirty="0" smtClean="0">
                <a:solidFill>
                  <a:srgbClr val="FF0000"/>
                </a:solidFill>
                <a:latin typeface="Comic Sans MS" pitchFamily="66" charset="0"/>
              </a:rPr>
              <a:t>Hacı Bektaşi Veli’nin </a:t>
            </a:r>
            <a:r>
              <a:rPr lang="tr-TR" b="1" dirty="0" smtClean="0">
                <a:solidFill>
                  <a:schemeClr val="bg1"/>
                </a:solidFill>
                <a:latin typeface="Comic Sans MS" pitchFamily="66" charset="0"/>
              </a:rPr>
              <a:t>tavsiyeleriyle kurulan esnaf dayanışma teşkilâtıdır. </a:t>
            </a:r>
          </a:p>
          <a:p>
            <a:r>
              <a:rPr lang="tr-TR" b="1" dirty="0" smtClean="0">
                <a:solidFill>
                  <a:schemeClr val="bg1"/>
                </a:solidFill>
                <a:latin typeface="Comic Sans MS" pitchFamily="66" charset="0"/>
              </a:rPr>
              <a:t>-Ahiliğin kendine özgü kuralları vardır. Ahilikte </a:t>
            </a:r>
            <a:r>
              <a:rPr lang="tr-TR" b="1" dirty="0" smtClean="0">
                <a:solidFill>
                  <a:srgbClr val="FF0000"/>
                </a:solidFill>
                <a:latin typeface="Comic Sans MS" pitchFamily="66" charset="0"/>
              </a:rPr>
              <a:t>iyi ahlâk, doğruluk, kardeşlik ve yardım severlik </a:t>
            </a:r>
            <a:r>
              <a:rPr lang="tr-TR" b="1" dirty="0" smtClean="0">
                <a:solidFill>
                  <a:schemeClr val="bg1"/>
                </a:solidFill>
                <a:latin typeface="Comic Sans MS" pitchFamily="66" charset="0"/>
              </a:rPr>
              <a:t>esastır. </a:t>
            </a:r>
          </a:p>
          <a:p>
            <a:r>
              <a:rPr lang="tr-TR" b="1" dirty="0" smtClean="0">
                <a:solidFill>
                  <a:schemeClr val="bg1"/>
                </a:solidFill>
                <a:latin typeface="Comic Sans MS" pitchFamily="66" charset="0"/>
              </a:rPr>
              <a:t>-Ahiliğin Abbasilerdeki karşılığı </a:t>
            </a:r>
            <a:r>
              <a:rPr lang="tr-TR" b="1" dirty="0" smtClean="0">
                <a:solidFill>
                  <a:srgbClr val="FF0000"/>
                </a:solidFill>
                <a:latin typeface="Comic Sans MS" pitchFamily="66" charset="0"/>
              </a:rPr>
              <a:t>Fütüvvet Teşkilatı'dır</a:t>
            </a:r>
            <a:r>
              <a:rPr lang="tr-TR" b="1" dirty="0" smtClean="0">
                <a:solidFill>
                  <a:schemeClr val="bg1"/>
                </a:solidFill>
                <a:latin typeface="Comic Sans MS" pitchFamily="66" charset="0"/>
              </a:rPr>
              <a:t>. </a:t>
            </a:r>
          </a:p>
          <a:p>
            <a:r>
              <a:rPr lang="tr-TR" b="1" dirty="0" smtClean="0">
                <a:solidFill>
                  <a:schemeClr val="bg1"/>
                </a:solidFill>
                <a:latin typeface="Comic Sans MS" pitchFamily="66" charset="0"/>
              </a:rPr>
              <a:t>-Ahilik teşkilâtı ilk olarak 1205’te </a:t>
            </a:r>
            <a:r>
              <a:rPr lang="tr-TR" b="1" dirty="0" smtClean="0">
                <a:solidFill>
                  <a:srgbClr val="FF0000"/>
                </a:solidFill>
                <a:latin typeface="Comic Sans MS" pitchFamily="66" charset="0"/>
              </a:rPr>
              <a:t>Kayseri’de</a:t>
            </a:r>
            <a:r>
              <a:rPr lang="tr-TR" b="1" dirty="0" smtClean="0">
                <a:solidFill>
                  <a:schemeClr val="bg1"/>
                </a:solidFill>
                <a:latin typeface="Comic Sans MS" pitchFamily="66" charset="0"/>
              </a:rPr>
              <a:t> kurulmuştur. </a:t>
            </a:r>
          </a:p>
          <a:p>
            <a:r>
              <a:rPr lang="tr-TR" b="1" dirty="0" smtClean="0">
                <a:solidFill>
                  <a:srgbClr val="FF0000"/>
                </a:solidFill>
                <a:latin typeface="Comic Sans MS" pitchFamily="66" charset="0"/>
              </a:rPr>
              <a:t>Ahiliğin </a:t>
            </a:r>
            <a:r>
              <a:rPr lang="tr-TR" b="1" dirty="0">
                <a:solidFill>
                  <a:srgbClr val="FF0000"/>
                </a:solidFill>
                <a:latin typeface="Comic Sans MS" pitchFamily="66" charset="0"/>
              </a:rPr>
              <a:t>Yedi Şartı: </a:t>
            </a:r>
          </a:p>
          <a:p>
            <a:r>
              <a:rPr lang="tr-TR" b="1" dirty="0">
                <a:solidFill>
                  <a:srgbClr val="FF0000"/>
                </a:solidFill>
                <a:latin typeface="Comic Sans MS" pitchFamily="66" charset="0"/>
              </a:rPr>
              <a:t>1. </a:t>
            </a:r>
            <a:r>
              <a:rPr lang="tr-TR" b="1" dirty="0">
                <a:solidFill>
                  <a:schemeClr val="bg1"/>
                </a:solidFill>
                <a:latin typeface="Comic Sans MS" pitchFamily="66" charset="0"/>
              </a:rPr>
              <a:t>Cimrilik kapısını bağlamak, lütuf kapısını açmak. </a:t>
            </a:r>
          </a:p>
          <a:p>
            <a:r>
              <a:rPr lang="tr-TR" b="1" dirty="0">
                <a:solidFill>
                  <a:srgbClr val="FF0000"/>
                </a:solidFill>
                <a:latin typeface="Comic Sans MS" pitchFamily="66" charset="0"/>
              </a:rPr>
              <a:t>2. </a:t>
            </a:r>
            <a:r>
              <a:rPr lang="tr-TR" b="1" dirty="0">
                <a:solidFill>
                  <a:schemeClr val="bg1"/>
                </a:solidFill>
                <a:latin typeface="Comic Sans MS" pitchFamily="66" charset="0"/>
              </a:rPr>
              <a:t>Zulüm kapısını bağlamak, </a:t>
            </a:r>
            <a:r>
              <a:rPr lang="tr-TR" b="1" dirty="0" smtClean="0">
                <a:solidFill>
                  <a:schemeClr val="bg1"/>
                </a:solidFill>
                <a:latin typeface="Comic Sans MS" pitchFamily="66" charset="0"/>
              </a:rPr>
              <a:t>bilim </a:t>
            </a:r>
            <a:r>
              <a:rPr lang="tr-TR" b="1" dirty="0">
                <a:solidFill>
                  <a:schemeClr val="bg1"/>
                </a:solidFill>
                <a:latin typeface="Comic Sans MS" pitchFamily="66" charset="0"/>
              </a:rPr>
              <a:t>ve mülayemet kapısını açmak. </a:t>
            </a:r>
          </a:p>
          <a:p>
            <a:r>
              <a:rPr lang="tr-TR" b="1" dirty="0">
                <a:solidFill>
                  <a:srgbClr val="FF0000"/>
                </a:solidFill>
                <a:latin typeface="Comic Sans MS" pitchFamily="66" charset="0"/>
              </a:rPr>
              <a:t>3</a:t>
            </a:r>
            <a:r>
              <a:rPr lang="tr-TR" b="1" dirty="0">
                <a:solidFill>
                  <a:schemeClr val="bg1"/>
                </a:solidFill>
                <a:latin typeface="Comic Sans MS" pitchFamily="66" charset="0"/>
              </a:rPr>
              <a:t>. Hırs kapısını bağlamak, kanaat ve rıza kapısını açmak. </a:t>
            </a:r>
          </a:p>
          <a:p>
            <a:r>
              <a:rPr lang="tr-TR" b="1" dirty="0">
                <a:solidFill>
                  <a:srgbClr val="FF0000"/>
                </a:solidFill>
                <a:latin typeface="Comic Sans MS" pitchFamily="66" charset="0"/>
              </a:rPr>
              <a:t>4.</a:t>
            </a:r>
            <a:r>
              <a:rPr lang="tr-TR" b="1" dirty="0">
                <a:solidFill>
                  <a:schemeClr val="bg1"/>
                </a:solidFill>
                <a:latin typeface="Comic Sans MS" pitchFamily="66" charset="0"/>
              </a:rPr>
              <a:t> Tokluk ve lezzet kapısını bağlamak, riyazet kapısını açmak. </a:t>
            </a:r>
          </a:p>
          <a:p>
            <a:r>
              <a:rPr lang="tr-TR" b="1" dirty="0">
                <a:solidFill>
                  <a:srgbClr val="FF0000"/>
                </a:solidFill>
                <a:latin typeface="Comic Sans MS" pitchFamily="66" charset="0"/>
              </a:rPr>
              <a:t>5.</a:t>
            </a:r>
            <a:r>
              <a:rPr lang="tr-TR" b="1" dirty="0">
                <a:solidFill>
                  <a:schemeClr val="bg1"/>
                </a:solidFill>
                <a:latin typeface="Comic Sans MS" pitchFamily="66" charset="0"/>
              </a:rPr>
              <a:t> Halktan yana kapısını bağlamak, Hak’tan yana kapısını açmak. </a:t>
            </a:r>
          </a:p>
          <a:p>
            <a:r>
              <a:rPr lang="tr-TR" b="1" dirty="0">
                <a:solidFill>
                  <a:srgbClr val="FF0000"/>
                </a:solidFill>
                <a:latin typeface="Comic Sans MS" pitchFamily="66" charset="0"/>
              </a:rPr>
              <a:t>6.</a:t>
            </a:r>
            <a:r>
              <a:rPr lang="tr-TR" b="1" dirty="0">
                <a:solidFill>
                  <a:schemeClr val="bg1"/>
                </a:solidFill>
                <a:latin typeface="Comic Sans MS" pitchFamily="66" charset="0"/>
              </a:rPr>
              <a:t> Hezeyan kapısını bağlamak, marifet kapısını açmak. </a:t>
            </a:r>
          </a:p>
          <a:p>
            <a:r>
              <a:rPr lang="tr-TR" b="1" dirty="0">
                <a:solidFill>
                  <a:srgbClr val="FF0000"/>
                </a:solidFill>
                <a:latin typeface="Comic Sans MS" pitchFamily="66" charset="0"/>
              </a:rPr>
              <a:t>7.</a:t>
            </a:r>
            <a:r>
              <a:rPr lang="tr-TR" b="1" dirty="0">
                <a:solidFill>
                  <a:schemeClr val="bg1"/>
                </a:solidFill>
                <a:latin typeface="Comic Sans MS" pitchFamily="66" charset="0"/>
              </a:rPr>
              <a:t> Yalan kapısını bağlamak, doğruluk kapısını açmak. </a:t>
            </a:r>
            <a:endParaRPr lang="tr-TR" b="1" dirty="0" smtClean="0">
              <a:solidFill>
                <a:schemeClr val="bg1"/>
              </a:solidFill>
              <a:latin typeface="Comic Sans MS" pitchFamily="66" charset="0"/>
            </a:endParaRPr>
          </a:p>
          <a:p>
            <a:r>
              <a:rPr lang="tr-TR" b="1" dirty="0" smtClean="0">
                <a:solidFill>
                  <a:schemeClr val="bg1"/>
                </a:solidFill>
                <a:latin typeface="Comic Sans MS" pitchFamily="66" charset="0"/>
              </a:rPr>
              <a:t> </a:t>
            </a:r>
            <a:endParaRPr lang="tr-TR" b="1" dirty="0">
              <a:solidFill>
                <a:schemeClr val="bg1"/>
              </a:solidFill>
              <a:latin typeface="Comic Sans MS" pitchFamily="66" charset="0"/>
              <a:cs typeface="Arial" pitchFamily="34" charset="0"/>
            </a:endParaRPr>
          </a:p>
        </p:txBody>
      </p:sp>
      <p:sp>
        <p:nvSpPr>
          <p:cNvPr id="8" name="Dolu Çerçeve 7"/>
          <p:cNvSpPr/>
          <p:nvPr/>
        </p:nvSpPr>
        <p:spPr>
          <a:xfrm>
            <a:off x="1045325" y="309382"/>
            <a:ext cx="55840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Osmanlıda Sosyal Yardımlaşma Örnekleri</a:t>
            </a:r>
            <a:endParaRPr lang="tr-TR" sz="2400" b="1" dirty="0">
              <a:solidFill>
                <a:schemeClr val="tx1"/>
              </a:solidFill>
            </a:endParaRPr>
          </a:p>
        </p:txBody>
      </p:sp>
      <p:sp>
        <p:nvSpPr>
          <p:cNvPr id="9" name="Dolu Çerçeve 8"/>
          <p:cNvSpPr/>
          <p:nvPr/>
        </p:nvSpPr>
        <p:spPr>
          <a:xfrm>
            <a:off x="1045325" y="878313"/>
            <a:ext cx="14057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a.Ahilik</a:t>
            </a:r>
            <a:endParaRPr lang="tr-TR" sz="2400" b="1" dirty="0">
              <a:solidFill>
                <a:schemeClr val="tx1"/>
              </a:solidFill>
            </a:endParaRPr>
          </a:p>
        </p:txBody>
      </p:sp>
    </p:spTree>
    <p:extLst>
      <p:ext uri="{BB962C8B-B14F-4D97-AF65-F5344CB8AC3E}">
        <p14:creationId xmlns:p14="http://schemas.microsoft.com/office/powerpoint/2010/main" val="26926244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7" name="5 Başlık"/>
          <p:cNvSpPr txBox="1">
            <a:spLocks/>
          </p:cNvSpPr>
          <p:nvPr/>
        </p:nvSpPr>
        <p:spPr>
          <a:xfrm>
            <a:off x="1045324" y="1474651"/>
            <a:ext cx="10918075" cy="148444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Osmanlı Devleti’ne ait yardımlaşma örneğidir. Bu taşlar 1,5 – 2 m yüksekliğinde olup mermerden yapılmıştır. Sadaka verenler parayı çanak şeklindeki oyuğa bırakırlar. Bu sayede en hayırlı yardım sayılan gizliden gizliye yardım yapılmış olurdu. Dilenmekten çekinen ihtiyaç sahibi günün belli bir vaktinde taşın bulunduğu yere giderek ihtiyacı kadar parayı alabiliyordu. Bazen bu taşlardaki paralara haftalar boyunca kimse dokunmuyordu. </a:t>
            </a:r>
            <a:endParaRPr lang="tr-TR" b="1" dirty="0">
              <a:solidFill>
                <a:schemeClr val="bg1"/>
              </a:solidFill>
              <a:latin typeface="Comic Sans MS" pitchFamily="66" charset="0"/>
              <a:cs typeface="Arial" pitchFamily="34" charset="0"/>
            </a:endParaRPr>
          </a:p>
        </p:txBody>
      </p:sp>
      <p:sp>
        <p:nvSpPr>
          <p:cNvPr id="8" name="Dolu Çerçeve 7"/>
          <p:cNvSpPr/>
          <p:nvPr/>
        </p:nvSpPr>
        <p:spPr>
          <a:xfrm>
            <a:off x="1045325" y="309382"/>
            <a:ext cx="55840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Osmanlıda Sosyal Yardımlaşma Örnekleri</a:t>
            </a:r>
            <a:endParaRPr lang="tr-TR" sz="2400" b="1" dirty="0">
              <a:solidFill>
                <a:schemeClr val="tx1"/>
              </a:solidFill>
            </a:endParaRPr>
          </a:p>
        </p:txBody>
      </p:sp>
      <p:sp>
        <p:nvSpPr>
          <p:cNvPr id="9" name="Dolu Çerçeve 8"/>
          <p:cNvSpPr/>
          <p:nvPr/>
        </p:nvSpPr>
        <p:spPr>
          <a:xfrm>
            <a:off x="1045325" y="878313"/>
            <a:ext cx="23963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b.Sadaka Taşları</a:t>
            </a:r>
            <a:endParaRPr lang="tr-TR" sz="2400" b="1" dirty="0">
              <a:solidFill>
                <a:schemeClr val="tx1"/>
              </a:solidFill>
            </a:endParaRPr>
          </a:p>
        </p:txBody>
      </p:sp>
      <p:sp>
        <p:nvSpPr>
          <p:cNvPr id="10" name="Dolu Çerçeve 9"/>
          <p:cNvSpPr/>
          <p:nvPr/>
        </p:nvSpPr>
        <p:spPr>
          <a:xfrm>
            <a:off x="1045325" y="3200709"/>
            <a:ext cx="23963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c.Zimen Defteri</a:t>
            </a:r>
            <a:endParaRPr lang="tr-TR" sz="2400" b="1" dirty="0">
              <a:solidFill>
                <a:schemeClr val="tx1"/>
              </a:solidFill>
            </a:endParaRPr>
          </a:p>
        </p:txBody>
      </p:sp>
      <p:sp>
        <p:nvSpPr>
          <p:cNvPr id="11" name="5 Başlık"/>
          <p:cNvSpPr txBox="1">
            <a:spLocks/>
          </p:cNvSpPr>
          <p:nvPr/>
        </p:nvSpPr>
        <p:spPr>
          <a:xfrm>
            <a:off x="1045323" y="3798751"/>
            <a:ext cx="10918075" cy="148444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-Bu </a:t>
            </a:r>
            <a:r>
              <a:rPr lang="tr-TR" b="1" dirty="0">
                <a:solidFill>
                  <a:schemeClr val="bg1"/>
                </a:solidFill>
                <a:latin typeface="Comic Sans MS" pitchFamily="66" charset="0"/>
              </a:rPr>
              <a:t>defter borçlu ile borcunun yazılı olduğu defterdir. </a:t>
            </a:r>
          </a:p>
          <a:p>
            <a:r>
              <a:rPr lang="tr-TR" b="1" dirty="0" smtClean="0">
                <a:solidFill>
                  <a:schemeClr val="bg1"/>
                </a:solidFill>
                <a:latin typeface="Comic Sans MS" pitchFamily="66" charset="0"/>
              </a:rPr>
              <a:t>-Özellikle </a:t>
            </a:r>
            <a:r>
              <a:rPr lang="tr-TR" b="1" dirty="0">
                <a:solidFill>
                  <a:schemeClr val="bg1"/>
                </a:solidFill>
                <a:latin typeface="Comic Sans MS" pitchFamily="66" charset="0"/>
              </a:rPr>
              <a:t>Ramazan ayında maddi durumu iyi olan insanlar rastgele bir bakkala girip zimen defteri olup olmadığını sorduktan sonra; “Lütfen baştan, ortadan ve sondan şu kadar kişinin borcunu hesaplarmısın?” diye sorar ve </a:t>
            </a:r>
            <a:r>
              <a:rPr lang="tr-TR" b="1" dirty="0" smtClean="0">
                <a:solidFill>
                  <a:schemeClr val="bg1"/>
                </a:solidFill>
                <a:latin typeface="Comic Sans MS" pitchFamily="66" charset="0"/>
              </a:rPr>
              <a:t>ardından da </a:t>
            </a:r>
            <a:r>
              <a:rPr lang="tr-TR" b="1" dirty="0">
                <a:solidFill>
                  <a:schemeClr val="bg1"/>
                </a:solidFill>
                <a:latin typeface="Comic Sans MS" pitchFamily="66" charset="0"/>
              </a:rPr>
              <a:t>hiç tanımadığı insanların borcunu öderdi. Ardından da “Borçlarını silin, Allah kabul etsin!” der ve oradan ayrılırdı.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6504693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3400" y="4302118"/>
            <a:ext cx="11036300" cy="2123658"/>
          </a:xfrm>
          <a:prstGeom prst="rect">
            <a:avLst/>
          </a:prstGeom>
          <a:solidFill>
            <a:schemeClr val="bg1"/>
          </a:solidFill>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600" b="1" dirty="0" smtClean="0">
                <a:ln w="17780" cmpd="sng">
                  <a:solidFill>
                    <a:srgbClr val="FFFFFF"/>
                  </a:solidFill>
                  <a:prstDash val="solid"/>
                  <a:miter lim="800000"/>
                </a:ln>
                <a:solidFill>
                  <a:srgbClr val="00B0F0"/>
                </a:solidFill>
                <a:latin typeface="Cambria" pitchFamily="18" charset="0"/>
              </a:rPr>
              <a:t>Tanzimat Sonrası Osmanlı Toplum Yapısı</a:t>
            </a:r>
            <a:endParaRPr kumimoji="1" lang="tr-TR" sz="6600" b="1" dirty="0">
              <a:ln w="17780" cmpd="sng">
                <a:solidFill>
                  <a:srgbClr val="FFFFFF"/>
                </a:solidFill>
                <a:prstDash val="solid"/>
                <a:miter lim="800000"/>
              </a:ln>
              <a:solidFill>
                <a:srgbClr val="00B0F0"/>
              </a:solidFill>
              <a:latin typeface="Cambria" pitchFamily="18" charset="0"/>
            </a:endParaRPr>
          </a:p>
        </p:txBody>
      </p:sp>
      <p:pic>
        <p:nvPicPr>
          <p:cNvPr id="5136" name="Picture 16" descr="C:\Users\Yusuf Kerem DUMAN\Desktop\fff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241724"/>
            <a:ext cx="11328400" cy="476231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624729" y="2145277"/>
            <a:ext cx="4236571" cy="1015663"/>
          </a:xfrm>
          <a:prstGeom prst="rect">
            <a:avLst/>
          </a:prstGeom>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000" b="1" dirty="0">
                <a:ln w="17780" cmpd="sng">
                  <a:solidFill>
                    <a:srgbClr val="FFFFFF"/>
                  </a:solidFill>
                  <a:prstDash val="solid"/>
                  <a:miter lim="800000"/>
                </a:ln>
                <a:solidFill>
                  <a:srgbClr val="00B0F0"/>
                </a:solidFill>
                <a:latin typeface="Cambria" pitchFamily="18" charset="0"/>
              </a:rPr>
              <a:t>Bölüm </a:t>
            </a:r>
            <a:r>
              <a:rPr kumimoji="1" lang="tr-TR" sz="6000" b="1" dirty="0" smtClean="0">
                <a:ln w="17780" cmpd="sng">
                  <a:solidFill>
                    <a:srgbClr val="FFFFFF"/>
                  </a:solidFill>
                  <a:prstDash val="solid"/>
                  <a:miter lim="800000"/>
                </a:ln>
                <a:solidFill>
                  <a:srgbClr val="00B0F0"/>
                </a:solidFill>
                <a:latin typeface="Cambria" pitchFamily="18" charset="0"/>
              </a:rPr>
              <a:t>4</a:t>
            </a:r>
            <a:endParaRPr kumimoji="1" lang="tr-TR" sz="6000" b="1" dirty="0">
              <a:ln w="17780" cmpd="sng">
                <a:solidFill>
                  <a:srgbClr val="FFFFFF"/>
                </a:solidFill>
                <a:prstDash val="solid"/>
                <a:miter lim="800000"/>
              </a:ln>
              <a:solidFill>
                <a:srgbClr val="00B0F0"/>
              </a:solidFill>
              <a:latin typeface="Cambria" pitchFamily="18" charset="0"/>
            </a:endParaRPr>
          </a:p>
        </p:txBody>
      </p:sp>
    </p:spTree>
    <p:extLst>
      <p:ext uri="{BB962C8B-B14F-4D97-AF65-F5344CB8AC3E}">
        <p14:creationId xmlns:p14="http://schemas.microsoft.com/office/powerpoint/2010/main" val="9428552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8" name="Dolu Çerçeve 7"/>
          <p:cNvSpPr/>
          <p:nvPr/>
        </p:nvSpPr>
        <p:spPr>
          <a:xfrm>
            <a:off x="1045325" y="309382"/>
            <a:ext cx="75144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Tanzimat Sonrası Osmanlı Toplum Yapısında Değişmeler</a:t>
            </a:r>
            <a:endParaRPr lang="tr-TR" sz="2400" b="1" dirty="0">
              <a:solidFill>
                <a:schemeClr val="tx1"/>
              </a:solidFill>
            </a:endParaRPr>
          </a:p>
        </p:txBody>
      </p:sp>
      <p:sp>
        <p:nvSpPr>
          <p:cNvPr id="11" name="5 Başlık"/>
          <p:cNvSpPr txBox="1">
            <a:spLocks/>
          </p:cNvSpPr>
          <p:nvPr/>
        </p:nvSpPr>
        <p:spPr>
          <a:xfrm>
            <a:off x="1045322" y="1055551"/>
            <a:ext cx="10918075" cy="235748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II. Mahmut Dönemi’yle birlikte tüm Osmanlı halkı için “tebaa” tabiri kullanılmıştır. Gayrimüslimler Müslümanlardan hiçbir konuda ayrı tutulmamış ve tam bir hoşgörü toplumu oluşturulmuştur. </a:t>
            </a:r>
          </a:p>
          <a:p>
            <a:r>
              <a:rPr lang="tr-TR" b="1" dirty="0">
                <a:solidFill>
                  <a:schemeClr val="bg1"/>
                </a:solidFill>
                <a:latin typeface="Comic Sans MS" pitchFamily="66" charset="0"/>
              </a:rPr>
              <a:t>1839 Tanzimat Fermanı ile Müslüman – gayrimüslim herkes eşit sayılmıştır. </a:t>
            </a:r>
          </a:p>
          <a:p>
            <a:r>
              <a:rPr lang="tr-TR" b="1" dirty="0">
                <a:solidFill>
                  <a:schemeClr val="bg1"/>
                </a:solidFill>
                <a:latin typeface="Comic Sans MS" pitchFamily="66" charset="0"/>
              </a:rPr>
              <a:t>Bu fermanın devamı niteliğinde olan 1856 Islahat Fermanı ile; Azınlıklar devlet memuru olabilecekti. </a:t>
            </a:r>
          </a:p>
          <a:p>
            <a:r>
              <a:rPr lang="tr-TR" b="1" dirty="0">
                <a:solidFill>
                  <a:schemeClr val="bg1"/>
                </a:solidFill>
                <a:latin typeface="Comic Sans MS" pitchFamily="66" charset="0"/>
              </a:rPr>
              <a:t>Banka, okul, şirket ve hastane açabileceklerdi. </a:t>
            </a:r>
          </a:p>
          <a:p>
            <a:r>
              <a:rPr lang="tr-TR" b="1" dirty="0">
                <a:solidFill>
                  <a:schemeClr val="bg1"/>
                </a:solidFill>
                <a:latin typeface="Comic Sans MS" pitchFamily="66" charset="0"/>
              </a:rPr>
              <a:t>Ayrıca devlet memuru olabileceklerdi. </a:t>
            </a:r>
            <a:endParaRPr lang="tr-TR" b="1" dirty="0">
              <a:solidFill>
                <a:schemeClr val="bg1"/>
              </a:solidFill>
              <a:latin typeface="Comic Sans MS" pitchFamily="66" charset="0"/>
              <a:cs typeface="Arial" pitchFamily="34" charset="0"/>
            </a:endParaRPr>
          </a:p>
        </p:txBody>
      </p:sp>
      <p:sp>
        <p:nvSpPr>
          <p:cNvPr id="12" name="Dolu Çerçeve 11"/>
          <p:cNvSpPr/>
          <p:nvPr/>
        </p:nvSpPr>
        <p:spPr>
          <a:xfrm>
            <a:off x="1083427" y="3611382"/>
            <a:ext cx="68794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Osmanlı Devletinde Sosyal Yardımlaşma Örnekleri</a:t>
            </a:r>
            <a:endParaRPr lang="tr-TR" sz="2400" b="1" dirty="0">
              <a:solidFill>
                <a:schemeClr val="tx1"/>
              </a:solidFill>
            </a:endParaRPr>
          </a:p>
        </p:txBody>
      </p:sp>
      <p:sp>
        <p:nvSpPr>
          <p:cNvPr id="14" name="5 Başlık"/>
          <p:cNvSpPr txBox="1">
            <a:spLocks/>
          </p:cNvSpPr>
          <p:nvPr/>
        </p:nvSpPr>
        <p:spPr>
          <a:xfrm>
            <a:off x="694584" y="3712051"/>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6" name="Dolu Çerçeve 15"/>
          <p:cNvSpPr/>
          <p:nvPr/>
        </p:nvSpPr>
        <p:spPr>
          <a:xfrm>
            <a:off x="1083427" y="4188431"/>
            <a:ext cx="3513973"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Darülaceze (Yoksul Evi) </a:t>
            </a:r>
            <a:endParaRPr lang="tr-TR" sz="2000" b="1" dirty="0">
              <a:solidFill>
                <a:schemeClr val="tx1"/>
              </a:solidFill>
            </a:endParaRPr>
          </a:p>
        </p:txBody>
      </p:sp>
      <p:sp>
        <p:nvSpPr>
          <p:cNvPr id="17" name="5 Başlık"/>
          <p:cNvSpPr txBox="1">
            <a:spLocks/>
          </p:cNvSpPr>
          <p:nvPr/>
        </p:nvSpPr>
        <p:spPr>
          <a:xfrm>
            <a:off x="1083427" y="4825092"/>
            <a:ext cx="10918075" cy="117874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1895 yılında II. Abdülhamit tarafından kurulmuştur. 27.000 m2 lik bir alanda kurulmuştur. İdari bina, aceze bölümü, çocuk yuvası, revir, hastane, cami, kilise, sinagog, aş ocağı, fırın, hamam, çamaşırhane ve gasilhaneden (ölü yıkama yeri) oluşmaktadır. Bu mekânlarda kimsesiz insanlara bakıldığı gibi 0 – 6 yaş arası çocuklara da ücretsiz bakılmaktadır.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991887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2" name="Dolu Çerçeve 11"/>
          <p:cNvSpPr/>
          <p:nvPr/>
        </p:nvSpPr>
        <p:spPr>
          <a:xfrm>
            <a:off x="1083427" y="309382"/>
            <a:ext cx="68794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Osmanlı Devletinde Sosyal Yardımlaşma Örnekleri</a:t>
            </a:r>
            <a:endParaRPr lang="tr-TR" sz="2400" b="1" dirty="0">
              <a:solidFill>
                <a:schemeClr val="tx1"/>
              </a:solidFill>
            </a:endParaRPr>
          </a:p>
        </p:txBody>
      </p:sp>
      <p:sp>
        <p:nvSpPr>
          <p:cNvPr id="16" name="Dolu Çerçeve 15"/>
          <p:cNvSpPr/>
          <p:nvPr/>
        </p:nvSpPr>
        <p:spPr>
          <a:xfrm>
            <a:off x="1083427" y="835631"/>
            <a:ext cx="3856873"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Vakıf Gureba Eğitim Hastanesi </a:t>
            </a:r>
            <a:endParaRPr lang="tr-TR" sz="2000" b="1" dirty="0">
              <a:solidFill>
                <a:schemeClr val="tx1"/>
              </a:solidFill>
            </a:endParaRPr>
          </a:p>
        </p:txBody>
      </p:sp>
      <p:sp>
        <p:nvSpPr>
          <p:cNvPr id="17" name="5 Başlık"/>
          <p:cNvSpPr txBox="1">
            <a:spLocks/>
          </p:cNvSpPr>
          <p:nvPr/>
        </p:nvSpPr>
        <p:spPr>
          <a:xfrm>
            <a:off x="1083427" y="1408792"/>
            <a:ext cx="10918075" cy="69940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Asıl ismi Bezmiâlem Valide Sultan Vakıf Gureba Eğitim Hastanesi’dir. İstanbul Fatih semtinde kurulmuştur. Hastane Abdülmecit’in annesi Bezmiâlem Valide Sultan tarafından açılmıştır. </a:t>
            </a:r>
            <a:endParaRPr lang="tr-TR" b="1" dirty="0">
              <a:solidFill>
                <a:schemeClr val="bg1"/>
              </a:solidFill>
              <a:latin typeface="Comic Sans MS" pitchFamily="66" charset="0"/>
              <a:cs typeface="Arial" pitchFamily="34" charset="0"/>
            </a:endParaRPr>
          </a:p>
        </p:txBody>
      </p:sp>
      <p:sp>
        <p:nvSpPr>
          <p:cNvPr id="10" name="Dolu Çerçeve 9"/>
          <p:cNvSpPr/>
          <p:nvPr/>
        </p:nvSpPr>
        <p:spPr>
          <a:xfrm>
            <a:off x="1083427" y="2207231"/>
            <a:ext cx="3856873"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Hamidiye Etfal </a:t>
            </a:r>
            <a:r>
              <a:rPr lang="tr-TR" sz="2000" b="1" dirty="0" smtClean="0"/>
              <a:t>Hastanesi</a:t>
            </a:r>
            <a:endParaRPr lang="tr-TR" sz="2000" b="1" dirty="0">
              <a:solidFill>
                <a:schemeClr val="tx1"/>
              </a:solidFill>
            </a:endParaRPr>
          </a:p>
        </p:txBody>
      </p:sp>
      <p:sp>
        <p:nvSpPr>
          <p:cNvPr id="18" name="5 Başlık"/>
          <p:cNvSpPr txBox="1">
            <a:spLocks/>
          </p:cNvSpPr>
          <p:nvPr/>
        </p:nvSpPr>
        <p:spPr>
          <a:xfrm>
            <a:off x="1083427" y="2725418"/>
            <a:ext cx="10918075" cy="128778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II. Abdülhamit tarafından 1899’da İstanbul’da açılmıştır. Bugünkü adı Şişli Etfal Hastanesi’dir Türkiye’deki </a:t>
            </a:r>
            <a:r>
              <a:rPr lang="tr-TR" b="1" dirty="0">
                <a:solidFill>
                  <a:srgbClr val="FF0000"/>
                </a:solidFill>
                <a:latin typeface="Comic Sans MS" pitchFamily="66" charset="0"/>
              </a:rPr>
              <a:t>ilk çocuk hastanesidir</a:t>
            </a:r>
            <a:r>
              <a:rPr lang="tr-TR" b="1" dirty="0">
                <a:solidFill>
                  <a:schemeClr val="bg1"/>
                </a:solidFill>
                <a:latin typeface="Comic Sans MS" pitchFamily="66" charset="0"/>
              </a:rPr>
              <a:t>. II. Abdülhamit’in yedi aylık kızı Hatice Sultan difteri hastalığından ölünce bu duruma çok üzülen pâdişah Dr. İbrahim Bey’e bu hastaneyi kurdurmuştur. </a:t>
            </a:r>
            <a:endParaRPr lang="tr-TR" b="1" dirty="0">
              <a:solidFill>
                <a:schemeClr val="bg1"/>
              </a:solidFill>
              <a:latin typeface="Comic Sans MS" pitchFamily="66" charset="0"/>
              <a:cs typeface="Arial" pitchFamily="34" charset="0"/>
            </a:endParaRPr>
          </a:p>
        </p:txBody>
      </p:sp>
      <p:sp>
        <p:nvSpPr>
          <p:cNvPr id="19" name="Dolu Çerçeve 18"/>
          <p:cNvSpPr/>
          <p:nvPr/>
        </p:nvSpPr>
        <p:spPr>
          <a:xfrm>
            <a:off x="1083428" y="4163031"/>
            <a:ext cx="192843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Darüşşafaka </a:t>
            </a:r>
            <a:endParaRPr lang="tr-TR" sz="2000" b="1" dirty="0">
              <a:solidFill>
                <a:schemeClr val="tx1"/>
              </a:solidFill>
            </a:endParaRPr>
          </a:p>
        </p:txBody>
      </p:sp>
      <p:sp>
        <p:nvSpPr>
          <p:cNvPr id="20" name="5 Başlık"/>
          <p:cNvSpPr txBox="1">
            <a:spLocks/>
          </p:cNvSpPr>
          <p:nvPr/>
        </p:nvSpPr>
        <p:spPr>
          <a:xfrm>
            <a:off x="1045324" y="4706618"/>
            <a:ext cx="10918075" cy="95758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1863’te Şefkat Yuvası adıyla </a:t>
            </a:r>
            <a:r>
              <a:rPr lang="tr-TR" b="1" dirty="0">
                <a:solidFill>
                  <a:srgbClr val="FF0000"/>
                </a:solidFill>
                <a:latin typeface="Comic Sans MS" pitchFamily="66" charset="0"/>
              </a:rPr>
              <a:t>Abdülaziz </a:t>
            </a:r>
            <a:r>
              <a:rPr lang="tr-TR" b="1" dirty="0">
                <a:solidFill>
                  <a:schemeClr val="bg1"/>
                </a:solidFill>
                <a:latin typeface="Comic Sans MS" pitchFamily="66" charset="0"/>
              </a:rPr>
              <a:t>Dönemi’nde açılmıştır. Maddi durumu kötü ve yetim çocuklar eğitim görmüştür. Okul 1873’ ten itibaren eleme yöntemi ile öğrenci almaya başlamıştır.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9939450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2" name="Dolu Çerçeve 11"/>
          <p:cNvSpPr/>
          <p:nvPr/>
        </p:nvSpPr>
        <p:spPr>
          <a:xfrm>
            <a:off x="1083427" y="309382"/>
            <a:ext cx="6879475"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Osmanlı Devletinde Sosyal Yardımlaşma Örnekleri</a:t>
            </a:r>
            <a:endParaRPr lang="tr-TR" sz="2400" b="1" dirty="0">
              <a:solidFill>
                <a:schemeClr val="tx1"/>
              </a:solidFill>
            </a:endParaRPr>
          </a:p>
        </p:txBody>
      </p:sp>
      <p:sp>
        <p:nvSpPr>
          <p:cNvPr id="16" name="Dolu Çerçeve 15"/>
          <p:cNvSpPr/>
          <p:nvPr/>
        </p:nvSpPr>
        <p:spPr>
          <a:xfrm>
            <a:off x="1083427" y="835631"/>
            <a:ext cx="4695073"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Hilâlıahmer Cemiyeti (Türk Kızılayı) </a:t>
            </a:r>
            <a:endParaRPr lang="tr-TR" sz="2000" b="1" dirty="0">
              <a:solidFill>
                <a:schemeClr val="tx1"/>
              </a:solidFill>
            </a:endParaRPr>
          </a:p>
        </p:txBody>
      </p:sp>
      <p:sp>
        <p:nvSpPr>
          <p:cNvPr id="17" name="5 Başlık"/>
          <p:cNvSpPr txBox="1">
            <a:spLocks/>
          </p:cNvSpPr>
          <p:nvPr/>
        </p:nvSpPr>
        <p:spPr>
          <a:xfrm>
            <a:off x="1083427" y="1408792"/>
            <a:ext cx="10918075" cy="109310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Irk, din ayrımı gözetmeden yardımı esas alan bir kurumdur. Bu cemiyet ilk olarak 1868 yılında “Osmanlı Yaralı ve Hasta Askerlere Yardım Cemiyeti” adıyla kuruldu. 1947 yılında Türk Kızılayı adını aldı. Cemiyetin ilk başkanı </a:t>
            </a:r>
            <a:r>
              <a:rPr lang="tr-TR" b="1" dirty="0">
                <a:solidFill>
                  <a:srgbClr val="FF0000"/>
                </a:solidFill>
                <a:latin typeface="Comic Sans MS" pitchFamily="66" charset="0"/>
              </a:rPr>
              <a:t>Rum asıllı Doktor Marko Paşa’dır. </a:t>
            </a:r>
            <a:endParaRPr lang="tr-TR" b="1" dirty="0">
              <a:solidFill>
                <a:srgbClr val="FF0000"/>
              </a:solidFill>
              <a:latin typeface="Comic Sans MS" pitchFamily="66" charset="0"/>
              <a:cs typeface="Arial" pitchFamily="34" charset="0"/>
            </a:endParaRPr>
          </a:p>
        </p:txBody>
      </p:sp>
      <p:sp>
        <p:nvSpPr>
          <p:cNvPr id="19" name="Dolu Çerçeve 18"/>
          <p:cNvSpPr/>
          <p:nvPr/>
        </p:nvSpPr>
        <p:spPr>
          <a:xfrm>
            <a:off x="1083428" y="2715231"/>
            <a:ext cx="2459872"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Donanma Cemiyeti </a:t>
            </a:r>
            <a:endParaRPr lang="tr-TR" sz="2000" b="1" dirty="0">
              <a:solidFill>
                <a:schemeClr val="tx1"/>
              </a:solidFill>
            </a:endParaRPr>
          </a:p>
        </p:txBody>
      </p:sp>
      <p:sp>
        <p:nvSpPr>
          <p:cNvPr id="20" name="5 Başlık"/>
          <p:cNvSpPr txBox="1">
            <a:spLocks/>
          </p:cNvSpPr>
          <p:nvPr/>
        </p:nvSpPr>
        <p:spPr>
          <a:xfrm>
            <a:off x="1083428" y="3413034"/>
            <a:ext cx="10918075" cy="148916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Cemiyet, Osmanlı Donanması’nın güçlendirilmesi amacıyla İstanbul’da açıldı. Halk, öğrenci ve esnaflardan cemiyete ilgi arttı. Zamanla Anadolu’ya da yayıldı. Pâdişah V. Mehmet Reşat Cemiyet’e katkı sağlayanlara “Donanma İane Madalyası” verdi. </a:t>
            </a:r>
          </a:p>
          <a:p>
            <a:r>
              <a:rPr lang="tr-TR" b="1" dirty="0">
                <a:solidFill>
                  <a:schemeClr val="bg1"/>
                </a:solidFill>
                <a:latin typeface="Comic Sans MS" pitchFamily="66" charset="0"/>
              </a:rPr>
              <a:t>Dernek 2 Nisan 1919’ da kapatılmıştır.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785939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33400" y="4302118"/>
            <a:ext cx="11036300" cy="1107996"/>
          </a:xfrm>
          <a:prstGeom prst="rect">
            <a:avLst/>
          </a:prstGeom>
          <a:solidFill>
            <a:schemeClr val="bg1"/>
          </a:solidFill>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600" b="1" dirty="0" smtClean="0">
                <a:ln w="17780" cmpd="sng">
                  <a:solidFill>
                    <a:srgbClr val="FFFFFF"/>
                  </a:solidFill>
                  <a:prstDash val="solid"/>
                  <a:miter lim="800000"/>
                </a:ln>
                <a:solidFill>
                  <a:srgbClr val="00B0F0"/>
                </a:solidFill>
                <a:latin typeface="Cambria" pitchFamily="18" charset="0"/>
              </a:rPr>
              <a:t>Çağdaş Türk Toplumu</a:t>
            </a:r>
            <a:endParaRPr kumimoji="1" lang="tr-TR" sz="6600" b="1" dirty="0">
              <a:ln w="17780" cmpd="sng">
                <a:solidFill>
                  <a:srgbClr val="FFFFFF"/>
                </a:solidFill>
                <a:prstDash val="solid"/>
                <a:miter lim="800000"/>
              </a:ln>
              <a:solidFill>
                <a:srgbClr val="00B0F0"/>
              </a:solidFill>
              <a:latin typeface="Cambria" pitchFamily="18" charset="0"/>
            </a:endParaRPr>
          </a:p>
        </p:txBody>
      </p:sp>
      <p:pic>
        <p:nvPicPr>
          <p:cNvPr id="5136" name="Picture 16" descr="C:\Users\Yusuf Kerem DUMAN\Desktop\fff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241724"/>
            <a:ext cx="11328400" cy="476231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624729" y="2145277"/>
            <a:ext cx="4236571" cy="1015663"/>
          </a:xfrm>
          <a:prstGeom prst="rect">
            <a:avLst/>
          </a:prstGeom>
        </p:spPr>
        <p:txBody>
          <a:bodyPr wrap="square">
            <a:spAutoFit/>
          </a:bodyPr>
          <a:lstStyle/>
          <a:p>
            <a:pPr algn="ctr" eaLnBrk="0" fontAlgn="base" hangingPunct="0">
              <a:spcBef>
                <a:spcPct val="20000"/>
              </a:spcBef>
              <a:spcAft>
                <a:spcPct val="0"/>
              </a:spcAft>
              <a:buClr>
                <a:srgbClr val="B13F9A"/>
              </a:buClr>
              <a:buFont typeface="Monotype Sorts" pitchFamily="2" charset="2"/>
              <a:buNone/>
              <a:defRPr/>
            </a:pPr>
            <a:r>
              <a:rPr kumimoji="1" lang="tr-TR" sz="6000" b="1" dirty="0">
                <a:ln w="17780" cmpd="sng">
                  <a:solidFill>
                    <a:srgbClr val="FFFFFF"/>
                  </a:solidFill>
                  <a:prstDash val="solid"/>
                  <a:miter lim="800000"/>
                </a:ln>
                <a:solidFill>
                  <a:srgbClr val="00B0F0"/>
                </a:solidFill>
                <a:latin typeface="Cambria" pitchFamily="18" charset="0"/>
              </a:rPr>
              <a:t>Bölüm </a:t>
            </a:r>
            <a:r>
              <a:rPr kumimoji="1" lang="tr-TR" sz="6000" b="1" dirty="0" smtClean="0">
                <a:ln w="17780" cmpd="sng">
                  <a:solidFill>
                    <a:srgbClr val="FFFFFF"/>
                  </a:solidFill>
                  <a:prstDash val="solid"/>
                  <a:miter lim="800000"/>
                </a:ln>
                <a:solidFill>
                  <a:srgbClr val="00B0F0"/>
                </a:solidFill>
                <a:latin typeface="Cambria" pitchFamily="18" charset="0"/>
              </a:rPr>
              <a:t>4</a:t>
            </a:r>
            <a:endParaRPr kumimoji="1" lang="tr-TR" sz="6000" b="1" dirty="0">
              <a:ln w="17780" cmpd="sng">
                <a:solidFill>
                  <a:srgbClr val="FFFFFF"/>
                </a:solidFill>
                <a:prstDash val="solid"/>
                <a:miter lim="800000"/>
              </a:ln>
              <a:solidFill>
                <a:srgbClr val="00B0F0"/>
              </a:solidFill>
              <a:latin typeface="Cambria" pitchFamily="18" charset="0"/>
            </a:endParaRPr>
          </a:p>
        </p:txBody>
      </p:sp>
    </p:spTree>
    <p:extLst>
      <p:ext uri="{BB962C8B-B14F-4D97-AF65-F5344CB8AC3E}">
        <p14:creationId xmlns:p14="http://schemas.microsoft.com/office/powerpoint/2010/main" val="19691300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17" name="5 Başlık"/>
          <p:cNvSpPr txBox="1">
            <a:spLocks/>
          </p:cNvSpPr>
          <p:nvPr/>
        </p:nvSpPr>
        <p:spPr>
          <a:xfrm>
            <a:off x="1083428" y="410053"/>
            <a:ext cx="10918075" cy="12536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Türk halkı ulusal bağımsızlıkla ulusal egemenlik mücadelesini birlikte vermiş ve hızlı bir şekilde imparatorluktan milli devlete geçmiştir. Yeni Türk Devleti de halkı arasında hiçbir ayrım yapmamış ve onlar için “vatandaş” tabirini kullanmıştır. </a:t>
            </a:r>
          </a:p>
          <a:p>
            <a:r>
              <a:rPr lang="tr-TR" b="1" dirty="0">
                <a:solidFill>
                  <a:schemeClr val="bg1"/>
                </a:solidFill>
                <a:latin typeface="Comic Sans MS" pitchFamily="66" charset="0"/>
              </a:rPr>
              <a:t>Seviyeli bir toplum oluşturmayı hedefleyen Mustafa Kemal, birçok inkılâba imza atmıştır. </a:t>
            </a:r>
            <a:endParaRPr lang="tr-TR" b="1" dirty="0">
              <a:solidFill>
                <a:schemeClr val="bg1"/>
              </a:solidFill>
              <a:latin typeface="Comic Sans MS" pitchFamily="66" charset="0"/>
              <a:cs typeface="Arial" pitchFamily="34" charset="0"/>
            </a:endParaRPr>
          </a:p>
        </p:txBody>
      </p:sp>
      <p:sp>
        <p:nvSpPr>
          <p:cNvPr id="9" name="Dolu Çerçeve 8"/>
          <p:cNvSpPr/>
          <p:nvPr/>
        </p:nvSpPr>
        <p:spPr>
          <a:xfrm>
            <a:off x="1083428" y="1851631"/>
            <a:ext cx="3107572"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t>Eğitim Alanında İnkılaplar</a:t>
            </a:r>
            <a:endParaRPr lang="tr-TR" sz="2000" b="1" dirty="0">
              <a:solidFill>
                <a:schemeClr val="tx1"/>
              </a:solidFill>
            </a:endParaRPr>
          </a:p>
        </p:txBody>
      </p:sp>
      <p:sp>
        <p:nvSpPr>
          <p:cNvPr id="10" name="5 Başlık"/>
          <p:cNvSpPr txBox="1">
            <a:spLocks/>
          </p:cNvSpPr>
          <p:nvPr/>
        </p:nvSpPr>
        <p:spPr>
          <a:xfrm>
            <a:off x="1083428" y="2416653"/>
            <a:ext cx="6358771" cy="12536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Tevhidi tedrisat </a:t>
            </a:r>
            <a:r>
              <a:rPr lang="tr-TR" b="1" dirty="0">
                <a:solidFill>
                  <a:schemeClr val="bg1"/>
                </a:solidFill>
                <a:latin typeface="Comic Sans MS" pitchFamily="66" charset="0"/>
              </a:rPr>
              <a:t>Kanunu kabul edildi. (3 Mart 1924) </a:t>
            </a:r>
          </a:p>
          <a:p>
            <a:r>
              <a:rPr lang="tr-TR" b="1" dirty="0">
                <a:solidFill>
                  <a:schemeClr val="bg1"/>
                </a:solidFill>
                <a:latin typeface="Comic Sans MS" pitchFamily="66" charset="0"/>
              </a:rPr>
              <a:t>Yeni Türk </a:t>
            </a:r>
            <a:r>
              <a:rPr lang="tr-TR" b="1" dirty="0" smtClean="0">
                <a:solidFill>
                  <a:schemeClr val="bg1"/>
                </a:solidFill>
                <a:latin typeface="Comic Sans MS" pitchFamily="66" charset="0"/>
              </a:rPr>
              <a:t>Alfabesinin </a:t>
            </a:r>
            <a:r>
              <a:rPr lang="tr-TR" b="1" dirty="0">
                <a:solidFill>
                  <a:schemeClr val="bg1"/>
                </a:solidFill>
                <a:latin typeface="Comic Sans MS" pitchFamily="66" charset="0"/>
              </a:rPr>
              <a:t>kabulü (1 Kasım 1928) </a:t>
            </a:r>
          </a:p>
          <a:p>
            <a:r>
              <a:rPr lang="tr-TR" b="1" dirty="0">
                <a:solidFill>
                  <a:schemeClr val="bg1"/>
                </a:solidFill>
                <a:latin typeface="Comic Sans MS" pitchFamily="66" charset="0"/>
              </a:rPr>
              <a:t>Türk Tarih Kurumu’nun Açılması (1931) </a:t>
            </a:r>
          </a:p>
          <a:p>
            <a:r>
              <a:rPr lang="tr-TR" b="1" dirty="0">
                <a:solidFill>
                  <a:schemeClr val="bg1"/>
                </a:solidFill>
                <a:latin typeface="Comic Sans MS" pitchFamily="66" charset="0"/>
              </a:rPr>
              <a:t>Türk Dil Kurumu’nun Açılması (1932) </a:t>
            </a:r>
            <a:endParaRPr lang="tr-TR" b="1" dirty="0">
              <a:solidFill>
                <a:schemeClr val="bg1"/>
              </a:solidFill>
              <a:latin typeface="Comic Sans MS" pitchFamily="66" charset="0"/>
              <a:cs typeface="Arial" pitchFamily="34" charset="0"/>
            </a:endParaRPr>
          </a:p>
        </p:txBody>
      </p:sp>
      <p:sp>
        <p:nvSpPr>
          <p:cNvPr id="11" name="Dolu Çerçeve 10"/>
          <p:cNvSpPr/>
          <p:nvPr/>
        </p:nvSpPr>
        <p:spPr>
          <a:xfrm>
            <a:off x="1045324" y="3782031"/>
            <a:ext cx="3793376"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t> Toplumsal Alanda İnkılaplar</a:t>
            </a:r>
            <a:endParaRPr lang="tr-TR" sz="2000" b="1" dirty="0">
              <a:solidFill>
                <a:schemeClr val="tx1"/>
              </a:solidFill>
            </a:endParaRPr>
          </a:p>
        </p:txBody>
      </p:sp>
      <p:sp>
        <p:nvSpPr>
          <p:cNvPr id="14" name="5 Başlık"/>
          <p:cNvSpPr txBox="1">
            <a:spLocks/>
          </p:cNvSpPr>
          <p:nvPr/>
        </p:nvSpPr>
        <p:spPr>
          <a:xfrm>
            <a:off x="1083428" y="4372453"/>
            <a:ext cx="5952373" cy="12536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Tekke, zaviye ve türbelerin kapatılması </a:t>
            </a:r>
          </a:p>
          <a:p>
            <a:r>
              <a:rPr lang="tr-TR" b="1" dirty="0">
                <a:solidFill>
                  <a:schemeClr val="bg1"/>
                </a:solidFill>
                <a:latin typeface="Comic Sans MS" pitchFamily="66" charset="0"/>
              </a:rPr>
              <a:t>Kılık – kıyafet yasası </a:t>
            </a:r>
          </a:p>
          <a:p>
            <a:r>
              <a:rPr lang="tr-TR" b="1" dirty="0">
                <a:solidFill>
                  <a:schemeClr val="bg1"/>
                </a:solidFill>
                <a:latin typeface="Comic Sans MS" pitchFamily="66" charset="0"/>
              </a:rPr>
              <a:t>Soyadı Kanunu’nun kabulü </a:t>
            </a:r>
          </a:p>
          <a:p>
            <a:r>
              <a:rPr lang="tr-TR" b="1" dirty="0">
                <a:solidFill>
                  <a:schemeClr val="bg1"/>
                </a:solidFill>
                <a:latin typeface="Comic Sans MS" pitchFamily="66" charset="0"/>
              </a:rPr>
              <a:t>Takvim, saat ve ölçülerde değişiklik yapılması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5415435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5 Başlık"/>
          <p:cNvSpPr txBox="1">
            <a:spLocks/>
          </p:cNvSpPr>
          <p:nvPr/>
        </p:nvSpPr>
        <p:spPr>
          <a:xfrm>
            <a:off x="444501" y="177521"/>
            <a:ext cx="211980" cy="6471027"/>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15" name="5 Başlık"/>
          <p:cNvSpPr txBox="1">
            <a:spLocks/>
          </p:cNvSpPr>
          <p:nvPr/>
        </p:nvSpPr>
        <p:spPr>
          <a:xfrm>
            <a:off x="656481" y="410053"/>
            <a:ext cx="388843" cy="22330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a:t>
            </a:r>
            <a:endParaRPr lang="tr-TR" sz="2000" b="1" dirty="0" smtClean="0">
              <a:solidFill>
                <a:schemeClr val="bg1"/>
              </a:solidFill>
              <a:latin typeface="Comic Sans MS" pitchFamily="66" charset="0"/>
            </a:endParaRPr>
          </a:p>
        </p:txBody>
      </p:sp>
      <p:sp>
        <p:nvSpPr>
          <p:cNvPr id="9" name="Dolu Çerçeve 8"/>
          <p:cNvSpPr/>
          <p:nvPr/>
        </p:nvSpPr>
        <p:spPr>
          <a:xfrm>
            <a:off x="1083428" y="309382"/>
            <a:ext cx="4288672" cy="424649"/>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a:t>Çağdaş Türk Toplumunda Kadın </a:t>
            </a:r>
            <a:endParaRPr lang="tr-TR" sz="2000" b="1" dirty="0">
              <a:solidFill>
                <a:schemeClr val="tx1"/>
              </a:solidFill>
            </a:endParaRPr>
          </a:p>
        </p:txBody>
      </p:sp>
      <p:sp>
        <p:nvSpPr>
          <p:cNvPr id="10" name="5 Başlık"/>
          <p:cNvSpPr txBox="1">
            <a:spLocks/>
          </p:cNvSpPr>
          <p:nvPr/>
        </p:nvSpPr>
        <p:spPr>
          <a:xfrm>
            <a:off x="1045324" y="918052"/>
            <a:ext cx="10689476" cy="425266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Osmanlı Devleti Dönemi’nde Ahmet Cevdet Paşa’nın hazırladığı “Mecelle” adlı kanun kitabı kadın hakları konusunda yetersizdi. </a:t>
            </a:r>
          </a:p>
          <a:p>
            <a:r>
              <a:rPr lang="tr-TR" b="1" dirty="0" smtClean="0">
                <a:solidFill>
                  <a:schemeClr val="bg1"/>
                </a:solidFill>
                <a:latin typeface="Comic Sans MS" pitchFamily="66" charset="0"/>
              </a:rPr>
              <a:t>Bu durumu gören Yeni Türk Devleti 17 Şubat 1926’ da İsviçre Medeni Kanunu’nu kabul etmiştir. Medeni Kanun ile Türk kadını şu haklara kavuşmuştur: </a:t>
            </a:r>
          </a:p>
          <a:p>
            <a:r>
              <a:rPr lang="tr-TR" b="1" dirty="0" smtClean="0">
                <a:solidFill>
                  <a:schemeClr val="bg1"/>
                </a:solidFill>
                <a:latin typeface="Comic Sans MS" pitchFamily="66" charset="0"/>
              </a:rPr>
              <a:t>-Toplumsal ve ekonomik alanda kadın – erkek eşitliği sağlanmıştır.</a:t>
            </a:r>
          </a:p>
          <a:p>
            <a:r>
              <a:rPr lang="tr-TR" b="1" dirty="0" smtClean="0">
                <a:solidFill>
                  <a:schemeClr val="bg1"/>
                </a:solidFill>
                <a:latin typeface="Comic Sans MS" pitchFamily="66" charset="0"/>
              </a:rPr>
              <a:t>-Kadınlar istediği mesleğe girme hakkını elde etmiştir.</a:t>
            </a:r>
          </a:p>
          <a:p>
            <a:r>
              <a:rPr lang="tr-TR" b="1" dirty="0" smtClean="0">
                <a:solidFill>
                  <a:schemeClr val="bg1"/>
                </a:solidFill>
                <a:latin typeface="Comic Sans MS" pitchFamily="66" charset="0"/>
              </a:rPr>
              <a:t>-Tek eşle evlilik ve resmi nikâh zorunluluğu getirilmiştir.</a:t>
            </a:r>
          </a:p>
          <a:p>
            <a:r>
              <a:rPr lang="tr-TR" b="1" dirty="0" smtClean="0">
                <a:solidFill>
                  <a:schemeClr val="bg1"/>
                </a:solidFill>
                <a:latin typeface="Comic Sans MS" pitchFamily="66" charset="0"/>
              </a:rPr>
              <a:t>-Miras, boşanma ve şahitlikte kadın – erkek eşitliği sağlanmıştır. Türk kadını Medeni Kanun ile bu hakları elde ettiyse de henüz siyasi haklarına kavuşamamıştı. </a:t>
            </a:r>
          </a:p>
          <a:p>
            <a:r>
              <a:rPr lang="tr-TR" b="1" dirty="0">
                <a:solidFill>
                  <a:schemeClr val="bg1"/>
                </a:solidFill>
                <a:latin typeface="Comic Sans MS" pitchFamily="66" charset="0"/>
              </a:rPr>
              <a:t>Türk kadını; </a:t>
            </a:r>
          </a:p>
          <a:p>
            <a:endParaRPr lang="tr-TR" b="1" dirty="0" smtClean="0">
              <a:solidFill>
                <a:schemeClr val="bg1"/>
              </a:solidFill>
              <a:latin typeface="Comic Sans MS" pitchFamily="66" charset="0"/>
            </a:endParaRPr>
          </a:p>
          <a:p>
            <a:r>
              <a:rPr lang="tr-TR" b="1" dirty="0" smtClean="0">
                <a:solidFill>
                  <a:schemeClr val="bg1"/>
                </a:solidFill>
                <a:latin typeface="Comic Sans MS" pitchFamily="66" charset="0"/>
              </a:rPr>
              <a:t>1930 </a:t>
            </a:r>
            <a:r>
              <a:rPr lang="tr-TR" b="1" dirty="0">
                <a:solidFill>
                  <a:schemeClr val="bg1"/>
                </a:solidFill>
                <a:latin typeface="Comic Sans MS" pitchFamily="66" charset="0"/>
              </a:rPr>
              <a:t>yılında belediye seçimlerine, </a:t>
            </a:r>
          </a:p>
          <a:p>
            <a:r>
              <a:rPr lang="tr-TR" b="1" dirty="0">
                <a:solidFill>
                  <a:schemeClr val="bg1"/>
                </a:solidFill>
                <a:latin typeface="Comic Sans MS" pitchFamily="66" charset="0"/>
              </a:rPr>
              <a:t>1933 yılında muhtarlık seçimlerine, </a:t>
            </a:r>
          </a:p>
          <a:p>
            <a:r>
              <a:rPr lang="tr-TR" b="1" dirty="0">
                <a:solidFill>
                  <a:schemeClr val="bg1"/>
                </a:solidFill>
                <a:latin typeface="Comic Sans MS" pitchFamily="66" charset="0"/>
              </a:rPr>
              <a:t>1934 yılında ise milletvekilliği seçimlerine </a:t>
            </a:r>
          </a:p>
          <a:p>
            <a:r>
              <a:rPr lang="tr-TR" b="1" dirty="0">
                <a:solidFill>
                  <a:schemeClr val="bg1"/>
                </a:solidFill>
                <a:latin typeface="Comic Sans MS" pitchFamily="66" charset="0"/>
              </a:rPr>
              <a:t>katılma hakkını elde etmiştir. </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1029354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9007</TotalTime>
  <Words>2923</Words>
  <Application>Microsoft Office PowerPoint</Application>
  <PresentationFormat>Özel</PresentationFormat>
  <Paragraphs>353</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814</cp:revision>
  <dcterms:created xsi:type="dcterms:W3CDTF">2017-03-01T11:19:29Z</dcterms:created>
  <dcterms:modified xsi:type="dcterms:W3CDTF">2018-09-12T14:14:34Z</dcterms:modified>
</cp:coreProperties>
</file>