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1" r:id="rId7"/>
    <p:sldId id="260" r:id="rId8"/>
    <p:sldId id="264" r:id="rId9"/>
    <p:sldId id="266" r:id="rId10"/>
    <p:sldId id="267" r:id="rId11"/>
    <p:sldId id="268" r:id="rId12"/>
    <p:sldId id="263" r:id="rId13"/>
    <p:sldId id="265" r:id="rId14"/>
    <p:sldId id="271" r:id="rId15"/>
    <p:sldId id="269" r:id="rId16"/>
    <p:sldId id="270" r:id="rId17"/>
    <p:sldId id="272" r:id="rId18"/>
    <p:sldId id="273" r:id="rId19"/>
    <p:sldId id="274" r:id="rId2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8684C97-15EA-4771-9F04-7421F8635F40}" type="datetimeFigureOut">
              <a:rPr lang="tr-TR" smtClean="0"/>
              <a:t>28.10.2018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6869A5D-194F-4443-8482-E2280CA80377}" type="slidenum">
              <a:rPr lang="tr-TR" smtClean="0"/>
              <a:t>‹#›</a:t>
            </a:fld>
            <a:endParaRPr lang="tr-TR"/>
          </a:p>
        </p:txBody>
      </p:sp>
    </p:spTree>
    <p:extLst>
      <p:ext uri="{BB962C8B-B14F-4D97-AF65-F5344CB8AC3E}">
        <p14:creationId xmlns:p14="http://schemas.microsoft.com/office/powerpoint/2010/main" val="607688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8684C97-15EA-4771-9F04-7421F8635F40}" type="datetimeFigureOut">
              <a:rPr lang="tr-TR" smtClean="0"/>
              <a:t>28.10.2018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6869A5D-194F-4443-8482-E2280CA80377}" type="slidenum">
              <a:rPr lang="tr-TR" smtClean="0"/>
              <a:t>‹#›</a:t>
            </a:fld>
            <a:endParaRPr lang="tr-TR"/>
          </a:p>
        </p:txBody>
      </p:sp>
    </p:spTree>
    <p:extLst>
      <p:ext uri="{BB962C8B-B14F-4D97-AF65-F5344CB8AC3E}">
        <p14:creationId xmlns:p14="http://schemas.microsoft.com/office/powerpoint/2010/main" val="4266500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8684C97-15EA-4771-9F04-7421F8635F40}" type="datetimeFigureOut">
              <a:rPr lang="tr-TR" smtClean="0"/>
              <a:t>28.10.2018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6869A5D-194F-4443-8482-E2280CA80377}" type="slidenum">
              <a:rPr lang="tr-TR" smtClean="0"/>
              <a:t>‹#›</a:t>
            </a:fld>
            <a:endParaRPr lang="tr-TR"/>
          </a:p>
        </p:txBody>
      </p:sp>
    </p:spTree>
    <p:extLst>
      <p:ext uri="{BB962C8B-B14F-4D97-AF65-F5344CB8AC3E}">
        <p14:creationId xmlns:p14="http://schemas.microsoft.com/office/powerpoint/2010/main" val="2041820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8684C97-15EA-4771-9F04-7421F8635F40}" type="datetimeFigureOut">
              <a:rPr lang="tr-TR" smtClean="0"/>
              <a:t>28.10.2018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6869A5D-194F-4443-8482-E2280CA80377}" type="slidenum">
              <a:rPr lang="tr-TR" smtClean="0"/>
              <a:t>‹#›</a:t>
            </a:fld>
            <a:endParaRPr lang="tr-TR"/>
          </a:p>
        </p:txBody>
      </p:sp>
    </p:spTree>
    <p:extLst>
      <p:ext uri="{BB962C8B-B14F-4D97-AF65-F5344CB8AC3E}">
        <p14:creationId xmlns:p14="http://schemas.microsoft.com/office/powerpoint/2010/main" val="2074551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8684C97-15EA-4771-9F04-7421F8635F40}" type="datetimeFigureOut">
              <a:rPr lang="tr-TR" smtClean="0"/>
              <a:t>28.10.2018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6869A5D-194F-4443-8482-E2280CA80377}" type="slidenum">
              <a:rPr lang="tr-TR" smtClean="0"/>
              <a:t>‹#›</a:t>
            </a:fld>
            <a:endParaRPr lang="tr-TR"/>
          </a:p>
        </p:txBody>
      </p:sp>
    </p:spTree>
    <p:extLst>
      <p:ext uri="{BB962C8B-B14F-4D97-AF65-F5344CB8AC3E}">
        <p14:creationId xmlns:p14="http://schemas.microsoft.com/office/powerpoint/2010/main" val="3168592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8684C97-15EA-4771-9F04-7421F8635F40}" type="datetimeFigureOut">
              <a:rPr lang="tr-TR" smtClean="0"/>
              <a:t>28.10.2018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6869A5D-194F-4443-8482-E2280CA80377}" type="slidenum">
              <a:rPr lang="tr-TR" smtClean="0"/>
              <a:t>‹#›</a:t>
            </a:fld>
            <a:endParaRPr lang="tr-TR"/>
          </a:p>
        </p:txBody>
      </p:sp>
    </p:spTree>
    <p:extLst>
      <p:ext uri="{BB962C8B-B14F-4D97-AF65-F5344CB8AC3E}">
        <p14:creationId xmlns:p14="http://schemas.microsoft.com/office/powerpoint/2010/main" val="927377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8684C97-15EA-4771-9F04-7421F8635F40}" type="datetimeFigureOut">
              <a:rPr lang="tr-TR" smtClean="0"/>
              <a:t>28.10.2018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6869A5D-194F-4443-8482-E2280CA80377}" type="slidenum">
              <a:rPr lang="tr-TR" smtClean="0"/>
              <a:t>‹#›</a:t>
            </a:fld>
            <a:endParaRPr lang="tr-TR"/>
          </a:p>
        </p:txBody>
      </p:sp>
    </p:spTree>
    <p:extLst>
      <p:ext uri="{BB962C8B-B14F-4D97-AF65-F5344CB8AC3E}">
        <p14:creationId xmlns:p14="http://schemas.microsoft.com/office/powerpoint/2010/main" val="2819454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8684C97-15EA-4771-9F04-7421F8635F40}" type="datetimeFigureOut">
              <a:rPr lang="tr-TR" smtClean="0"/>
              <a:t>28.10.2018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6869A5D-194F-4443-8482-E2280CA80377}" type="slidenum">
              <a:rPr lang="tr-TR" smtClean="0"/>
              <a:t>‹#›</a:t>
            </a:fld>
            <a:endParaRPr lang="tr-TR"/>
          </a:p>
        </p:txBody>
      </p:sp>
    </p:spTree>
    <p:extLst>
      <p:ext uri="{BB962C8B-B14F-4D97-AF65-F5344CB8AC3E}">
        <p14:creationId xmlns:p14="http://schemas.microsoft.com/office/powerpoint/2010/main" val="292725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8684C97-15EA-4771-9F04-7421F8635F40}" type="datetimeFigureOut">
              <a:rPr lang="tr-TR" smtClean="0"/>
              <a:t>28.10.2018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6869A5D-194F-4443-8482-E2280CA80377}" type="slidenum">
              <a:rPr lang="tr-TR" smtClean="0"/>
              <a:t>‹#›</a:t>
            </a:fld>
            <a:endParaRPr lang="tr-TR"/>
          </a:p>
        </p:txBody>
      </p:sp>
    </p:spTree>
    <p:extLst>
      <p:ext uri="{BB962C8B-B14F-4D97-AF65-F5344CB8AC3E}">
        <p14:creationId xmlns:p14="http://schemas.microsoft.com/office/powerpoint/2010/main" val="2009563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8684C97-15EA-4771-9F04-7421F8635F40}" type="datetimeFigureOut">
              <a:rPr lang="tr-TR" smtClean="0"/>
              <a:t>28.10.2018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6869A5D-194F-4443-8482-E2280CA80377}" type="slidenum">
              <a:rPr lang="tr-TR" smtClean="0"/>
              <a:t>‹#›</a:t>
            </a:fld>
            <a:endParaRPr lang="tr-TR"/>
          </a:p>
        </p:txBody>
      </p:sp>
    </p:spTree>
    <p:extLst>
      <p:ext uri="{BB962C8B-B14F-4D97-AF65-F5344CB8AC3E}">
        <p14:creationId xmlns:p14="http://schemas.microsoft.com/office/powerpoint/2010/main" val="1257280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8684C97-15EA-4771-9F04-7421F8635F40}" type="datetimeFigureOut">
              <a:rPr lang="tr-TR" smtClean="0"/>
              <a:t>28.10.2018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6869A5D-194F-4443-8482-E2280CA80377}" type="slidenum">
              <a:rPr lang="tr-TR" smtClean="0"/>
              <a:t>‹#›</a:t>
            </a:fld>
            <a:endParaRPr lang="tr-TR"/>
          </a:p>
        </p:txBody>
      </p:sp>
    </p:spTree>
    <p:extLst>
      <p:ext uri="{BB962C8B-B14F-4D97-AF65-F5344CB8AC3E}">
        <p14:creationId xmlns:p14="http://schemas.microsoft.com/office/powerpoint/2010/main" val="3085446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684C97-15EA-4771-9F04-7421F8635F40}" type="datetimeFigureOut">
              <a:rPr lang="tr-TR" smtClean="0"/>
              <a:t>28.10.2018</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869A5D-194F-4443-8482-E2280CA80377}" type="slidenum">
              <a:rPr lang="tr-TR" smtClean="0"/>
              <a:t>‹#›</a:t>
            </a:fld>
            <a:endParaRPr lang="tr-TR"/>
          </a:p>
        </p:txBody>
      </p:sp>
    </p:spTree>
    <p:extLst>
      <p:ext uri="{BB962C8B-B14F-4D97-AF65-F5344CB8AC3E}">
        <p14:creationId xmlns:p14="http://schemas.microsoft.com/office/powerpoint/2010/main" val="2762249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79512" y="332656"/>
            <a:ext cx="8784976" cy="110799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tr-TR" sz="6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FELSEFE İLE DÜŞÜNME</a:t>
            </a:r>
            <a:endParaRPr lang="tr-TR" sz="6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026" name="Picture 2" descr="C:\Users\Casper\Desktop\Slayt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083" y="1628800"/>
            <a:ext cx="8425877" cy="4739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550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04664"/>
            <a:ext cx="8640960" cy="1800200"/>
          </a:xfrm>
        </p:spPr>
        <p:txBody>
          <a:bodyPr/>
          <a:lstStyle/>
          <a:p>
            <a:r>
              <a:rPr lang="tr-TR" dirty="0" smtClean="0"/>
              <a:t>Bir düşünce ya da bir görüş temellendirilmedikçe, ayrıntılı olarak irdelenmedikçe felsefi sayılamaz.</a:t>
            </a:r>
          </a:p>
        </p:txBody>
      </p:sp>
      <p:pic>
        <p:nvPicPr>
          <p:cNvPr id="2050" name="Picture 2" descr="C:\Users\Casper\Desktop\97811380101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204864"/>
            <a:ext cx="2952328" cy="3960440"/>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3203848" y="3061699"/>
            <a:ext cx="5832648" cy="2246769"/>
          </a:xfrm>
          <a:prstGeom prst="rect">
            <a:avLst/>
          </a:prstGeom>
        </p:spPr>
        <p:txBody>
          <a:bodyPr wrap="square">
            <a:spAutoFit/>
          </a:bodyPr>
          <a:lstStyle/>
          <a:p>
            <a:r>
              <a:rPr lang="tr-TR" sz="2800" dirty="0" smtClean="0">
                <a:solidFill>
                  <a:srgbClr val="FF0000"/>
                </a:solidFill>
              </a:rPr>
              <a:t>Temellendirme: </a:t>
            </a:r>
            <a:r>
              <a:rPr lang="tr-TR" sz="2800" dirty="0" smtClean="0"/>
              <a:t>İleri sürülen bir iddia için dayanak ve gerekçe göstermektir.</a:t>
            </a:r>
          </a:p>
          <a:p>
            <a:r>
              <a:rPr lang="tr-TR" sz="2800" dirty="0" smtClean="0">
                <a:solidFill>
                  <a:srgbClr val="FF0000"/>
                </a:solidFill>
              </a:rPr>
              <a:t>Örnek: </a:t>
            </a:r>
            <a:r>
              <a:rPr lang="tr-TR" sz="2800" dirty="0" smtClean="0"/>
              <a:t>Descartes’in büyük bir filozof olduğunu göstermek için yazdığı kitapları ortaya koyma</a:t>
            </a:r>
            <a:endParaRPr lang="tr-TR" sz="2800" dirty="0"/>
          </a:p>
        </p:txBody>
      </p:sp>
    </p:spTree>
    <p:extLst>
      <p:ext uri="{BB962C8B-B14F-4D97-AF65-F5344CB8AC3E}">
        <p14:creationId xmlns:p14="http://schemas.microsoft.com/office/powerpoint/2010/main" val="321413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339752" y="476672"/>
            <a:ext cx="6624736" cy="5688632"/>
          </a:xfrm>
        </p:spPr>
        <p:txBody>
          <a:bodyPr>
            <a:normAutofit fontScale="92500" lnSpcReduction="10000"/>
          </a:bodyPr>
          <a:lstStyle/>
          <a:p>
            <a:r>
              <a:rPr lang="tr-TR" dirty="0"/>
              <a:t>F</a:t>
            </a:r>
            <a:r>
              <a:rPr lang="tr-TR" dirty="0" smtClean="0"/>
              <a:t>elsefi temellendirme, öne sürülen fikirlerin yol ve yönteminin doğru seçilmesi, tutarlı bir şekilde gerekçelendirerek güçlü </a:t>
            </a:r>
            <a:r>
              <a:rPr lang="tr-TR" dirty="0" smtClean="0">
                <a:solidFill>
                  <a:srgbClr val="FF0000"/>
                </a:solidFill>
              </a:rPr>
              <a:t>argüman</a:t>
            </a:r>
            <a:r>
              <a:rPr lang="tr-TR" dirty="0" smtClean="0"/>
              <a:t>lara dönüştürülmesi işlemidir. Argümanların gerekçelendirilebilmesi için </a:t>
            </a:r>
            <a:r>
              <a:rPr lang="tr-TR" dirty="0" smtClean="0">
                <a:solidFill>
                  <a:srgbClr val="FF0000"/>
                </a:solidFill>
              </a:rPr>
              <a:t>akıl yürütme </a:t>
            </a:r>
            <a:r>
              <a:rPr lang="tr-TR" dirty="0" smtClean="0"/>
              <a:t>ilke ve yöntemleri kullanılır. Görüş ve argümanların doğru ifade edilmesinin koşulu dilin doğru kullanılmasıdır. </a:t>
            </a:r>
            <a:r>
              <a:rPr lang="tr-TR" dirty="0" smtClean="0">
                <a:solidFill>
                  <a:srgbClr val="FF0000"/>
                </a:solidFill>
              </a:rPr>
              <a:t>Dil</a:t>
            </a:r>
            <a:r>
              <a:rPr lang="tr-TR" dirty="0" smtClean="0"/>
              <a:t>, hem düşüncenin doğru kurgulanması hem de oluşturulan fikrin doğru ifade edilmesine eşlik eder.</a:t>
            </a:r>
            <a:endParaRPr lang="tr-TR" dirty="0"/>
          </a:p>
        </p:txBody>
      </p:sp>
      <p:pic>
        <p:nvPicPr>
          <p:cNvPr id="3074" name="Picture 2" descr="C:\Users\Casper\Desktop\depositphotos_43790977-stock-illustration-vector-head-gears-abstraction-of.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56792"/>
            <a:ext cx="2555776" cy="320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91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11775" cy="7605464"/>
          </a:xfrm>
        </p:spPr>
      </p:pic>
      <p:sp>
        <p:nvSpPr>
          <p:cNvPr id="5" name="Dikdörtgen 4"/>
          <p:cNvSpPr/>
          <p:nvPr/>
        </p:nvSpPr>
        <p:spPr>
          <a:xfrm>
            <a:off x="395536" y="25121"/>
            <a:ext cx="8620309" cy="646331"/>
          </a:xfrm>
          <a:prstGeom prst="rect">
            <a:avLst/>
          </a:prstGeom>
          <a:noFill/>
        </p:spPr>
        <p:txBody>
          <a:bodyPr wrap="none" lIns="91440" tIns="45720" rIns="91440" bIns="45720">
            <a:spAutoFit/>
          </a:bodyPr>
          <a:lstStyle/>
          <a:p>
            <a:pPr algn="ctr"/>
            <a:r>
              <a:rPr lang="tr-TR" sz="36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SİZİN EN ÇOK KULLANDIĞINIZ YOL HANGİSİ?</a:t>
            </a:r>
            <a:endParaRPr lang="tr-TR" sz="3600" b="1" cap="none" spc="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822982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813110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Casper\Desktop\Full-HD-Cats-Tiny-Sweet-Cat-Of-Size-Resolutions-Wallpap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1" y="267053"/>
            <a:ext cx="3483165" cy="274474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Casper\Desktop\cat-121910-4300-430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112" y="39468"/>
            <a:ext cx="1480583" cy="148058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Ok Bağlayıcısı 4"/>
          <p:cNvCxnSpPr/>
          <p:nvPr/>
        </p:nvCxnSpPr>
        <p:spPr>
          <a:xfrm flipV="1">
            <a:off x="4301970" y="861627"/>
            <a:ext cx="1278142" cy="1846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Düz Ok Bağlayıcısı 8"/>
          <p:cNvCxnSpPr/>
          <p:nvPr/>
        </p:nvCxnSpPr>
        <p:spPr>
          <a:xfrm>
            <a:off x="4247964" y="1639423"/>
            <a:ext cx="1332148"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Dikdörtgen 12"/>
          <p:cNvSpPr/>
          <p:nvPr/>
        </p:nvSpPr>
        <p:spPr>
          <a:xfrm>
            <a:off x="5877973" y="1969549"/>
            <a:ext cx="2718048" cy="830997"/>
          </a:xfrm>
          <a:prstGeom prst="rect">
            <a:avLst/>
          </a:prstGeom>
        </p:spPr>
        <p:txBody>
          <a:bodyPr wrap="square">
            <a:spAutoFit/>
          </a:bodyPr>
          <a:lstStyle/>
          <a:p>
            <a:r>
              <a:rPr lang="tr-TR" sz="4800" dirty="0" smtClean="0"/>
              <a:t>K-e-d-i</a:t>
            </a:r>
            <a:endParaRPr lang="tr-TR" sz="4800" dirty="0"/>
          </a:p>
        </p:txBody>
      </p:sp>
      <p:sp>
        <p:nvSpPr>
          <p:cNvPr id="14" name="Dikdörtgen 13"/>
          <p:cNvSpPr/>
          <p:nvPr/>
        </p:nvSpPr>
        <p:spPr>
          <a:xfrm>
            <a:off x="7828232" y="2246845"/>
            <a:ext cx="1315768" cy="369332"/>
          </a:xfrm>
          <a:prstGeom prst="rect">
            <a:avLst/>
          </a:prstGeom>
        </p:spPr>
        <p:txBody>
          <a:bodyPr wrap="square">
            <a:spAutoFit/>
          </a:bodyPr>
          <a:lstStyle/>
          <a:p>
            <a:r>
              <a:rPr lang="tr-TR" dirty="0" smtClean="0"/>
              <a:t>Ses imgesi</a:t>
            </a:r>
          </a:p>
        </p:txBody>
      </p:sp>
      <p:sp>
        <p:nvSpPr>
          <p:cNvPr id="15" name="Dikdörtgen 14"/>
          <p:cNvSpPr/>
          <p:nvPr/>
        </p:nvSpPr>
        <p:spPr>
          <a:xfrm>
            <a:off x="7236997" y="861627"/>
            <a:ext cx="1637928" cy="369332"/>
          </a:xfrm>
          <a:prstGeom prst="rect">
            <a:avLst/>
          </a:prstGeom>
        </p:spPr>
        <p:txBody>
          <a:bodyPr wrap="square">
            <a:spAutoFit/>
          </a:bodyPr>
          <a:lstStyle/>
          <a:p>
            <a:r>
              <a:rPr lang="tr-TR" dirty="0" smtClean="0"/>
              <a:t>kavram</a:t>
            </a:r>
            <a:endParaRPr lang="tr-TR" dirty="0"/>
          </a:p>
        </p:txBody>
      </p:sp>
      <p:sp>
        <p:nvSpPr>
          <p:cNvPr id="17" name="Dikdörtgen 16"/>
          <p:cNvSpPr/>
          <p:nvPr/>
        </p:nvSpPr>
        <p:spPr>
          <a:xfrm>
            <a:off x="179511" y="3501008"/>
            <a:ext cx="8695413" cy="3108543"/>
          </a:xfrm>
          <a:prstGeom prst="rect">
            <a:avLst/>
          </a:prstGeom>
        </p:spPr>
        <p:txBody>
          <a:bodyPr wrap="square">
            <a:spAutoFit/>
          </a:bodyPr>
          <a:lstStyle/>
          <a:p>
            <a:r>
              <a:rPr lang="tr-TR" sz="2800" dirty="0" smtClean="0"/>
              <a:t>Çocuk çevresini algılamaya başladıktan sonra algıladığı nesneleri adlandıran sesleri öğrenirken onlara ait kavramları da aklına </a:t>
            </a:r>
            <a:r>
              <a:rPr lang="tr-TR" sz="2800" dirty="0" err="1" smtClean="0"/>
              <a:t>yerleşririr</a:t>
            </a:r>
            <a:r>
              <a:rPr lang="tr-TR" sz="2800" dirty="0" smtClean="0"/>
              <a:t>. Artık nesneleri, onları görmeden yalnızca onları adlandıran sesleri duyarak kafasında canlandırabilir. Örneğin: kedi kavramı, «k-e-d-i» seslerinden oluşmuştur. Çocuk bu sesleri duyduğunda kafasında kedi resmini canlandırabilir.</a:t>
            </a:r>
            <a:endParaRPr lang="tr-TR" sz="2800" dirty="0"/>
          </a:p>
        </p:txBody>
      </p:sp>
    </p:spTree>
    <p:extLst>
      <p:ext uri="{BB962C8B-B14F-4D97-AF65-F5344CB8AC3E}">
        <p14:creationId xmlns:p14="http://schemas.microsoft.com/office/powerpoint/2010/main" val="3858055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88640"/>
            <a:ext cx="8229600" cy="6480720"/>
          </a:xfrm>
        </p:spPr>
        <p:txBody>
          <a:bodyPr>
            <a:normAutofit/>
          </a:bodyPr>
          <a:lstStyle/>
          <a:p>
            <a:r>
              <a:rPr lang="tr-TR" dirty="0" smtClean="0"/>
              <a:t>Söz konusu kavramlara ve onların karşılığı olarak kabul edilen ses imgelerini insan doğduğu toplumda hazır olarak bulur.</a:t>
            </a:r>
          </a:p>
          <a:p>
            <a:pPr marL="0" indent="0">
              <a:buNone/>
            </a:pPr>
            <a:r>
              <a:rPr lang="tr-TR" dirty="0" smtClean="0">
                <a:solidFill>
                  <a:srgbClr val="FF0000"/>
                </a:solidFill>
              </a:rPr>
              <a:t>FİLOZOF VE DİL</a:t>
            </a:r>
          </a:p>
          <a:p>
            <a:pPr marL="0" indent="0">
              <a:buNone/>
            </a:pPr>
            <a:r>
              <a:rPr lang="tr-TR" dirty="0" smtClean="0"/>
              <a:t>Her etkinliğin farklı ifade araçları vardır.</a:t>
            </a:r>
          </a:p>
          <a:p>
            <a:pPr marL="0" indent="0">
              <a:buNone/>
            </a:pPr>
            <a:r>
              <a:rPr lang="tr-TR" dirty="0" smtClean="0"/>
              <a:t>Bu araç müzisyen için notadır, ressam için boya kalem kağıt, heykeltıraş için mermer ağaç metal vs.</a:t>
            </a:r>
          </a:p>
          <a:p>
            <a:pPr marL="0" indent="0">
              <a:buNone/>
            </a:pPr>
            <a:r>
              <a:rPr lang="tr-TR" dirty="0" smtClean="0"/>
              <a:t>Filozofların da felsefe yapabilecekleri araçlar, kavramlar ve tümcelerdir yani dildir. Ancak bu sayede onlar görüşlerini, düşüncelerini açıklayabilirler.</a:t>
            </a:r>
          </a:p>
          <a:p>
            <a:pPr marL="0" indent="0">
              <a:buNone/>
            </a:pPr>
            <a:endParaRPr lang="tr-TR" dirty="0" smtClean="0"/>
          </a:p>
          <a:p>
            <a:pPr marL="0" indent="0">
              <a:buNone/>
            </a:pPr>
            <a:endParaRPr lang="tr-TR" dirty="0"/>
          </a:p>
        </p:txBody>
      </p:sp>
      <p:sp>
        <p:nvSpPr>
          <p:cNvPr id="4" name="Music"/>
          <p:cNvSpPr>
            <a:spLocks noEditPoints="1" noChangeArrowheads="1"/>
          </p:cNvSpPr>
          <p:nvPr/>
        </p:nvSpPr>
        <p:spPr bwMode="auto">
          <a:xfrm>
            <a:off x="7596337" y="1988840"/>
            <a:ext cx="792087" cy="829816"/>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tr-TR"/>
          </a:p>
        </p:txBody>
      </p:sp>
      <p:sp>
        <p:nvSpPr>
          <p:cNvPr id="5" name="Document"/>
          <p:cNvSpPr>
            <a:spLocks noEditPoints="1" noChangeArrowheads="1"/>
          </p:cNvSpPr>
          <p:nvPr/>
        </p:nvSpPr>
        <p:spPr bwMode="auto">
          <a:xfrm>
            <a:off x="7781343" y="548680"/>
            <a:ext cx="852017" cy="1058366"/>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tr-TR"/>
          </a:p>
        </p:txBody>
      </p:sp>
      <p:sp>
        <p:nvSpPr>
          <p:cNvPr id="6" name="Photo"/>
          <p:cNvSpPr>
            <a:spLocks noEditPoints="1" noChangeArrowheads="1"/>
          </p:cNvSpPr>
          <p:nvPr/>
        </p:nvSpPr>
        <p:spPr bwMode="auto">
          <a:xfrm>
            <a:off x="6691461" y="1607046"/>
            <a:ext cx="904875" cy="484534"/>
          </a:xfrm>
          <a:custGeom>
            <a:avLst/>
            <a:gdLst>
              <a:gd name="T0" fmla="*/ 0 w 21600"/>
              <a:gd name="T1" fmla="*/ 3085 h 21600"/>
              <a:gd name="T2" fmla="*/ 10800 w 21600"/>
              <a:gd name="T3" fmla="*/ 0 h 21600"/>
              <a:gd name="T4" fmla="*/ 21600 w 21600"/>
              <a:gd name="T5" fmla="*/ 3085 h 21600"/>
              <a:gd name="T6" fmla="*/ 21600 w 21600"/>
              <a:gd name="T7" fmla="*/ 10800 h 21600"/>
              <a:gd name="T8" fmla="*/ 21600 w 21600"/>
              <a:gd name="T9" fmla="*/ 21600 h 21600"/>
              <a:gd name="T10" fmla="*/ 10800 w 21600"/>
              <a:gd name="T11" fmla="*/ 21800 h 21600"/>
              <a:gd name="T12" fmla="*/ 0 w 21600"/>
              <a:gd name="T13" fmla="*/ 21600 h 21600"/>
              <a:gd name="T14" fmla="*/ 0 w 21600"/>
              <a:gd name="T15" fmla="*/ 10800 h 21600"/>
              <a:gd name="T16" fmla="*/ 761 w 21600"/>
              <a:gd name="T17" fmla="*/ 22454 h 21600"/>
              <a:gd name="T18" fmla="*/ 21069 w 21600"/>
              <a:gd name="T19" fmla="*/ 30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21600"/>
                </a:moveTo>
                <a:lnTo>
                  <a:pt x="0" y="3085"/>
                </a:lnTo>
                <a:lnTo>
                  <a:pt x="1542" y="3085"/>
                </a:lnTo>
                <a:lnTo>
                  <a:pt x="1542" y="1028"/>
                </a:lnTo>
                <a:lnTo>
                  <a:pt x="3857" y="1028"/>
                </a:lnTo>
                <a:lnTo>
                  <a:pt x="3857" y="3085"/>
                </a:lnTo>
                <a:lnTo>
                  <a:pt x="5400" y="3085"/>
                </a:lnTo>
                <a:lnTo>
                  <a:pt x="6942" y="0"/>
                </a:lnTo>
                <a:lnTo>
                  <a:pt x="14657" y="0"/>
                </a:lnTo>
                <a:lnTo>
                  <a:pt x="16200" y="3085"/>
                </a:lnTo>
                <a:lnTo>
                  <a:pt x="21600" y="3085"/>
                </a:lnTo>
                <a:lnTo>
                  <a:pt x="21600" y="21600"/>
                </a:lnTo>
                <a:lnTo>
                  <a:pt x="0" y="21600"/>
                </a:lnTo>
                <a:close/>
              </a:path>
              <a:path w="21600" h="21600" extrusionOk="0">
                <a:moveTo>
                  <a:pt x="0" y="3085"/>
                </a:moveTo>
                <a:lnTo>
                  <a:pt x="21600" y="3085"/>
                </a:lnTo>
                <a:lnTo>
                  <a:pt x="21600" y="21600"/>
                </a:lnTo>
                <a:lnTo>
                  <a:pt x="0" y="21600"/>
                </a:lnTo>
                <a:lnTo>
                  <a:pt x="0" y="3085"/>
                </a:lnTo>
                <a:close/>
              </a:path>
              <a:path w="21600" h="21600" extrusionOk="0">
                <a:moveTo>
                  <a:pt x="10800" y="4800"/>
                </a:moveTo>
                <a:lnTo>
                  <a:pt x="11925" y="4971"/>
                </a:lnTo>
                <a:lnTo>
                  <a:pt x="13017" y="5442"/>
                </a:lnTo>
                <a:lnTo>
                  <a:pt x="14046" y="6128"/>
                </a:lnTo>
                <a:lnTo>
                  <a:pt x="14914" y="7071"/>
                </a:lnTo>
                <a:lnTo>
                  <a:pt x="15621" y="8271"/>
                </a:lnTo>
                <a:lnTo>
                  <a:pt x="16167" y="9514"/>
                </a:lnTo>
                <a:lnTo>
                  <a:pt x="16425" y="11014"/>
                </a:lnTo>
                <a:lnTo>
                  <a:pt x="16585" y="12471"/>
                </a:lnTo>
                <a:lnTo>
                  <a:pt x="16489" y="14014"/>
                </a:lnTo>
                <a:lnTo>
                  <a:pt x="16135" y="15471"/>
                </a:lnTo>
                <a:lnTo>
                  <a:pt x="15621" y="16800"/>
                </a:lnTo>
                <a:lnTo>
                  <a:pt x="14914" y="18000"/>
                </a:lnTo>
                <a:lnTo>
                  <a:pt x="14046" y="18942"/>
                </a:lnTo>
                <a:lnTo>
                  <a:pt x="13050" y="19671"/>
                </a:lnTo>
                <a:lnTo>
                  <a:pt x="11925" y="20057"/>
                </a:lnTo>
                <a:lnTo>
                  <a:pt x="10832" y="20185"/>
                </a:lnTo>
                <a:lnTo>
                  <a:pt x="9675" y="20142"/>
                </a:lnTo>
                <a:lnTo>
                  <a:pt x="8582" y="19628"/>
                </a:lnTo>
                <a:lnTo>
                  <a:pt x="7553" y="18942"/>
                </a:lnTo>
                <a:lnTo>
                  <a:pt x="6717" y="17957"/>
                </a:lnTo>
                <a:lnTo>
                  <a:pt x="5946" y="16842"/>
                </a:lnTo>
                <a:lnTo>
                  <a:pt x="5464" y="15514"/>
                </a:lnTo>
                <a:lnTo>
                  <a:pt x="5078" y="14014"/>
                </a:lnTo>
                <a:lnTo>
                  <a:pt x="5014" y="12514"/>
                </a:lnTo>
                <a:lnTo>
                  <a:pt x="5110" y="11014"/>
                </a:lnTo>
                <a:lnTo>
                  <a:pt x="5528" y="9557"/>
                </a:lnTo>
                <a:lnTo>
                  <a:pt x="6010" y="8228"/>
                </a:lnTo>
                <a:lnTo>
                  <a:pt x="6750" y="7114"/>
                </a:lnTo>
                <a:lnTo>
                  <a:pt x="7650" y="6085"/>
                </a:lnTo>
                <a:lnTo>
                  <a:pt x="8614" y="5400"/>
                </a:lnTo>
                <a:lnTo>
                  <a:pt x="9707" y="4971"/>
                </a:lnTo>
                <a:lnTo>
                  <a:pt x="10800" y="4800"/>
                </a:lnTo>
                <a:close/>
              </a:path>
              <a:path w="21600" h="21600" extrusionOk="0">
                <a:moveTo>
                  <a:pt x="8003" y="8057"/>
                </a:moveTo>
                <a:lnTo>
                  <a:pt x="8807" y="7371"/>
                </a:lnTo>
                <a:lnTo>
                  <a:pt x="9546" y="6985"/>
                </a:lnTo>
                <a:lnTo>
                  <a:pt x="10446" y="6771"/>
                </a:lnTo>
                <a:lnTo>
                  <a:pt x="11217" y="6771"/>
                </a:lnTo>
                <a:lnTo>
                  <a:pt x="12053" y="7028"/>
                </a:lnTo>
                <a:lnTo>
                  <a:pt x="12889" y="7457"/>
                </a:lnTo>
                <a:lnTo>
                  <a:pt x="13628" y="8100"/>
                </a:lnTo>
                <a:lnTo>
                  <a:pt x="14175" y="8871"/>
                </a:lnTo>
                <a:lnTo>
                  <a:pt x="14625" y="9814"/>
                </a:lnTo>
                <a:lnTo>
                  <a:pt x="14978" y="10885"/>
                </a:lnTo>
                <a:lnTo>
                  <a:pt x="15171" y="12042"/>
                </a:lnTo>
                <a:lnTo>
                  <a:pt x="15107" y="13114"/>
                </a:lnTo>
                <a:lnTo>
                  <a:pt x="15042" y="14228"/>
                </a:lnTo>
                <a:lnTo>
                  <a:pt x="14689" y="15257"/>
                </a:lnTo>
                <a:lnTo>
                  <a:pt x="14207" y="16285"/>
                </a:lnTo>
                <a:lnTo>
                  <a:pt x="13596" y="17057"/>
                </a:lnTo>
                <a:lnTo>
                  <a:pt x="12889" y="17657"/>
                </a:lnTo>
                <a:lnTo>
                  <a:pt x="12053" y="18085"/>
                </a:lnTo>
                <a:lnTo>
                  <a:pt x="11185" y="18257"/>
                </a:lnTo>
                <a:lnTo>
                  <a:pt x="10414" y="18214"/>
                </a:lnTo>
                <a:lnTo>
                  <a:pt x="9546" y="18042"/>
                </a:lnTo>
                <a:lnTo>
                  <a:pt x="8742" y="17614"/>
                </a:lnTo>
                <a:lnTo>
                  <a:pt x="8003" y="17014"/>
                </a:lnTo>
                <a:lnTo>
                  <a:pt x="7457" y="16242"/>
                </a:lnTo>
                <a:lnTo>
                  <a:pt x="6975" y="15257"/>
                </a:lnTo>
                <a:lnTo>
                  <a:pt x="6653" y="14142"/>
                </a:lnTo>
                <a:lnTo>
                  <a:pt x="6492" y="13114"/>
                </a:lnTo>
                <a:lnTo>
                  <a:pt x="6525" y="11914"/>
                </a:lnTo>
                <a:lnTo>
                  <a:pt x="6621" y="10842"/>
                </a:lnTo>
                <a:lnTo>
                  <a:pt x="6942" y="9771"/>
                </a:lnTo>
                <a:lnTo>
                  <a:pt x="7457" y="8785"/>
                </a:lnTo>
                <a:lnTo>
                  <a:pt x="8003" y="8057"/>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3649250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Casper\Desktop\28765071_1509068709399903_8205872311379689472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7919"/>
            <a:ext cx="6912768"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641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Genel olarak</a:t>
            </a:r>
            <a:r>
              <a:rPr lang="tr-TR" dirty="0" smtClean="0">
                <a:solidFill>
                  <a:srgbClr val="FF0000"/>
                </a:solidFill>
              </a:rPr>
              <a:t> görüş </a:t>
            </a:r>
            <a:r>
              <a:rPr lang="tr-TR" dirty="0" smtClean="0"/>
              <a:t>insanın olay, varlık veya ortaya atılan düşüncelere dair bir anlayış geliştirmesi olarak tanımlanabilir.</a:t>
            </a:r>
            <a:endParaRPr lang="tr-TR" dirty="0"/>
          </a:p>
        </p:txBody>
      </p:sp>
      <p:sp>
        <p:nvSpPr>
          <p:cNvPr id="4" name="Dikdörtgen 3"/>
          <p:cNvSpPr/>
          <p:nvPr/>
        </p:nvSpPr>
        <p:spPr>
          <a:xfrm>
            <a:off x="251520" y="201414"/>
            <a:ext cx="2262158" cy="923330"/>
          </a:xfrm>
          <a:prstGeom prst="rect">
            <a:avLst/>
          </a:prstGeom>
          <a:noFill/>
        </p:spPr>
        <p:txBody>
          <a:bodyPr wrap="none" lIns="91440" tIns="45720" rIns="91440" bIns="45720">
            <a:spAutoFit/>
          </a:bodyPr>
          <a:lstStyle/>
          <a:p>
            <a:pPr algn="ctr"/>
            <a:r>
              <a:rPr lang="tr-TR" sz="5400" b="1" cap="none" spc="0"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GÖRÜŞ</a:t>
            </a:r>
            <a:endParaRPr lang="tr-TR" sz="5400" b="1" cap="none" spc="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pic>
        <p:nvPicPr>
          <p:cNvPr id="8194" name="Picture 2" descr="C:\Users\Casper\Desktop\random-questions-for-a-startup-lawy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3429000"/>
            <a:ext cx="5315299" cy="3101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640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600200"/>
            <a:ext cx="8784976" cy="4853136"/>
          </a:xfrm>
        </p:spPr>
        <p:txBody>
          <a:bodyPr/>
          <a:lstStyle/>
          <a:p>
            <a:pPr marL="0" indent="0">
              <a:buNone/>
            </a:pPr>
            <a:r>
              <a:rPr lang="tr-TR" dirty="0" smtClean="0"/>
              <a:t>Birden çok terimden oluşan, doğru ya da yanlış yargı bildiren cümlelerdir. Gramer açısında her önerme, bir cümledir.</a:t>
            </a:r>
          </a:p>
          <a:p>
            <a:pPr marL="0" indent="0">
              <a:buNone/>
            </a:pPr>
            <a:r>
              <a:rPr lang="tr-TR" dirty="0" smtClean="0"/>
              <a:t>Yargı biçimi olarak önerme, kavrama başka bir kavram yüklemek ya da bir kavramı başka bir kavram altında sınıflandırmaktır. </a:t>
            </a:r>
            <a:r>
              <a:rPr lang="tr-TR" dirty="0" smtClean="0">
                <a:solidFill>
                  <a:srgbClr val="FF0000"/>
                </a:solidFill>
              </a:rPr>
              <a:t>Örneğin:</a:t>
            </a:r>
          </a:p>
        </p:txBody>
      </p:sp>
      <p:sp>
        <p:nvSpPr>
          <p:cNvPr id="4" name="Dikdörtgen 3"/>
          <p:cNvSpPr/>
          <p:nvPr/>
        </p:nvSpPr>
        <p:spPr>
          <a:xfrm>
            <a:off x="395536" y="260648"/>
            <a:ext cx="2781531" cy="923330"/>
          </a:xfrm>
          <a:prstGeom prst="rect">
            <a:avLst/>
          </a:prstGeom>
          <a:noFill/>
        </p:spPr>
        <p:txBody>
          <a:bodyPr wrap="none" lIns="91440" tIns="45720" rIns="91440" bIns="45720">
            <a:spAutoFit/>
          </a:bodyPr>
          <a:lstStyle/>
          <a:p>
            <a:pPr algn="ctr"/>
            <a:r>
              <a:rPr lang="tr-TR" sz="5400" b="1" cap="none" spc="0"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ÖNERME</a:t>
            </a:r>
            <a:endParaRPr lang="tr-TR" sz="5400" b="1" cap="none" spc="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
        <p:nvSpPr>
          <p:cNvPr id="5" name="Yuvarlatılmış Dikdörtgen 4"/>
          <p:cNvSpPr/>
          <p:nvPr/>
        </p:nvSpPr>
        <p:spPr>
          <a:xfrm>
            <a:off x="179512" y="4869160"/>
            <a:ext cx="4392488"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smtClean="0">
                <a:solidFill>
                  <a:schemeClr val="tx1">
                    <a:lumMod val="95000"/>
                    <a:lumOff val="5000"/>
                  </a:schemeClr>
                </a:solidFill>
              </a:rPr>
              <a:t>İnsan akıllı bir canlıdır. </a:t>
            </a:r>
            <a:endParaRPr lang="tr-TR" sz="2800" dirty="0">
              <a:solidFill>
                <a:schemeClr val="tx1">
                  <a:lumMod val="95000"/>
                  <a:lumOff val="5000"/>
                </a:schemeClr>
              </a:solidFill>
            </a:endParaRPr>
          </a:p>
        </p:txBody>
      </p:sp>
      <p:sp>
        <p:nvSpPr>
          <p:cNvPr id="6" name="Sağ Ok 5"/>
          <p:cNvSpPr/>
          <p:nvPr/>
        </p:nvSpPr>
        <p:spPr>
          <a:xfrm>
            <a:off x="4684636" y="5134332"/>
            <a:ext cx="576064" cy="3337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p:cNvSpPr/>
          <p:nvPr/>
        </p:nvSpPr>
        <p:spPr>
          <a:xfrm>
            <a:off x="5521424" y="4775585"/>
            <a:ext cx="3443064" cy="1384995"/>
          </a:xfrm>
          <a:prstGeom prst="rect">
            <a:avLst/>
          </a:prstGeom>
        </p:spPr>
        <p:txBody>
          <a:bodyPr wrap="square">
            <a:spAutoFit/>
          </a:bodyPr>
          <a:lstStyle/>
          <a:p>
            <a:r>
              <a:rPr lang="tr-TR" sz="2800" dirty="0" smtClean="0"/>
              <a:t>İnsan, akıllı ve canlı sınıfı içinde konumlandırılmıştır.</a:t>
            </a:r>
            <a:endParaRPr lang="tr-TR" sz="2800" dirty="0"/>
          </a:p>
        </p:txBody>
      </p:sp>
    </p:spTree>
    <p:extLst>
      <p:ext uri="{BB962C8B-B14F-4D97-AF65-F5344CB8AC3E}">
        <p14:creationId xmlns:p14="http://schemas.microsoft.com/office/powerpoint/2010/main" val="4038081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77500" lnSpcReduction="20000"/>
          </a:bodyPr>
          <a:lstStyle/>
          <a:p>
            <a:r>
              <a:rPr lang="tr-TR" dirty="0" smtClean="0"/>
              <a:t>Argüman, belli kanıtlara dayanarak ortaya çıkarılan yeni bir yargıdır.</a:t>
            </a:r>
          </a:p>
          <a:p>
            <a:r>
              <a:rPr lang="tr-TR" dirty="0" smtClean="0"/>
              <a:t> Sonuç önermesine destek olan önerme veya önermelere </a:t>
            </a:r>
            <a:r>
              <a:rPr lang="tr-TR" dirty="0" smtClean="0">
                <a:solidFill>
                  <a:srgbClr val="FF0000"/>
                </a:solidFill>
              </a:rPr>
              <a:t>öncül </a:t>
            </a:r>
            <a:r>
              <a:rPr lang="tr-TR" dirty="0" smtClean="0"/>
              <a:t>adı verilir. Öncüllerden sonuca varma işlemine </a:t>
            </a:r>
            <a:r>
              <a:rPr lang="tr-TR" dirty="0" err="1" smtClean="0">
                <a:solidFill>
                  <a:srgbClr val="FF0000"/>
                </a:solidFill>
              </a:rPr>
              <a:t>argümantasyon</a:t>
            </a:r>
            <a:r>
              <a:rPr lang="tr-TR" dirty="0" smtClean="0"/>
              <a:t> denir. Sonuç, yeni bir yargıdan oluşabilir. Burada önemli olan öncüllerin sonuç yargısına dayanak oluşturmasıdır.</a:t>
            </a:r>
          </a:p>
          <a:p>
            <a:r>
              <a:rPr lang="tr-TR" dirty="0" smtClean="0"/>
              <a:t>Argüman: Bir görüşü desteklemek ve doğrulamak amacıyla bir ya da daha fazla öncülden sonucun </a:t>
            </a:r>
            <a:r>
              <a:rPr lang="tr-TR" dirty="0" err="1" smtClean="0"/>
              <a:t>çıkarsandığı</a:t>
            </a:r>
            <a:r>
              <a:rPr lang="tr-TR" dirty="0" smtClean="0"/>
              <a:t> kanıtlama tarzı. </a:t>
            </a:r>
            <a:r>
              <a:rPr lang="tr-TR" dirty="0" smtClean="0">
                <a:solidFill>
                  <a:srgbClr val="FF0000"/>
                </a:solidFill>
              </a:rPr>
              <a:t>Örneğin</a:t>
            </a:r>
            <a:r>
              <a:rPr lang="tr-TR" dirty="0" smtClean="0"/>
              <a:t>:</a:t>
            </a:r>
          </a:p>
          <a:p>
            <a:pPr marL="0" indent="0">
              <a:buNone/>
            </a:pPr>
            <a:r>
              <a:rPr lang="tr-TR" dirty="0" smtClean="0"/>
              <a:t>-Boğaziçi üniversitesini kazanmak için düzenli ve sürekli çalışmak gerekir. Çünkü bu üniversiteyi kazanmak isteyen çok sayıda öğrenci var. Onları geçebilmek için çok çalışmalıyız.</a:t>
            </a:r>
            <a:endParaRPr lang="tr-TR" dirty="0"/>
          </a:p>
        </p:txBody>
      </p:sp>
      <p:sp>
        <p:nvSpPr>
          <p:cNvPr id="4" name="Dikdörtgen 3"/>
          <p:cNvSpPr/>
          <p:nvPr/>
        </p:nvSpPr>
        <p:spPr>
          <a:xfrm>
            <a:off x="395536" y="260648"/>
            <a:ext cx="3364447" cy="923330"/>
          </a:xfrm>
          <a:prstGeom prst="rect">
            <a:avLst/>
          </a:prstGeom>
          <a:noFill/>
        </p:spPr>
        <p:txBody>
          <a:bodyPr wrap="none" lIns="91440" tIns="45720" rIns="91440" bIns="45720">
            <a:spAutoFit/>
          </a:bodyPr>
          <a:lstStyle/>
          <a:p>
            <a:pPr algn="ctr"/>
            <a:r>
              <a:rPr lang="tr-TR" sz="5400" b="1" cap="none" spc="0"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ARGÜMAN</a:t>
            </a:r>
            <a:endParaRPr lang="tr-TR" sz="5400" b="1" cap="none" spc="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30189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92500"/>
          </a:bodyPr>
          <a:lstStyle/>
          <a:p>
            <a:r>
              <a:rPr lang="tr-TR" dirty="0" smtClean="0"/>
              <a:t>Akıl yürütme verilerden sonuç çıkarma işlemidir. Doğru ya da kabul görmüş yargılara dayanarak yeni yargılar çıkarma işlemidir. En yaygınları </a:t>
            </a:r>
            <a:r>
              <a:rPr lang="tr-TR" dirty="0" smtClean="0">
                <a:solidFill>
                  <a:srgbClr val="C00000"/>
                </a:solidFill>
              </a:rPr>
              <a:t>tümevarım, tümdengelim ve analoji</a:t>
            </a:r>
            <a:r>
              <a:rPr lang="tr-TR" dirty="0" smtClean="0"/>
              <a:t>dir.</a:t>
            </a:r>
          </a:p>
          <a:p>
            <a:r>
              <a:rPr lang="tr-TR" dirty="0" smtClean="0"/>
              <a:t>En az iki önermeden sonuç çıkarma işlemidir. Yani öncüller yardımıyla sonuca ulaşılır. Tek başına hiçbir önerme akıl yürütme olamaz.</a:t>
            </a:r>
          </a:p>
          <a:p>
            <a:r>
              <a:rPr lang="tr-TR" dirty="0" smtClean="0"/>
              <a:t>ÖRNEĞİN: Bütün insanlar ölümlüdür. Sokrates bir insandır. O zaman Sokrates de ölümlüdür.</a:t>
            </a:r>
          </a:p>
        </p:txBody>
      </p:sp>
      <p:sp>
        <p:nvSpPr>
          <p:cNvPr id="4" name="Dikdörtgen 3"/>
          <p:cNvSpPr/>
          <p:nvPr/>
        </p:nvSpPr>
        <p:spPr>
          <a:xfrm>
            <a:off x="2123728" y="188640"/>
            <a:ext cx="4557659" cy="923330"/>
          </a:xfrm>
          <a:prstGeom prst="rect">
            <a:avLst/>
          </a:prstGeom>
          <a:noFill/>
        </p:spPr>
        <p:txBody>
          <a:bodyPr wrap="none" lIns="91440" tIns="45720" rIns="91440" bIns="45720">
            <a:spAutoFit/>
          </a:bodyPr>
          <a:lstStyle/>
          <a:p>
            <a:pPr algn="ctr"/>
            <a:r>
              <a:rPr lang="tr-TR" sz="5400" b="1" dirty="0" smtClean="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rPr>
              <a:t>AKIL YÜRÜTME</a:t>
            </a:r>
            <a:endParaRPr lang="tr-TR" sz="5400" b="1" cap="none" spc="0" dirty="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1613111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lstStyle/>
          <a:p>
            <a:r>
              <a:rPr lang="tr-TR" dirty="0" smtClean="0">
                <a:solidFill>
                  <a:srgbClr val="FF0000"/>
                </a:solidFill>
              </a:rPr>
              <a:t>AKIL YÜRÜTME</a:t>
            </a:r>
            <a:endParaRPr lang="tr-TR" dirty="0">
              <a:solidFill>
                <a:srgbClr val="FF0000"/>
              </a:solidFill>
            </a:endParaRPr>
          </a:p>
        </p:txBody>
      </p:sp>
      <p:sp>
        <p:nvSpPr>
          <p:cNvPr id="3" name="İçerik Yer Tutucusu 2"/>
          <p:cNvSpPr>
            <a:spLocks noGrp="1"/>
          </p:cNvSpPr>
          <p:nvPr>
            <p:ph idx="1"/>
          </p:nvPr>
        </p:nvSpPr>
        <p:spPr>
          <a:xfrm>
            <a:off x="107505" y="1124744"/>
            <a:ext cx="6157852" cy="5256584"/>
          </a:xfrm>
        </p:spPr>
        <p:txBody>
          <a:bodyPr>
            <a:normAutofit fontScale="92500" lnSpcReduction="10000"/>
          </a:bodyPr>
          <a:lstStyle/>
          <a:p>
            <a:r>
              <a:rPr lang="tr-TR" dirty="0" smtClean="0"/>
              <a:t>Düşünceleri, bilinçli, amaçlı ve tutarlı bir biçimde birbirine bağlama işlemidir.(Ahmet Cevizci)</a:t>
            </a:r>
          </a:p>
          <a:p>
            <a:r>
              <a:rPr lang="tr-TR" dirty="0" smtClean="0"/>
              <a:t>En az iki düşünce arasında, bu düşüncelerde birinin öbürünün kanıtlayanı olarak ele alıp buradan bir sonuca ulaşmaktır.(Doğan Özlem)</a:t>
            </a:r>
          </a:p>
          <a:p>
            <a:r>
              <a:rPr lang="tr-TR" dirty="0" smtClean="0"/>
              <a:t>Bilinen ya da doğru kabul edilen belli önermelerden başka önermeler çıkarma işlemidir.(Bedia Akarsu)</a:t>
            </a:r>
          </a:p>
        </p:txBody>
      </p:sp>
      <p:pic>
        <p:nvPicPr>
          <p:cNvPr id="7170" name="Picture 2" descr="C:\Users\Casper\Desktop\Thinking_hea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5357" y="2348880"/>
            <a:ext cx="2878643" cy="3237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975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AKIL YÜRÜTME</a:t>
            </a:r>
            <a:endParaRPr lang="tr-TR" dirty="0">
              <a:solidFill>
                <a:srgbClr val="FF0000"/>
              </a:solidFill>
            </a:endParaRPr>
          </a:p>
        </p:txBody>
      </p:sp>
      <p:sp>
        <p:nvSpPr>
          <p:cNvPr id="3" name="İçerik Yer Tutucusu 2"/>
          <p:cNvSpPr>
            <a:spLocks noGrp="1"/>
          </p:cNvSpPr>
          <p:nvPr>
            <p:ph idx="1"/>
          </p:nvPr>
        </p:nvSpPr>
        <p:spPr/>
        <p:txBody>
          <a:bodyPr>
            <a:normAutofit lnSpcReduction="10000"/>
          </a:bodyPr>
          <a:lstStyle/>
          <a:p>
            <a:r>
              <a:rPr lang="tr-TR" dirty="0" smtClean="0"/>
              <a:t>İnsanların düşünceleri farklı olsa da düşünme biçimleri benzerdir. Bu benzerlik, genel olarak akıl yürütme şeklinden kaynaklanır. Akıl yürütme, en az iki yargı arasında birini diğerinin kanıtı olarak görüp bunlardan sonuç çıkarma işlemidir. Akıl yürütme, düşünme ve yeni bilgi oluşturmada mantıksal geçerlilik ve tutarlılığı sağlayan önemli bir unsurdur. Akıl yürütmenin yaygın üç türü vardır: </a:t>
            </a:r>
            <a:r>
              <a:rPr lang="tr-TR" dirty="0" smtClean="0">
                <a:solidFill>
                  <a:srgbClr val="FF0000"/>
                </a:solidFill>
              </a:rPr>
              <a:t>tümdengelim, tümevarım ve analoji</a:t>
            </a:r>
            <a:r>
              <a:rPr lang="tr-TR" dirty="0" smtClean="0"/>
              <a:t>.</a:t>
            </a:r>
            <a:endParaRPr lang="tr-TR" dirty="0"/>
          </a:p>
        </p:txBody>
      </p:sp>
    </p:spTree>
    <p:extLst>
      <p:ext uri="{BB962C8B-B14F-4D97-AF65-F5344CB8AC3E}">
        <p14:creationId xmlns:p14="http://schemas.microsoft.com/office/powerpoint/2010/main" val="1597735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43891" y="2355889"/>
            <a:ext cx="8229600" cy="785079"/>
          </a:xfrm>
        </p:spPr>
        <p:txBody>
          <a:bodyPr/>
          <a:lstStyle/>
          <a:p>
            <a:r>
              <a:rPr lang="tr-TR" dirty="0" smtClean="0">
                <a:solidFill>
                  <a:srgbClr val="FF0000"/>
                </a:solidFill>
              </a:rPr>
              <a:t>TÜMDENGELİM(DEDÜKSİYON)</a:t>
            </a:r>
            <a:endParaRPr lang="tr-TR" dirty="0">
              <a:solidFill>
                <a:srgbClr val="FF0000"/>
              </a:solidFill>
            </a:endParaRPr>
          </a:p>
        </p:txBody>
      </p:sp>
      <p:sp>
        <p:nvSpPr>
          <p:cNvPr id="3" name="İçerik Yer Tutucusu 2"/>
          <p:cNvSpPr>
            <a:spLocks noGrp="1"/>
          </p:cNvSpPr>
          <p:nvPr>
            <p:ph idx="1"/>
          </p:nvPr>
        </p:nvSpPr>
        <p:spPr>
          <a:xfrm>
            <a:off x="179512" y="3068960"/>
            <a:ext cx="8784976" cy="3672408"/>
          </a:xfrm>
        </p:spPr>
        <p:txBody>
          <a:bodyPr>
            <a:noAutofit/>
          </a:bodyPr>
          <a:lstStyle/>
          <a:p>
            <a:r>
              <a:rPr lang="tr-TR" sz="2200" dirty="0" smtClean="0"/>
              <a:t>Tümdengelim, öncüller doğru olarak kabul edildiğinde sonucun zorunlu olarak çıktığı tek akıl yürütme biçimidir. Bu bağlamda en güçlü argümanlar tümdengelim ile ortaya konur. Günlük hayatta sıkça kullanılan pek çok akıl yürütmede tümdengelimden yararlanılır. </a:t>
            </a:r>
          </a:p>
          <a:p>
            <a:pPr marL="0" indent="0">
              <a:buNone/>
            </a:pPr>
            <a:r>
              <a:rPr lang="tr-TR" sz="2200" dirty="0" smtClean="0"/>
              <a:t>Örnek</a:t>
            </a:r>
          </a:p>
          <a:p>
            <a:r>
              <a:rPr lang="tr-TR" sz="2200" dirty="0" smtClean="0"/>
              <a:t>1. Öncül önerme: Bütün çiçekler bitkidir.</a:t>
            </a:r>
          </a:p>
          <a:p>
            <a:r>
              <a:rPr lang="tr-TR" sz="2200" dirty="0" smtClean="0"/>
              <a:t>2. Öncül önerme: Bütün güller çiçektir.</a:t>
            </a:r>
          </a:p>
          <a:p>
            <a:r>
              <a:rPr lang="tr-TR" sz="2200" dirty="0" smtClean="0"/>
              <a:t>Sonuç önermesi: O hâlde bütün güller de bitkidir. </a:t>
            </a:r>
          </a:p>
          <a:p>
            <a:pPr marL="0" indent="0">
              <a:buNone/>
            </a:pPr>
            <a:r>
              <a:rPr lang="tr-TR" sz="2200" dirty="0" smtClean="0"/>
              <a:t>Yukarıdaki argüman tümelden tümele doğru kurulmuştur. </a:t>
            </a:r>
          </a:p>
          <a:p>
            <a:endParaRPr lang="tr-TR" sz="2000" dirty="0" smtClean="0"/>
          </a:p>
          <a:p>
            <a:endParaRPr lang="tr-TR" sz="2000" dirty="0" smtClean="0"/>
          </a:p>
        </p:txBody>
      </p:sp>
      <p:pic>
        <p:nvPicPr>
          <p:cNvPr id="9219" name="Picture 3" descr="C:\Users\Casper\Desktop\felsefe-nedir_4910_16-05-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255" y="0"/>
            <a:ext cx="7848873" cy="234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538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BASİTÇE;</a:t>
            </a:r>
            <a:endParaRPr lang="tr-TR" dirty="0">
              <a:solidFill>
                <a:srgbClr val="FF0000"/>
              </a:solidFill>
            </a:endParaRPr>
          </a:p>
        </p:txBody>
      </p:sp>
      <p:sp>
        <p:nvSpPr>
          <p:cNvPr id="3" name="İçerik Yer Tutucusu 2"/>
          <p:cNvSpPr>
            <a:spLocks noGrp="1"/>
          </p:cNvSpPr>
          <p:nvPr>
            <p:ph idx="1"/>
          </p:nvPr>
        </p:nvSpPr>
        <p:spPr/>
        <p:txBody>
          <a:bodyPr>
            <a:normAutofit fontScale="85000" lnSpcReduction="10000"/>
          </a:bodyPr>
          <a:lstStyle/>
          <a:p>
            <a:r>
              <a:rPr lang="tr-TR" dirty="0" smtClean="0"/>
              <a:t>Tümdengelim genel yargılarda hareket ederek özel olayların açıklanmasında izlenen akıl yürütme yoludur.</a:t>
            </a:r>
          </a:p>
          <a:p>
            <a:r>
              <a:rPr lang="tr-TR" dirty="0" smtClean="0"/>
              <a:t>Zihnin tümelden tikele, genelden özele gidiş yoludur.</a:t>
            </a:r>
          </a:p>
          <a:p>
            <a:endParaRPr lang="tr-TR" dirty="0" smtClean="0"/>
          </a:p>
          <a:p>
            <a:pPr marL="0" indent="0">
              <a:buNone/>
            </a:pPr>
            <a:r>
              <a:rPr lang="tr-TR" dirty="0" smtClean="0">
                <a:solidFill>
                  <a:srgbClr val="FF0000"/>
                </a:solidFill>
              </a:rPr>
              <a:t>Örnek</a:t>
            </a:r>
          </a:p>
          <a:p>
            <a:r>
              <a:rPr lang="tr-TR" dirty="0" smtClean="0"/>
              <a:t>1. Öncül önerme: Tüm kuşlar uçar.</a:t>
            </a:r>
          </a:p>
          <a:p>
            <a:r>
              <a:rPr lang="tr-TR" dirty="0" smtClean="0"/>
              <a:t>2. Öncül önerme: Serçe bir kuştur.</a:t>
            </a:r>
          </a:p>
          <a:p>
            <a:r>
              <a:rPr lang="tr-TR" dirty="0" smtClean="0"/>
              <a:t>Sonuç önermesi: O hâlde serçe de uçar. </a:t>
            </a:r>
          </a:p>
          <a:p>
            <a:endParaRPr lang="tr-TR" dirty="0" smtClean="0"/>
          </a:p>
          <a:p>
            <a:pPr marL="0" indent="0">
              <a:buNone/>
            </a:pPr>
            <a:r>
              <a:rPr lang="tr-TR" dirty="0" smtClean="0"/>
              <a:t>Yukarıdaki argüman tümelden tikele doğru kurulmuştur. </a:t>
            </a:r>
          </a:p>
          <a:p>
            <a:endParaRPr lang="tr-TR" dirty="0"/>
          </a:p>
        </p:txBody>
      </p:sp>
    </p:spTree>
    <p:extLst>
      <p:ext uri="{BB962C8B-B14F-4D97-AF65-F5344CB8AC3E}">
        <p14:creationId xmlns:p14="http://schemas.microsoft.com/office/powerpoint/2010/main" val="1282114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196" y="1844824"/>
            <a:ext cx="8229600" cy="648071"/>
          </a:xfrm>
        </p:spPr>
        <p:txBody>
          <a:bodyPr>
            <a:normAutofit fontScale="90000"/>
          </a:bodyPr>
          <a:lstStyle/>
          <a:p>
            <a:r>
              <a:rPr lang="tr-TR" dirty="0" smtClean="0">
                <a:solidFill>
                  <a:srgbClr val="FF0000"/>
                </a:solidFill>
              </a:rPr>
              <a:t>TÜMEVARIM(ENDÜKSİYON)</a:t>
            </a:r>
            <a:endParaRPr lang="tr-TR" dirty="0">
              <a:solidFill>
                <a:srgbClr val="FF0000"/>
              </a:solidFill>
            </a:endParaRPr>
          </a:p>
        </p:txBody>
      </p:sp>
      <p:sp>
        <p:nvSpPr>
          <p:cNvPr id="3" name="İçerik Yer Tutucusu 2"/>
          <p:cNvSpPr>
            <a:spLocks noGrp="1"/>
          </p:cNvSpPr>
          <p:nvPr>
            <p:ph idx="1"/>
          </p:nvPr>
        </p:nvSpPr>
        <p:spPr>
          <a:xfrm>
            <a:off x="107504" y="2537520"/>
            <a:ext cx="8856984" cy="4320480"/>
          </a:xfrm>
        </p:spPr>
        <p:txBody>
          <a:bodyPr>
            <a:normAutofit fontScale="85000" lnSpcReduction="20000"/>
          </a:bodyPr>
          <a:lstStyle/>
          <a:p>
            <a:pPr marL="0" indent="0">
              <a:buNone/>
            </a:pPr>
            <a:r>
              <a:rPr lang="tr-TR" dirty="0" smtClean="0">
                <a:solidFill>
                  <a:srgbClr val="FF0000"/>
                </a:solidFill>
              </a:rPr>
              <a:t>Tümevarım (Endüksiyon): </a:t>
            </a:r>
            <a:r>
              <a:rPr lang="tr-TR" dirty="0" smtClean="0"/>
              <a:t>Tek tek olay ve olgulardan genel yasalara veya tikel önermeden hareketle tümel önermeye doğru giden akıl yürütme biçimidir. Sonuçları kesin olmamakla birlikte güvenilirdir. </a:t>
            </a:r>
          </a:p>
          <a:p>
            <a:endParaRPr lang="tr-TR" dirty="0" smtClean="0"/>
          </a:p>
          <a:p>
            <a:pPr marL="0" indent="0">
              <a:buNone/>
            </a:pPr>
            <a:r>
              <a:rPr lang="tr-TR" dirty="0" smtClean="0"/>
              <a:t>Örnek</a:t>
            </a:r>
          </a:p>
          <a:p>
            <a:r>
              <a:rPr lang="tr-TR" dirty="0" smtClean="0"/>
              <a:t>1. Öncül önerme: Metal olan demir ısıtılınca genleşir.</a:t>
            </a:r>
          </a:p>
          <a:p>
            <a:r>
              <a:rPr lang="tr-TR" dirty="0" smtClean="0"/>
              <a:t>2. Öncül önerme: Metal olan bakır ısıtılınca genleşir.</a:t>
            </a:r>
          </a:p>
          <a:p>
            <a:r>
              <a:rPr lang="tr-TR" dirty="0" smtClean="0"/>
              <a:t>3. Öncül önerme: Metal olan alüminyum ısıtılınca genleşir.</a:t>
            </a:r>
          </a:p>
          <a:p>
            <a:r>
              <a:rPr lang="tr-TR" dirty="0" smtClean="0"/>
              <a:t>4. Öncül önerme: Metal olan çinko ısıtılınca genleşir.</a:t>
            </a:r>
          </a:p>
          <a:p>
            <a:r>
              <a:rPr lang="tr-TR" dirty="0" smtClean="0"/>
              <a:t>Sonuç önermesi: O hâlde bütün metaller ısıtılınca genleşir. </a:t>
            </a:r>
          </a:p>
          <a:p>
            <a:endParaRPr lang="tr-TR" dirty="0"/>
          </a:p>
        </p:txBody>
      </p:sp>
      <p:pic>
        <p:nvPicPr>
          <p:cNvPr id="10242" name="Picture 2" descr="C:\Users\Casper\Desktop\cropped-school-of-athens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179507" y="16621"/>
            <a:ext cx="8784977" cy="1900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693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332656"/>
            <a:ext cx="8229600" cy="1143000"/>
          </a:xfrm>
        </p:spPr>
        <p:txBody>
          <a:bodyPr/>
          <a:lstStyle/>
          <a:p>
            <a:r>
              <a:rPr lang="tr-TR" dirty="0" smtClean="0">
                <a:solidFill>
                  <a:srgbClr val="FF0000"/>
                </a:solidFill>
              </a:rPr>
              <a:t>ANALOJİ(BENZEŞİM</a:t>
            </a:r>
            <a:r>
              <a:rPr lang="tr-TR" dirty="0" smtClean="0"/>
              <a:t>)</a:t>
            </a:r>
            <a:endParaRPr lang="tr-TR" dirty="0"/>
          </a:p>
        </p:txBody>
      </p:sp>
      <p:sp>
        <p:nvSpPr>
          <p:cNvPr id="3" name="İçerik Yer Tutucusu 2"/>
          <p:cNvSpPr>
            <a:spLocks noGrp="1"/>
          </p:cNvSpPr>
          <p:nvPr>
            <p:ph idx="1"/>
          </p:nvPr>
        </p:nvSpPr>
        <p:spPr>
          <a:xfrm>
            <a:off x="467544" y="1340768"/>
            <a:ext cx="8229600" cy="5400601"/>
          </a:xfrm>
        </p:spPr>
        <p:txBody>
          <a:bodyPr>
            <a:normAutofit fontScale="85000" lnSpcReduction="20000"/>
          </a:bodyPr>
          <a:lstStyle/>
          <a:p>
            <a:pPr marL="0" indent="0">
              <a:buNone/>
            </a:pPr>
            <a:r>
              <a:rPr lang="tr-TR" dirty="0" smtClean="0">
                <a:solidFill>
                  <a:srgbClr val="FF0000"/>
                </a:solidFill>
              </a:rPr>
              <a:t>Analoji (Benzeşim): </a:t>
            </a:r>
            <a:r>
              <a:rPr lang="tr-TR" dirty="0" smtClean="0"/>
              <a:t>İki farklı nesne veya önerme arasındaki benzerliklere dayanarak çıkarım yapma işlemidir. Biri için ifade edilen benzerliğin diğeri için de geçerli olmasına dayanır. Bir tür benzetme olan analojinin tek başına akıl yürütme olup olamayacağı tartışmalı bir konudur. Analojik akıl yürütmenin tümdengelim veya tümevarıma benzeyen yönleri olmasına rağmen analojide genelleme yapılamaz. Analojide olgu veya nesnelere ilişkin yargılardan yine olgu veya nesnelere ilişkin sonuçlara varılır. </a:t>
            </a:r>
          </a:p>
          <a:p>
            <a:pPr marL="0" indent="0">
              <a:buNone/>
            </a:pPr>
            <a:r>
              <a:rPr lang="tr-TR" dirty="0" smtClean="0"/>
              <a:t>Örnek</a:t>
            </a:r>
          </a:p>
          <a:p>
            <a:r>
              <a:rPr lang="tr-TR" dirty="0" smtClean="0"/>
              <a:t>1. Öncül önerme: Dünya’da ve Mars’ta atmosfer vardır.</a:t>
            </a:r>
          </a:p>
          <a:p>
            <a:r>
              <a:rPr lang="tr-TR" dirty="0" smtClean="0"/>
              <a:t>2. Öncül önerme: Dünya’da yaşam vardır.</a:t>
            </a:r>
          </a:p>
          <a:p>
            <a:r>
              <a:rPr lang="tr-TR" dirty="0" smtClean="0"/>
              <a:t>Sonuç önermesi: O hâlde Mars’ta da yaşam bulunabilir. </a:t>
            </a:r>
            <a:endParaRPr lang="tr-TR" dirty="0"/>
          </a:p>
        </p:txBody>
      </p:sp>
    </p:spTree>
    <p:extLst>
      <p:ext uri="{BB962C8B-B14F-4D97-AF65-F5344CB8AC3E}">
        <p14:creationId xmlns:p14="http://schemas.microsoft.com/office/powerpoint/2010/main" val="661868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3204" y="188641"/>
            <a:ext cx="8229600" cy="2376264"/>
          </a:xfrm>
        </p:spPr>
        <p:txBody>
          <a:bodyPr/>
          <a:lstStyle/>
          <a:p>
            <a:r>
              <a:rPr lang="tr-TR" dirty="0" smtClean="0"/>
              <a:t>Görünen ve bilinen benzeyişlerden görünmeyen ve bilinmeyen benzeyişlere varmaktır. Bir başka anlatımla tikelde tikele giden akıl yürütmedir.</a:t>
            </a:r>
          </a:p>
          <a:p>
            <a:endParaRPr lang="tr-TR" dirty="0"/>
          </a:p>
        </p:txBody>
      </p:sp>
      <p:sp>
        <p:nvSpPr>
          <p:cNvPr id="4" name="Yuvarlatılmış Dikdörtgen 3"/>
          <p:cNvSpPr/>
          <p:nvPr/>
        </p:nvSpPr>
        <p:spPr>
          <a:xfrm>
            <a:off x="251520" y="2204864"/>
            <a:ext cx="8712968" cy="2088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smtClean="0"/>
              <a:t>Patates yumru bitkidir ve yenir.</a:t>
            </a:r>
          </a:p>
          <a:p>
            <a:pPr algn="ctr"/>
            <a:r>
              <a:rPr lang="tr-TR" sz="2400" dirty="0" smtClean="0"/>
              <a:t>Havuç da yumru bitkidir ve o halde havucun da yenmesi gerekir</a:t>
            </a:r>
            <a:r>
              <a:rPr lang="tr-TR" dirty="0" smtClean="0"/>
              <a:t>.</a:t>
            </a:r>
          </a:p>
          <a:p>
            <a:pPr algn="ctr"/>
            <a:endParaRPr lang="tr-TR" dirty="0"/>
          </a:p>
        </p:txBody>
      </p:sp>
      <p:pic>
        <p:nvPicPr>
          <p:cNvPr id="11266" name="Picture 2" descr="C:\Users\Casper\Desktop\depositphotos_185609344-stock-photo-dried-from-potato-soi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4437112"/>
            <a:ext cx="3240360" cy="2211362"/>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Casper\Desktop\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9993" y="4437112"/>
            <a:ext cx="3456384" cy="2211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915793"/>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TotalTime>
  <Words>954</Words>
  <Application>Microsoft Office PowerPoint</Application>
  <PresentationFormat>Ekran Gösterisi (4:3)</PresentationFormat>
  <Paragraphs>72</Paragraphs>
  <Slides>19</Slides>
  <Notes>0</Notes>
  <HiddenSlides>0</HiddenSlides>
  <MMClips>0</MMClips>
  <ScaleCrop>false</ScaleCrop>
  <HeadingPairs>
    <vt:vector size="4" baseType="variant">
      <vt:variant>
        <vt:lpstr>Tema</vt:lpstr>
      </vt:variant>
      <vt:variant>
        <vt:i4>1</vt:i4>
      </vt:variant>
      <vt:variant>
        <vt:lpstr>Slayt Başlıkları</vt:lpstr>
      </vt:variant>
      <vt:variant>
        <vt:i4>19</vt:i4>
      </vt:variant>
    </vt:vector>
  </HeadingPairs>
  <TitlesOfParts>
    <vt:vector size="20"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AKIL YÜRÜTME</vt:lpstr>
      <vt:lpstr>AKIL YÜRÜTME</vt:lpstr>
      <vt:lpstr>TÜMDENGELİM(DEDÜKSİYON)</vt:lpstr>
      <vt:lpstr>BASİTÇE;</vt:lpstr>
      <vt:lpstr>TÜMEVARIM(ENDÜKSİYON)</vt:lpstr>
      <vt:lpstr>ANALOJİ(BENZEŞİM)</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Casper</dc:creator>
  <cp:lastModifiedBy>Casper</cp:lastModifiedBy>
  <cp:revision>18</cp:revision>
  <dcterms:created xsi:type="dcterms:W3CDTF">2018-10-28T08:32:03Z</dcterms:created>
  <dcterms:modified xsi:type="dcterms:W3CDTF">2018-10-28T14:39:01Z</dcterms:modified>
</cp:coreProperties>
</file>