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454" r:id="rId2"/>
    <p:sldId id="474" r:id="rId3"/>
    <p:sldId id="484" r:id="rId4"/>
    <p:sldId id="468" r:id="rId5"/>
    <p:sldId id="467" r:id="rId6"/>
    <p:sldId id="466" r:id="rId7"/>
    <p:sldId id="459" r:id="rId8"/>
    <p:sldId id="461" r:id="rId9"/>
    <p:sldId id="465" r:id="rId10"/>
    <p:sldId id="479" r:id="rId11"/>
    <p:sldId id="480" r:id="rId12"/>
    <p:sldId id="476" r:id="rId13"/>
    <p:sldId id="477" r:id="rId14"/>
    <p:sldId id="478" r:id="rId15"/>
    <p:sldId id="482" r:id="rId16"/>
    <p:sldId id="483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080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04B53-6AA7-4C72-921E-9F79250CC82C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587F0-6448-438E-854D-3DF70B1C414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1113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1712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5784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2240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81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3886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4483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422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422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1631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10522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349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433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42924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1819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56055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785600" y="275925"/>
            <a:ext cx="36576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12800" y="275925"/>
            <a:ext cx="107696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246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76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25E4-5791-4E22-A724-63D5B07CD8FA}" type="datetimeFigureOut">
              <a:rPr lang="tr-TR" smtClean="0"/>
              <a:pPr/>
              <a:t>15.10.2019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763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76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EA5-8458-4968-B13A-EA7BE28A30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01614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90490" y="5141407"/>
            <a:ext cx="11310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endParaRPr lang="tr-TR" sz="3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6" name="4 Dikdörtgen"/>
          <p:cNvSpPr/>
          <p:nvPr/>
        </p:nvSpPr>
        <p:spPr>
          <a:xfrm>
            <a:off x="5722881" y="409902"/>
            <a:ext cx="6243145" cy="60016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33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TARİH ÖNCESİ ÇAĞLAR</a:t>
            </a:r>
          </a:p>
        </p:txBody>
      </p:sp>
      <p:sp>
        <p:nvSpPr>
          <p:cNvPr id="7" name="3 Dikdörtgen"/>
          <p:cNvSpPr/>
          <p:nvPr/>
        </p:nvSpPr>
        <p:spPr>
          <a:xfrm>
            <a:off x="0" y="1"/>
            <a:ext cx="5577840" cy="6986528"/>
          </a:xfrm>
          <a:prstGeom prst="rect">
            <a:avLst/>
          </a:prstGeom>
          <a:solidFill>
            <a:sysClr val="windowText" lastClr="000000"/>
          </a:solidFill>
          <a:ln w="63500">
            <a:gradFill>
              <a:gsLst>
                <a:gs pos="0">
                  <a:srgbClr val="00B0F0"/>
                </a:gs>
                <a:gs pos="50000">
                  <a:srgbClr val="C00000"/>
                </a:gs>
                <a:gs pos="100000">
                  <a:srgbClr val="9BBB59">
                    <a:lumMod val="75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lvl="0"/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1:Yazının </a:t>
            </a:r>
            <a:r>
              <a:rPr lang="tr-TR" sz="2800" b="1" kern="0" dirty="0">
                <a:solidFill>
                  <a:srgbClr val="00B0F0"/>
                </a:solidFill>
                <a:latin typeface="Comic Sans MS" pitchFamily="66" charset="0"/>
              </a:rPr>
              <a:t>kullanılmadığı dönemlerdir.</a:t>
            </a:r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2:Bu dönemde devirlerin birbirlerinden ayrılmasında kullanılan </a:t>
            </a:r>
            <a:r>
              <a:rPr lang="tr-TR" sz="28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araç gereçlerin niteliği </a:t>
            </a:r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ölçüt alınmıştır.</a:t>
            </a:r>
            <a:b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3:Bu dönemde devirler, her yerde </a:t>
            </a:r>
            <a:r>
              <a:rPr lang="tr-TR" sz="28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aynı anda yaşanmamıştır.</a:t>
            </a:r>
            <a:br>
              <a:rPr lang="tr-TR" sz="28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kumimoji="0" lang="tr-TR" sz="2800" b="1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</a:rPr>
              <a:t>4:Yazılı kayıt ve belgelerin olmadığı bu dönemde hakkında tarih bilimi en çok </a:t>
            </a:r>
            <a:r>
              <a:rPr lang="tr-TR" sz="2800" b="1" kern="0" noProof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</a:rPr>
              <a:t>rkeolojiden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</a:rPr>
              <a:t> yararlanır.</a:t>
            </a:r>
            <a:endParaRPr kumimoji="0" lang="tr-TR" sz="2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</a:endParaRPr>
          </a:p>
        </p:txBody>
      </p:sp>
      <p:sp>
        <p:nvSpPr>
          <p:cNvPr id="8" name="16 Dikdörtgen"/>
          <p:cNvSpPr/>
          <p:nvPr/>
        </p:nvSpPr>
        <p:spPr>
          <a:xfrm>
            <a:off x="6085599" y="1856449"/>
            <a:ext cx="2112470" cy="1107996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139700">
              <a:srgbClr val="C0504D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TAS DEVRİ  </a:t>
            </a:r>
            <a:endParaRPr kumimoji="0" lang="tr-TR" sz="2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tr-TR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MÖ. 600.000 - M.Ö. 5000</a:t>
            </a:r>
            <a:r>
              <a:rPr kumimoji="0" lang="tr-TR" sz="2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9" name="13 Metin kutusu"/>
          <p:cNvSpPr txBox="1"/>
          <p:nvPr/>
        </p:nvSpPr>
        <p:spPr>
          <a:xfrm>
            <a:off x="6036775" y="3374279"/>
            <a:ext cx="2448272" cy="86177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glow rad="101600">
              <a:srgbClr val="4BACC6">
                <a:satMod val="175000"/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Kaba Taş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( </a:t>
            </a:r>
            <a:r>
              <a:rPr kumimoji="0" lang="tr-T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Paleolitik )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Devri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14 Metin kutusu"/>
          <p:cNvSpPr txBox="1"/>
          <p:nvPr/>
        </p:nvSpPr>
        <p:spPr>
          <a:xfrm>
            <a:off x="5989477" y="4430127"/>
            <a:ext cx="2448272" cy="86177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glow rad="101600">
              <a:srgbClr val="4BACC6">
                <a:satMod val="175000"/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Yontma Taş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 </a:t>
            </a:r>
            <a:r>
              <a:rPr kumimoji="0" lang="tr-T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Mezolitik )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Devri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15 Metin kutusu"/>
          <p:cNvSpPr txBox="1"/>
          <p:nvPr/>
        </p:nvSpPr>
        <p:spPr>
          <a:xfrm>
            <a:off x="5989478" y="5280391"/>
            <a:ext cx="2448272" cy="86177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glow rad="101600">
              <a:srgbClr val="4BACC6">
                <a:satMod val="175000"/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Cilalı Taş</a:t>
            </a:r>
            <a:r>
              <a:rPr kumimoji="0" lang="tr-T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tr-T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 </a:t>
            </a:r>
            <a:r>
              <a:rPr kumimoji="0" lang="tr-TR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Neolitik) </a:t>
            </a:r>
            <a:r>
              <a:rPr kumimoji="0" lang="tr-TR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Devri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42 Dikdörtgen"/>
          <p:cNvSpPr/>
          <p:nvPr/>
        </p:nvSpPr>
        <p:spPr>
          <a:xfrm>
            <a:off x="9695794" y="3300608"/>
            <a:ext cx="1359032" cy="55399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glow rad="101600">
              <a:srgbClr val="9BBB59">
                <a:satMod val="175000"/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Bakır 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Devri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43 Dikdörtgen"/>
          <p:cNvSpPr/>
          <p:nvPr/>
        </p:nvSpPr>
        <p:spPr>
          <a:xfrm>
            <a:off x="9680029" y="3987030"/>
            <a:ext cx="1359032" cy="55399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glow rad="101600">
              <a:srgbClr val="9BBB59">
                <a:satMod val="175000"/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Tunç 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Devri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44 Dikdörtgen"/>
          <p:cNvSpPr/>
          <p:nvPr/>
        </p:nvSpPr>
        <p:spPr>
          <a:xfrm>
            <a:off x="9648497" y="4672811"/>
            <a:ext cx="1359032" cy="55399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glow rad="101600">
              <a:srgbClr val="9BBB59">
                <a:satMod val="175000"/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Demir 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Devri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45 Düz Bağlayıcı"/>
          <p:cNvCxnSpPr/>
          <p:nvPr/>
        </p:nvCxnSpPr>
        <p:spPr>
          <a:xfrm rot="5400000" flipH="1" flipV="1">
            <a:off x="10596996" y="4224796"/>
            <a:ext cx="1716237" cy="18697"/>
          </a:xfrm>
          <a:prstGeom prst="line">
            <a:avLst/>
          </a:pr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</p:cxnSp>
      <p:cxnSp>
        <p:nvCxnSpPr>
          <p:cNvPr id="16" name="46 Düz Bağlayıcı"/>
          <p:cNvCxnSpPr/>
          <p:nvPr/>
        </p:nvCxnSpPr>
        <p:spPr>
          <a:xfrm>
            <a:off x="11057126" y="4310443"/>
            <a:ext cx="360040" cy="0"/>
          </a:xfrm>
          <a:prstGeom prst="line">
            <a:avLst/>
          </a:pr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</p:cxnSp>
      <p:cxnSp>
        <p:nvCxnSpPr>
          <p:cNvPr id="17" name="47 Düz Bağlayıcı"/>
          <p:cNvCxnSpPr/>
          <p:nvPr/>
        </p:nvCxnSpPr>
        <p:spPr>
          <a:xfrm>
            <a:off x="11072892" y="3388782"/>
            <a:ext cx="360040" cy="0"/>
          </a:xfrm>
          <a:prstGeom prst="line">
            <a:avLst/>
          </a:pr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</p:cxnSp>
      <p:cxnSp>
        <p:nvCxnSpPr>
          <p:cNvPr id="18" name="48 Düz Bağlayıcı"/>
          <p:cNvCxnSpPr/>
          <p:nvPr/>
        </p:nvCxnSpPr>
        <p:spPr>
          <a:xfrm>
            <a:off x="11120188" y="5084200"/>
            <a:ext cx="360040" cy="0"/>
          </a:xfrm>
          <a:prstGeom prst="line">
            <a:avLst/>
          </a:pr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</p:cxnSp>
      <p:sp>
        <p:nvSpPr>
          <p:cNvPr id="19" name="30 Dikdörtgen"/>
          <p:cNvSpPr/>
          <p:nvPr/>
        </p:nvSpPr>
        <p:spPr>
          <a:xfrm>
            <a:off x="9348952" y="1923393"/>
            <a:ext cx="2191407" cy="1107996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139700">
              <a:srgbClr val="C0504D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MADEN DEVRİ </a:t>
            </a:r>
            <a:endParaRPr kumimoji="0" lang="tr-TR" sz="2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da-DK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M.</a:t>
            </a:r>
            <a:r>
              <a:rPr kumimoji="0" lang="tr-TR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</a:t>
            </a:r>
            <a:r>
              <a:rPr kumimoji="0" lang="da-DK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500</a:t>
            </a:r>
            <a:r>
              <a:rPr kumimoji="0" lang="tr-TR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da-DK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M.Ö. 3</a:t>
            </a:r>
            <a:r>
              <a:rPr kumimoji="0" lang="tr-TR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500</a:t>
            </a:r>
            <a:r>
              <a:rPr kumimoji="0" lang="da-DK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cxnSp>
        <p:nvCxnSpPr>
          <p:cNvPr id="20" name="9 Düz Bağlayıcı"/>
          <p:cNvCxnSpPr/>
          <p:nvPr/>
        </p:nvCxnSpPr>
        <p:spPr>
          <a:xfrm rot="10800000" flipV="1">
            <a:off x="7031422" y="1245475"/>
            <a:ext cx="3405350" cy="15767"/>
          </a:xfrm>
          <a:prstGeom prst="line">
            <a:avLst/>
          </a:prstGeom>
          <a:noFill/>
          <a:ln w="381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21" name="10 Düz Bağlayıcı"/>
          <p:cNvCxnSpPr/>
          <p:nvPr/>
        </p:nvCxnSpPr>
        <p:spPr>
          <a:xfrm rot="5400000" flipH="1" flipV="1">
            <a:off x="10097814" y="1600201"/>
            <a:ext cx="725213" cy="15765"/>
          </a:xfrm>
          <a:prstGeom prst="line">
            <a:avLst/>
          </a:prstGeom>
          <a:noFill/>
          <a:ln w="381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22" name="40 Düz Bağlayıcı"/>
          <p:cNvCxnSpPr/>
          <p:nvPr/>
        </p:nvCxnSpPr>
        <p:spPr>
          <a:xfrm rot="5400000">
            <a:off x="6850119" y="1552905"/>
            <a:ext cx="520266" cy="31531"/>
          </a:xfrm>
          <a:prstGeom prst="line">
            <a:avLst/>
          </a:prstGeom>
          <a:noFill/>
          <a:ln w="38100" cap="flat" cmpd="sng" algn="ctr">
            <a:solidFill>
              <a:srgbClr val="FFFF00"/>
            </a:solidFill>
            <a:prstDash val="solid"/>
          </a:ln>
          <a:effectLst/>
        </p:spPr>
      </p:cxnSp>
      <p:cxnSp>
        <p:nvCxnSpPr>
          <p:cNvPr id="23" name="18 Düz Bağlayıcı"/>
          <p:cNvCxnSpPr/>
          <p:nvPr/>
        </p:nvCxnSpPr>
        <p:spPr>
          <a:xfrm rot="5400000" flipH="1" flipV="1">
            <a:off x="4821058" y="4693650"/>
            <a:ext cx="1843282" cy="23433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</p:cxnSp>
      <p:cxnSp>
        <p:nvCxnSpPr>
          <p:cNvPr id="24" name="28 Düz Bağlayıcı"/>
          <p:cNvCxnSpPr/>
          <p:nvPr/>
        </p:nvCxnSpPr>
        <p:spPr>
          <a:xfrm>
            <a:off x="5713939" y="5642772"/>
            <a:ext cx="360040" cy="0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</p:cxnSp>
      <p:cxnSp>
        <p:nvCxnSpPr>
          <p:cNvPr id="25" name="28 Düz Bağlayıcı"/>
          <p:cNvCxnSpPr/>
          <p:nvPr/>
        </p:nvCxnSpPr>
        <p:spPr>
          <a:xfrm>
            <a:off x="5694549" y="4834369"/>
            <a:ext cx="360040" cy="0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</p:cxnSp>
      <p:cxnSp>
        <p:nvCxnSpPr>
          <p:cNvPr id="26" name="28 Düz Bağlayıcı"/>
          <p:cNvCxnSpPr/>
          <p:nvPr/>
        </p:nvCxnSpPr>
        <p:spPr>
          <a:xfrm>
            <a:off x="5733548" y="3802211"/>
            <a:ext cx="360040" cy="0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114169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Asus\Desktop\2019\KISA BİLGİ\TARİH ÇAĞLAR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3215681" y="498252"/>
            <a:ext cx="5568619" cy="52322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TARİH ÇAĞLARI</a:t>
            </a:r>
          </a:p>
        </p:txBody>
      </p:sp>
      <p:sp>
        <p:nvSpPr>
          <p:cNvPr id="8" name="7 Dikdörtgen"/>
          <p:cNvSpPr/>
          <p:nvPr/>
        </p:nvSpPr>
        <p:spPr>
          <a:xfrm>
            <a:off x="449661" y="2408243"/>
            <a:ext cx="161921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r-TR" sz="2000" b="1" dirty="0">
                <a:solidFill>
                  <a:prstClr val="white"/>
                </a:solidFill>
              </a:rPr>
              <a:t>İLK ÇAĞ</a:t>
            </a:r>
          </a:p>
        </p:txBody>
      </p:sp>
      <p:sp>
        <p:nvSpPr>
          <p:cNvPr id="9" name="8 Dikdörtgen"/>
          <p:cNvSpPr/>
          <p:nvPr/>
        </p:nvSpPr>
        <p:spPr>
          <a:xfrm>
            <a:off x="3613901" y="2408243"/>
            <a:ext cx="145045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sz="2000" b="1" dirty="0">
                <a:solidFill>
                  <a:prstClr val="white"/>
                </a:solidFill>
              </a:rPr>
              <a:t>ORTA ÇAĞ</a:t>
            </a:r>
          </a:p>
        </p:txBody>
      </p:sp>
      <p:sp>
        <p:nvSpPr>
          <p:cNvPr id="10" name="9 Dikdörtgen"/>
          <p:cNvSpPr/>
          <p:nvPr/>
        </p:nvSpPr>
        <p:spPr>
          <a:xfrm>
            <a:off x="7147113" y="2408243"/>
            <a:ext cx="1424483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sz="2000" b="1" dirty="0">
                <a:solidFill>
                  <a:prstClr val="white"/>
                </a:solidFill>
              </a:rPr>
              <a:t>YENİ ÇAĞ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239349" y="2808353"/>
            <a:ext cx="2503851" cy="13234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r-TR" sz="1600" b="1" dirty="0" smtClean="0">
                <a:solidFill>
                  <a:srgbClr val="00B0F0"/>
                </a:solidFill>
                <a:latin typeface="Cambria" pitchFamily="18" charset="0"/>
              </a:rPr>
              <a:t>M.Ö.3200 YAZININ BULUNMASIYLA BAŞLAR.</a:t>
            </a:r>
          </a:p>
          <a:p>
            <a:pPr algn="ctr">
              <a:defRPr/>
            </a:pPr>
            <a:r>
              <a:rPr lang="tr-TR" sz="1600" b="1" dirty="0" smtClean="0">
                <a:solidFill>
                  <a:srgbClr val="FFFF00"/>
                </a:solidFill>
                <a:latin typeface="Cambria" pitchFamily="18" charset="0"/>
              </a:rPr>
              <a:t>M.Ö 375 KAVİMLER GÖÇÜYLE BİTER.</a:t>
            </a:r>
            <a:endParaRPr lang="tr-TR" sz="1400" b="1" dirty="0">
              <a:solidFill>
                <a:prstClr val="white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3061506" y="2844228"/>
            <a:ext cx="2555247" cy="10772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r-TR" sz="1600" b="1" dirty="0" smtClean="0">
                <a:solidFill>
                  <a:prstClr val="white"/>
                </a:solidFill>
                <a:latin typeface="Cambria" pitchFamily="18" charset="0"/>
              </a:rPr>
              <a:t> </a:t>
            </a:r>
            <a:r>
              <a:rPr lang="tr-TR" sz="1600" b="1" dirty="0" smtClean="0">
                <a:solidFill>
                  <a:srgbClr val="00B0F0"/>
                </a:solidFill>
                <a:latin typeface="Cambria" pitchFamily="18" charset="0"/>
              </a:rPr>
              <a:t>M.Ö 375 KAVİMLER GÖÇÜYLE BAŞLAR.</a:t>
            </a:r>
          </a:p>
          <a:p>
            <a:pPr algn="ctr">
              <a:defRPr/>
            </a:pPr>
            <a:r>
              <a:rPr lang="tr-TR" sz="1600" b="1" dirty="0" smtClean="0">
                <a:solidFill>
                  <a:srgbClr val="FFFF00"/>
                </a:solidFill>
                <a:latin typeface="Cambria" pitchFamily="18" charset="0"/>
              </a:rPr>
              <a:t>1453 İSTANBULUN FETHİYLE BİTER</a:t>
            </a:r>
            <a:endParaRPr lang="tr-T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cxnSp>
        <p:nvCxnSpPr>
          <p:cNvPr id="13" name="12 Düz Bağlayıcı"/>
          <p:cNvCxnSpPr/>
          <p:nvPr/>
        </p:nvCxnSpPr>
        <p:spPr>
          <a:xfrm>
            <a:off x="1103449" y="2141612"/>
            <a:ext cx="9889099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13 Düz Bağlayıcı"/>
          <p:cNvCxnSpPr/>
          <p:nvPr/>
        </p:nvCxnSpPr>
        <p:spPr>
          <a:xfrm rot="5400000">
            <a:off x="1038618" y="2248769"/>
            <a:ext cx="21431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14 Düz Bağlayıcı"/>
          <p:cNvCxnSpPr/>
          <p:nvPr/>
        </p:nvCxnSpPr>
        <p:spPr>
          <a:xfrm rot="5400000">
            <a:off x="10904114" y="2247522"/>
            <a:ext cx="215900" cy="211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15 Dikdörtgen"/>
          <p:cNvSpPr/>
          <p:nvPr/>
        </p:nvSpPr>
        <p:spPr>
          <a:xfrm>
            <a:off x="10244838" y="2408243"/>
            <a:ext cx="1497023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sz="2000" b="1" dirty="0">
                <a:solidFill>
                  <a:prstClr val="white"/>
                </a:solidFill>
              </a:rPr>
              <a:t>YAKIN ÇAĞ</a:t>
            </a:r>
            <a:endParaRPr lang="tr-TR" sz="1100" dirty="0">
              <a:solidFill>
                <a:prstClr val="white"/>
              </a:solidFill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rot="5400000">
            <a:off x="7659183" y="2300632"/>
            <a:ext cx="214313" cy="211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17 Düz Bağlayıcı"/>
          <p:cNvCxnSpPr/>
          <p:nvPr/>
        </p:nvCxnSpPr>
        <p:spPr>
          <a:xfrm rot="5400000">
            <a:off x="4197066" y="2295454"/>
            <a:ext cx="214313" cy="211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18 Dikdörtgen"/>
          <p:cNvSpPr/>
          <p:nvPr/>
        </p:nvSpPr>
        <p:spPr>
          <a:xfrm>
            <a:off x="9903693" y="2859899"/>
            <a:ext cx="2179313" cy="10772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r-TR" sz="1600" b="1" dirty="0" smtClean="0">
                <a:solidFill>
                  <a:srgbClr val="00B0F0"/>
                </a:solidFill>
                <a:latin typeface="Cambria" pitchFamily="18" charset="0"/>
              </a:rPr>
              <a:t>1789 FRANSIZ İHTİLALİYLE BAŞLAR.</a:t>
            </a:r>
          </a:p>
          <a:p>
            <a:pPr algn="ctr">
              <a:defRPr/>
            </a:pPr>
            <a:r>
              <a:rPr lang="tr-TR" sz="1600" b="1" dirty="0" smtClean="0">
                <a:solidFill>
                  <a:srgbClr val="FFFF00"/>
                </a:solidFill>
                <a:latin typeface="Cambria" pitchFamily="18" charset="0"/>
              </a:rPr>
              <a:t>HALA DEVAM</a:t>
            </a:r>
          </a:p>
        </p:txBody>
      </p:sp>
      <p:sp>
        <p:nvSpPr>
          <p:cNvPr id="20" name="19 Dikdörtgen"/>
          <p:cNvSpPr/>
          <p:nvPr/>
        </p:nvSpPr>
        <p:spPr>
          <a:xfrm>
            <a:off x="6300865" y="2823463"/>
            <a:ext cx="2950643" cy="10772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 algn="ctr">
              <a:defRPr/>
            </a:pPr>
            <a:r>
              <a:rPr lang="tr-TR" sz="1600" b="1" dirty="0">
                <a:solidFill>
                  <a:srgbClr val="00B0F0"/>
                </a:solidFill>
                <a:latin typeface="Cambria" pitchFamily="18" charset="0"/>
              </a:rPr>
              <a:t>1453 İSTANBULUN FETHİYLE </a:t>
            </a:r>
            <a:r>
              <a:rPr lang="tr-TR" sz="1600" b="1" dirty="0" smtClean="0">
                <a:solidFill>
                  <a:srgbClr val="00B0F0"/>
                </a:solidFill>
                <a:latin typeface="Cambria" pitchFamily="18" charset="0"/>
              </a:rPr>
              <a:t>BAŞLAR.</a:t>
            </a:r>
          </a:p>
          <a:p>
            <a:pPr lvl="0" algn="ctr">
              <a:defRPr/>
            </a:pPr>
            <a:r>
              <a:rPr lang="tr-TR" sz="1600" b="1" dirty="0" smtClean="0">
                <a:solidFill>
                  <a:srgbClr val="FFFF00"/>
                </a:solidFill>
                <a:latin typeface="Cambria" pitchFamily="18" charset="0"/>
              </a:rPr>
              <a:t>1789 FRANSIZ İHTİLALİYLE BİTER.</a:t>
            </a:r>
            <a:endParaRPr lang="tr-TR" sz="1600" b="1" dirty="0">
              <a:solidFill>
                <a:srgbClr val="FFFF00"/>
              </a:solidFill>
              <a:latin typeface="Cambria" pitchFamily="18" charset="0"/>
            </a:endParaRPr>
          </a:p>
        </p:txBody>
      </p:sp>
      <p:cxnSp>
        <p:nvCxnSpPr>
          <p:cNvPr id="21" name="20 Düz Bağlayıcı"/>
          <p:cNvCxnSpPr/>
          <p:nvPr/>
        </p:nvCxnSpPr>
        <p:spPr>
          <a:xfrm>
            <a:off x="5999989" y="1116678"/>
            <a:ext cx="0" cy="80136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27 Aşağı Ok Belirtme Çizgisi"/>
          <p:cNvSpPr/>
          <p:nvPr/>
        </p:nvSpPr>
        <p:spPr>
          <a:xfrm>
            <a:off x="335361" y="1366664"/>
            <a:ext cx="1536171" cy="432048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MÖ. 3200</a:t>
            </a:r>
            <a:endParaRPr lang="tr-T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31 Aşağı Ok Belirtme Çizgisi"/>
          <p:cNvSpPr/>
          <p:nvPr/>
        </p:nvSpPr>
        <p:spPr>
          <a:xfrm>
            <a:off x="3528186" y="1484110"/>
            <a:ext cx="1536171" cy="432048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375</a:t>
            </a:r>
            <a:endParaRPr lang="tr-T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32 Aşağı Ok Belirtme Çizgisi"/>
          <p:cNvSpPr/>
          <p:nvPr/>
        </p:nvSpPr>
        <p:spPr>
          <a:xfrm>
            <a:off x="6960096" y="1484787"/>
            <a:ext cx="1632181" cy="432048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1453</a:t>
            </a:r>
            <a:endParaRPr lang="tr-T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33 Aşağı Ok Belirtme Çizgisi"/>
          <p:cNvSpPr/>
          <p:nvPr/>
        </p:nvSpPr>
        <p:spPr>
          <a:xfrm>
            <a:off x="10065981" y="1526952"/>
            <a:ext cx="1536171" cy="432048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1789</a:t>
            </a:r>
            <a:endParaRPr lang="tr-T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1921737" y="4193809"/>
            <a:ext cx="9388520" cy="1923962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6EA0B0">
                <a:shade val="50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1:Yazının kullanıldığı  </a:t>
            </a: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dönemlerdir.</a:t>
            </a:r>
            <a:b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2:Bu </a:t>
            </a: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dönemde devirlerin birbirlerinden ayrılmasında 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   	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                    YAZI    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ölçüt </a:t>
            </a: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alınmıştır.</a:t>
            </a:r>
            <a:b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3:Bu </a:t>
            </a: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dönemde devirler, her yerde aynı anda 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yaşandı.</a:t>
            </a: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/>
            </a:r>
            <a:b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/>
            </a:r>
            <a:br>
              <a:rPr kumimoji="0" lang="tr-T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</a:b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					</a:t>
            </a:r>
            <a:r>
              <a: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	</a:t>
            </a:r>
            <a:r>
              <a:rPr kumimoji="0" lang="tr-T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endParaRPr kumimoji="0" lang="tr-T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22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esktop\2019\KISA BİLGİ\T.Ö-PALEOLİTİK-KABATAŞ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2019\KISA BİLGİ\T.Ö-ORTATAŞ-YONTMATAŞ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esktop\2019\KISA BİLGİ\T.Ö-NEOLİTİK CİLAL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azanyeni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70144" y="834760"/>
            <a:ext cx="11682509" cy="5690591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" y="155985"/>
            <a:ext cx="1159086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6704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Başlık"/>
          <p:cNvSpPr txBox="1">
            <a:spLocks/>
          </p:cNvSpPr>
          <p:nvPr/>
        </p:nvSpPr>
        <p:spPr>
          <a:xfrm>
            <a:off x="444500" y="658182"/>
            <a:ext cx="203200" cy="5990366"/>
          </a:xfrm>
          <a:prstGeom prst="rect">
            <a:avLst/>
          </a:prstGeom>
          <a:solidFill>
            <a:srgbClr val="FF0000"/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indent="80963" eaLnBrk="0" hangingPunct="0"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tr-TR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Dolu Çerçeve 2"/>
          <p:cNvSpPr/>
          <p:nvPr/>
        </p:nvSpPr>
        <p:spPr>
          <a:xfrm>
            <a:off x="4267200" y="194378"/>
            <a:ext cx="3189514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b.MADEN DEVİRLERİ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6" name="Dolu Çerçeve 35"/>
          <p:cNvSpPr/>
          <p:nvPr/>
        </p:nvSpPr>
        <p:spPr>
          <a:xfrm>
            <a:off x="1054910" y="753153"/>
            <a:ext cx="2835896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kern="0" dirty="0" smtClean="0">
                <a:solidFill>
                  <a:schemeClr val="tx1"/>
                </a:solidFill>
              </a:rPr>
              <a:t> Bakır Devri (Kalkolitik)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23" name="5 Başlık"/>
          <p:cNvSpPr txBox="1">
            <a:spLocks/>
          </p:cNvSpPr>
          <p:nvPr/>
        </p:nvSpPr>
        <p:spPr>
          <a:xfrm>
            <a:off x="1766123" y="1405459"/>
            <a:ext cx="10099306" cy="107587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ilk defa bulunarak işlenilen madenler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altın gümüş ve bakırdır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. Bakır tabiatta daha çok bulunduğundan bakırdan bir çok eşyalar yapıldı. Bu nedenle bu dönme bakır devri adı verilmiştir. Maden devrin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en uzun dönemidir.</a:t>
            </a:r>
            <a:br>
              <a:rPr lang="tr-TR" b="1" dirty="0">
                <a:solidFill>
                  <a:srgbClr val="FF0000"/>
                </a:solidFill>
                <a:latin typeface="Comic Sans MS" pitchFamily="66" charset="0"/>
              </a:rPr>
            </a:br>
            <a:endParaRPr lang="tr-T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5 Başlık"/>
          <p:cNvSpPr txBox="1">
            <a:spLocks/>
          </p:cNvSpPr>
          <p:nvPr/>
        </p:nvSpPr>
        <p:spPr>
          <a:xfrm>
            <a:off x="1721457" y="3380915"/>
            <a:ext cx="10188638" cy="108539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Bakır ve kalayın karışımından elde edilmiştir. Kalay sert olduğundan silah yapımında da kullanılmıştır. (kılıç ve kalkan gibi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).Bu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dönemde 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ilk şehir devletleri (site) kuruldu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. Sümer, Akad, Babil, Asur, Mısır, Hitit gibi</a:t>
            </a:r>
            <a:br>
              <a:rPr lang="tr-TR" b="1" dirty="0">
                <a:solidFill>
                  <a:schemeClr val="bg1"/>
                </a:solidFill>
                <a:latin typeface="Comic Sans MS" pitchFamily="66" charset="0"/>
              </a:rPr>
            </a:b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5 Başlık"/>
          <p:cNvSpPr txBox="1">
            <a:spLocks/>
          </p:cNvSpPr>
          <p:nvPr/>
        </p:nvSpPr>
        <p:spPr>
          <a:xfrm>
            <a:off x="1766123" y="5284594"/>
            <a:ext cx="5094319" cy="136395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</a:t>
            </a:r>
            <a:r>
              <a:rPr lang="tr-TR" b="1" dirty="0">
                <a:solidFill>
                  <a:srgbClr val="FF0000"/>
                </a:solidFill>
                <a:latin typeface="Comic Sans MS" pitchFamily="66" charset="0"/>
              </a:rPr>
              <a:t>En kısa süren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maden devridir.</a:t>
            </a:r>
          </a:p>
          <a:p>
            <a:pPr lvl="0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*Silah yapım teknikleri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artı.</a:t>
            </a:r>
            <a:endParaRPr lang="tr-TR" b="1" dirty="0">
              <a:solidFill>
                <a:schemeClr val="bg1"/>
              </a:solidFill>
              <a:latin typeface="Comic Sans MS" pitchFamily="66" charset="0"/>
            </a:endParaRPr>
          </a:p>
          <a:p>
            <a:pPr lvl="0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*Büyük </a:t>
            </a:r>
            <a:r>
              <a:rPr lang="tr-TR" b="1" dirty="0" smtClean="0">
                <a:solidFill>
                  <a:schemeClr val="bg1"/>
                </a:solidFill>
                <a:latin typeface="Comic Sans MS" pitchFamily="66" charset="0"/>
              </a:rPr>
              <a:t>Devletler, İmparatorluklar </a:t>
            </a:r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kuruldu.</a:t>
            </a:r>
          </a:p>
          <a:p>
            <a:pPr lvl="0"/>
            <a:r>
              <a:rPr lang="tr-TR" b="1" dirty="0">
                <a:solidFill>
                  <a:schemeClr val="bg1"/>
                </a:solidFill>
                <a:latin typeface="Comic Sans MS" pitchFamily="66" charset="0"/>
              </a:rPr>
              <a:t>*Dönemin sonunda yazı bulundu.</a:t>
            </a:r>
          </a:p>
        </p:txBody>
      </p:sp>
      <p:sp>
        <p:nvSpPr>
          <p:cNvPr id="21" name="Dolu Çerçeve 20"/>
          <p:cNvSpPr/>
          <p:nvPr/>
        </p:nvSpPr>
        <p:spPr>
          <a:xfrm>
            <a:off x="1039279" y="2706496"/>
            <a:ext cx="1736439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kern="0" dirty="0" smtClean="0">
                <a:solidFill>
                  <a:schemeClr val="tx1"/>
                </a:solidFill>
              </a:rPr>
              <a:t> Tunç Devri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22" name="Dolu Çerçeve 21"/>
          <p:cNvSpPr/>
          <p:nvPr/>
        </p:nvSpPr>
        <p:spPr>
          <a:xfrm>
            <a:off x="1054910" y="4589726"/>
            <a:ext cx="1736439" cy="521208"/>
          </a:xfrm>
          <a:prstGeom prst="beve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kern="0" dirty="0" smtClean="0">
                <a:solidFill>
                  <a:schemeClr val="tx1"/>
                </a:solidFill>
              </a:rPr>
              <a:t> Demir Devri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26" name="Yukarı Bükülü Ok 25"/>
          <p:cNvSpPr/>
          <p:nvPr/>
        </p:nvSpPr>
        <p:spPr>
          <a:xfrm rot="5400000">
            <a:off x="1040920" y="3740734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27" name="Yukarı Bükülü Ok 26"/>
          <p:cNvSpPr/>
          <p:nvPr/>
        </p:nvSpPr>
        <p:spPr>
          <a:xfrm rot="5400000">
            <a:off x="1040920" y="5927236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6" name="Yukarı Bükülü Ok 15"/>
          <p:cNvSpPr/>
          <p:nvPr/>
        </p:nvSpPr>
        <p:spPr>
          <a:xfrm rot="5400000">
            <a:off x="1035169" y="1556330"/>
            <a:ext cx="453136" cy="365760"/>
          </a:xfrm>
          <a:prstGeom prst="bent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655619" y="986767"/>
            <a:ext cx="375285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00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647700" y="2865500"/>
            <a:ext cx="375285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00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655619" y="4850330"/>
            <a:ext cx="375285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00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43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2019\KISA BİLGİ\BİLGİ NOTU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863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2.2. YAZININ GELİŞİMİ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45932"/>
            <a:ext cx="12192000" cy="1813034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İlk Çağ’da Mezopotamya’daki dinî inanışlara göre </a:t>
            </a:r>
            <a:r>
              <a:rPr lang="tr-TR" b="1" dirty="0" smtClean="0">
                <a:solidFill>
                  <a:srgbClr val="FF0000"/>
                </a:solidFill>
              </a:rPr>
              <a:t>her şey tanrıların malıydı.</a:t>
            </a:r>
            <a:r>
              <a:rPr lang="tr-TR" b="1" dirty="0" smtClean="0">
                <a:solidFill>
                  <a:schemeClr val="bg1"/>
                </a:solidFill>
              </a:rPr>
              <a:t> Tanrılar için çalışan insanlar, ürettiklerini mabetlerde birleştirirdi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0" y="2711670"/>
            <a:ext cx="12192000" cy="160808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400" b="1" dirty="0" smtClean="0">
                <a:solidFill>
                  <a:schemeClr val="bg1"/>
                </a:solidFill>
              </a:rPr>
              <a:t>Herkes elde ettiği ürünü, tanrının evine yani </a:t>
            </a:r>
            <a:r>
              <a:rPr lang="tr-TR" sz="3400" b="1" dirty="0" smtClean="0">
                <a:solidFill>
                  <a:srgbClr val="FF0000"/>
                </a:solidFill>
              </a:rPr>
              <a:t>mabede teslim etmek </a:t>
            </a:r>
            <a:r>
              <a:rPr lang="tr-TR" sz="3400" b="1" dirty="0" smtClean="0">
                <a:solidFill>
                  <a:schemeClr val="bg1"/>
                </a:solidFill>
              </a:rPr>
              <a:t>zorundaydı</a:t>
            </a:r>
            <a:endParaRPr kumimoji="0" lang="tr-TR" sz="3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0" y="4256690"/>
            <a:ext cx="12192000" cy="867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Rahipler</a:t>
            </a:r>
            <a:r>
              <a:rPr lang="tr-TR" sz="3200" b="1" dirty="0" smtClean="0">
                <a:solidFill>
                  <a:schemeClr val="bg1"/>
                </a:solidFill>
              </a:rPr>
              <a:t>, vatandaşların teslim ettiği ürünü </a:t>
            </a:r>
            <a:r>
              <a:rPr lang="tr-TR" sz="3200" b="1" dirty="0" smtClean="0">
                <a:solidFill>
                  <a:srgbClr val="FF0000"/>
                </a:solidFill>
              </a:rPr>
              <a:t>tabletlere resmederdi</a:t>
            </a:r>
            <a:r>
              <a:rPr lang="tr-TR" sz="3200" b="1" dirty="0" smtClean="0">
                <a:solidFill>
                  <a:schemeClr val="bg1"/>
                </a:solidFill>
              </a:rPr>
              <a:t>.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0" y="5092262"/>
            <a:ext cx="12192000" cy="17657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r>
              <a:rPr lang="tr-TR" sz="3600" b="1" dirty="0" smtClean="0">
                <a:solidFill>
                  <a:schemeClr val="bg1"/>
                </a:solidFill>
              </a:rPr>
              <a:t>Bunun sonucunda </a:t>
            </a:r>
            <a:r>
              <a:rPr lang="tr-TR" sz="3600" b="1" dirty="0" smtClean="0">
                <a:solidFill>
                  <a:srgbClr val="FF0000"/>
                </a:solidFill>
              </a:rPr>
              <a:t>Sümerler, </a:t>
            </a:r>
            <a:r>
              <a:rPr lang="tr-TR" sz="3600" b="1" dirty="0" smtClean="0">
                <a:solidFill>
                  <a:schemeClr val="bg1"/>
                </a:solidFill>
              </a:rPr>
              <a:t>mabet ekonomisinin zorunluluğu ile </a:t>
            </a:r>
            <a:r>
              <a:rPr lang="tr-TR" sz="3600" b="1" dirty="0" smtClean="0">
                <a:solidFill>
                  <a:srgbClr val="FF0000"/>
                </a:solidFill>
              </a:rPr>
              <a:t>sembol yazısını (</a:t>
            </a:r>
            <a:r>
              <a:rPr lang="tr-TR" sz="3600" b="1" dirty="0" err="1" smtClean="0">
                <a:solidFill>
                  <a:srgbClr val="FF0000"/>
                </a:solidFill>
              </a:rPr>
              <a:t>piktograf</a:t>
            </a:r>
            <a:r>
              <a:rPr lang="tr-TR" sz="3600" b="1" dirty="0" smtClean="0">
                <a:solidFill>
                  <a:schemeClr val="bg1"/>
                </a:solidFill>
              </a:rPr>
              <a:t>) icat etti.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7103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Piktografik</a:t>
            </a:r>
            <a:r>
              <a:rPr lang="tr-TR" b="1" dirty="0" smtClean="0">
                <a:solidFill>
                  <a:srgbClr val="FF0000"/>
                </a:solidFill>
              </a:rPr>
              <a:t> Yazı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5" name="2 İçerik Yer Tutucusu"/>
          <p:cNvSpPr txBox="1">
            <a:spLocks noGrp="1"/>
          </p:cNvSpPr>
          <p:nvPr>
            <p:ph sz="half" idx="1"/>
          </p:nvPr>
        </p:nvSpPr>
        <p:spPr>
          <a:xfrm>
            <a:off x="0" y="835572"/>
            <a:ext cx="8026400" cy="602242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Başlangıçta insanların </a:t>
            </a:r>
            <a:r>
              <a:rPr lang="tr-TR" sz="3200" b="1" dirty="0" smtClean="0">
                <a:solidFill>
                  <a:srgbClr val="FF0000"/>
                </a:solidFill>
              </a:rPr>
              <a:t>kayıt tutmalarına </a:t>
            </a:r>
            <a:r>
              <a:rPr lang="tr-TR" sz="3200" b="1" dirty="0" smtClean="0">
                <a:solidFill>
                  <a:schemeClr val="bg1"/>
                </a:solidFill>
              </a:rPr>
              <a:t>yardımcı olmak için kullanılan bu yazı, </a:t>
            </a:r>
            <a:r>
              <a:rPr lang="tr-TR" sz="3200" b="1" dirty="0" smtClean="0">
                <a:solidFill>
                  <a:srgbClr val="FF0000"/>
                </a:solidFill>
              </a:rPr>
              <a:t>sembol şeklindeki </a:t>
            </a:r>
            <a:r>
              <a:rPr lang="tr-TR" sz="3200" b="1" dirty="0" smtClean="0">
                <a:solidFill>
                  <a:schemeClr val="bg1"/>
                </a:solidFill>
              </a:rPr>
              <a:t>işaretlerden oluşmuştur.</a:t>
            </a:r>
          </a:p>
          <a:p>
            <a:r>
              <a:rPr lang="tr-TR" sz="3200" b="1" dirty="0" err="1" smtClean="0">
                <a:solidFill>
                  <a:schemeClr val="bg1"/>
                </a:solidFill>
              </a:rPr>
              <a:t>Piktografik</a:t>
            </a:r>
            <a:r>
              <a:rPr lang="tr-TR" sz="3200" b="1" dirty="0" smtClean="0">
                <a:solidFill>
                  <a:schemeClr val="bg1"/>
                </a:solidFill>
              </a:rPr>
              <a:t> yazıda avuç içine sığabilecek bir </a:t>
            </a:r>
            <a:r>
              <a:rPr lang="tr-TR" sz="3200" b="1" dirty="0" smtClean="0">
                <a:solidFill>
                  <a:srgbClr val="FF0000"/>
                </a:solidFill>
              </a:rPr>
              <a:t>kil tablet üzerine </a:t>
            </a:r>
            <a:r>
              <a:rPr lang="tr-TR" sz="3200" b="1" dirty="0" smtClean="0">
                <a:solidFill>
                  <a:schemeClr val="bg1"/>
                </a:solidFill>
              </a:rPr>
              <a:t>kareler çizilir ve anlatılmak istenenler </a:t>
            </a:r>
            <a:r>
              <a:rPr lang="tr-TR" sz="3200" b="1" dirty="0" smtClean="0">
                <a:solidFill>
                  <a:srgbClr val="FF0000"/>
                </a:solidFill>
              </a:rPr>
              <a:t>sembollerle verilirdi.</a:t>
            </a:r>
            <a:r>
              <a:rPr lang="tr-TR" sz="32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tr-TR" sz="3200" b="1" dirty="0" smtClean="0">
                <a:solidFill>
                  <a:schemeClr val="bg1"/>
                </a:solidFill>
              </a:rPr>
              <a:t>Yazı yaygınlaştıkça semboller giderek küçülmüş ve işaret kümeleri hâline gelmiştir. İşaretler çiviye benzetildiği için bu yazıya “</a:t>
            </a:r>
            <a:r>
              <a:rPr lang="tr-TR" sz="3200" b="1" dirty="0" smtClean="0">
                <a:solidFill>
                  <a:srgbClr val="FF0000"/>
                </a:solidFill>
              </a:rPr>
              <a:t>çiviyazısı”</a:t>
            </a:r>
            <a:r>
              <a:rPr lang="tr-TR" sz="3200" b="1" dirty="0" smtClean="0">
                <a:solidFill>
                  <a:schemeClr val="bg1"/>
                </a:solidFill>
              </a:rPr>
              <a:t> denmiştir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C:\Users\YUSUF KEREM DUMAN\Desktop\Ekran Alıntısı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4648" y="882868"/>
            <a:ext cx="4167351" cy="597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2192000" cy="1560785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tr-TR" dirty="0" smtClean="0">
                <a:solidFill>
                  <a:schemeClr val="bg1"/>
                </a:solidFill>
              </a:rPr>
              <a:t>  </a:t>
            </a:r>
            <a:r>
              <a:rPr lang="tr-TR" b="1" dirty="0" smtClean="0">
                <a:solidFill>
                  <a:schemeClr val="bg1"/>
                </a:solidFill>
              </a:rPr>
              <a:t>Sümerlerin kullandığı </a:t>
            </a:r>
            <a:r>
              <a:rPr lang="tr-TR" b="1" dirty="0" smtClean="0">
                <a:solidFill>
                  <a:srgbClr val="FF0000"/>
                </a:solidFill>
              </a:rPr>
              <a:t>ilk yazılı kil tablet örneklerine Uruk kentinde </a:t>
            </a:r>
            <a:r>
              <a:rPr lang="tr-TR" b="1" dirty="0" smtClean="0">
                <a:solidFill>
                  <a:schemeClr val="bg1"/>
                </a:solidFill>
              </a:rPr>
              <a:t>rastlanmıştır. Bu tabletler, tahıl çuvalları ve büyükbaş hayvan listelerinden oluşan tapınağın muhasebe kayıtları şeklindedir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0" y="1587063"/>
            <a:ext cx="12192000" cy="118766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Dolayısıyla ilk yazı örnekleri; hesaplar, tarihler,malın cinsi gibi bilgileri içeren </a:t>
            </a:r>
            <a:r>
              <a:rPr lang="tr-TR" sz="3200" b="1" dirty="0" smtClean="0">
                <a:solidFill>
                  <a:srgbClr val="FF0000"/>
                </a:solidFill>
              </a:rPr>
              <a:t>ziraat ve ticaret kayıtlarından </a:t>
            </a:r>
            <a:r>
              <a:rPr lang="tr-TR" sz="3200" b="1" dirty="0" smtClean="0">
                <a:solidFill>
                  <a:schemeClr val="bg1"/>
                </a:solidFill>
              </a:rPr>
              <a:t>oluşmaktadır.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0" y="3594538"/>
            <a:ext cx="12192000" cy="160808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Yazının icadı, </a:t>
            </a:r>
            <a:r>
              <a:rPr lang="tr-TR" sz="3200" b="1" u="sng" dirty="0" smtClean="0">
                <a:solidFill>
                  <a:srgbClr val="FF0000"/>
                </a:solidFill>
              </a:rPr>
              <a:t>tarihî devirlerin başlangıcı </a:t>
            </a:r>
            <a:r>
              <a:rPr lang="tr-TR" sz="3200" b="1" dirty="0" smtClean="0">
                <a:solidFill>
                  <a:schemeClr val="bg1"/>
                </a:solidFill>
              </a:rPr>
              <a:t>kabul edilir. İnsanoğlu yazı sayesinde </a:t>
            </a:r>
            <a:r>
              <a:rPr lang="tr-TR" sz="3200" b="1" u="sng" dirty="0" smtClean="0">
                <a:solidFill>
                  <a:schemeClr val="bg1"/>
                </a:solidFill>
              </a:rPr>
              <a:t>birikimlerini, nesilden </a:t>
            </a:r>
            <a:r>
              <a:rPr lang="tr-TR" sz="3200" b="1" u="sng" dirty="0" err="1" smtClean="0">
                <a:solidFill>
                  <a:schemeClr val="bg1"/>
                </a:solidFill>
              </a:rPr>
              <a:t>nesile</a:t>
            </a:r>
            <a:r>
              <a:rPr lang="tr-TR" sz="3200" b="1" u="sng" dirty="0" smtClean="0">
                <a:solidFill>
                  <a:schemeClr val="bg1"/>
                </a:solidFill>
              </a:rPr>
              <a:t> sağlıklı bir şekilde aktararak </a:t>
            </a:r>
            <a:r>
              <a:rPr lang="tr-TR" sz="3200" b="1" dirty="0" smtClean="0">
                <a:solidFill>
                  <a:schemeClr val="bg1"/>
                </a:solidFill>
              </a:rPr>
              <a:t>günümüze kadar ulaşmasını sağlamıştır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0" y="5218386"/>
            <a:ext cx="12192000" cy="16396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r>
              <a:rPr lang="tr-TR" sz="3600" b="1" dirty="0" smtClean="0">
                <a:solidFill>
                  <a:schemeClr val="bg1"/>
                </a:solidFill>
              </a:rPr>
              <a:t>Sümerlerden sonra çivi yazısı </a:t>
            </a:r>
            <a:r>
              <a:rPr lang="tr-TR" sz="3600" b="1" dirty="0" err="1" smtClean="0">
                <a:solidFill>
                  <a:schemeClr val="bg1"/>
                </a:solidFill>
              </a:rPr>
              <a:t>Akad</a:t>
            </a:r>
            <a:r>
              <a:rPr lang="tr-TR" sz="3600" b="1" dirty="0" smtClean="0">
                <a:solidFill>
                  <a:schemeClr val="bg1"/>
                </a:solidFill>
              </a:rPr>
              <a:t>, </a:t>
            </a:r>
            <a:r>
              <a:rPr lang="tr-TR" sz="3600" b="1" dirty="0" err="1" smtClean="0">
                <a:solidFill>
                  <a:schemeClr val="bg1"/>
                </a:solidFill>
              </a:rPr>
              <a:t>Babil</a:t>
            </a:r>
            <a:r>
              <a:rPr lang="tr-TR" sz="3600" b="1" dirty="0" smtClean="0">
                <a:solidFill>
                  <a:schemeClr val="bg1"/>
                </a:solidFill>
              </a:rPr>
              <a:t>,Asur, Hitit ve Urartu gibi medeniyetler tarafından geliştirilmiştir.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2 İçerik Yer Tutucusu"/>
          <p:cNvSpPr txBox="1">
            <a:spLocks/>
          </p:cNvSpPr>
          <p:nvPr/>
        </p:nvSpPr>
        <p:spPr>
          <a:xfrm>
            <a:off x="0" y="2806262"/>
            <a:ext cx="12192000" cy="7252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tr-TR" sz="3200" b="1" dirty="0" smtClean="0">
                <a:solidFill>
                  <a:srgbClr val="FF0000"/>
                </a:solidFill>
              </a:rPr>
              <a:t>Yazılı Kültürün Başlaması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-1"/>
            <a:ext cx="11582400" cy="2002221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l"/>
            <a:r>
              <a:rPr lang="tr-TR" sz="3000" b="1" dirty="0" smtClean="0">
                <a:solidFill>
                  <a:srgbClr val="FF0000"/>
                </a:solidFill>
              </a:rPr>
              <a:t>Hiyeroglif yazısını</a:t>
            </a:r>
            <a:r>
              <a:rPr lang="sv-SE" sz="3000" b="1" dirty="0" smtClean="0">
                <a:solidFill>
                  <a:srgbClr val="FF0000"/>
                </a:solidFill>
              </a:rPr>
              <a:t> </a:t>
            </a:r>
            <a:r>
              <a:rPr lang="sv-SE" sz="3000" b="1" dirty="0" smtClean="0">
                <a:solidFill>
                  <a:schemeClr val="bg1"/>
                </a:solidFill>
              </a:rPr>
              <a:t>kullanan </a:t>
            </a:r>
            <a:r>
              <a:rPr lang="sv-SE" sz="3000" b="1" dirty="0" smtClean="0">
                <a:solidFill>
                  <a:srgbClr val="FF0000"/>
                </a:solidFill>
              </a:rPr>
              <a:t>Mısırlılar,</a:t>
            </a:r>
            <a:r>
              <a:rPr lang="sv-SE" sz="3000" b="1" dirty="0" smtClean="0">
                <a:solidFill>
                  <a:schemeClr val="bg1"/>
                </a:solidFill>
              </a:rPr>
              <a:t> yazı</a:t>
            </a:r>
            <a:r>
              <a:rPr lang="tr-TR" sz="3000" b="1" dirty="0" smtClean="0">
                <a:solidFill>
                  <a:schemeClr val="bg1"/>
                </a:solidFill>
              </a:rPr>
              <a:t> aracı olarak papirüs ve fırça gibi araçlar kullanmıştır.</a:t>
            </a:r>
            <a:r>
              <a:rPr lang="tr-TR" sz="3200" b="1" dirty="0" smtClean="0">
                <a:solidFill>
                  <a:schemeClr val="bg1"/>
                </a:solidFill>
              </a:rPr>
              <a:t> Böylece yazının taşınabilirliği kolaylaşmıştır. Mısır yazısı,24 sessiz harften oluşan Fenike alfabesinin gelişmesine de model olmuştur</a:t>
            </a:r>
            <a:endParaRPr lang="tr-TR" sz="3000" b="1" dirty="0">
              <a:solidFill>
                <a:schemeClr val="bg1"/>
              </a:solidFill>
            </a:endParaRP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36179" y="2286000"/>
            <a:ext cx="5386917" cy="457200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Hiyeroglif 2.17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241521" y="1992313"/>
            <a:ext cx="5389033" cy="67205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tr-TR" sz="2800" dirty="0" smtClean="0">
                <a:solidFill>
                  <a:schemeClr val="bg1"/>
                </a:solidFill>
              </a:rPr>
              <a:t>Papirüs üzerine hiyeroglif örneği</a:t>
            </a:r>
            <a:r>
              <a:rPr lang="tr-TR" sz="2800" dirty="0" smtClean="0"/>
              <a:t> </a:t>
            </a:r>
          </a:p>
          <a:p>
            <a:pPr algn="ctr"/>
            <a:r>
              <a:rPr lang="tr-TR" dirty="0" smtClean="0">
                <a:solidFill>
                  <a:schemeClr val="bg1"/>
                </a:solidFill>
              </a:rPr>
              <a:t>Görsel 2.18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2758966"/>
            <a:ext cx="6290440" cy="40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274675" y="2758966"/>
            <a:ext cx="5917325" cy="40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2192000" cy="1024759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İlk kez </a:t>
            </a:r>
            <a:r>
              <a:rPr lang="tr-TR" b="1" dirty="0" smtClean="0">
                <a:solidFill>
                  <a:srgbClr val="FF0000"/>
                </a:solidFill>
              </a:rPr>
              <a:t>Bergama’da</a:t>
            </a:r>
            <a:r>
              <a:rPr lang="tr-TR" b="1" dirty="0" smtClean="0">
                <a:solidFill>
                  <a:schemeClr val="bg1"/>
                </a:solidFill>
              </a:rPr>
              <a:t> hayvan derisinden üretilen </a:t>
            </a:r>
            <a:r>
              <a:rPr lang="tr-TR" b="1" dirty="0" smtClean="0">
                <a:solidFill>
                  <a:srgbClr val="FF0000"/>
                </a:solidFill>
              </a:rPr>
              <a:t>parşömenler </a:t>
            </a:r>
            <a:r>
              <a:rPr lang="tr-TR" b="1" dirty="0" smtClean="0">
                <a:solidFill>
                  <a:schemeClr val="bg1"/>
                </a:solidFill>
              </a:rPr>
              <a:t>birleştirilerek kitap hâline getirilmiştir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0" y="1056291"/>
            <a:ext cx="12192000" cy="11666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Çin medeniyeti </a:t>
            </a:r>
            <a:r>
              <a:rPr lang="tr-TR" sz="3200" b="1" dirty="0" smtClean="0">
                <a:solidFill>
                  <a:schemeClr val="bg1"/>
                </a:solidFill>
              </a:rPr>
              <a:t>ise parşömenden daha ucuza mal olan tekstilden yapılan </a:t>
            </a:r>
            <a:r>
              <a:rPr lang="tr-TR" sz="3200" b="1" dirty="0" smtClean="0">
                <a:solidFill>
                  <a:srgbClr val="FF0000"/>
                </a:solidFill>
              </a:rPr>
              <a:t>kâğıdı</a:t>
            </a:r>
            <a:r>
              <a:rPr lang="tr-TR" sz="3200" b="1" dirty="0" smtClean="0">
                <a:solidFill>
                  <a:schemeClr val="bg1"/>
                </a:solidFill>
              </a:rPr>
              <a:t> üretmiştir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0" y="2112580"/>
            <a:ext cx="12192000" cy="6936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VIII ve IX. Yüzyıllarda </a:t>
            </a:r>
            <a:r>
              <a:rPr lang="tr-TR" sz="3200" b="1" dirty="0" smtClean="0">
                <a:solidFill>
                  <a:srgbClr val="FF0000"/>
                </a:solidFill>
              </a:rPr>
              <a:t>İslam medeniyeti </a:t>
            </a:r>
            <a:r>
              <a:rPr lang="tr-TR" sz="3200" b="1" dirty="0" smtClean="0">
                <a:solidFill>
                  <a:schemeClr val="bg1"/>
                </a:solidFill>
              </a:rPr>
              <a:t>kâğıt üretimini </a:t>
            </a:r>
            <a:r>
              <a:rPr lang="tr-TR" sz="3000" b="1" dirty="0" smtClean="0">
                <a:solidFill>
                  <a:schemeClr val="bg1"/>
                </a:solidFill>
              </a:rPr>
              <a:t>yaygınlaştırmıştır.</a:t>
            </a:r>
            <a:endParaRPr kumimoji="0" lang="tr-TR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0" y="3294995"/>
            <a:ext cx="12192000" cy="5202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Bilim, insanlığın </a:t>
            </a:r>
            <a:r>
              <a:rPr lang="tr-TR" sz="3200" b="1" dirty="0" smtClean="0">
                <a:solidFill>
                  <a:srgbClr val="FF0000"/>
                </a:solidFill>
              </a:rPr>
              <a:t>ortak ürünüdür </a:t>
            </a:r>
            <a:r>
              <a:rPr lang="tr-TR" sz="3200" b="1" dirty="0" smtClean="0">
                <a:solidFill>
                  <a:schemeClr val="bg1"/>
                </a:solidFill>
              </a:rPr>
              <a:t>ve kökleri ilk insanlara kadar uzanır.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2 İçerik Yer Tutucusu"/>
          <p:cNvSpPr txBox="1">
            <a:spLocks/>
          </p:cNvSpPr>
          <p:nvPr/>
        </p:nvSpPr>
        <p:spPr>
          <a:xfrm>
            <a:off x="0" y="2837793"/>
            <a:ext cx="12192000" cy="4729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3200" b="1" dirty="0" smtClean="0">
                <a:solidFill>
                  <a:srgbClr val="FF0000"/>
                </a:solidFill>
              </a:rPr>
              <a:t>İlk Çağ’da Bilim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0" y="3878317"/>
            <a:ext cx="12192000" cy="145042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Tarihî süreç içinde </a:t>
            </a:r>
            <a:r>
              <a:rPr lang="tr-TR" sz="3200" b="1" dirty="0" smtClean="0">
                <a:solidFill>
                  <a:srgbClr val="FF0000"/>
                </a:solidFill>
              </a:rPr>
              <a:t>Türk ,Mısır, Yunan, Çin, Hint, İran, Arap </a:t>
            </a:r>
            <a:r>
              <a:rPr lang="tr-TR" sz="3200" b="1" dirty="0" smtClean="0">
                <a:solidFill>
                  <a:schemeClr val="bg1"/>
                </a:solidFill>
              </a:rPr>
              <a:t>gibi milletlerden bilim insanlarının çalışmaları, medeniyetin gelişmesine katkı sağlamıştır.</a:t>
            </a:r>
          </a:p>
          <a:p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İçerik Yer Tutucusu"/>
          <p:cNvSpPr txBox="1">
            <a:spLocks/>
          </p:cNvSpPr>
          <p:nvPr/>
        </p:nvSpPr>
        <p:spPr>
          <a:xfrm>
            <a:off x="0" y="5407573"/>
            <a:ext cx="12192000" cy="145042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Eski dünyada </a:t>
            </a:r>
            <a:r>
              <a:rPr lang="tr-TR" sz="3200" b="1" dirty="0" smtClean="0">
                <a:solidFill>
                  <a:srgbClr val="FF0000"/>
                </a:solidFill>
              </a:rPr>
              <a:t>gözlem ve tecrübe </a:t>
            </a:r>
            <a:r>
              <a:rPr lang="tr-TR" sz="3200" b="1" dirty="0" smtClean="0">
                <a:solidFill>
                  <a:schemeClr val="bg1"/>
                </a:solidFill>
              </a:rPr>
              <a:t>yoluyla elde edinilen bilgiler zamanla </a:t>
            </a:r>
            <a:r>
              <a:rPr lang="tr-TR" sz="3200" b="1" dirty="0" smtClean="0">
                <a:solidFill>
                  <a:srgbClr val="FF0000"/>
                </a:solidFill>
              </a:rPr>
              <a:t>astronomi,coğrafya ve tıp </a:t>
            </a:r>
            <a:r>
              <a:rPr lang="tr-TR" sz="3200" b="1" dirty="0" smtClean="0">
                <a:solidFill>
                  <a:schemeClr val="bg1"/>
                </a:solidFill>
              </a:rPr>
              <a:t>gibi bilimlerin doğmasına kaynaklık etmiştir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2192000" cy="1024759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İlk çağlardan beri insanlar; içinde yaşadığı doğayı, doğa varlıklarını ve olaylarını gözlemleme ihtiyacı duymuştur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0" y="1056291"/>
            <a:ext cx="12192000" cy="11666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İnsanların </a:t>
            </a:r>
            <a:r>
              <a:rPr lang="tr-TR" sz="3200" b="1" dirty="0" smtClean="0">
                <a:solidFill>
                  <a:srgbClr val="FF0000"/>
                </a:solidFill>
              </a:rPr>
              <a:t>tarım yapabilmesi </a:t>
            </a:r>
            <a:r>
              <a:rPr lang="tr-TR" sz="3200" b="1" dirty="0" smtClean="0">
                <a:solidFill>
                  <a:schemeClr val="bg1"/>
                </a:solidFill>
              </a:rPr>
              <a:t>için mevsimlerin zamanını önceden bilmesi gerekmektedir. Bu durum ancak takvim bilgisi ile gerçekleşebilirdi.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0" y="2254469"/>
            <a:ext cx="12192000" cy="14346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Bu nedenle gökyüzündeki doğa olaylarını ve varlıklarını gözlemleyerek anlamaya çalışan insanoğlu,</a:t>
            </a:r>
            <a:r>
              <a:rPr lang="tr-TR" sz="3200" b="1" dirty="0" smtClean="0">
                <a:solidFill>
                  <a:srgbClr val="FF0000"/>
                </a:solidFill>
              </a:rPr>
              <a:t>astronomi ilminde hızlı bir gelişme </a:t>
            </a:r>
            <a:r>
              <a:rPr lang="tr-TR" sz="3200" b="1" dirty="0" smtClean="0">
                <a:solidFill>
                  <a:schemeClr val="bg1"/>
                </a:solidFill>
              </a:rPr>
              <a:t>sağlamıştır </a:t>
            </a:r>
            <a:endParaRPr kumimoji="0" lang="tr-TR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0" y="5738650"/>
            <a:ext cx="12192000" cy="5202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0" y="3673366"/>
            <a:ext cx="12192000" cy="181303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Mezopotamya uygarlıkları</a:t>
            </a:r>
            <a:r>
              <a:rPr lang="tr-TR" sz="3200" b="1" dirty="0" smtClean="0">
                <a:solidFill>
                  <a:schemeClr val="bg1"/>
                </a:solidFill>
              </a:rPr>
              <a:t>, </a:t>
            </a:r>
            <a:r>
              <a:rPr lang="tr-TR" sz="3200" b="1" dirty="0" err="1" smtClean="0">
                <a:solidFill>
                  <a:srgbClr val="FF0000"/>
                </a:solidFill>
              </a:rPr>
              <a:t>ziggurat</a:t>
            </a:r>
            <a:r>
              <a:rPr lang="tr-TR" sz="3200" b="1" dirty="0" smtClean="0">
                <a:solidFill>
                  <a:srgbClr val="FF0000"/>
                </a:solidFill>
              </a:rPr>
              <a:t> adı verilen tapınaklarda </a:t>
            </a:r>
            <a:r>
              <a:rPr lang="tr-TR" sz="3200" b="1" dirty="0" smtClean="0">
                <a:solidFill>
                  <a:schemeClr val="bg1"/>
                </a:solidFill>
              </a:rPr>
              <a:t>gözlem</a:t>
            </a:r>
          </a:p>
          <a:p>
            <a:r>
              <a:rPr lang="tr-TR" sz="3200" b="1" dirty="0" smtClean="0">
                <a:solidFill>
                  <a:schemeClr val="bg1"/>
                </a:solidFill>
              </a:rPr>
              <a:t>yaparak gök biliminde bilimsel gözlem yöntemini keşfetmiş ve bilgileri tablolaştırmıştır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İçerik Yer Tutucusu"/>
          <p:cNvSpPr txBox="1">
            <a:spLocks/>
          </p:cNvSpPr>
          <p:nvPr/>
        </p:nvSpPr>
        <p:spPr>
          <a:xfrm>
            <a:off x="0" y="5533697"/>
            <a:ext cx="12192000" cy="132430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Ay ve Güneş tutulmalarını hesaplayan bu medeniyetler; Merkür, Venüs, Mars, Jüpiter, Satürn gibi gezegenlerin de varlığından haberdardır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12192000" cy="1198179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Eski çağlardan itibaren insanoğlunun en büyük isteklerinden biri, ölümsüzlük ve uzun yaşama arzusudur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0" y="1056291"/>
            <a:ext cx="12192000" cy="16238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400" b="1" dirty="0" smtClean="0">
                <a:solidFill>
                  <a:schemeClr val="bg1"/>
                </a:solidFill>
              </a:rPr>
              <a:t>Bu çağda düşünür ve gezginler; eserlerinde tarih, coğrafya ve matematikle ilgili bilgileri bir arada işlemiştir</a:t>
            </a:r>
            <a:r>
              <a:rPr lang="tr-TR" sz="3200" b="1" dirty="0" smtClean="0">
                <a:solidFill>
                  <a:schemeClr val="bg1"/>
                </a:solidFill>
              </a:rPr>
              <a:t>.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0" y="2632841"/>
            <a:ext cx="12192000" cy="22387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Amasya’da yaşamış ve </a:t>
            </a:r>
            <a:r>
              <a:rPr lang="tr-TR" sz="3200" b="1" dirty="0" smtClean="0">
                <a:solidFill>
                  <a:srgbClr val="FF0000"/>
                </a:solidFill>
              </a:rPr>
              <a:t>coğrafya konusunda çalışmış </a:t>
            </a:r>
            <a:r>
              <a:rPr lang="tr-TR" sz="3200" b="1" dirty="0" err="1" smtClean="0">
                <a:solidFill>
                  <a:srgbClr val="FF0000"/>
                </a:solidFill>
              </a:rPr>
              <a:t>Strabon</a:t>
            </a:r>
            <a:r>
              <a:rPr lang="tr-TR" sz="3200" b="1" dirty="0" smtClean="0">
                <a:solidFill>
                  <a:schemeClr val="bg1"/>
                </a:solidFill>
              </a:rPr>
              <a:t>, Anadolu ve çevresinde yaptığı geziler sonucunda on yedi bölümden oluşan“</a:t>
            </a:r>
            <a:r>
              <a:rPr lang="tr-TR" sz="3200" b="1" dirty="0" smtClean="0">
                <a:solidFill>
                  <a:srgbClr val="FF0000"/>
                </a:solidFill>
              </a:rPr>
              <a:t>Coğrafya</a:t>
            </a:r>
            <a:r>
              <a:rPr lang="tr-TR" sz="3200" b="1" dirty="0" smtClean="0">
                <a:solidFill>
                  <a:schemeClr val="bg1"/>
                </a:solidFill>
              </a:rPr>
              <a:t>” isimli eseri yazmıştır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0" y="4792717"/>
            <a:ext cx="12192000" cy="206528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Eserinde Yunan, Anadolu, Mezopotamya,İran, Mısır gibi gezip gördüğü yerleri anlatmış ve bu yerlerin tarihinden de bilgiler vermiştir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4335</TotalTime>
  <Words>738</Words>
  <Application>Microsoft Office PowerPoint</Application>
  <PresentationFormat>Özel</PresentationFormat>
  <Paragraphs>78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2.2. YAZININ GELİŞİMİ</vt:lpstr>
      <vt:lpstr>Piktografik Yazı</vt:lpstr>
      <vt:lpstr>Slayt 12</vt:lpstr>
      <vt:lpstr>Hiyeroglif yazısını kullanan Mısırlılar, yazı aracı olarak papirüs ve fırça gibi araçlar kullanmıştır. Böylece yazının taşınabilirliği kolaylaşmıştır. Mısır yazısı,24 sessiz harften oluşan Fenike alfabesinin gelişmesine de model olmuştur</vt:lpstr>
      <vt:lpstr>Slayt 14</vt:lpstr>
      <vt:lpstr>Slayt 15</vt:lpstr>
      <vt:lpstr>Slayt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iNSANLIĞIN İLK DÖNEMLERİ</dc:title>
  <dc:creator>ÖZKAN DUMAN</dc:creator>
  <cp:lastModifiedBy>Asus</cp:lastModifiedBy>
  <cp:revision>457</cp:revision>
  <dcterms:created xsi:type="dcterms:W3CDTF">2017-03-01T11:19:29Z</dcterms:created>
  <dcterms:modified xsi:type="dcterms:W3CDTF">2019-10-14T22:18:22Z</dcterms:modified>
</cp:coreProperties>
</file>