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81" r:id="rId7"/>
    <p:sldId id="262" r:id="rId8"/>
    <p:sldId id="263" r:id="rId9"/>
    <p:sldId id="264" r:id="rId10"/>
    <p:sldId id="265" r:id="rId11"/>
    <p:sldId id="266" r:id="rId12"/>
    <p:sldId id="267" r:id="rId13"/>
    <p:sldId id="284" r:id="rId14"/>
    <p:sldId id="268" r:id="rId15"/>
    <p:sldId id="269" r:id="rId16"/>
    <p:sldId id="270" r:id="rId17"/>
    <p:sldId id="271" r:id="rId18"/>
    <p:sldId id="272" r:id="rId19"/>
    <p:sldId id="283" r:id="rId20"/>
    <p:sldId id="273" r:id="rId21"/>
    <p:sldId id="274" r:id="rId22"/>
    <p:sldId id="275" r:id="rId23"/>
    <p:sldId id="276" r:id="rId24"/>
    <p:sldId id="277" r:id="rId25"/>
    <p:sldId id="278" r:id="rId26"/>
    <p:sldId id="279" r:id="rId27"/>
    <p:sldId id="285" r:id="rId28"/>
    <p:sldId id="280"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4" r:id="rId5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385" autoAdjust="0"/>
    <p:restoredTop sz="94660"/>
  </p:normalViewPr>
  <p:slideViewPr>
    <p:cSldViewPr>
      <p:cViewPr varScale="1">
        <p:scale>
          <a:sx n="68" d="100"/>
          <a:sy n="68" d="100"/>
        </p:scale>
        <p:origin x="-145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C5101260-D676-443A-A99C-FB1E0D3E2078}" type="datetimeFigureOut">
              <a:rPr lang="tr-TR" smtClean="0"/>
              <a:pPr/>
              <a:t>14.10.2019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5395F10-F6C8-4558-895E-8640C48634CF}" type="slidenum">
              <a:rPr lang="tr-TR" smtClean="0"/>
              <a:pPr/>
              <a:t>‹#›</a:t>
            </a:fld>
            <a:endParaRPr lang="tr-TR"/>
          </a:p>
        </p:txBody>
      </p:sp>
    </p:spTree>
  </p:cSld>
  <p:clrMapOvr>
    <a:masterClrMapping/>
  </p:clrMapOvr>
  <p:transition spd="slow">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C5101260-D676-443A-A99C-FB1E0D3E2078}" type="datetimeFigureOut">
              <a:rPr lang="tr-TR" smtClean="0"/>
              <a:pPr/>
              <a:t>14.10.2019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5395F10-F6C8-4558-895E-8640C48634CF}" type="slidenum">
              <a:rPr lang="tr-TR" smtClean="0"/>
              <a:pPr/>
              <a:t>‹#›</a:t>
            </a:fld>
            <a:endParaRPr lang="tr-TR"/>
          </a:p>
        </p:txBody>
      </p:sp>
    </p:spTree>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C5101260-D676-443A-A99C-FB1E0D3E2078}" type="datetimeFigureOut">
              <a:rPr lang="tr-TR" smtClean="0"/>
              <a:pPr/>
              <a:t>14.10.2019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5395F10-F6C8-4558-895E-8640C48634CF}" type="slidenum">
              <a:rPr lang="tr-TR" smtClean="0"/>
              <a:pPr/>
              <a:t>‹#›</a:t>
            </a:fld>
            <a:endParaRPr lang="tr-TR"/>
          </a:p>
        </p:txBody>
      </p:sp>
    </p:spTree>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C5101260-D676-443A-A99C-FB1E0D3E2078}" type="datetimeFigureOut">
              <a:rPr lang="tr-TR" smtClean="0"/>
              <a:pPr/>
              <a:t>14.10.2019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5395F10-F6C8-4558-895E-8640C48634CF}" type="slidenum">
              <a:rPr lang="tr-TR" smtClean="0"/>
              <a:pPr/>
              <a:t>‹#›</a:t>
            </a:fld>
            <a:endParaRPr lang="tr-TR"/>
          </a:p>
        </p:txBody>
      </p:sp>
    </p:spTree>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C5101260-D676-443A-A99C-FB1E0D3E2078}" type="datetimeFigureOut">
              <a:rPr lang="tr-TR" smtClean="0"/>
              <a:pPr/>
              <a:t>14.10.2019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95395F10-F6C8-4558-895E-8640C48634CF}" type="slidenum">
              <a:rPr lang="tr-TR" smtClean="0"/>
              <a:pPr/>
              <a:t>‹#›</a:t>
            </a:fld>
            <a:endParaRPr lang="tr-TR"/>
          </a:p>
        </p:txBody>
      </p:sp>
    </p:spTree>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C5101260-D676-443A-A99C-FB1E0D3E2078}" type="datetimeFigureOut">
              <a:rPr lang="tr-TR" smtClean="0"/>
              <a:pPr/>
              <a:t>14.10.2019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95395F10-F6C8-4558-895E-8640C48634CF}" type="slidenum">
              <a:rPr lang="tr-TR" smtClean="0"/>
              <a:pPr/>
              <a:t>‹#›</a:t>
            </a:fld>
            <a:endParaRPr lang="tr-TR"/>
          </a:p>
        </p:txBody>
      </p:sp>
    </p:spTree>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C5101260-D676-443A-A99C-FB1E0D3E2078}" type="datetimeFigureOut">
              <a:rPr lang="tr-TR" smtClean="0"/>
              <a:pPr/>
              <a:t>14.10.2019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95395F10-F6C8-4558-895E-8640C48634CF}" type="slidenum">
              <a:rPr lang="tr-TR" smtClean="0"/>
              <a:pPr/>
              <a:t>‹#›</a:t>
            </a:fld>
            <a:endParaRPr lang="tr-TR"/>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C5101260-D676-443A-A99C-FB1E0D3E2078}" type="datetimeFigureOut">
              <a:rPr lang="tr-TR" smtClean="0"/>
              <a:pPr/>
              <a:t>14.10.2019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5395F10-F6C8-4558-895E-8640C48634CF}" type="slidenum">
              <a:rPr lang="tr-TR" smtClean="0"/>
              <a:pPr/>
              <a:t>‹#›</a:t>
            </a:fld>
            <a:endParaRPr lang="tr-TR"/>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C5101260-D676-443A-A99C-FB1E0D3E2078}" type="datetimeFigureOut">
              <a:rPr lang="tr-TR" smtClean="0"/>
              <a:pPr/>
              <a:t>14.10.2019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5395F10-F6C8-4558-895E-8640C48634CF}" type="slidenum">
              <a:rPr lang="tr-TR" smtClean="0"/>
              <a:pPr/>
              <a:t>‹#›</a:t>
            </a:fld>
            <a:endParaRPr lang="tr-TR"/>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C5101260-D676-443A-A99C-FB1E0D3E2078}" type="datetimeFigureOut">
              <a:rPr lang="tr-TR" smtClean="0"/>
              <a:pPr/>
              <a:t>14.10.2019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5395F10-F6C8-4558-895E-8640C48634CF}" type="slidenum">
              <a:rPr lang="tr-TR" smtClean="0"/>
              <a:pPr/>
              <a:t>‹#›</a:t>
            </a:fld>
            <a:endParaRPr lang="tr-TR"/>
          </a:p>
        </p:txBody>
      </p:sp>
    </p:spTree>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C5101260-D676-443A-A99C-FB1E0D3E2078}" type="datetimeFigureOut">
              <a:rPr lang="tr-TR" smtClean="0"/>
              <a:pPr/>
              <a:t>14.10.2019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5395F10-F6C8-4558-895E-8640C48634CF}" type="slidenum">
              <a:rPr lang="tr-TR" smtClean="0"/>
              <a:pPr/>
              <a:t>‹#›</a:t>
            </a:fld>
            <a:endParaRPr lang="tr-TR"/>
          </a:p>
        </p:txBody>
      </p:sp>
    </p:spTree>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101260-D676-443A-A99C-FB1E0D3E2078}" type="datetimeFigureOut">
              <a:rPr lang="tr-TR" smtClean="0"/>
              <a:pPr/>
              <a:t>14.10.2019</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395F10-F6C8-4558-895E-8640C48634CF}"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dir="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lvl="0"/>
            <a:r>
              <a:rPr lang="tr-TR" b="1" dirty="0"/>
              <a:t>Tarih bilimi ile ilgili aşağıdaki </a:t>
            </a:r>
            <a:r>
              <a:rPr lang="tr-TR" b="1" dirty="0" smtClean="0"/>
              <a:t>yargılardan </a:t>
            </a:r>
            <a:r>
              <a:rPr lang="tr-TR" b="1" dirty="0"/>
              <a:t>hangisine </a:t>
            </a:r>
            <a:r>
              <a:rPr lang="tr-TR" b="1" u="sng" dirty="0"/>
              <a:t>ulaşılamaz</a:t>
            </a:r>
            <a:r>
              <a:rPr lang="tr-TR" b="1" dirty="0" smtClean="0"/>
              <a:t>?</a:t>
            </a:r>
            <a:r>
              <a:rPr lang="tr-TR" b="1" dirty="0"/>
              <a:t> </a:t>
            </a:r>
            <a:endParaRPr lang="tr-TR" dirty="0"/>
          </a:p>
          <a:p>
            <a:pPr lvl="1">
              <a:buNone/>
            </a:pPr>
            <a:r>
              <a:rPr lang="tr-TR" sz="3600" dirty="0" smtClean="0"/>
              <a:t>A-Tarih </a:t>
            </a:r>
            <a:r>
              <a:rPr lang="tr-TR" sz="3600" dirty="0"/>
              <a:t>biliminin yöntemi diğer </a:t>
            </a:r>
            <a:r>
              <a:rPr lang="tr-TR" sz="3600" dirty="0" smtClean="0"/>
              <a:t>bilimlerden </a:t>
            </a:r>
            <a:r>
              <a:rPr lang="tr-TR" sz="3600" dirty="0"/>
              <a:t>farklılık gösterir.</a:t>
            </a:r>
          </a:p>
          <a:p>
            <a:pPr lvl="1">
              <a:buNone/>
            </a:pPr>
            <a:r>
              <a:rPr lang="tr-TR" sz="3600" dirty="0" smtClean="0"/>
              <a:t>B-Tarih </a:t>
            </a:r>
            <a:r>
              <a:rPr lang="tr-TR" sz="3600" dirty="0"/>
              <a:t>biliminde kaynaklara </a:t>
            </a:r>
            <a:r>
              <a:rPr lang="tr-TR" sz="3600" dirty="0" smtClean="0"/>
              <a:t>ulaşmak önemlidir.</a:t>
            </a:r>
            <a:endParaRPr lang="tr-TR" sz="3600" dirty="0"/>
          </a:p>
          <a:p>
            <a:pPr lvl="1">
              <a:buNone/>
            </a:pPr>
            <a:r>
              <a:rPr lang="tr-TR" sz="3600" dirty="0" smtClean="0"/>
              <a:t>C-Tarih </a:t>
            </a:r>
            <a:r>
              <a:rPr lang="tr-TR" sz="3600" dirty="0"/>
              <a:t>bilimi diğer bilim dallarından yardım alır.</a:t>
            </a:r>
          </a:p>
          <a:p>
            <a:pPr lvl="1">
              <a:buNone/>
            </a:pPr>
            <a:r>
              <a:rPr lang="tr-TR" sz="3600" dirty="0" smtClean="0"/>
              <a:t>D-Deney </a:t>
            </a:r>
            <a:r>
              <a:rPr lang="tr-TR" sz="3600" dirty="0"/>
              <a:t>ve gözlem tarih biliminin yöntemlerindendir.</a:t>
            </a:r>
          </a:p>
          <a:p>
            <a:pPr lvl="1">
              <a:buNone/>
            </a:pPr>
            <a:r>
              <a:rPr lang="tr-TR" sz="3600" dirty="0" smtClean="0"/>
              <a:t>E-İnsanların </a:t>
            </a:r>
            <a:r>
              <a:rPr lang="tr-TR" sz="3600" dirty="0"/>
              <a:t>faaliyetleri tarihin konusudur.</a:t>
            </a:r>
          </a:p>
          <a:p>
            <a:endParaRPr lang="tr-TR" dirty="0"/>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dirty="0" smtClean="0"/>
              <a:t>   Tarihin </a:t>
            </a:r>
            <a:r>
              <a:rPr lang="tr-TR" dirty="0"/>
              <a:t>tanımı üzerine farklı </a:t>
            </a:r>
            <a:r>
              <a:rPr lang="tr-TR" dirty="0" smtClean="0"/>
              <a:t>yorumlar yapılmıştır</a:t>
            </a:r>
            <a:r>
              <a:rPr lang="tr-TR" dirty="0"/>
              <a:t>. Yorumlardaki bu </a:t>
            </a:r>
            <a:r>
              <a:rPr lang="tr-TR" dirty="0" smtClean="0"/>
              <a:t>farklılığa rağmen </a:t>
            </a:r>
            <a:r>
              <a:rPr lang="tr-TR" dirty="0"/>
              <a:t>tarihçilerin üzerinde </a:t>
            </a:r>
            <a:r>
              <a:rPr lang="tr-TR" dirty="0" smtClean="0"/>
              <a:t>durduğu noktalar </a:t>
            </a:r>
            <a:r>
              <a:rPr lang="tr-TR" dirty="0"/>
              <a:t>genelde aynıdır.</a:t>
            </a:r>
          </a:p>
          <a:p>
            <a:pPr>
              <a:buNone/>
            </a:pPr>
            <a:r>
              <a:rPr lang="tr-TR" b="1" dirty="0" smtClean="0"/>
              <a:t>  Aşağıdakilerden </a:t>
            </a:r>
            <a:r>
              <a:rPr lang="tr-TR" b="1" dirty="0"/>
              <a:t>hangisi tarihin </a:t>
            </a:r>
            <a:r>
              <a:rPr lang="tr-TR" b="1" dirty="0" smtClean="0"/>
              <a:t>tanımı yapılırken </a:t>
            </a:r>
            <a:r>
              <a:rPr lang="tr-TR" b="1" dirty="0"/>
              <a:t>üzerinde </a:t>
            </a:r>
            <a:r>
              <a:rPr lang="tr-TR" b="1" dirty="0" smtClean="0"/>
              <a:t>durulan noktalardan </a:t>
            </a:r>
            <a:r>
              <a:rPr lang="tr-TR" b="1" dirty="0"/>
              <a:t>biri değildir?</a:t>
            </a:r>
          </a:p>
          <a:p>
            <a:r>
              <a:rPr lang="tr-TR" dirty="0"/>
              <a:t>A) Geçmişle ilgili olduğu</a:t>
            </a:r>
          </a:p>
          <a:p>
            <a:r>
              <a:rPr lang="tr-TR" dirty="0"/>
              <a:t>B) Merkezinde insanın yer aldığı</a:t>
            </a:r>
          </a:p>
          <a:p>
            <a:r>
              <a:rPr lang="tr-TR" dirty="0"/>
              <a:t>C) Belgelere dayandığı</a:t>
            </a:r>
          </a:p>
          <a:p>
            <a:r>
              <a:rPr lang="tr-TR" dirty="0"/>
              <a:t>D) Nedenselliğe muhtaç olduğu</a:t>
            </a:r>
          </a:p>
          <a:p>
            <a:r>
              <a:rPr lang="tr-TR" dirty="0"/>
              <a:t>E) Farklı bakış açılarına dayandığı</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6" end="6"/>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r>
              <a:rPr lang="tr-TR" sz="3600" b="1" dirty="0"/>
              <a:t>Orta Asya Türk tarihi ile ilgili </a:t>
            </a:r>
            <a:r>
              <a:rPr lang="tr-TR" sz="3600" b="1" dirty="0" smtClean="0"/>
              <a:t>bir araştırma </a:t>
            </a:r>
            <a:r>
              <a:rPr lang="tr-TR" sz="3600" b="1" dirty="0"/>
              <a:t>yapmak isteyen </a:t>
            </a:r>
            <a:r>
              <a:rPr lang="tr-TR" sz="3600" b="1" dirty="0" smtClean="0"/>
              <a:t>Özge,Orta </a:t>
            </a:r>
            <a:r>
              <a:rPr lang="tr-TR" sz="3600" b="1" dirty="0"/>
              <a:t>Asya’da bulunan </a:t>
            </a:r>
            <a:r>
              <a:rPr lang="tr-TR" sz="3600" b="1" dirty="0">
                <a:solidFill>
                  <a:srgbClr val="FF0000"/>
                </a:solidFill>
              </a:rPr>
              <a:t>Türk yazıtlarını</a:t>
            </a:r>
          </a:p>
          <a:p>
            <a:pPr>
              <a:buNone/>
            </a:pPr>
            <a:r>
              <a:rPr lang="tr-TR" sz="3600" b="1" dirty="0" smtClean="0"/>
              <a:t>   okumak </a:t>
            </a:r>
            <a:r>
              <a:rPr lang="tr-TR" sz="3600" b="1" dirty="0"/>
              <a:t>için aşağıdaki </a:t>
            </a:r>
            <a:r>
              <a:rPr lang="tr-TR" sz="3600" b="1" dirty="0" err="1" smtClean="0"/>
              <a:t>bilimdallarının</a:t>
            </a:r>
            <a:r>
              <a:rPr lang="tr-TR" sz="3600" b="1" dirty="0" smtClean="0"/>
              <a:t> </a:t>
            </a:r>
            <a:r>
              <a:rPr lang="tr-TR" sz="3600" b="1" dirty="0"/>
              <a:t>hangisinden faydalanmalıdır?</a:t>
            </a:r>
          </a:p>
          <a:p>
            <a:r>
              <a:rPr lang="tr-TR" sz="3600" dirty="0"/>
              <a:t>A) Arkeoloji</a:t>
            </a:r>
          </a:p>
          <a:p>
            <a:r>
              <a:rPr lang="tr-TR" sz="3600" dirty="0"/>
              <a:t>B) Diplomasi</a:t>
            </a:r>
          </a:p>
          <a:p>
            <a:r>
              <a:rPr lang="tr-TR" sz="3600" dirty="0"/>
              <a:t>C) Epigrafi</a:t>
            </a:r>
          </a:p>
          <a:p>
            <a:r>
              <a:rPr lang="tr-TR" sz="3600" dirty="0"/>
              <a:t>D) Kronoloji</a:t>
            </a:r>
          </a:p>
          <a:p>
            <a:r>
              <a:rPr lang="tr-TR" sz="3600" dirty="0"/>
              <a:t>E) </a:t>
            </a:r>
            <a:r>
              <a:rPr lang="tr-TR" sz="3600" dirty="0" err="1"/>
              <a:t>Nümizmatik</a:t>
            </a:r>
            <a:endParaRPr lang="tr-TR" sz="3600"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mph" presetSubtype="2" fill="hold" nodeType="clickEffect">
                                  <p:stCondLst>
                                    <p:cond delay="0"/>
                                  </p:stCondLst>
                                  <p:childTnLst>
                                    <p:anim to="1.5" calcmode="lin" valueType="num">
                                      <p:cBhvr override="childStyle">
                                        <p:cTn id="6" dur="2000" fill="hold"/>
                                        <p:tgtEl>
                                          <p:spTgt spid="3">
                                            <p:txEl>
                                              <p:pRg st="4" end="4"/>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dirty="0" smtClean="0"/>
              <a:t>   Geçmişteki </a:t>
            </a:r>
            <a:r>
              <a:rPr lang="tr-TR" dirty="0"/>
              <a:t>insan faaliyetlerini, </a:t>
            </a:r>
            <a:r>
              <a:rPr lang="tr-TR" dirty="0" smtClean="0"/>
              <a:t>neden-</a:t>
            </a:r>
            <a:r>
              <a:rPr lang="de-DE" dirty="0" err="1" smtClean="0"/>
              <a:t>sonuç</a:t>
            </a:r>
            <a:r>
              <a:rPr lang="de-DE" dirty="0" smtClean="0"/>
              <a:t> </a:t>
            </a:r>
            <a:r>
              <a:rPr lang="de-DE" dirty="0" err="1"/>
              <a:t>ilişkisi</a:t>
            </a:r>
            <a:r>
              <a:rPr lang="de-DE" dirty="0"/>
              <a:t> </a:t>
            </a:r>
            <a:r>
              <a:rPr lang="de-DE" dirty="0" err="1"/>
              <a:t>içerisinde</a:t>
            </a:r>
            <a:r>
              <a:rPr lang="de-DE" dirty="0"/>
              <a:t> </a:t>
            </a:r>
            <a:r>
              <a:rPr lang="de-DE" dirty="0" err="1"/>
              <a:t>yer</a:t>
            </a:r>
            <a:r>
              <a:rPr lang="de-DE" dirty="0"/>
              <a:t> </a:t>
            </a:r>
            <a:r>
              <a:rPr lang="de-DE" dirty="0" err="1" smtClean="0"/>
              <a:t>göstererek</a:t>
            </a:r>
            <a:r>
              <a:rPr lang="tr-TR" dirty="0" smtClean="0"/>
              <a:t> ve </a:t>
            </a:r>
            <a:r>
              <a:rPr lang="tr-TR" dirty="0"/>
              <a:t>belgelerden </a:t>
            </a:r>
            <a:r>
              <a:rPr lang="tr-TR" dirty="0" err="1" smtClean="0"/>
              <a:t>yararlanarakaraştıran</a:t>
            </a:r>
            <a:r>
              <a:rPr lang="tr-TR" dirty="0" smtClean="0"/>
              <a:t> </a:t>
            </a:r>
            <a:r>
              <a:rPr lang="tr-TR" dirty="0"/>
              <a:t>bilim dalına tarih denir.</a:t>
            </a:r>
          </a:p>
          <a:p>
            <a:pPr>
              <a:buNone/>
            </a:pPr>
            <a:r>
              <a:rPr lang="sv-SE" b="1" dirty="0" smtClean="0"/>
              <a:t>Bu </a:t>
            </a:r>
            <a:r>
              <a:rPr lang="sv-SE" b="1" dirty="0"/>
              <a:t>tanımda tarih biliminin </a:t>
            </a:r>
            <a:r>
              <a:rPr lang="sv-SE" b="1" dirty="0" smtClean="0"/>
              <a:t>hangi</a:t>
            </a:r>
            <a:r>
              <a:rPr lang="tr-TR" b="1" dirty="0" smtClean="0"/>
              <a:t> özelliğine </a:t>
            </a:r>
            <a:r>
              <a:rPr lang="tr-TR" b="1" dirty="0"/>
              <a:t>yer verilmemiştir?</a:t>
            </a:r>
          </a:p>
          <a:p>
            <a:r>
              <a:rPr lang="tr-TR" dirty="0"/>
              <a:t>A) Kaynaklardan faydalandığı</a:t>
            </a:r>
          </a:p>
          <a:p>
            <a:r>
              <a:rPr lang="tr-TR" dirty="0"/>
              <a:t>B) Nedenselliğe sahip olduğu</a:t>
            </a:r>
          </a:p>
          <a:p>
            <a:r>
              <a:rPr lang="tr-TR" dirty="0"/>
              <a:t>C) Kronolojiye yer verdiği</a:t>
            </a:r>
          </a:p>
          <a:p>
            <a:r>
              <a:rPr lang="tr-TR" dirty="0"/>
              <a:t>D) Eski devirleri aydınlattığı</a:t>
            </a:r>
          </a:p>
          <a:p>
            <a:r>
              <a:rPr lang="tr-TR" dirty="0"/>
              <a:t>E) Olayların geçtiği mekânı belirttiği</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sz="4000" b="1" dirty="0" smtClean="0"/>
              <a:t>  Tarihî </a:t>
            </a:r>
            <a:r>
              <a:rPr lang="tr-TR" sz="4000" b="1" dirty="0"/>
              <a:t>olay ve olgular </a:t>
            </a:r>
            <a:r>
              <a:rPr lang="tr-TR" sz="4000" b="1" dirty="0" smtClean="0"/>
              <a:t>düşünüldüğünde aşağıdakilerden </a:t>
            </a:r>
            <a:r>
              <a:rPr lang="tr-TR" sz="4000" b="1" dirty="0"/>
              <a:t>hangisi </a:t>
            </a:r>
            <a:r>
              <a:rPr lang="tr-TR" sz="4000" b="1" dirty="0" smtClean="0"/>
              <a:t>olayın özelliklerinden </a:t>
            </a:r>
            <a:r>
              <a:rPr lang="tr-TR" sz="4000" b="1" dirty="0"/>
              <a:t>biri değildir?</a:t>
            </a:r>
          </a:p>
          <a:p>
            <a:r>
              <a:rPr lang="tr-TR" sz="4000" dirty="0"/>
              <a:t>A) Biricik ve özgündür.</a:t>
            </a:r>
          </a:p>
          <a:p>
            <a:r>
              <a:rPr lang="es-ES" sz="4000" dirty="0"/>
              <a:t>B) Yer ve zaman bildirir.</a:t>
            </a:r>
          </a:p>
          <a:p>
            <a:r>
              <a:rPr lang="tr-TR" sz="4000" dirty="0"/>
              <a:t>C) Kısa süreli gelişmelerdir.</a:t>
            </a:r>
          </a:p>
          <a:p>
            <a:r>
              <a:rPr lang="tr-TR" sz="4000" dirty="0"/>
              <a:t>D) Başlangıç ve bitiş zamanı bellidir.</a:t>
            </a:r>
          </a:p>
          <a:p>
            <a:r>
              <a:rPr lang="tr-TR" sz="4000" dirty="0"/>
              <a:t>E) Tarihî süreçte tekrar edebilir.</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685800" y="762000"/>
            <a:ext cx="7467600" cy="5124450"/>
          </a:xfrm>
          <a:prstGeom prst="rect">
            <a:avLst/>
          </a:prstGeom>
          <a:noFill/>
          <a:ln w="9525">
            <a:noFill/>
            <a:miter lim="800000"/>
            <a:headEnd/>
            <a:tailEnd/>
          </a:ln>
          <a:effectLst/>
        </p:spPr>
        <p:txBody>
          <a:bodyPr>
            <a:spAutoFit/>
          </a:bodyPr>
          <a:lstStyle/>
          <a:p>
            <a:pPr algn="ctr" eaLnBrk="0" hangingPunct="0">
              <a:defRPr/>
            </a:pPr>
            <a:r>
              <a:rPr lang="tr-TR" sz="6600" b="1">
                <a:solidFill>
                  <a:srgbClr val="800000"/>
                </a:solidFill>
                <a:effectLst>
                  <a:outerShdw blurRad="38100" dist="38100" dir="2700000" algn="tl">
                    <a:srgbClr val="000000"/>
                  </a:outerShdw>
                </a:effectLst>
                <a:latin typeface="Arriba" pitchFamily="82" charset="0"/>
              </a:rPr>
              <a:t>Başarıya giden yol çok çalışmaktan değil,</a:t>
            </a:r>
          </a:p>
          <a:p>
            <a:pPr algn="ctr" eaLnBrk="0" hangingPunct="0">
              <a:defRPr/>
            </a:pPr>
            <a:r>
              <a:rPr lang="tr-TR" sz="6600" b="1">
                <a:solidFill>
                  <a:srgbClr val="800000"/>
                </a:solidFill>
                <a:effectLst>
                  <a:outerShdw blurRad="38100" dist="38100" dir="2700000" algn="tl">
                    <a:srgbClr val="000000"/>
                  </a:outerShdw>
                </a:effectLst>
                <a:latin typeface="Arriba" pitchFamily="82" charset="0"/>
              </a:rPr>
              <a:t>etkili çalışmaktan geçmektedir.</a:t>
            </a:r>
          </a:p>
        </p:txBody>
      </p:sp>
      <p:graphicFrame>
        <p:nvGraphicFramePr>
          <p:cNvPr id="66563" name="Object 3"/>
          <p:cNvGraphicFramePr>
            <a:graphicFrameLocks noChangeAspect="1"/>
          </p:cNvGraphicFramePr>
          <p:nvPr/>
        </p:nvGraphicFramePr>
        <p:xfrm>
          <a:off x="6781800" y="4572000"/>
          <a:ext cx="2133600" cy="2011363"/>
        </p:xfrm>
        <a:graphic>
          <a:graphicData uri="http://schemas.openxmlformats.org/presentationml/2006/ole">
            <p:oleObj spid="_x0000_s2050" name="Clip" r:id="rId3" imgW="857707" imgH="808330" progId="">
              <p:embed/>
            </p:oleObj>
          </a:graphicData>
        </a:graphic>
      </p:graphicFrame>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6562"/>
                                        </p:tgtEl>
                                        <p:attrNameLst>
                                          <p:attrName>style.visibility</p:attrName>
                                        </p:attrNameLst>
                                      </p:cBhvr>
                                      <p:to>
                                        <p:strVal val="visible"/>
                                      </p:to>
                                    </p:set>
                                    <p:animEffect transition="in" filter="wipe(up)">
                                      <p:cBhvr>
                                        <p:cTn id="7" dur="500"/>
                                        <p:tgtEl>
                                          <p:spTgt spid="66562"/>
                                        </p:tgtEl>
                                      </p:cBhvr>
                                    </p:animEffect>
                                  </p:childTnLst>
                                </p:cTn>
                              </p:par>
                            </p:childTnLst>
                          </p:cTn>
                        </p:par>
                        <p:par>
                          <p:cTn id="8" fill="hold" nodeType="afterGroup">
                            <p:stCondLst>
                              <p:cond delay="500"/>
                            </p:stCondLst>
                            <p:childTnLst>
                              <p:par>
                                <p:cTn id="9" presetID="2" presetClass="entr" presetSubtype="8" fill="hold" nodeType="afterEffect">
                                  <p:stCondLst>
                                    <p:cond delay="0"/>
                                  </p:stCondLst>
                                  <p:childTnLst>
                                    <p:set>
                                      <p:cBhvr>
                                        <p:cTn id="10" dur="1" fill="hold">
                                          <p:stCondLst>
                                            <p:cond delay="0"/>
                                          </p:stCondLst>
                                        </p:cTn>
                                        <p:tgtEl>
                                          <p:spTgt spid="66563"/>
                                        </p:tgtEl>
                                        <p:attrNameLst>
                                          <p:attrName>style.visibility</p:attrName>
                                        </p:attrNameLst>
                                      </p:cBhvr>
                                      <p:to>
                                        <p:strVal val="visible"/>
                                      </p:to>
                                    </p:set>
                                    <p:anim calcmode="lin" valueType="num">
                                      <p:cBhvr additive="base">
                                        <p:cTn id="11" dur="3000" fill="hold"/>
                                        <p:tgtEl>
                                          <p:spTgt spid="66563"/>
                                        </p:tgtEl>
                                        <p:attrNameLst>
                                          <p:attrName>ppt_x</p:attrName>
                                        </p:attrNameLst>
                                      </p:cBhvr>
                                      <p:tavLst>
                                        <p:tav tm="0">
                                          <p:val>
                                            <p:strVal val="0-#ppt_w/2"/>
                                          </p:val>
                                        </p:tav>
                                        <p:tav tm="100000">
                                          <p:val>
                                            <p:strVal val="#ppt_x"/>
                                          </p:val>
                                        </p:tav>
                                      </p:tavLst>
                                    </p:anim>
                                    <p:anim calcmode="lin" valueType="num">
                                      <p:cBhvr additive="base">
                                        <p:cTn id="12" dur="3000" fill="hold"/>
                                        <p:tgtEl>
                                          <p:spTgt spid="665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85000" lnSpcReduction="20000"/>
          </a:bodyPr>
          <a:lstStyle/>
          <a:p>
            <a:r>
              <a:rPr lang="tr-TR" dirty="0"/>
              <a:t>Türkler, tarih boyunca geniş bir </a:t>
            </a:r>
            <a:r>
              <a:rPr lang="tr-TR" dirty="0" smtClean="0"/>
              <a:t>coğrafyada </a:t>
            </a:r>
            <a:r>
              <a:rPr lang="nl-NL" dirty="0" smtClean="0"/>
              <a:t>hüküm </a:t>
            </a:r>
            <a:r>
              <a:rPr lang="nl-NL" dirty="0"/>
              <a:t>sürmüş bu nedenle </a:t>
            </a:r>
            <a:r>
              <a:rPr lang="nl-NL" dirty="0" smtClean="0"/>
              <a:t>de</a:t>
            </a:r>
            <a:r>
              <a:rPr lang="tr-TR" dirty="0" smtClean="0"/>
              <a:t> farklı </a:t>
            </a:r>
            <a:r>
              <a:rPr lang="tr-TR" dirty="0"/>
              <a:t>kültürlerle etkileşime </a:t>
            </a:r>
            <a:r>
              <a:rPr lang="tr-TR" dirty="0" smtClean="0"/>
              <a:t>girmiştir. Bu </a:t>
            </a:r>
            <a:r>
              <a:rPr lang="tr-TR" dirty="0"/>
              <a:t>durum Türklerin kullandığı takvimlere</a:t>
            </a:r>
          </a:p>
          <a:p>
            <a:pPr>
              <a:buNone/>
            </a:pPr>
            <a:r>
              <a:rPr lang="tr-TR" dirty="0" smtClean="0"/>
              <a:t>   de </a:t>
            </a:r>
            <a:r>
              <a:rPr lang="tr-TR" dirty="0"/>
              <a:t>yansımıştır.</a:t>
            </a:r>
          </a:p>
          <a:p>
            <a:r>
              <a:rPr lang="tr-TR" b="1" dirty="0"/>
              <a:t>Buna göre;</a:t>
            </a:r>
          </a:p>
          <a:p>
            <a:pPr>
              <a:buNone/>
            </a:pPr>
            <a:r>
              <a:rPr lang="tr-TR" dirty="0" smtClean="0"/>
              <a:t>    I</a:t>
            </a:r>
            <a:r>
              <a:rPr lang="tr-TR" dirty="0"/>
              <a:t>. İslam Medeniyeti,</a:t>
            </a:r>
          </a:p>
          <a:p>
            <a:pPr>
              <a:buNone/>
            </a:pPr>
            <a:r>
              <a:rPr lang="tr-TR" dirty="0" smtClean="0"/>
              <a:t>    II</a:t>
            </a:r>
            <a:r>
              <a:rPr lang="tr-TR" dirty="0"/>
              <a:t>. İran Medeniyeti,</a:t>
            </a:r>
          </a:p>
          <a:p>
            <a:pPr>
              <a:buNone/>
            </a:pPr>
            <a:r>
              <a:rPr lang="tr-TR" dirty="0" smtClean="0"/>
              <a:t>    III</a:t>
            </a:r>
            <a:r>
              <a:rPr lang="tr-TR" dirty="0"/>
              <a:t>. Roma Medeniyeti</a:t>
            </a:r>
          </a:p>
          <a:p>
            <a:r>
              <a:rPr lang="tr-TR" b="1" dirty="0"/>
              <a:t>Türklerin kullandığı takvimler </a:t>
            </a:r>
            <a:r>
              <a:rPr lang="tr-TR" b="1" dirty="0" smtClean="0"/>
              <a:t>dikkate alındığında </a:t>
            </a:r>
            <a:r>
              <a:rPr lang="tr-TR" b="1" dirty="0"/>
              <a:t>yukarıdaki </a:t>
            </a:r>
            <a:r>
              <a:rPr lang="tr-TR" b="1" dirty="0" smtClean="0"/>
              <a:t>medeniyetlerin hangisinden </a:t>
            </a:r>
            <a:r>
              <a:rPr lang="tr-TR" b="1" dirty="0"/>
              <a:t>etkilendiği</a:t>
            </a:r>
          </a:p>
          <a:p>
            <a:pPr>
              <a:buNone/>
            </a:pPr>
            <a:r>
              <a:rPr lang="tr-TR" b="1" dirty="0" smtClean="0"/>
              <a:t>    söylenebilir</a:t>
            </a:r>
            <a:r>
              <a:rPr lang="tr-TR" b="1" dirty="0"/>
              <a:t>?</a:t>
            </a:r>
          </a:p>
          <a:p>
            <a:r>
              <a:rPr lang="pl-PL" dirty="0"/>
              <a:t>A) Yalnız I </a:t>
            </a:r>
            <a:endParaRPr lang="tr-TR" dirty="0" smtClean="0"/>
          </a:p>
          <a:p>
            <a:r>
              <a:rPr lang="pl-PL" dirty="0" smtClean="0"/>
              <a:t>B</a:t>
            </a:r>
            <a:r>
              <a:rPr lang="pl-PL" dirty="0"/>
              <a:t>) Yalnız II</a:t>
            </a:r>
          </a:p>
          <a:p>
            <a:r>
              <a:rPr lang="es-ES" dirty="0"/>
              <a:t>C) I ve </a:t>
            </a:r>
            <a:r>
              <a:rPr lang="es-ES" dirty="0" smtClean="0"/>
              <a:t>II</a:t>
            </a:r>
            <a:endParaRPr lang="tr-TR" dirty="0" smtClean="0"/>
          </a:p>
          <a:p>
            <a:r>
              <a:rPr lang="es-ES" dirty="0" smtClean="0"/>
              <a:t> </a:t>
            </a:r>
            <a:r>
              <a:rPr lang="es-ES" dirty="0"/>
              <a:t>D) II ve III</a:t>
            </a:r>
          </a:p>
          <a:p>
            <a:r>
              <a:rPr lang="it-IT" dirty="0"/>
              <a:t>E) I, II ve III</a:t>
            </a:r>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12" end="12"/>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85000" lnSpcReduction="10000"/>
          </a:bodyPr>
          <a:lstStyle/>
          <a:p>
            <a:r>
              <a:rPr lang="tr-TR" dirty="0"/>
              <a:t>İnsan; mensubu olduğu toplumu, ülkeyi ve dünyayı anlamak için geçmişi bilmek zorundadır. Geçmişini bilmeyen bir toplum, hafızasını yitirmiş, akıntıya kapılmış gibidir. Tarih; geçmişin ışığında bugünün ve yarının aydınlatılmasını sağlar. Böylelikle geçmişteki hataları tekrar etmeyen toplumlar, gelecekle ilgili doğru planlama ve analizlerle daha iyi bir yaşam düzeyine ulaşır.</a:t>
            </a:r>
          </a:p>
          <a:p>
            <a:r>
              <a:rPr lang="tr-TR" b="1" dirty="0"/>
              <a:t>Metne göre tarih bilimi ile ilgili aşağıdaki bilgilerden hangisine </a:t>
            </a:r>
            <a:r>
              <a:rPr lang="tr-TR" b="1" u="sng" dirty="0"/>
              <a:t>ulaşılamaz?</a:t>
            </a:r>
            <a:endParaRPr lang="tr-TR" dirty="0"/>
          </a:p>
          <a:p>
            <a:r>
              <a:rPr lang="tr-TR" dirty="0"/>
              <a:t>A) Tarih öğrenmenin birçok sebepten dolayı gerekli olduğuna</a:t>
            </a:r>
          </a:p>
          <a:p>
            <a:r>
              <a:rPr lang="tr-TR" dirty="0"/>
              <a:t>B) Tarihî süreçte değişimlerin dünyayı tanımaya katkı sağladığına</a:t>
            </a:r>
          </a:p>
          <a:p>
            <a:r>
              <a:rPr lang="tr-TR" dirty="0"/>
              <a:t>C) Tarih biliminin bugün ile geçmiş arasında bağ kurduğuna</a:t>
            </a:r>
          </a:p>
          <a:p>
            <a:r>
              <a:rPr lang="tr-TR" dirty="0"/>
              <a:t>D) Bilimsel gelişmelerin tarih bilimine olan ihtiyacı kaldırdığına</a:t>
            </a:r>
          </a:p>
          <a:p>
            <a:r>
              <a:rPr lang="tr-TR" dirty="0"/>
              <a:t>E) Tarihin geleceğe yönelik alınan kararlara etki ettiğine</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r>
              <a:rPr lang="tr-TR" dirty="0"/>
              <a:t>Doğa bilimlerinin kesin kanunları olmasına rağmen tarihin yoktur. Tarihin de içinde yer aldığı sosyal bilimlerde bilgiye deney ve gözlem gibi yöntemlerle ulaşılamaz. Çünkü sosyal bilimler ………… ve …………………konu edinir.</a:t>
            </a:r>
          </a:p>
          <a:p>
            <a:r>
              <a:rPr lang="tr-TR" b="1" dirty="0"/>
              <a:t>Metne göre boş bırakılan yerlere aşağıdakilerden hangisi getirilebilir?</a:t>
            </a:r>
            <a:endParaRPr lang="tr-TR" dirty="0"/>
          </a:p>
          <a:p>
            <a:r>
              <a:rPr lang="tr-TR" dirty="0"/>
              <a:t>A) Madde ve </a:t>
            </a:r>
            <a:r>
              <a:rPr lang="tr-TR" dirty="0" err="1"/>
              <a:t>mânâ</a:t>
            </a:r>
            <a:endParaRPr lang="tr-TR" dirty="0"/>
          </a:p>
          <a:p>
            <a:r>
              <a:rPr lang="tr-TR" dirty="0"/>
              <a:t>B) Kuram ve kanun</a:t>
            </a:r>
          </a:p>
          <a:p>
            <a:r>
              <a:rPr lang="tr-TR" dirty="0"/>
              <a:t>C) Evren ve kâinat</a:t>
            </a:r>
          </a:p>
          <a:p>
            <a:r>
              <a:rPr lang="tr-TR" dirty="0"/>
              <a:t>D) Doğa ve insan</a:t>
            </a:r>
          </a:p>
          <a:p>
            <a:r>
              <a:rPr lang="tr-TR" dirty="0"/>
              <a:t>E) Toplum ve insan</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mph" presetSubtype="0" fill="hold" nodeType="clickEffect">
                                  <p:stCondLst>
                                    <p:cond delay="0"/>
                                  </p:stCondLst>
                                  <p:childTnLst>
                                    <p:animClr clrSpc="rgb">
                                      <p:cBhvr override="childStyle">
                                        <p:cTn id="6" dur="1900" fill="hold">
                                          <p:stCondLst>
                                            <p:cond delay="100"/>
                                          </p:stCondLst>
                                        </p:cTn>
                                        <p:tgtEl>
                                          <p:spTgt spid="3">
                                            <p:txEl>
                                              <p:pRg st="6" end="6"/>
                                            </p:txEl>
                                          </p:spTgt>
                                        </p:tgtEl>
                                        <p:attrNameLst>
                                          <p:attrName>style.color</p:attrName>
                                        </p:attrNameLst>
                                      </p:cBhvr>
                                      <p:to>
                                        <a:schemeClr val="hlink"/>
                                      </p:to>
                                    </p:animClr>
                                    <p:animClr clrSpc="rgb">
                                      <p:cBhvr>
                                        <p:cTn id="7" dur="1900" fill="hold">
                                          <p:stCondLst>
                                            <p:cond delay="100"/>
                                          </p:stCondLst>
                                        </p:cTn>
                                        <p:tgtEl>
                                          <p:spTgt spid="3">
                                            <p:txEl>
                                              <p:pRg st="6" end="6"/>
                                            </p:txEl>
                                          </p:spTgt>
                                        </p:tgtEl>
                                        <p:attrNameLst>
                                          <p:attrName>fillColor</p:attrName>
                                        </p:attrNameLst>
                                      </p:cBhvr>
                                      <p:to>
                                        <a:schemeClr val="hlink"/>
                                      </p:to>
                                    </p:animClr>
                                    <p:set>
                                      <p:cBhvr>
                                        <p:cTn id="8" dur="1900" fill="hold">
                                          <p:stCondLst>
                                            <p:cond delay="100"/>
                                          </p:stCondLst>
                                        </p:cTn>
                                        <p:tgtEl>
                                          <p:spTgt spid="3">
                                            <p:txEl>
                                              <p:pRg st="6" end="6"/>
                                            </p:txEl>
                                          </p:spTgt>
                                        </p:tgtEl>
                                        <p:attrNameLst>
                                          <p:attrName>fill.type</p:attrName>
                                        </p:attrNameLst>
                                      </p:cBhvr>
                                      <p:to>
                                        <p:strVal val="solid"/>
                                      </p:to>
                                    </p:set>
                                    <p:set>
                                      <p:cBhvr>
                                        <p:cTn id="9" dur="1900" fill="hold">
                                          <p:stCondLst>
                                            <p:cond delay="100"/>
                                          </p:stCondLst>
                                        </p:cTn>
                                        <p:tgtEl>
                                          <p:spTgt spid="3">
                                            <p:txEl>
                                              <p:pRg st="6" end="6"/>
                                            </p:txEl>
                                          </p:spTgt>
                                        </p:tgtEl>
                                        <p:attrNameLst>
                                          <p:attrName>fill.on</p:attrName>
                                        </p:attrNameLst>
                                      </p:cBhvr>
                                      <p:to>
                                        <p:strVal val="true"/>
                                      </p:to>
                                    </p:set>
                                    <p:animScale>
                                      <p:cBhvr>
                                        <p:cTn id="10" dur="200" fill="hold">
                                          <p:stCondLst>
                                            <p:cond delay="0"/>
                                          </p:stCondLst>
                                        </p:cTn>
                                        <p:tgtEl>
                                          <p:spTgt spid="3">
                                            <p:txEl>
                                              <p:pRg st="6" end="6"/>
                                            </p:txEl>
                                          </p:spTgt>
                                        </p:tgtEl>
                                      </p:cBhvr>
                                      <p:from x="100000" y="100000"/>
                                      <p:to x="100000" y="5000"/>
                                    </p:animScale>
                                    <p:animScale>
                                      <p:cBhvr>
                                        <p:cTn id="11" dur="200" fill="hold">
                                          <p:stCondLst>
                                            <p:cond delay="200"/>
                                          </p:stCondLst>
                                        </p:cTn>
                                        <p:tgtEl>
                                          <p:spTgt spid="3">
                                            <p:txEl>
                                              <p:pRg st="6" end="6"/>
                                            </p:txEl>
                                          </p:spTgt>
                                        </p:tgtEl>
                                      </p:cBhvr>
                                      <p:from x="100000" y="5000"/>
                                      <p:to x="120000" y="150000"/>
                                    </p:animScale>
                                    <p:animScale>
                                      <p:cBhvr>
                                        <p:cTn id="12" dur="600" fill="hold">
                                          <p:stCondLst>
                                            <p:cond delay="1400"/>
                                          </p:stCondLst>
                                        </p:cTn>
                                        <p:tgtEl>
                                          <p:spTgt spid="3">
                                            <p:txEl>
                                              <p:pRg st="6" end="6"/>
                                            </p:txEl>
                                          </p:spTgt>
                                        </p:tgtEl>
                                      </p:cBhvr>
                                      <p:to x="12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600200"/>
            <a:ext cx="9144000" cy="5257800"/>
          </a:xfrm>
        </p:spPr>
        <p:txBody>
          <a:bodyPr>
            <a:normAutofit fontScale="85000" lnSpcReduction="20000"/>
          </a:bodyPr>
          <a:lstStyle/>
          <a:p>
            <a:r>
              <a:rPr lang="tr-TR" dirty="0"/>
              <a:t>Türk Dilinin ilk yazılı eserleri olan Orhun Kitabeleri (Kök-Türk Yazıtları)hakkında araştırma yapmak isteyen Ata Berk,</a:t>
            </a:r>
          </a:p>
          <a:p>
            <a:r>
              <a:rPr lang="tr-TR" b="1" dirty="0"/>
              <a:t>I. </a:t>
            </a:r>
            <a:r>
              <a:rPr lang="tr-TR" dirty="0"/>
              <a:t>Epigrafi</a:t>
            </a:r>
          </a:p>
          <a:p>
            <a:r>
              <a:rPr lang="tr-TR" b="1" dirty="0"/>
              <a:t>II. </a:t>
            </a:r>
            <a:r>
              <a:rPr lang="tr-TR" dirty="0" err="1"/>
              <a:t>Paleografya</a:t>
            </a:r>
            <a:endParaRPr lang="tr-TR" dirty="0"/>
          </a:p>
          <a:p>
            <a:r>
              <a:rPr lang="tr-TR" b="1" dirty="0"/>
              <a:t>III. </a:t>
            </a:r>
            <a:r>
              <a:rPr lang="tr-TR" dirty="0" err="1"/>
              <a:t>Heraldik</a:t>
            </a:r>
            <a:endParaRPr lang="tr-TR" dirty="0"/>
          </a:p>
          <a:p>
            <a:pPr>
              <a:buNone/>
            </a:pPr>
            <a:r>
              <a:rPr lang="tr-TR" b="1" dirty="0"/>
              <a:t>verilen tarihe yardımcı bilim dallarından hangisinden faydalanmalıdır?</a:t>
            </a:r>
            <a:endParaRPr lang="tr-TR" dirty="0"/>
          </a:p>
          <a:p>
            <a:r>
              <a:rPr lang="tr-TR" dirty="0"/>
              <a:t>A) Yalnız I</a:t>
            </a:r>
          </a:p>
          <a:p>
            <a:r>
              <a:rPr lang="tr-TR" dirty="0"/>
              <a:t>B) Yalnız II</a:t>
            </a:r>
          </a:p>
          <a:p>
            <a:r>
              <a:rPr lang="tr-TR" dirty="0"/>
              <a:t>C) I ve II</a:t>
            </a:r>
          </a:p>
          <a:p>
            <a:r>
              <a:rPr lang="tr-TR" dirty="0"/>
              <a:t>D) II ve III</a:t>
            </a:r>
          </a:p>
          <a:p>
            <a:r>
              <a:rPr lang="tr-TR" dirty="0"/>
              <a:t>E) I - II ve III</a:t>
            </a:r>
          </a:p>
          <a:p>
            <a:endParaRPr lang="tr-TR" dirty="0"/>
          </a:p>
        </p:txBody>
      </p:sp>
      <p:pic>
        <p:nvPicPr>
          <p:cNvPr id="1026" name="Picture 2" descr="C:\Users\Asus\Desktop\kirpgid4uow.png"/>
          <p:cNvPicPr>
            <a:picLocks noChangeAspect="1" noChangeArrowheads="1"/>
          </p:cNvPicPr>
          <p:nvPr/>
        </p:nvPicPr>
        <p:blipFill>
          <a:blip r:embed="rId2"/>
          <a:srcRect/>
          <a:stretch>
            <a:fillRect/>
          </a:stretch>
        </p:blipFill>
        <p:spPr bwMode="auto">
          <a:xfrm>
            <a:off x="3357554" y="1"/>
            <a:ext cx="1571625" cy="1643049"/>
          </a:xfrm>
          <a:prstGeom prst="rect">
            <a:avLst/>
          </a:prstGeom>
          <a:noFill/>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7" end="7"/>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85000" lnSpcReduction="20000"/>
          </a:bodyPr>
          <a:lstStyle/>
          <a:p>
            <a:r>
              <a:rPr lang="tr-TR" dirty="0" err="1"/>
              <a:t>Kadeş</a:t>
            </a:r>
            <a:r>
              <a:rPr lang="tr-TR" dirty="0"/>
              <a:t>  Antlaşması , dünya tarihinde eşitlik ilkesine dayanan en eski antlaşmadır. Antlaşma çivi yazısıyla gümüş plakalar üzerine dönemin  diplomasi dili </a:t>
            </a:r>
            <a:r>
              <a:rPr lang="tr-TR" dirty="0" err="1"/>
              <a:t>Akadca</a:t>
            </a:r>
            <a:r>
              <a:rPr lang="tr-TR" dirty="0"/>
              <a:t> olarak yazılmıştır.  Ayrıca </a:t>
            </a:r>
            <a:r>
              <a:rPr lang="tr-TR" dirty="0" err="1"/>
              <a:t>Kadeş</a:t>
            </a:r>
            <a:r>
              <a:rPr lang="tr-TR" dirty="0"/>
              <a:t> Antlaşması’nda Hitit kralının yanında kraliçenin de mührü bulunmaktadır.   Bu antlaşmanın gümüş levhalara kazınmış olan asıl metinleri kayıptır. Mısır’da tapınakların duvarlarına kazınan antlaşmanın bir nüshası da ,1906 yılında Boğazköy (Boğazkale) kazılarında kil tablet olarak bulunmuş olup </a:t>
            </a:r>
            <a:r>
              <a:rPr lang="tr-TR" dirty="0" err="1"/>
              <a:t>Istanbul</a:t>
            </a:r>
            <a:r>
              <a:rPr lang="tr-TR" dirty="0"/>
              <a:t> Arkeoloji </a:t>
            </a:r>
            <a:r>
              <a:rPr lang="tr-TR" dirty="0" smtClean="0"/>
              <a:t>Müzesinde </a:t>
            </a:r>
            <a:r>
              <a:rPr lang="tr-TR" sz="2900" dirty="0" smtClean="0"/>
              <a:t>sergilenmektedir</a:t>
            </a:r>
            <a:r>
              <a:rPr lang="tr-TR" sz="2900" dirty="0"/>
              <a:t>.</a:t>
            </a:r>
          </a:p>
          <a:p>
            <a:r>
              <a:rPr lang="tr-TR" b="1" dirty="0"/>
              <a:t>Bu paragrafa  göre  </a:t>
            </a:r>
            <a:r>
              <a:rPr lang="tr-TR" b="1" dirty="0" err="1"/>
              <a:t>Kadeş</a:t>
            </a:r>
            <a:r>
              <a:rPr lang="tr-TR" b="1" dirty="0"/>
              <a:t> Antlaşması üzerinde araştırma yapan bir  tarihçinin ,tarihe yardımcı bilim  dallarından hangisinden faydalanıldığı </a:t>
            </a:r>
            <a:r>
              <a:rPr lang="tr-TR" b="1" u="sng" dirty="0"/>
              <a:t>söylenemez?</a:t>
            </a:r>
            <a:endParaRPr lang="tr-TR" dirty="0"/>
          </a:p>
          <a:p>
            <a:r>
              <a:rPr lang="tr-TR" dirty="0"/>
              <a:t>A) Arkeoloji</a:t>
            </a:r>
          </a:p>
          <a:p>
            <a:r>
              <a:rPr lang="tr-TR" dirty="0"/>
              <a:t>B) Diplomatik</a:t>
            </a:r>
          </a:p>
          <a:p>
            <a:r>
              <a:rPr lang="tr-TR" dirty="0"/>
              <a:t>C) </a:t>
            </a:r>
            <a:r>
              <a:rPr lang="tr-TR" dirty="0" err="1"/>
              <a:t>Paleografya</a:t>
            </a:r>
            <a:endParaRPr lang="tr-TR" dirty="0"/>
          </a:p>
          <a:p>
            <a:r>
              <a:rPr lang="tr-TR" dirty="0"/>
              <a:t>D) Kronoloji</a:t>
            </a:r>
          </a:p>
          <a:p>
            <a:r>
              <a:rPr lang="tr-TR" dirty="0"/>
              <a:t>E) </a:t>
            </a:r>
            <a:r>
              <a:rPr lang="tr-TR" dirty="0" smtClean="0"/>
              <a:t>Antropoloji</a:t>
            </a:r>
            <a:endParaRPr lang="tr-TR" dirty="0"/>
          </a:p>
          <a:p>
            <a:endParaRPr lang="tr-TR" dirty="0"/>
          </a:p>
        </p:txBody>
      </p:sp>
      <p:pic>
        <p:nvPicPr>
          <p:cNvPr id="25602" name="Picture 2" descr="C:\Users\Asus\Desktop\IMG-20191014-WA0001.jpg"/>
          <p:cNvPicPr>
            <a:picLocks noChangeAspect="1" noChangeArrowheads="1"/>
          </p:cNvPicPr>
          <p:nvPr/>
        </p:nvPicPr>
        <p:blipFill>
          <a:blip r:embed="rId2"/>
          <a:srcRect/>
          <a:stretch>
            <a:fillRect/>
          </a:stretch>
        </p:blipFill>
        <p:spPr bwMode="auto">
          <a:xfrm>
            <a:off x="6072166" y="4214818"/>
            <a:ext cx="3071834" cy="2643182"/>
          </a:xfrm>
          <a:prstGeom prst="rect">
            <a:avLst/>
          </a:prstGeom>
          <a:noFill/>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0 0  L 0.25 0  E" pathEditMode="relative" ptsTypes="">
                                      <p:cBhvr>
                                        <p:cTn id="6" dur="2000" fill="hold"/>
                                        <p:tgtEl>
                                          <p:spTgt spid="3">
                                            <p:txEl>
                                              <p:pRg st="6" end="6"/>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92500" lnSpcReduction="20000"/>
          </a:bodyPr>
          <a:lstStyle/>
          <a:p>
            <a:r>
              <a:rPr lang="tr-TR" b="1" dirty="0"/>
              <a:t>I. </a:t>
            </a:r>
            <a:r>
              <a:rPr lang="tr-TR" dirty="0"/>
              <a:t>Geçmişten günümüze meydana gelen olay ve olguların zamanını tespit ederek sıralar.</a:t>
            </a:r>
          </a:p>
          <a:p>
            <a:r>
              <a:rPr lang="tr-TR" b="1" dirty="0"/>
              <a:t>II. </a:t>
            </a:r>
            <a:r>
              <a:rPr lang="tr-TR" dirty="0"/>
              <a:t>Siyasi belgelerin cins, şekil ve içerik olarak değerlendirmesini yapar.                     </a:t>
            </a:r>
          </a:p>
          <a:p>
            <a:r>
              <a:rPr lang="tr-TR" b="1" dirty="0"/>
              <a:t>III. </a:t>
            </a:r>
            <a:r>
              <a:rPr lang="tr-TR" dirty="0"/>
              <a:t>Kazı yolu ile toprak ve su altındaki maddi kalıntıları ortaya çıkarır.  </a:t>
            </a:r>
          </a:p>
          <a:p>
            <a:r>
              <a:rPr lang="tr-TR" b="1" dirty="0"/>
              <a:t>IV. </a:t>
            </a:r>
            <a:r>
              <a:rPr lang="tr-TR" dirty="0"/>
              <a:t>Yazıları, alfabeleri ve bunların zaman içerisindeki değişimlerini inceler.</a:t>
            </a:r>
          </a:p>
          <a:p>
            <a:pPr>
              <a:buNone/>
            </a:pPr>
            <a:r>
              <a:rPr lang="tr-TR" b="1" dirty="0" smtClean="0"/>
              <a:t>    Tanımları </a:t>
            </a:r>
            <a:r>
              <a:rPr lang="tr-TR" b="1" dirty="0"/>
              <a:t>verilen tarihe yardımcı bilim dalları, aşağıdaki seçeneklerden hangisinde doğru olarak sıralanmıştır?</a:t>
            </a:r>
            <a:r>
              <a:rPr lang="tr-TR" dirty="0"/>
              <a:t>     </a:t>
            </a:r>
          </a:p>
          <a:p>
            <a:r>
              <a:rPr lang="tr-TR" dirty="0"/>
              <a:t>A) </a:t>
            </a:r>
            <a:r>
              <a:rPr lang="tr-TR" dirty="0" err="1"/>
              <a:t>Paleografya</a:t>
            </a:r>
            <a:r>
              <a:rPr lang="tr-TR" dirty="0"/>
              <a:t> - Diplomasi - Kronoloji - Arkeoloji</a:t>
            </a:r>
          </a:p>
          <a:p>
            <a:r>
              <a:rPr lang="tr-TR" dirty="0"/>
              <a:t>B) Diplomasi - Kronoloji - </a:t>
            </a:r>
            <a:r>
              <a:rPr lang="tr-TR" dirty="0" err="1"/>
              <a:t>Paleografya</a:t>
            </a:r>
            <a:r>
              <a:rPr lang="tr-TR" dirty="0"/>
              <a:t> - Arkeoloji</a:t>
            </a:r>
          </a:p>
          <a:p>
            <a:r>
              <a:rPr lang="tr-TR" dirty="0"/>
              <a:t>C) Arkeoloji - </a:t>
            </a:r>
            <a:r>
              <a:rPr lang="tr-TR" dirty="0" err="1"/>
              <a:t>Paleografya</a:t>
            </a:r>
            <a:r>
              <a:rPr lang="tr-TR" dirty="0"/>
              <a:t> - Kronoloji - Diplomasi</a:t>
            </a:r>
          </a:p>
          <a:p>
            <a:r>
              <a:rPr lang="tr-TR" dirty="0"/>
              <a:t>D) Kronoloji - Diplomasi - Arkeoloji - </a:t>
            </a:r>
            <a:r>
              <a:rPr lang="tr-TR" dirty="0" err="1"/>
              <a:t>Paleografya</a:t>
            </a:r>
            <a:endParaRPr lang="tr-TR" dirty="0"/>
          </a:p>
          <a:p>
            <a:r>
              <a:rPr lang="tr-TR" dirty="0"/>
              <a:t>E) </a:t>
            </a:r>
            <a:r>
              <a:rPr lang="tr-TR" dirty="0" err="1"/>
              <a:t>Paleografya</a:t>
            </a:r>
            <a:r>
              <a:rPr lang="tr-TR" dirty="0"/>
              <a:t> - Kronoloji - Diplomasi - Arkeoloji</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8" end="8"/>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4" name="Picture 2" descr="C:\Users\TUNAHAN\Desktop\kitap-okuma[1].jpg"/>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85000" lnSpcReduction="10000"/>
          </a:bodyPr>
          <a:lstStyle/>
          <a:p>
            <a:r>
              <a:rPr lang="tr-TR" dirty="0"/>
              <a:t>“Moğolistan sınırlarında Kök Türk tarihini araştırmak isteyen bir araştırmacı, yaptığı kazılarda bu döneme ait kap kacak, kağan ile hatununun birlikte resimlerinin bulunduğu para ve at eyerlerine rastlamıştır.”</a:t>
            </a:r>
          </a:p>
          <a:p>
            <a:pPr>
              <a:buNone/>
            </a:pPr>
            <a:r>
              <a:rPr lang="tr-TR" b="1" dirty="0" smtClean="0"/>
              <a:t>    Verilen </a:t>
            </a:r>
            <a:r>
              <a:rPr lang="tr-TR" b="1" dirty="0"/>
              <a:t>bu bilgilerden hareketle araştırmacı,</a:t>
            </a:r>
            <a:endParaRPr lang="tr-TR" dirty="0"/>
          </a:p>
          <a:p>
            <a:r>
              <a:rPr lang="tr-TR" b="1" dirty="0"/>
              <a:t>I. </a:t>
            </a:r>
            <a:r>
              <a:rPr lang="tr-TR" dirty="0"/>
              <a:t>Arkeoloji</a:t>
            </a:r>
          </a:p>
          <a:p>
            <a:r>
              <a:rPr lang="tr-TR" b="1" dirty="0"/>
              <a:t>II. </a:t>
            </a:r>
            <a:r>
              <a:rPr lang="tr-TR" dirty="0"/>
              <a:t>Filoloji</a:t>
            </a:r>
          </a:p>
          <a:p>
            <a:r>
              <a:rPr lang="tr-TR" b="1" dirty="0"/>
              <a:t>III. </a:t>
            </a:r>
            <a:r>
              <a:rPr lang="tr-TR" dirty="0" err="1"/>
              <a:t>Nümizmatik</a:t>
            </a:r>
            <a:endParaRPr lang="tr-TR" dirty="0"/>
          </a:p>
          <a:p>
            <a:r>
              <a:rPr lang="tr-TR" b="1" dirty="0"/>
              <a:t>IV. </a:t>
            </a:r>
            <a:r>
              <a:rPr lang="tr-TR" dirty="0" err="1"/>
              <a:t>Etnoğrafya</a:t>
            </a:r>
            <a:endParaRPr lang="tr-TR" dirty="0"/>
          </a:p>
          <a:p>
            <a:pPr>
              <a:buNone/>
            </a:pPr>
            <a:r>
              <a:rPr lang="tr-TR" b="1" dirty="0" smtClean="0"/>
              <a:t>   </a:t>
            </a:r>
            <a:r>
              <a:rPr lang="tr-TR" sz="2800" b="1" dirty="0" smtClean="0"/>
              <a:t>gibi </a:t>
            </a:r>
            <a:r>
              <a:rPr lang="tr-TR" sz="2800" b="1" dirty="0"/>
              <a:t>tarihe yardımcı </a:t>
            </a:r>
            <a:r>
              <a:rPr lang="tr-TR" sz="2800" b="1" dirty="0" smtClean="0"/>
              <a:t>bilim dallarının hangilerinden  faydalanmıştır?</a:t>
            </a:r>
            <a:endParaRPr lang="tr-TR" sz="2800" dirty="0"/>
          </a:p>
          <a:p>
            <a:r>
              <a:rPr lang="tr-TR" dirty="0"/>
              <a:t>A) I ve II</a:t>
            </a:r>
          </a:p>
          <a:p>
            <a:r>
              <a:rPr lang="tr-TR" dirty="0"/>
              <a:t>B) II ve III</a:t>
            </a:r>
          </a:p>
          <a:p>
            <a:r>
              <a:rPr lang="tr-TR" dirty="0"/>
              <a:t>C) I ve IV</a:t>
            </a:r>
          </a:p>
          <a:p>
            <a:r>
              <a:rPr lang="tr-TR" dirty="0"/>
              <a:t>D) I, II ve III</a:t>
            </a:r>
          </a:p>
          <a:p>
            <a:r>
              <a:rPr lang="tr-TR" dirty="0"/>
              <a:t>E) I, III ve IV</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11" end="11"/>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r>
              <a:rPr lang="tr-TR" sz="4000" b="1" dirty="0"/>
              <a:t>Orhun Yazıtları'ndan faydalanarak bir makale yazan araştırmacı, bu süreçte aşağıda verilen hangi tür kaynaktan faydalanmıştır?</a:t>
            </a:r>
            <a:endParaRPr lang="tr-TR" sz="4000" dirty="0"/>
          </a:p>
          <a:p>
            <a:r>
              <a:rPr lang="tr-TR" sz="4000" dirty="0"/>
              <a:t>A) I. el kaynak</a:t>
            </a:r>
          </a:p>
          <a:p>
            <a:r>
              <a:rPr lang="tr-TR" sz="4000" dirty="0"/>
              <a:t>B) II. el kaynak</a:t>
            </a:r>
          </a:p>
          <a:p>
            <a:r>
              <a:rPr lang="tr-TR" sz="4000" dirty="0"/>
              <a:t>C) Sözlü kaynak</a:t>
            </a:r>
          </a:p>
          <a:p>
            <a:r>
              <a:rPr lang="tr-TR" sz="4000" dirty="0"/>
              <a:t>D) Görüntülü kaynak</a:t>
            </a:r>
          </a:p>
          <a:p>
            <a:r>
              <a:rPr lang="tr-TR" sz="4000" dirty="0"/>
              <a:t>E) Çizili kaynak</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mph" presetSubtype="0" fill="hold" nodeType="clickEffect">
                                  <p:stCondLst>
                                    <p:cond delay="0"/>
                                  </p:stCondLst>
                                  <p:childTnLst>
                                    <p:animClr clrSpc="rgb">
                                      <p:cBhvr override="childStyle">
                                        <p:cTn id="6" dur="1900" fill="hold">
                                          <p:stCondLst>
                                            <p:cond delay="100"/>
                                          </p:stCondLst>
                                        </p:cTn>
                                        <p:tgtEl>
                                          <p:spTgt spid="3">
                                            <p:txEl>
                                              <p:pRg st="1" end="1"/>
                                            </p:txEl>
                                          </p:spTgt>
                                        </p:tgtEl>
                                        <p:attrNameLst>
                                          <p:attrName>style.color</p:attrName>
                                        </p:attrNameLst>
                                      </p:cBhvr>
                                      <p:to>
                                        <a:schemeClr val="hlink"/>
                                      </p:to>
                                    </p:animClr>
                                    <p:animClr clrSpc="rgb">
                                      <p:cBhvr>
                                        <p:cTn id="7" dur="1900" fill="hold">
                                          <p:stCondLst>
                                            <p:cond delay="100"/>
                                          </p:stCondLst>
                                        </p:cTn>
                                        <p:tgtEl>
                                          <p:spTgt spid="3">
                                            <p:txEl>
                                              <p:pRg st="1" end="1"/>
                                            </p:txEl>
                                          </p:spTgt>
                                        </p:tgtEl>
                                        <p:attrNameLst>
                                          <p:attrName>fillColor</p:attrName>
                                        </p:attrNameLst>
                                      </p:cBhvr>
                                      <p:to>
                                        <a:schemeClr val="hlink"/>
                                      </p:to>
                                    </p:animClr>
                                    <p:set>
                                      <p:cBhvr>
                                        <p:cTn id="8" dur="1900" fill="hold">
                                          <p:stCondLst>
                                            <p:cond delay="100"/>
                                          </p:stCondLst>
                                        </p:cTn>
                                        <p:tgtEl>
                                          <p:spTgt spid="3">
                                            <p:txEl>
                                              <p:pRg st="1" end="1"/>
                                            </p:txEl>
                                          </p:spTgt>
                                        </p:tgtEl>
                                        <p:attrNameLst>
                                          <p:attrName>fill.type</p:attrName>
                                        </p:attrNameLst>
                                      </p:cBhvr>
                                      <p:to>
                                        <p:strVal val="solid"/>
                                      </p:to>
                                    </p:set>
                                    <p:set>
                                      <p:cBhvr>
                                        <p:cTn id="9" dur="1900" fill="hold">
                                          <p:stCondLst>
                                            <p:cond delay="100"/>
                                          </p:stCondLst>
                                        </p:cTn>
                                        <p:tgtEl>
                                          <p:spTgt spid="3">
                                            <p:txEl>
                                              <p:pRg st="1" end="1"/>
                                            </p:txEl>
                                          </p:spTgt>
                                        </p:tgtEl>
                                        <p:attrNameLst>
                                          <p:attrName>fill.on</p:attrName>
                                        </p:attrNameLst>
                                      </p:cBhvr>
                                      <p:to>
                                        <p:strVal val="true"/>
                                      </p:to>
                                    </p:set>
                                    <p:animScale>
                                      <p:cBhvr>
                                        <p:cTn id="10" dur="200" fill="hold">
                                          <p:stCondLst>
                                            <p:cond delay="0"/>
                                          </p:stCondLst>
                                        </p:cTn>
                                        <p:tgtEl>
                                          <p:spTgt spid="3">
                                            <p:txEl>
                                              <p:pRg st="1" end="1"/>
                                            </p:txEl>
                                          </p:spTgt>
                                        </p:tgtEl>
                                      </p:cBhvr>
                                      <p:from x="100000" y="100000"/>
                                      <p:to x="100000" y="5000"/>
                                    </p:animScale>
                                    <p:animScale>
                                      <p:cBhvr>
                                        <p:cTn id="11" dur="200" fill="hold">
                                          <p:stCondLst>
                                            <p:cond delay="200"/>
                                          </p:stCondLst>
                                        </p:cTn>
                                        <p:tgtEl>
                                          <p:spTgt spid="3">
                                            <p:txEl>
                                              <p:pRg st="1" end="1"/>
                                            </p:txEl>
                                          </p:spTgt>
                                        </p:tgtEl>
                                      </p:cBhvr>
                                      <p:from x="100000" y="5000"/>
                                      <p:to x="120000" y="150000"/>
                                    </p:animScale>
                                    <p:animScale>
                                      <p:cBhvr>
                                        <p:cTn id="12" dur="600" fill="hold">
                                          <p:stCondLst>
                                            <p:cond delay="1400"/>
                                          </p:stCondLst>
                                        </p:cTn>
                                        <p:tgtEl>
                                          <p:spTgt spid="3">
                                            <p:txEl>
                                              <p:pRg st="1" end="1"/>
                                            </p:txEl>
                                          </p:spTgt>
                                        </p:tgtEl>
                                      </p:cBhvr>
                                      <p:to x="12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0"/>
            <a:ext cx="8686800" cy="6858000"/>
          </a:xfrm>
        </p:spPr>
        <p:txBody>
          <a:bodyPr>
            <a:normAutofit/>
          </a:bodyPr>
          <a:lstStyle/>
          <a:p>
            <a:r>
              <a:rPr lang="tr-TR" sz="3600" b="1" dirty="0"/>
              <a:t>Tarihî olayları ve olguları, dönemin şartlarını da dikkate alarak neden-sonuç ilişkisi içerisinde, eleştirel bir bakış açısıyla açıklamaya çalışan tarih yazıcılığı aşağıdakilerden hangisidir?</a:t>
            </a:r>
            <a:endParaRPr lang="tr-TR" sz="3600" dirty="0"/>
          </a:p>
          <a:p>
            <a:r>
              <a:rPr lang="tr-TR" sz="3600" dirty="0"/>
              <a:t>A) Hikâyeci tarih yazıcılığı</a:t>
            </a:r>
          </a:p>
          <a:p>
            <a:r>
              <a:rPr lang="tr-TR" sz="3600" dirty="0"/>
              <a:t>B) Öğretici tarih yazıcılığı</a:t>
            </a:r>
          </a:p>
          <a:p>
            <a:r>
              <a:rPr lang="tr-TR" sz="3600" dirty="0"/>
              <a:t>C) Sosyal tarih yazıcılığı</a:t>
            </a:r>
          </a:p>
          <a:p>
            <a:r>
              <a:rPr lang="tr-TR" sz="3600" dirty="0"/>
              <a:t>D) Araştırmacı tarih yazıcılığı</a:t>
            </a:r>
          </a:p>
          <a:p>
            <a:r>
              <a:rPr lang="tr-TR" sz="3600" dirty="0"/>
              <a:t>E) Resmî tarih yazıcılığı</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r>
              <a:rPr lang="tr-TR" sz="4000" b="1" dirty="0"/>
              <a:t>Tarih bilimi ile ilgili aşağıdaki yargılardan hangisine </a:t>
            </a:r>
            <a:r>
              <a:rPr lang="tr-TR" sz="4000" b="1" u="sng" dirty="0"/>
              <a:t>ulaşılamaz?</a:t>
            </a:r>
            <a:endParaRPr lang="tr-TR" sz="4000" dirty="0"/>
          </a:p>
          <a:p>
            <a:r>
              <a:rPr lang="tr-TR" sz="4000" dirty="0"/>
              <a:t>A) Bulgularını tarafsız (objektif) olarak sunar.</a:t>
            </a:r>
          </a:p>
          <a:p>
            <a:r>
              <a:rPr lang="tr-TR" sz="4000" dirty="0"/>
              <a:t>B) Ana kaynaklara ulaşmak önemlidir.</a:t>
            </a:r>
          </a:p>
          <a:p>
            <a:r>
              <a:rPr lang="tr-TR" sz="4000" dirty="0"/>
              <a:t>C) Diğer bilim dallarından yardım alır.</a:t>
            </a:r>
          </a:p>
          <a:p>
            <a:r>
              <a:rPr lang="tr-TR" sz="4000" dirty="0"/>
              <a:t>D) Deney ve gözlem yöntemini kullanır.</a:t>
            </a:r>
          </a:p>
          <a:p>
            <a:r>
              <a:rPr lang="tr-TR" sz="4000" dirty="0"/>
              <a:t>E) İnsan topluluklarının yaşayışlarını inceler.</a:t>
            </a:r>
          </a:p>
          <a:p>
            <a:endParaRPr lang="tr-TR" sz="4000"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r>
              <a:rPr lang="tr-TR" sz="4400" b="1" dirty="0"/>
              <a:t>Tarihî olay ve olgular düşünüldüğünde aşağıdakilerden hangisi olayın özelliklerinden biri </a:t>
            </a:r>
            <a:r>
              <a:rPr lang="tr-TR" sz="4400" b="1" u="sng" dirty="0"/>
              <a:t>değildir?</a:t>
            </a:r>
            <a:endParaRPr lang="tr-TR" sz="4400" dirty="0"/>
          </a:p>
          <a:p>
            <a:r>
              <a:rPr lang="tr-TR" sz="4400" dirty="0"/>
              <a:t>A) Biricik ve özgündür.</a:t>
            </a:r>
          </a:p>
          <a:p>
            <a:r>
              <a:rPr lang="tr-TR" sz="4400" dirty="0"/>
              <a:t>B) Yer ve zaman bildirir.</a:t>
            </a:r>
          </a:p>
          <a:p>
            <a:r>
              <a:rPr lang="tr-TR" sz="4400" dirty="0"/>
              <a:t>C) Kısa süreli gelişmelerdir.</a:t>
            </a:r>
          </a:p>
          <a:p>
            <a:r>
              <a:rPr lang="tr-TR" sz="4400" dirty="0"/>
              <a:t>D) Başlangıç ve bitiş zamanı bellidir.</a:t>
            </a:r>
          </a:p>
          <a:p>
            <a:r>
              <a:rPr lang="tr-TR" sz="4400" dirty="0"/>
              <a:t>E) Tarihî süreçte tekrar edebilir.</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834" name="Picture 2" descr="webshots42"/>
          <p:cNvPicPr>
            <a:picLocks noChangeAspect="1" noChangeArrowheads="1"/>
          </p:cNvPicPr>
          <p:nvPr/>
        </p:nvPicPr>
        <p:blipFill>
          <a:blip r:embed="rId2"/>
          <a:srcRect/>
          <a:stretch>
            <a:fillRect/>
          </a:stretch>
        </p:blipFill>
        <p:spPr bwMode="auto">
          <a:xfrm>
            <a:off x="0" y="0"/>
            <a:ext cx="9144000" cy="6742113"/>
          </a:xfrm>
          <a:prstGeom prst="rect">
            <a:avLst/>
          </a:prstGeom>
          <a:noFill/>
          <a:ln w="9525">
            <a:noFill/>
            <a:miter lim="800000"/>
            <a:headEnd/>
            <a:tailEnd/>
          </a:ln>
        </p:spPr>
      </p:pic>
      <p:sp>
        <p:nvSpPr>
          <p:cNvPr id="4" name="Rectangle 3"/>
          <p:cNvSpPr>
            <a:spLocks noChangeArrowheads="1"/>
          </p:cNvSpPr>
          <p:nvPr/>
        </p:nvSpPr>
        <p:spPr bwMode="auto">
          <a:xfrm>
            <a:off x="142844" y="428604"/>
            <a:ext cx="8604250" cy="5500726"/>
          </a:xfrm>
          <a:prstGeom prst="rect">
            <a:avLst/>
          </a:prstGeom>
          <a:noFill/>
          <a:ln w="9525">
            <a:noFill/>
            <a:miter lim="800000"/>
            <a:headEnd/>
            <a:tailEnd/>
          </a:ln>
        </p:spPr>
        <p:txBody>
          <a:bodyPr lIns="92075" tIns="46038" rIns="92075" bIns="46038" anchor="ctr"/>
          <a:lstStyle/>
          <a:p>
            <a:r>
              <a:rPr kumimoji="0" lang="tr-TR" sz="4000" b="1" dirty="0">
                <a:solidFill>
                  <a:srgbClr val="99FF33"/>
                </a:solidFill>
                <a:latin typeface="Arial" pitchFamily="34" charset="0"/>
              </a:rPr>
              <a:t>‘‘HEDEFİ OLMAYAN GEMİYE HİÇBİR RÜZGAR YARDIM EDEMEZ’’</a:t>
            </a:r>
            <a:r>
              <a:rPr kumimoji="0" lang="tr-TR" sz="3600" b="1" dirty="0">
                <a:solidFill>
                  <a:srgbClr val="99FF33"/>
                </a:solidFill>
                <a:latin typeface="Arial" pitchFamily="34" charset="0"/>
              </a:rPr>
              <a:t>      </a:t>
            </a:r>
          </a:p>
          <a:p>
            <a:pPr algn="l"/>
            <a:r>
              <a:rPr kumimoji="0" lang="tr-TR" sz="3600" b="1" dirty="0">
                <a:solidFill>
                  <a:srgbClr val="99FF33"/>
                </a:solidFill>
                <a:latin typeface="Arial" pitchFamily="34" charset="0"/>
              </a:rPr>
              <a:t>         </a:t>
            </a:r>
          </a:p>
          <a:p>
            <a:pPr algn="l"/>
            <a:endParaRPr kumimoji="0" lang="tr-TR" sz="3600" b="1" dirty="0">
              <a:solidFill>
                <a:srgbClr val="99FF33"/>
              </a:solidFill>
              <a:latin typeface="Arial" pitchFamily="34" charset="0"/>
            </a:endParaRPr>
          </a:p>
          <a:p>
            <a:pPr algn="l"/>
            <a:r>
              <a:rPr kumimoji="0" lang="tr-TR" sz="3600" b="1" dirty="0">
                <a:solidFill>
                  <a:srgbClr val="99FF33"/>
                </a:solidFill>
                <a:latin typeface="Arial" pitchFamily="34" charset="0"/>
              </a:rPr>
              <a:t>                                											    </a:t>
            </a:r>
            <a:r>
              <a:rPr kumimoji="0" lang="tr-TR" sz="2800" b="1" dirty="0">
                <a:solidFill>
                  <a:srgbClr val="99FF33"/>
                </a:solidFill>
                <a:latin typeface="Arial" pitchFamily="34" charset="0"/>
              </a:rPr>
              <a:t>MONTAİGNE</a:t>
            </a:r>
            <a:r>
              <a:rPr kumimoji="0" lang="tr-TR" sz="5400" dirty="0">
                <a:solidFill>
                  <a:srgbClr val="99FF33"/>
                </a:solidFill>
                <a:latin typeface="Arial" pitchFamily="34" charset="0"/>
              </a:rPr>
              <a:t/>
            </a:r>
            <a:br>
              <a:rPr kumimoji="0" lang="tr-TR" sz="5400" dirty="0">
                <a:solidFill>
                  <a:srgbClr val="99FF33"/>
                </a:solidFill>
                <a:latin typeface="Arial" pitchFamily="34" charset="0"/>
              </a:rPr>
            </a:br>
            <a:endParaRPr kumimoji="0" lang="tr-TR" sz="5400" dirty="0">
              <a:solidFill>
                <a:srgbClr val="99FF33"/>
              </a:solidFill>
              <a:latin typeface="Arial" pitchFamily="34" charset="0"/>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248834"/>
                                        </p:tgtEl>
                                        <p:attrNameLst>
                                          <p:attrName>style.visibility</p:attrName>
                                        </p:attrNameLst>
                                      </p:cBhvr>
                                      <p:to>
                                        <p:strVal val="visible"/>
                                      </p:to>
                                    </p:set>
                                  </p:childTnLst>
                                </p:cTn>
                              </p:par>
                            </p:childTnLst>
                          </p:cTn>
                        </p:par>
                        <p:par>
                          <p:cTn id="7" fill="hold">
                            <p:stCondLst>
                              <p:cond delay="500"/>
                            </p:stCondLst>
                            <p:childTnLst>
                              <p:par>
                                <p:cTn id="8" presetID="18" presetClass="entr" presetSubtype="6" fill="hold" grpId="0" nodeType="afterEffect">
                                  <p:stCondLst>
                                    <p:cond delay="0"/>
                                  </p:stCondLst>
                                  <p:iterate type="lt">
                                    <p:tmPct val="10000"/>
                                  </p:iterate>
                                  <p:childTnLst>
                                    <p:set>
                                      <p:cBhvr>
                                        <p:cTn id="9" dur="1" fill="hold">
                                          <p:stCondLst>
                                            <p:cond delay="0"/>
                                          </p:stCondLst>
                                        </p:cTn>
                                        <p:tgtEl>
                                          <p:spTgt spid="4"/>
                                        </p:tgtEl>
                                        <p:attrNameLst>
                                          <p:attrName>style.visibility</p:attrName>
                                        </p:attrNameLst>
                                      </p:cBhvr>
                                      <p:to>
                                        <p:strVal val="visible"/>
                                      </p:to>
                                    </p:set>
                                    <p:animEffect transition="in" filter="strips(downRight)">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lnSpcReduction="10000"/>
          </a:bodyPr>
          <a:lstStyle/>
          <a:p>
            <a:pPr>
              <a:buNone/>
            </a:pPr>
            <a:r>
              <a:rPr lang="tr-TR" dirty="0" smtClean="0"/>
              <a:t>    Tarihsel </a:t>
            </a:r>
            <a:r>
              <a:rPr lang="tr-TR" dirty="0"/>
              <a:t>süreç içinde belli bir yer ve zaman da meydana gelen, somut ve kısa süreli gelişmelere “olay”; tarihsel süreç içinde olayların sonuçlarına bağlı olarak ortaya çıkan, belli bir yer ve zamana bağlı olmayan, soyut ve genel gelişmelere ise “olgu” denir.</a:t>
            </a:r>
          </a:p>
          <a:p>
            <a:pPr>
              <a:buNone/>
            </a:pPr>
            <a:r>
              <a:rPr lang="tr-TR" b="1" dirty="0" smtClean="0"/>
              <a:t>     Bu </a:t>
            </a:r>
            <a:r>
              <a:rPr lang="tr-TR" b="1" dirty="0"/>
              <a:t>bilgilere göre aşağıdaki olay - olgu eşleştirmelerinden hangisi doğrudur?</a:t>
            </a:r>
            <a:endParaRPr lang="tr-TR" dirty="0"/>
          </a:p>
          <a:p>
            <a:r>
              <a:rPr lang="tr-TR" dirty="0"/>
              <a:t>A) Anadolu’nun Türkleşmesi - Malazgirt Savaşı</a:t>
            </a:r>
          </a:p>
          <a:p>
            <a:r>
              <a:rPr lang="tr-TR" dirty="0"/>
              <a:t>B) Haçlı Seferleri - Yüzyıl Savaşları</a:t>
            </a:r>
          </a:p>
          <a:p>
            <a:r>
              <a:rPr lang="tr-TR" dirty="0"/>
              <a:t>C) İslamiyet’in yayılması - Türkiye’nin çağdaşlaşması</a:t>
            </a:r>
          </a:p>
          <a:p>
            <a:r>
              <a:rPr lang="tr-TR" dirty="0"/>
              <a:t>D) Tanzimat Fermanı - Osmanlı Devleti’nin demokratikleşmesi</a:t>
            </a:r>
          </a:p>
          <a:p>
            <a:r>
              <a:rPr lang="tr-TR" dirty="0"/>
              <a:t>E) Milliyetçilik akımı - Fransız </a:t>
            </a:r>
            <a:r>
              <a:rPr lang="tr-TR" dirty="0" err="1"/>
              <a:t>İhtilali</a:t>
            </a:r>
            <a:endParaRPr lang="tr-TR" dirty="0"/>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r>
              <a:rPr lang="tr-TR" dirty="0"/>
              <a:t>Tarih; geçmişte yaşayan insanların siyasi, sosyal, kültürel, ekonomik vb. her türlü faaliyetlerini konu edinir.</a:t>
            </a:r>
          </a:p>
          <a:p>
            <a:r>
              <a:rPr lang="tr-TR" b="1" dirty="0"/>
              <a:t>Buna göre aşağıdakilerden hangisinin tarihçinin inceleme alanlarından biri olduğu </a:t>
            </a:r>
            <a:r>
              <a:rPr lang="tr-TR" b="1" u="sng" dirty="0"/>
              <a:t>söylenemez?</a:t>
            </a:r>
            <a:endParaRPr lang="tr-TR" dirty="0"/>
          </a:p>
          <a:p>
            <a:r>
              <a:rPr lang="tr-TR" dirty="0"/>
              <a:t>A) Islahat Fermanı</a:t>
            </a:r>
          </a:p>
          <a:p>
            <a:r>
              <a:rPr lang="tr-TR" dirty="0"/>
              <a:t>B) Düzenli ordu sistemi</a:t>
            </a:r>
          </a:p>
          <a:p>
            <a:r>
              <a:rPr lang="tr-TR" dirty="0"/>
              <a:t>C) İslamiyet'in yayılması</a:t>
            </a:r>
          </a:p>
          <a:p>
            <a:r>
              <a:rPr lang="tr-TR" dirty="0"/>
              <a:t>D) Küresel ısınma</a:t>
            </a:r>
          </a:p>
          <a:p>
            <a:r>
              <a:rPr lang="tr-TR" dirty="0"/>
              <a:t>E) Kavimler Göçü</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5" end="5"/>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lnSpcReduction="10000"/>
          </a:bodyPr>
          <a:lstStyle/>
          <a:p>
            <a:r>
              <a:rPr lang="tr-TR" dirty="0"/>
              <a:t>1296 yılında Mısır Firavunu II. </a:t>
            </a:r>
            <a:r>
              <a:rPr lang="tr-TR" dirty="0" err="1"/>
              <a:t>Ramses’in</a:t>
            </a:r>
            <a:r>
              <a:rPr lang="tr-TR" dirty="0"/>
              <a:t> orduları, Hitit ordularını kendi toprağı olan Suriye’de bulup yok etmek için yola çıktı. Ancak Mısır-Hitit çatışmaları kesin olarak sonuçlanmamış bu durum iki tarafı barış yapmaya zorlamıştır.</a:t>
            </a:r>
          </a:p>
          <a:p>
            <a:r>
              <a:rPr lang="tr-TR" b="1" dirty="0"/>
              <a:t>Paragrafta bulunan bilgilerde tarih biliminin aşağıdaki özelliklerinden hangisine yer </a:t>
            </a:r>
            <a:r>
              <a:rPr lang="tr-TR" b="1" u="sng" dirty="0"/>
              <a:t>verilmemiştir</a:t>
            </a:r>
            <a:r>
              <a:rPr lang="tr-TR" b="1" dirty="0"/>
              <a:t>?</a:t>
            </a:r>
            <a:endParaRPr lang="tr-TR" dirty="0"/>
          </a:p>
          <a:p>
            <a:r>
              <a:rPr lang="tr-TR" dirty="0"/>
              <a:t>A) Geçmişte yaşanmış olayları incelediği</a:t>
            </a:r>
          </a:p>
          <a:p>
            <a:r>
              <a:rPr lang="tr-TR" dirty="0"/>
              <a:t>B) Her tarihi olayın belirli bir zamanda gerçekleştiği</a:t>
            </a:r>
          </a:p>
          <a:p>
            <a:r>
              <a:rPr lang="tr-TR" dirty="0"/>
              <a:t>C) Her tarihi olayın belirli bir mekânda gerçekleştiği</a:t>
            </a:r>
          </a:p>
          <a:p>
            <a:r>
              <a:rPr lang="tr-TR" dirty="0"/>
              <a:t>D) Her tarihi olayın sebepler ve sonuçları olduğu</a:t>
            </a:r>
          </a:p>
          <a:p>
            <a:r>
              <a:rPr lang="tr-TR" dirty="0"/>
              <a:t>E) Tarihi olayların tekrarlanamaz olduğu</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6" end="6"/>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r>
              <a:rPr lang="tr-TR" sz="4400" b="1" dirty="0"/>
              <a:t>Aşağıdakilerden hangisi tarih öncesi dönemleri araştırırken yararlanılan bilim dallarından biridir?</a:t>
            </a:r>
            <a:endParaRPr lang="tr-TR" sz="4400" dirty="0"/>
          </a:p>
          <a:p>
            <a:r>
              <a:rPr lang="tr-TR" sz="4400" dirty="0"/>
              <a:t>A) </a:t>
            </a:r>
            <a:r>
              <a:rPr lang="tr-TR" sz="4400" dirty="0" err="1"/>
              <a:t>Heraldik</a:t>
            </a:r>
            <a:endParaRPr lang="tr-TR" sz="4400" dirty="0"/>
          </a:p>
          <a:p>
            <a:r>
              <a:rPr lang="tr-TR" sz="4400" dirty="0"/>
              <a:t>B) </a:t>
            </a:r>
            <a:r>
              <a:rPr lang="tr-TR" sz="4400" dirty="0" err="1"/>
              <a:t>Paleografya</a:t>
            </a:r>
            <a:endParaRPr lang="tr-TR" sz="4400" dirty="0"/>
          </a:p>
          <a:p>
            <a:r>
              <a:rPr lang="tr-TR" sz="4400" dirty="0"/>
              <a:t>C) </a:t>
            </a:r>
            <a:r>
              <a:rPr lang="tr-TR" sz="4400" dirty="0" err="1"/>
              <a:t>Nümizmatik</a:t>
            </a:r>
            <a:endParaRPr lang="tr-TR" sz="4400" dirty="0"/>
          </a:p>
          <a:p>
            <a:r>
              <a:rPr lang="tr-TR" sz="4400" dirty="0"/>
              <a:t>D) Arkeoloji</a:t>
            </a:r>
          </a:p>
          <a:p>
            <a:r>
              <a:rPr lang="tr-TR" sz="4400" dirty="0"/>
              <a:t>E) Diplomatik</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mph" presetSubtype="2" fill="hold" nodeType="clickEffect">
                                  <p:stCondLst>
                                    <p:cond delay="0"/>
                                  </p:stCondLst>
                                  <p:childTnLst>
                                    <p:anim to="1.5" calcmode="lin" valueType="num">
                                      <p:cBhvr override="childStyle">
                                        <p:cTn id="6" dur="2000" fill="hold"/>
                                        <p:tgtEl>
                                          <p:spTgt spid="3">
                                            <p:txEl>
                                              <p:pRg st="4" end="4"/>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r>
              <a:rPr lang="tr-TR" b="1" dirty="0"/>
              <a:t>I. </a:t>
            </a:r>
            <a:r>
              <a:rPr lang="tr-TR" dirty="0"/>
              <a:t>Arkeoloji</a:t>
            </a:r>
          </a:p>
          <a:p>
            <a:r>
              <a:rPr lang="tr-TR" b="1" dirty="0"/>
              <a:t>II. </a:t>
            </a:r>
            <a:r>
              <a:rPr lang="tr-TR" dirty="0" err="1"/>
              <a:t>Paleografya</a:t>
            </a:r>
            <a:endParaRPr lang="tr-TR" dirty="0"/>
          </a:p>
          <a:p>
            <a:r>
              <a:rPr lang="tr-TR" b="1" dirty="0"/>
              <a:t>III. </a:t>
            </a:r>
            <a:r>
              <a:rPr lang="tr-TR" dirty="0" err="1"/>
              <a:t>Epigrafya</a:t>
            </a:r>
            <a:endParaRPr lang="tr-TR" dirty="0"/>
          </a:p>
          <a:p>
            <a:r>
              <a:rPr lang="tr-TR" b="1" dirty="0"/>
              <a:t>Yukarıda verilenlerden hangileri, Tarih Öncesi Dönemlerin araştırılmasında tarihe yardımcı olan bilim dalları arasında gösterilebilir?</a:t>
            </a:r>
            <a:endParaRPr lang="tr-TR" dirty="0"/>
          </a:p>
          <a:p>
            <a:r>
              <a:rPr lang="tr-TR" dirty="0"/>
              <a:t>A) Yalnız I</a:t>
            </a:r>
          </a:p>
          <a:p>
            <a:r>
              <a:rPr lang="tr-TR" dirty="0"/>
              <a:t>B) Yalnız II</a:t>
            </a:r>
          </a:p>
          <a:p>
            <a:r>
              <a:rPr lang="tr-TR" dirty="0"/>
              <a:t>C) I ve II</a:t>
            </a:r>
          </a:p>
          <a:p>
            <a:r>
              <a:rPr lang="tr-TR" dirty="0"/>
              <a:t>D) II ve III</a:t>
            </a:r>
          </a:p>
          <a:p>
            <a:r>
              <a:rPr lang="tr-TR" dirty="0"/>
              <a:t>E) I, II ve III</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r>
              <a:rPr lang="tr-TR" sz="4000" b="1" dirty="0"/>
              <a:t>Tarihî olayların incelenmesinde deney ve gözlem yönteminin uygulanamamasının nedeni aşağıdakilerden hangisidir?</a:t>
            </a:r>
            <a:endParaRPr lang="tr-TR" sz="4000" dirty="0"/>
          </a:p>
          <a:p>
            <a:r>
              <a:rPr lang="tr-TR" sz="4000" dirty="0"/>
              <a:t>A) Deney ve gözlem bilgisinin zayıf olması</a:t>
            </a:r>
          </a:p>
          <a:p>
            <a:r>
              <a:rPr lang="tr-TR" sz="4000" dirty="0"/>
              <a:t>B) Deneye ihtiyaç duyulmaması</a:t>
            </a:r>
          </a:p>
          <a:p>
            <a:r>
              <a:rPr lang="tr-TR" sz="4000" dirty="0"/>
              <a:t>C) Tarihî olayların tekrarlanamaması</a:t>
            </a:r>
          </a:p>
          <a:p>
            <a:r>
              <a:rPr lang="tr-TR" sz="4000" dirty="0"/>
              <a:t>D) Belgelerin zaman içinde tahrip olması</a:t>
            </a:r>
          </a:p>
          <a:p>
            <a:r>
              <a:rPr lang="tr-TR" sz="4000" dirty="0"/>
              <a:t>E) Gelecek hakkında çıkarımda bulunulması</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92500" lnSpcReduction="10000"/>
          </a:bodyPr>
          <a:lstStyle/>
          <a:p>
            <a:r>
              <a:rPr lang="tr-TR" dirty="0"/>
              <a:t>Kök Türk Devleti döneminde İpek Yolu’na hâkim olmak için ilk önce </a:t>
            </a:r>
            <a:r>
              <a:rPr lang="tr-TR" dirty="0" err="1"/>
              <a:t>Sasanilerle</a:t>
            </a:r>
            <a:r>
              <a:rPr lang="tr-TR" dirty="0"/>
              <a:t> iş birliği yapılarak </a:t>
            </a:r>
            <a:r>
              <a:rPr lang="tr-TR" dirty="0" err="1"/>
              <a:t>Akhun</a:t>
            </a:r>
            <a:r>
              <a:rPr lang="tr-TR" dirty="0"/>
              <a:t> Devleti’ne son verilmiş daha sonra Bizans ile ittifaka girilerek </a:t>
            </a:r>
            <a:r>
              <a:rPr lang="tr-TR" dirty="0" err="1"/>
              <a:t>Sasanilerle</a:t>
            </a:r>
            <a:r>
              <a:rPr lang="tr-TR" dirty="0"/>
              <a:t> mücadele edilmiştir.</a:t>
            </a:r>
          </a:p>
          <a:p>
            <a:pPr>
              <a:buNone/>
            </a:pPr>
            <a:r>
              <a:rPr lang="tr-TR" b="1" dirty="0" smtClean="0"/>
              <a:t>   Bu </a:t>
            </a:r>
            <a:r>
              <a:rPr lang="tr-TR" b="1" dirty="0"/>
              <a:t>bilgilere göre;</a:t>
            </a:r>
            <a:endParaRPr lang="tr-TR" dirty="0"/>
          </a:p>
          <a:p>
            <a:r>
              <a:rPr lang="tr-TR" b="1" dirty="0"/>
              <a:t>I. </a:t>
            </a:r>
            <a:r>
              <a:rPr lang="tr-TR" dirty="0"/>
              <a:t>Diplomatik faaliyetlerde bulunulmuştur.</a:t>
            </a:r>
          </a:p>
          <a:p>
            <a:r>
              <a:rPr lang="tr-TR" b="1" dirty="0"/>
              <a:t>II. </a:t>
            </a:r>
            <a:r>
              <a:rPr lang="tr-TR" dirty="0"/>
              <a:t>Ticarete önem verilmiştir.</a:t>
            </a:r>
          </a:p>
          <a:p>
            <a:r>
              <a:rPr lang="tr-TR" b="1" dirty="0"/>
              <a:t>III. </a:t>
            </a:r>
            <a:r>
              <a:rPr lang="tr-TR" dirty="0"/>
              <a:t>Yerleşik yaşama geçilmiştir.</a:t>
            </a:r>
          </a:p>
          <a:p>
            <a:r>
              <a:rPr lang="tr-TR" b="1" dirty="0"/>
              <a:t>yargılarından hangilerine ulaşılabilir?</a:t>
            </a:r>
            <a:endParaRPr lang="tr-TR" dirty="0"/>
          </a:p>
          <a:p>
            <a:r>
              <a:rPr lang="tr-TR" dirty="0"/>
              <a:t>A) Yalnız I</a:t>
            </a:r>
          </a:p>
          <a:p>
            <a:r>
              <a:rPr lang="tr-TR" dirty="0"/>
              <a:t>B) Yalnız II</a:t>
            </a:r>
          </a:p>
          <a:p>
            <a:r>
              <a:rPr lang="tr-TR" dirty="0"/>
              <a:t>C) I ve II</a:t>
            </a:r>
          </a:p>
          <a:p>
            <a:r>
              <a:rPr lang="tr-TR" dirty="0"/>
              <a:t>D) II ve III</a:t>
            </a:r>
          </a:p>
          <a:p>
            <a:r>
              <a:rPr lang="tr-TR" dirty="0"/>
              <a:t>E) I, II ve III</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mph" presetSubtype="2" fill="hold" nodeType="clickEffect">
                                  <p:stCondLst>
                                    <p:cond delay="0"/>
                                  </p:stCondLst>
                                  <p:childTnLst>
                                    <p:anim to="1.5" calcmode="lin" valueType="num">
                                      <p:cBhvr override="childStyle">
                                        <p:cTn id="6" dur="2000" fill="hold"/>
                                        <p:tgtEl>
                                          <p:spTgt spid="3">
                                            <p:txEl>
                                              <p:pRg st="6" end="6"/>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idx="1"/>
          </p:nvPr>
        </p:nvSpPr>
        <p:spPr>
          <a:xfrm>
            <a:off x="0" y="1"/>
            <a:ext cx="9144000" cy="6858000"/>
          </a:xfrm>
        </p:spPr>
        <p:txBody>
          <a:bodyPr/>
          <a:lstStyle/>
          <a:p>
            <a:pPr algn="ctr" eaLnBrk="1" hangingPunct="1">
              <a:lnSpc>
                <a:spcPct val="90000"/>
              </a:lnSpc>
              <a:defRPr/>
            </a:pPr>
            <a:endParaRPr lang="tr-TR" sz="2800" b="1" dirty="0" smtClean="0"/>
          </a:p>
          <a:p>
            <a:pPr algn="ctr" eaLnBrk="1" hangingPunct="1">
              <a:lnSpc>
                <a:spcPct val="90000"/>
              </a:lnSpc>
              <a:defRPr/>
            </a:pPr>
            <a:r>
              <a:rPr lang="tr-TR" sz="2800" b="1" dirty="0" smtClean="0"/>
              <a:t>İSLAM, OKUMAYI EMREDER.</a:t>
            </a:r>
          </a:p>
          <a:p>
            <a:pPr algn="ctr" eaLnBrk="1" hangingPunct="1">
              <a:lnSpc>
                <a:spcPct val="90000"/>
              </a:lnSpc>
              <a:defRPr/>
            </a:pPr>
            <a:endParaRPr lang="tr-TR" sz="2800" b="1" dirty="0" smtClean="0"/>
          </a:p>
          <a:p>
            <a:pPr algn="ctr" eaLnBrk="1" hangingPunct="1">
              <a:lnSpc>
                <a:spcPct val="90000"/>
              </a:lnSpc>
              <a:defRPr/>
            </a:pPr>
            <a:endParaRPr lang="tr-TR" sz="2800" b="1" dirty="0" smtClean="0"/>
          </a:p>
          <a:p>
            <a:pPr algn="ctr" eaLnBrk="1" hangingPunct="1">
              <a:lnSpc>
                <a:spcPct val="90000"/>
              </a:lnSpc>
              <a:defRPr/>
            </a:pPr>
            <a:endParaRPr lang="tr-TR" sz="2800" b="1" dirty="0" smtClean="0"/>
          </a:p>
          <a:p>
            <a:pPr algn="ctr" eaLnBrk="1" hangingPunct="1">
              <a:lnSpc>
                <a:spcPct val="90000"/>
              </a:lnSpc>
              <a:defRPr/>
            </a:pPr>
            <a:endParaRPr lang="tr-TR" sz="2800" b="1" dirty="0" smtClean="0"/>
          </a:p>
          <a:p>
            <a:pPr algn="ctr" eaLnBrk="1" hangingPunct="1">
              <a:lnSpc>
                <a:spcPct val="90000"/>
              </a:lnSpc>
              <a:defRPr/>
            </a:pPr>
            <a:endParaRPr lang="tr-TR" sz="2800" b="1" dirty="0" smtClean="0"/>
          </a:p>
          <a:p>
            <a:pPr algn="ctr" eaLnBrk="1" hangingPunct="1">
              <a:lnSpc>
                <a:spcPct val="90000"/>
              </a:lnSpc>
              <a:defRPr/>
            </a:pPr>
            <a:r>
              <a:rPr lang="tr-TR" sz="2800" b="1" dirty="0" smtClean="0"/>
              <a:t>ALLAH’IN İLK EMRİ</a:t>
            </a:r>
          </a:p>
          <a:p>
            <a:pPr algn="ctr" eaLnBrk="1" hangingPunct="1">
              <a:lnSpc>
                <a:spcPct val="90000"/>
              </a:lnSpc>
              <a:buFontTx/>
              <a:buNone/>
              <a:defRPr/>
            </a:pPr>
            <a:r>
              <a:rPr lang="tr-TR" sz="2800" b="1" dirty="0" smtClean="0"/>
              <a:t>“</a:t>
            </a:r>
            <a:r>
              <a:rPr lang="tr-TR" sz="2800" b="1" dirty="0" smtClean="0">
                <a:solidFill>
                  <a:srgbClr val="FF0000"/>
                </a:solidFill>
              </a:rPr>
              <a:t>OKU</a:t>
            </a:r>
            <a:r>
              <a:rPr lang="tr-TR" sz="2800" b="1" dirty="0" smtClean="0"/>
              <a:t>”DUR.</a:t>
            </a:r>
          </a:p>
          <a:p>
            <a:pPr algn="ctr" eaLnBrk="1" hangingPunct="1">
              <a:lnSpc>
                <a:spcPct val="90000"/>
              </a:lnSpc>
              <a:buFontTx/>
              <a:buNone/>
              <a:defRPr/>
            </a:pPr>
            <a:endParaRPr lang="tr-TR" sz="2800" b="1" dirty="0" smtClean="0"/>
          </a:p>
          <a:p>
            <a:pPr algn="ctr" eaLnBrk="1" hangingPunct="1">
              <a:lnSpc>
                <a:spcPct val="90000"/>
              </a:lnSpc>
              <a:buFontTx/>
              <a:buNone/>
              <a:defRPr/>
            </a:pPr>
            <a:r>
              <a:rPr lang="tr-TR" sz="2800" b="1" dirty="0" smtClean="0"/>
              <a:t>OKUMAK, İBADETTİR.</a:t>
            </a:r>
          </a:p>
          <a:p>
            <a:pPr algn="ctr" eaLnBrk="1" hangingPunct="1">
              <a:lnSpc>
                <a:spcPct val="90000"/>
              </a:lnSpc>
              <a:buFontTx/>
              <a:buNone/>
              <a:defRPr/>
            </a:pPr>
            <a:endParaRPr lang="tr-TR" sz="2800" b="1" dirty="0" smtClean="0"/>
          </a:p>
          <a:p>
            <a:pPr algn="ctr" eaLnBrk="1" hangingPunct="1">
              <a:lnSpc>
                <a:spcPct val="90000"/>
              </a:lnSpc>
              <a:buFontTx/>
              <a:buNone/>
              <a:defRPr/>
            </a:pPr>
            <a:r>
              <a:rPr lang="tr-TR" sz="2800" b="1" dirty="0" smtClean="0"/>
              <a:t>“OKUMAK, BEYİN VİTAMİNİDİR”;</a:t>
            </a:r>
          </a:p>
          <a:p>
            <a:pPr algn="ctr" eaLnBrk="1" hangingPunct="1">
              <a:lnSpc>
                <a:spcPct val="90000"/>
              </a:lnSpc>
              <a:buFontTx/>
              <a:buNone/>
              <a:defRPr/>
            </a:pPr>
            <a:r>
              <a:rPr lang="tr-TR" sz="2800" b="1" dirty="0" smtClean="0"/>
              <a:t>BEYNİ GELİŞTİRİR.</a:t>
            </a:r>
          </a:p>
        </p:txBody>
      </p:sp>
      <p:pic>
        <p:nvPicPr>
          <p:cNvPr id="69635" name="Picture 5" descr="ANd9GcSxh317wXxgRhDUcpFNG0URjP-9htGp27kmUHC5YHK_5glRHGX_kQ"/>
          <p:cNvPicPr>
            <a:picLocks noChangeAspect="1" noChangeArrowheads="1"/>
          </p:cNvPicPr>
          <p:nvPr/>
        </p:nvPicPr>
        <p:blipFill>
          <a:blip r:embed="rId2"/>
          <a:srcRect b="39995"/>
          <a:stretch>
            <a:fillRect/>
          </a:stretch>
        </p:blipFill>
        <p:spPr bwMode="auto">
          <a:xfrm>
            <a:off x="2714612" y="1071546"/>
            <a:ext cx="3095625" cy="1943100"/>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92500" lnSpcReduction="20000"/>
          </a:bodyPr>
          <a:lstStyle/>
          <a:p>
            <a:r>
              <a:rPr lang="tr-TR" dirty="0"/>
              <a:t>Malatya yakınlarındaki </a:t>
            </a:r>
            <a:r>
              <a:rPr lang="tr-TR" dirty="0" err="1"/>
              <a:t>Arslantepe</a:t>
            </a:r>
            <a:r>
              <a:rPr lang="tr-TR" dirty="0"/>
              <a:t> kazı bölgesinde bir prens mezarının içinde MÖ 3300 yıllarına ait üzerleri işlemeli kılıçlar bulundu. Böylece Alacahöyük’teki kılıcın en eski kılıç olma bilgisi geçerliliğini yitirdi.</a:t>
            </a:r>
          </a:p>
          <a:p>
            <a:pPr>
              <a:buNone/>
            </a:pPr>
            <a:r>
              <a:rPr lang="tr-TR" b="1" dirty="0" smtClean="0"/>
              <a:t>    Buna </a:t>
            </a:r>
            <a:r>
              <a:rPr lang="tr-TR" b="1" dirty="0"/>
              <a:t>göre:</a:t>
            </a:r>
            <a:endParaRPr lang="tr-TR" dirty="0"/>
          </a:p>
          <a:p>
            <a:r>
              <a:rPr lang="tr-TR" b="1" dirty="0"/>
              <a:t>I. </a:t>
            </a:r>
            <a:r>
              <a:rPr lang="tr-TR" dirty="0"/>
              <a:t>Tarih bilimi kendini yenileyen bir dinamizme sahiptir.</a:t>
            </a:r>
          </a:p>
          <a:p>
            <a:r>
              <a:rPr lang="tr-TR" b="1" dirty="0"/>
              <a:t>II. </a:t>
            </a:r>
            <a:r>
              <a:rPr lang="tr-TR" dirty="0"/>
              <a:t>Tarihçiler yeni araştırmalarla tarihî bilgileri güncellemektedirler.</a:t>
            </a:r>
          </a:p>
          <a:p>
            <a:r>
              <a:rPr lang="tr-TR" b="1" dirty="0"/>
              <a:t>III. </a:t>
            </a:r>
            <a:r>
              <a:rPr lang="tr-TR" dirty="0"/>
              <a:t>Alacahöyük’te kültürel etkileşim yaşanmıştır.</a:t>
            </a:r>
          </a:p>
          <a:p>
            <a:r>
              <a:rPr lang="tr-TR" b="1" dirty="0"/>
              <a:t>çıkarımlarından hangilerine ulaşılabilir?</a:t>
            </a:r>
            <a:endParaRPr lang="tr-TR" dirty="0"/>
          </a:p>
          <a:p>
            <a:r>
              <a:rPr lang="tr-TR" dirty="0"/>
              <a:t>A) Yalnız I</a:t>
            </a:r>
          </a:p>
          <a:p>
            <a:r>
              <a:rPr lang="tr-TR" dirty="0"/>
              <a:t>B) Yalnız II</a:t>
            </a:r>
          </a:p>
          <a:p>
            <a:r>
              <a:rPr lang="tr-TR" dirty="0"/>
              <a:t>C) I ve II</a:t>
            </a:r>
          </a:p>
          <a:p>
            <a:r>
              <a:rPr lang="tr-TR" dirty="0"/>
              <a:t>D) I ve III</a:t>
            </a:r>
          </a:p>
          <a:p>
            <a:r>
              <a:rPr lang="tr-TR" dirty="0"/>
              <a:t>E)  I, II ve III</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mph" presetSubtype="0" fill="hold" nodeType="clickEffect">
                                  <p:stCondLst>
                                    <p:cond delay="0"/>
                                  </p:stCondLst>
                                  <p:childTnLst>
                                    <p:animClr clrSpc="rgb">
                                      <p:cBhvr override="childStyle">
                                        <p:cTn id="6" dur="1900" fill="hold">
                                          <p:stCondLst>
                                            <p:cond delay="100"/>
                                          </p:stCondLst>
                                        </p:cTn>
                                        <p:tgtEl>
                                          <p:spTgt spid="3">
                                            <p:txEl>
                                              <p:pRg st="8" end="8"/>
                                            </p:txEl>
                                          </p:spTgt>
                                        </p:tgtEl>
                                        <p:attrNameLst>
                                          <p:attrName>style.color</p:attrName>
                                        </p:attrNameLst>
                                      </p:cBhvr>
                                      <p:to>
                                        <a:schemeClr val="hlink"/>
                                      </p:to>
                                    </p:animClr>
                                    <p:animClr clrSpc="rgb">
                                      <p:cBhvr>
                                        <p:cTn id="7" dur="1900" fill="hold">
                                          <p:stCondLst>
                                            <p:cond delay="100"/>
                                          </p:stCondLst>
                                        </p:cTn>
                                        <p:tgtEl>
                                          <p:spTgt spid="3">
                                            <p:txEl>
                                              <p:pRg st="8" end="8"/>
                                            </p:txEl>
                                          </p:spTgt>
                                        </p:tgtEl>
                                        <p:attrNameLst>
                                          <p:attrName>fillColor</p:attrName>
                                        </p:attrNameLst>
                                      </p:cBhvr>
                                      <p:to>
                                        <a:schemeClr val="hlink"/>
                                      </p:to>
                                    </p:animClr>
                                    <p:set>
                                      <p:cBhvr>
                                        <p:cTn id="8" dur="1900" fill="hold">
                                          <p:stCondLst>
                                            <p:cond delay="100"/>
                                          </p:stCondLst>
                                        </p:cTn>
                                        <p:tgtEl>
                                          <p:spTgt spid="3">
                                            <p:txEl>
                                              <p:pRg st="8" end="8"/>
                                            </p:txEl>
                                          </p:spTgt>
                                        </p:tgtEl>
                                        <p:attrNameLst>
                                          <p:attrName>fill.type</p:attrName>
                                        </p:attrNameLst>
                                      </p:cBhvr>
                                      <p:to>
                                        <p:strVal val="solid"/>
                                      </p:to>
                                    </p:set>
                                    <p:set>
                                      <p:cBhvr>
                                        <p:cTn id="9" dur="1900" fill="hold">
                                          <p:stCondLst>
                                            <p:cond delay="100"/>
                                          </p:stCondLst>
                                        </p:cTn>
                                        <p:tgtEl>
                                          <p:spTgt spid="3">
                                            <p:txEl>
                                              <p:pRg st="8" end="8"/>
                                            </p:txEl>
                                          </p:spTgt>
                                        </p:tgtEl>
                                        <p:attrNameLst>
                                          <p:attrName>fill.on</p:attrName>
                                        </p:attrNameLst>
                                      </p:cBhvr>
                                      <p:to>
                                        <p:strVal val="true"/>
                                      </p:to>
                                    </p:set>
                                    <p:animScale>
                                      <p:cBhvr>
                                        <p:cTn id="10" dur="200" fill="hold">
                                          <p:stCondLst>
                                            <p:cond delay="0"/>
                                          </p:stCondLst>
                                        </p:cTn>
                                        <p:tgtEl>
                                          <p:spTgt spid="3">
                                            <p:txEl>
                                              <p:pRg st="8" end="8"/>
                                            </p:txEl>
                                          </p:spTgt>
                                        </p:tgtEl>
                                      </p:cBhvr>
                                      <p:from x="100000" y="100000"/>
                                      <p:to x="100000" y="5000"/>
                                    </p:animScale>
                                    <p:animScale>
                                      <p:cBhvr>
                                        <p:cTn id="11" dur="200" fill="hold">
                                          <p:stCondLst>
                                            <p:cond delay="200"/>
                                          </p:stCondLst>
                                        </p:cTn>
                                        <p:tgtEl>
                                          <p:spTgt spid="3">
                                            <p:txEl>
                                              <p:pRg st="8" end="8"/>
                                            </p:txEl>
                                          </p:spTgt>
                                        </p:tgtEl>
                                      </p:cBhvr>
                                      <p:from x="100000" y="5000"/>
                                      <p:to x="120000" y="150000"/>
                                    </p:animScale>
                                    <p:animScale>
                                      <p:cBhvr>
                                        <p:cTn id="12" dur="600" fill="hold">
                                          <p:stCondLst>
                                            <p:cond delay="1400"/>
                                          </p:stCondLst>
                                        </p:cTn>
                                        <p:tgtEl>
                                          <p:spTgt spid="3">
                                            <p:txEl>
                                              <p:pRg st="8" end="8"/>
                                            </p:txEl>
                                          </p:spTgt>
                                        </p:tgtEl>
                                      </p:cBhvr>
                                      <p:to x="12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r>
              <a:rPr lang="tr-TR" dirty="0"/>
              <a:t>Tarih; millî kimliğin oluşumu ve değerlerin aktarımı için bir araç, geçmişi keşfetmek için sürekli bir sorgulama, günümüz sorunlarını anlamak ve analiz etmek için kaçınılmaz bir başvuru kaynağıdır.</a:t>
            </a:r>
          </a:p>
          <a:p>
            <a:r>
              <a:rPr lang="tr-TR" b="1" dirty="0"/>
              <a:t>Buna göre aşağıdakilerden  hangisinin  tarih öğrenmenin yararları arasında olduğu </a:t>
            </a:r>
            <a:r>
              <a:rPr lang="tr-TR" b="1" u="sng" dirty="0"/>
              <a:t>savunulamaz?</a:t>
            </a:r>
            <a:endParaRPr lang="tr-TR" dirty="0"/>
          </a:p>
          <a:p>
            <a:r>
              <a:rPr lang="tr-TR" dirty="0"/>
              <a:t>A) Olayları değerlendirme yeteneğini geliştirir</a:t>
            </a:r>
          </a:p>
          <a:p>
            <a:r>
              <a:rPr lang="tr-TR" dirty="0"/>
              <a:t>B) Geçmiş bilgisi ile kültür aktarımı sağlar</a:t>
            </a:r>
          </a:p>
          <a:p>
            <a:r>
              <a:rPr lang="tr-TR" dirty="0"/>
              <a:t>C) Geleceğe dönük stratejiler oluşturma imkânı verir</a:t>
            </a:r>
          </a:p>
          <a:p>
            <a:r>
              <a:rPr lang="tr-TR" dirty="0"/>
              <a:t>D) Toplumsal değişimi hızlandırır</a:t>
            </a:r>
          </a:p>
          <a:p>
            <a:r>
              <a:rPr lang="tr-TR" dirty="0"/>
              <a:t>E) Birlik ve beraberliğin oluşmasını sağlar</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dirty="0" smtClean="0"/>
              <a:t>   </a:t>
            </a:r>
            <a:r>
              <a:rPr lang="tr-TR" sz="3500" dirty="0" smtClean="0"/>
              <a:t>Bir </a:t>
            </a:r>
            <a:r>
              <a:rPr lang="tr-TR" sz="3500" dirty="0"/>
              <a:t>sosyal bilim olan tarih sayesinde kişi; özünü, yaşadığı toplumu, dünyayı tanır ve öğrenir. </a:t>
            </a:r>
          </a:p>
          <a:p>
            <a:pPr>
              <a:buNone/>
            </a:pPr>
            <a:r>
              <a:rPr lang="tr-TR" sz="3500" b="1" dirty="0" smtClean="0"/>
              <a:t>   Buna </a:t>
            </a:r>
            <a:r>
              <a:rPr lang="tr-TR" sz="3500" b="1" dirty="0"/>
              <a:t>göre tarih biliminin aşağıdakilerden hangisinin gelişimine katkı sağladığı </a:t>
            </a:r>
            <a:r>
              <a:rPr lang="tr-TR" sz="3500" b="1" u="sng" dirty="0"/>
              <a:t>söylenemez</a:t>
            </a:r>
            <a:r>
              <a:rPr lang="tr-TR" sz="3500" b="1" dirty="0"/>
              <a:t>?</a:t>
            </a:r>
            <a:endParaRPr lang="tr-TR" sz="3500" dirty="0"/>
          </a:p>
          <a:p>
            <a:r>
              <a:rPr lang="tr-TR" sz="3500" dirty="0"/>
              <a:t>A) Vatan sevgisi oluşturma</a:t>
            </a:r>
          </a:p>
          <a:p>
            <a:r>
              <a:rPr lang="tr-TR" sz="3500" dirty="0"/>
              <a:t>B) Millet bilincine ulaşma</a:t>
            </a:r>
          </a:p>
          <a:p>
            <a:r>
              <a:rPr lang="tr-TR" sz="3500" dirty="0"/>
              <a:t>C) İnsan davranışlarını anlama</a:t>
            </a:r>
          </a:p>
          <a:p>
            <a:r>
              <a:rPr lang="tr-TR" sz="3500" dirty="0"/>
              <a:t>D) Manevi değerlerine sahip çıkma</a:t>
            </a:r>
          </a:p>
          <a:p>
            <a:r>
              <a:rPr lang="tr-TR" sz="3500" dirty="0"/>
              <a:t>E) Farklı kültürleri tanıma</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b="1" dirty="0" smtClean="0"/>
              <a:t>  Aşağıdakilerden </a:t>
            </a:r>
            <a:r>
              <a:rPr lang="tr-TR" b="1" dirty="0"/>
              <a:t>hangisinin oluş zamanı diğerlerine göre daha belirgindir?</a:t>
            </a:r>
            <a:endParaRPr lang="tr-TR" dirty="0"/>
          </a:p>
          <a:p>
            <a:r>
              <a:rPr lang="tr-TR" dirty="0"/>
              <a:t>A) Lozan Antlaşması temmuz ayının ortalarında imzalanmıştır.</a:t>
            </a:r>
          </a:p>
          <a:p>
            <a:r>
              <a:rPr lang="tr-TR" dirty="0"/>
              <a:t>B) Türkiye Cumhuriyeti 29 Ekim 1923'te kurulmuştur.</a:t>
            </a:r>
          </a:p>
          <a:p>
            <a:r>
              <a:rPr lang="tr-TR" dirty="0"/>
              <a:t>C) Yazı günümüzden yaklaşık 5000 yıl önce icat </a:t>
            </a:r>
            <a:r>
              <a:rPr lang="tr-TR" dirty="0" err="1"/>
              <a:t>edimiştir</a:t>
            </a:r>
            <a:r>
              <a:rPr lang="tr-TR" dirty="0"/>
              <a:t>.</a:t>
            </a:r>
          </a:p>
          <a:p>
            <a:r>
              <a:rPr lang="tr-TR" dirty="0"/>
              <a:t>D) Osmanlı Devleti 13.yüzyılda kurulmuştur.</a:t>
            </a:r>
          </a:p>
          <a:p>
            <a:r>
              <a:rPr lang="tr-TR" dirty="0"/>
              <a:t>E) Büyük Millet Meclisi, Nisan 1920'de açılmıştır.</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92500" lnSpcReduction="10000"/>
          </a:bodyPr>
          <a:lstStyle/>
          <a:p>
            <a:pPr>
              <a:buNone/>
            </a:pPr>
            <a:r>
              <a:rPr lang="tr-TR" dirty="0" smtClean="0"/>
              <a:t>   Her </a:t>
            </a:r>
            <a:r>
              <a:rPr lang="tr-TR" dirty="0"/>
              <a:t>toplum kendine özgü bir takvim oluştururken yaşamlarını en çok etkileyen olayı takvimlerinin başlangıcı olarak kabul etmişlerdir. Örneğin; İbraniler MÖ 3761’deki Yaradılış (Tekvin) yılını, Yunanlar ilk olimpiyat oyunlarının yapıldığı MÖ 776’yı, </a:t>
            </a:r>
            <a:r>
              <a:rPr lang="tr-TR" dirty="0" err="1"/>
              <a:t>Hristiyanlar</a:t>
            </a:r>
            <a:r>
              <a:rPr lang="tr-TR" dirty="0"/>
              <a:t> Hz. İsa’nın doğumu olan sıfırı, Müslümanlar 622’de  </a:t>
            </a:r>
            <a:r>
              <a:rPr lang="tr-TR" dirty="0" err="1"/>
              <a:t>Hz.Muhammed’in</a:t>
            </a:r>
            <a:r>
              <a:rPr lang="tr-TR" dirty="0"/>
              <a:t> Mekke’den Medine’ye hicretini takvimlerine başlangıç olarak esas almışlardır.</a:t>
            </a:r>
          </a:p>
          <a:p>
            <a:pPr>
              <a:buNone/>
            </a:pPr>
            <a:r>
              <a:rPr lang="tr-TR" b="1" dirty="0" smtClean="0"/>
              <a:t>   Buna </a:t>
            </a:r>
            <a:r>
              <a:rPr lang="tr-TR" b="1" dirty="0"/>
              <a:t>göre aşağıdaki bilgilerden hangisine </a:t>
            </a:r>
            <a:r>
              <a:rPr lang="tr-TR" b="1" u="sng" dirty="0"/>
              <a:t>ulaşılamaz?</a:t>
            </a:r>
            <a:endParaRPr lang="tr-TR" dirty="0"/>
          </a:p>
          <a:p>
            <a:r>
              <a:rPr lang="tr-TR" dirty="0"/>
              <a:t>A) Astronomi faaliyetleriyle uğraşıldığına</a:t>
            </a:r>
          </a:p>
          <a:p>
            <a:r>
              <a:rPr lang="tr-TR" dirty="0"/>
              <a:t>B) Farklı olayların takvimlere başlangıç olduğuna</a:t>
            </a:r>
          </a:p>
          <a:p>
            <a:r>
              <a:rPr lang="tr-TR" dirty="0"/>
              <a:t>C) </a:t>
            </a:r>
            <a:r>
              <a:rPr lang="tr-TR" dirty="0" err="1"/>
              <a:t>Hristiyanlıktan</a:t>
            </a:r>
            <a:r>
              <a:rPr lang="tr-TR" dirty="0"/>
              <a:t> sonra İslamiyet’in geldiğine</a:t>
            </a:r>
          </a:p>
          <a:p>
            <a:r>
              <a:rPr lang="tr-TR" dirty="0"/>
              <a:t>D) Olimpiyatların MÖ VIII. yüzyılda yapıldığına</a:t>
            </a:r>
          </a:p>
          <a:p>
            <a:r>
              <a:rPr lang="tr-TR" dirty="0"/>
              <a:t>E) Takvimlerin güneş yılı esasına göre oluşturulduğuna</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6" end="6"/>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1928802"/>
            <a:ext cx="9144000" cy="4929198"/>
          </a:xfrm>
        </p:spPr>
        <p:txBody>
          <a:bodyPr>
            <a:normAutofit fontScale="92500" lnSpcReduction="20000"/>
          </a:bodyPr>
          <a:lstStyle/>
          <a:p>
            <a:r>
              <a:rPr lang="tr-TR" b="1" dirty="0"/>
              <a:t>Verilen tarih şeridine göre aşağıdaki yargılardan hangisine </a:t>
            </a:r>
            <a:r>
              <a:rPr lang="tr-TR" b="1" u="sng" dirty="0"/>
              <a:t>ulaşılamaz?</a:t>
            </a:r>
            <a:endParaRPr lang="tr-TR" dirty="0"/>
          </a:p>
          <a:p>
            <a:r>
              <a:rPr lang="tr-TR" dirty="0"/>
              <a:t>A) Milattan önceki tarihlerin '0'' a yaklaştıkça küçüldüğüne </a:t>
            </a:r>
          </a:p>
          <a:p>
            <a:r>
              <a:rPr lang="tr-TR" dirty="0"/>
              <a:t>B) Asya Hun Devleti’nin  siyasi varlığının kaç yıl  sürdüğüne</a:t>
            </a:r>
          </a:p>
          <a:p>
            <a:r>
              <a:rPr lang="tr-TR" dirty="0"/>
              <a:t>C) Günümüzden geçmişe doğru gidildikçe bilgi birikiminin azaldığına</a:t>
            </a:r>
          </a:p>
          <a:p>
            <a:r>
              <a:rPr lang="tr-TR" dirty="0"/>
              <a:t>D) Milattan  sonraki  tarihlerin '0'' dan uzaklaştıkça büyüdüğüne </a:t>
            </a:r>
          </a:p>
          <a:p>
            <a:r>
              <a:rPr lang="tr-TR" dirty="0"/>
              <a:t>E) Kronolojik sıralamanın doğru yapıldığına</a:t>
            </a:r>
          </a:p>
          <a:p>
            <a:endParaRPr lang="tr-TR" dirty="0"/>
          </a:p>
        </p:txBody>
      </p:sp>
      <p:pic>
        <p:nvPicPr>
          <p:cNvPr id="3074" name="Picture 2" descr="C:\Users\Asus\Desktop\35_148_20180329175036_0.png"/>
          <p:cNvPicPr>
            <a:picLocks noChangeAspect="1" noChangeArrowheads="1"/>
          </p:cNvPicPr>
          <p:nvPr/>
        </p:nvPicPr>
        <p:blipFill>
          <a:blip r:embed="rId2"/>
          <a:srcRect/>
          <a:stretch>
            <a:fillRect/>
          </a:stretch>
        </p:blipFill>
        <p:spPr bwMode="auto">
          <a:xfrm>
            <a:off x="0" y="1"/>
            <a:ext cx="9144000" cy="1571611"/>
          </a:xfrm>
          <a:prstGeom prst="rect">
            <a:avLst/>
          </a:prstGeom>
          <a:noFill/>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b="1" dirty="0" smtClean="0"/>
              <a:t>   </a:t>
            </a:r>
            <a:r>
              <a:rPr lang="tr-TR" sz="4000" b="1" dirty="0" smtClean="0"/>
              <a:t>Büyük </a:t>
            </a:r>
            <a:r>
              <a:rPr lang="tr-TR" sz="4000" b="1" dirty="0"/>
              <a:t>Selçuklu Sultanı </a:t>
            </a:r>
            <a:r>
              <a:rPr lang="tr-TR" sz="4000" b="1" dirty="0" err="1"/>
              <a:t>Melikşah’ın</a:t>
            </a:r>
            <a:r>
              <a:rPr lang="tr-TR" sz="4000" b="1" dirty="0"/>
              <a:t> emriyle Ömer </a:t>
            </a:r>
            <a:r>
              <a:rPr lang="tr-TR" sz="4000" b="1" dirty="0" err="1"/>
              <a:t>Hayyam</a:t>
            </a:r>
            <a:r>
              <a:rPr lang="tr-TR" sz="4000" b="1" dirty="0"/>
              <a:t> başkanlığında kurulan bir astronomi heyetince hazırlanan Türk takvimi aşağıdakilerden hangisidir?</a:t>
            </a:r>
            <a:endParaRPr lang="tr-TR" sz="4000" dirty="0"/>
          </a:p>
          <a:p>
            <a:r>
              <a:rPr lang="tr-TR" sz="4000" dirty="0"/>
              <a:t>A) Miladi takvim</a:t>
            </a:r>
          </a:p>
          <a:p>
            <a:r>
              <a:rPr lang="tr-TR" sz="4000" dirty="0"/>
              <a:t>B) 12 Hayvanlı Türk takvimi</a:t>
            </a:r>
          </a:p>
          <a:p>
            <a:r>
              <a:rPr lang="tr-TR" sz="4000" dirty="0"/>
              <a:t>C) </a:t>
            </a:r>
            <a:r>
              <a:rPr lang="tr-TR" sz="4000" dirty="0" err="1"/>
              <a:t>Rûmî</a:t>
            </a:r>
            <a:r>
              <a:rPr lang="tr-TR" sz="4000" dirty="0"/>
              <a:t> takvim</a:t>
            </a:r>
          </a:p>
          <a:p>
            <a:r>
              <a:rPr lang="tr-TR" sz="4000" dirty="0"/>
              <a:t>D) Celâli takvim</a:t>
            </a:r>
          </a:p>
          <a:p>
            <a:r>
              <a:rPr lang="tr-TR" sz="4000" dirty="0"/>
              <a:t>E) Hicrî takvim</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85000" lnSpcReduction="10000"/>
          </a:bodyPr>
          <a:lstStyle/>
          <a:p>
            <a:r>
              <a:rPr lang="tr-TR" dirty="0"/>
              <a:t>İbraniler yaradılış yılını, Yunanlılar ilk olimpiyat oyunlarının yapıldığı yılı, Müslümanlar Hicret yılını, </a:t>
            </a:r>
            <a:r>
              <a:rPr lang="tr-TR" dirty="0" err="1"/>
              <a:t>Hristiyanlar</a:t>
            </a:r>
            <a:r>
              <a:rPr lang="tr-TR" dirty="0"/>
              <a:t> ise Hz. İsa’nın doğduğu yılı takvimlerine başlangıç olarak seçmişlerdir.</a:t>
            </a:r>
          </a:p>
          <a:p>
            <a:pPr>
              <a:buNone/>
            </a:pPr>
            <a:r>
              <a:rPr lang="tr-TR" b="1" dirty="0" smtClean="0"/>
              <a:t>   Bu </a:t>
            </a:r>
            <a:r>
              <a:rPr lang="tr-TR" b="1" dirty="0"/>
              <a:t>bilgilere göre;</a:t>
            </a:r>
            <a:endParaRPr lang="tr-TR" dirty="0"/>
          </a:p>
          <a:p>
            <a:pPr>
              <a:buNone/>
            </a:pPr>
            <a:r>
              <a:rPr lang="tr-TR" b="1" dirty="0" smtClean="0"/>
              <a:t>    I</a:t>
            </a:r>
            <a:r>
              <a:rPr lang="tr-TR" b="1" dirty="0"/>
              <a:t>. </a:t>
            </a:r>
            <a:r>
              <a:rPr lang="tr-TR" dirty="0"/>
              <a:t>Dinî gelişmeler, toplumların zamana bakışında etkili olmuştur.</a:t>
            </a:r>
          </a:p>
          <a:p>
            <a:pPr>
              <a:buNone/>
            </a:pPr>
            <a:r>
              <a:rPr lang="tr-TR" b="1" dirty="0" smtClean="0"/>
              <a:t>    II</a:t>
            </a:r>
            <a:r>
              <a:rPr lang="tr-TR" b="1" dirty="0"/>
              <a:t>. </a:t>
            </a:r>
            <a:r>
              <a:rPr lang="tr-TR" dirty="0"/>
              <a:t>Takvimlere başlangıç olarak önemli olaylar esas alınmıştır.</a:t>
            </a:r>
          </a:p>
          <a:p>
            <a:pPr>
              <a:buNone/>
            </a:pPr>
            <a:r>
              <a:rPr lang="tr-TR" b="1" dirty="0" smtClean="0"/>
              <a:t>    III</a:t>
            </a:r>
            <a:r>
              <a:rPr lang="tr-TR" b="1" dirty="0"/>
              <a:t>. </a:t>
            </a:r>
            <a:r>
              <a:rPr lang="tr-TR" dirty="0"/>
              <a:t>Takvimlerin başlangıcında kültürler arası etkileşim etkili olmuştur.</a:t>
            </a:r>
          </a:p>
          <a:p>
            <a:r>
              <a:rPr lang="tr-TR" b="1" dirty="0"/>
              <a:t>verilenlerden hangilerine </a:t>
            </a:r>
            <a:r>
              <a:rPr lang="tr-TR" b="1" u="sng" dirty="0">
                <a:solidFill>
                  <a:srgbClr val="FF0000"/>
                </a:solidFill>
              </a:rPr>
              <a:t>ulaşılamaz?</a:t>
            </a:r>
            <a:endParaRPr lang="tr-TR" dirty="0">
              <a:solidFill>
                <a:srgbClr val="FF0000"/>
              </a:solidFill>
            </a:endParaRPr>
          </a:p>
          <a:p>
            <a:r>
              <a:rPr lang="tr-TR" dirty="0"/>
              <a:t>A) Yalnız I</a:t>
            </a:r>
          </a:p>
          <a:p>
            <a:r>
              <a:rPr lang="tr-TR" dirty="0"/>
              <a:t>B) Yalnız II</a:t>
            </a:r>
          </a:p>
          <a:p>
            <a:r>
              <a:rPr lang="tr-TR" dirty="0"/>
              <a:t>C) Yalnız III</a:t>
            </a:r>
          </a:p>
          <a:p>
            <a:r>
              <a:rPr lang="tr-TR" dirty="0"/>
              <a:t>D)  I ve II</a:t>
            </a:r>
          </a:p>
          <a:p>
            <a:r>
              <a:rPr lang="tr-TR" dirty="0"/>
              <a:t>E)  I, II ve III</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8" end="8"/>
                                            </p:txEl>
                                          </p:spTgt>
                                        </p:tgtEl>
                                        <p:attrNameLst>
                                          <p:attrName>style.fontStyle</p:attrName>
                                        </p:attrNameLst>
                                      </p:cBhvr>
                                      <p:to>
                                        <p:strVal val="normal"/>
                                      </p:to>
                                    </p:set>
                                    <p:set>
                                      <p:cBhvr override="childStyle">
                                        <p:cTn id="7" dur="indefinite"/>
                                        <p:tgtEl>
                                          <p:spTgt spid="3">
                                            <p:txEl>
                                              <p:pRg st="8" end="8"/>
                                            </p:txEl>
                                          </p:spTgt>
                                        </p:tgtEl>
                                        <p:attrNameLst>
                                          <p:attrName>style.fontWeight</p:attrName>
                                        </p:attrNameLst>
                                      </p:cBhvr>
                                      <p:to>
                                        <p:strVal val="bold"/>
                                      </p:to>
                                    </p:set>
                                    <p:set>
                                      <p:cBhvr override="childStyle">
                                        <p:cTn id="8" dur="indefinite"/>
                                        <p:tgtEl>
                                          <p:spTgt spid="3">
                                            <p:txEl>
                                              <p:pRg st="8" end="8"/>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r>
              <a:rPr lang="tr-TR" dirty="0"/>
              <a:t>“</a:t>
            </a:r>
            <a:r>
              <a:rPr lang="tr-TR" sz="4000" dirty="0"/>
              <a:t>Tarihî Çağların” </a:t>
            </a:r>
            <a:r>
              <a:rPr lang="tr-TR" sz="4000" b="1" dirty="0"/>
              <a:t>açılıp kapanmasında belirleyici unsur aşağıdakilerden hangisidir?</a:t>
            </a:r>
            <a:endParaRPr lang="tr-TR" sz="4000" dirty="0"/>
          </a:p>
          <a:p>
            <a:r>
              <a:rPr lang="tr-TR" sz="4000" dirty="0"/>
              <a:t>A) Yaşanılan çağın süresi</a:t>
            </a:r>
          </a:p>
          <a:p>
            <a:r>
              <a:rPr lang="tr-TR" sz="4000" dirty="0"/>
              <a:t>B) Evrensel nitelikte olayların yaşanması</a:t>
            </a:r>
          </a:p>
          <a:p>
            <a:r>
              <a:rPr lang="tr-TR" sz="4000" dirty="0"/>
              <a:t>C)  Devletler arasında savaşların olması</a:t>
            </a:r>
          </a:p>
          <a:p>
            <a:r>
              <a:rPr lang="tr-TR" sz="4000" dirty="0"/>
              <a:t>D)  Kutsal dinlere ait kitapların indirilmesi</a:t>
            </a:r>
          </a:p>
          <a:p>
            <a:r>
              <a:rPr lang="tr-TR" sz="4000" dirty="0"/>
              <a:t>E) Dünya barışını sağlayacak ittifakların kurulma</a:t>
            </a:r>
            <a:r>
              <a:rPr lang="tr-TR" dirty="0"/>
              <a:t>sı</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r>
              <a:rPr lang="tr-TR" sz="4000" b="1" dirty="0"/>
              <a:t>Türklerin kullandığı aşağıdaki takvimlerden hangisi ay yılına göre düzenlenmiştir?</a:t>
            </a:r>
            <a:endParaRPr lang="tr-TR" sz="4000" dirty="0"/>
          </a:p>
          <a:p>
            <a:r>
              <a:rPr lang="tr-TR" sz="4000" dirty="0"/>
              <a:t>A) Miladi Takvim</a:t>
            </a:r>
          </a:p>
          <a:p>
            <a:r>
              <a:rPr lang="tr-TR" sz="4000" dirty="0"/>
              <a:t>B) </a:t>
            </a:r>
            <a:r>
              <a:rPr lang="tr-TR" sz="4000" dirty="0" err="1"/>
              <a:t>Rûmî</a:t>
            </a:r>
            <a:r>
              <a:rPr lang="tr-TR" sz="4000" dirty="0"/>
              <a:t> Takvim</a:t>
            </a:r>
          </a:p>
          <a:p>
            <a:r>
              <a:rPr lang="tr-TR" sz="4000" dirty="0"/>
              <a:t>C) Hicri Takvim</a:t>
            </a:r>
          </a:p>
          <a:p>
            <a:r>
              <a:rPr lang="tr-TR" sz="4000" dirty="0"/>
              <a:t>D) On İki Hayvanlı Türk Takvimi</a:t>
            </a:r>
          </a:p>
          <a:p>
            <a:r>
              <a:rPr lang="tr-TR" sz="4000" dirty="0"/>
              <a:t>E) Celâli Takvimi</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mph" presetSubtype="2" fill="hold" nodeType="clickEffect">
                                  <p:stCondLst>
                                    <p:cond delay="0"/>
                                  </p:stCondLst>
                                  <p:childTnLst>
                                    <p:anim to="1.5" calcmode="lin" valueType="num">
                                      <p:cBhvr override="childStyle">
                                        <p:cTn id="6" dur="2000" fill="hold"/>
                                        <p:tgtEl>
                                          <p:spTgt spid="3">
                                            <p:txEl>
                                              <p:pRg st="3" end="3"/>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571480"/>
          </a:xfrm>
        </p:spPr>
        <p:txBody>
          <a:bodyPr>
            <a:normAutofit fontScale="90000"/>
          </a:bodyPr>
          <a:lstStyle/>
          <a:p>
            <a:pPr>
              <a:defRPr/>
            </a:pPr>
            <a:r>
              <a:rPr lang="tr-TR" dirty="0" smtClean="0"/>
              <a:t>	</a:t>
            </a:r>
            <a:r>
              <a:rPr lang="tr-TR" dirty="0" smtClean="0">
                <a:solidFill>
                  <a:srgbClr val="FF0000"/>
                </a:solidFill>
              </a:rPr>
              <a:t>OSMAN GAZİ</a:t>
            </a:r>
            <a:endParaRPr lang="tr-TR" dirty="0">
              <a:solidFill>
                <a:srgbClr val="FF0000"/>
              </a:solidFill>
            </a:endParaRPr>
          </a:p>
        </p:txBody>
      </p:sp>
      <p:sp>
        <p:nvSpPr>
          <p:cNvPr id="3" name="2 İçerik Yer Tutucusu"/>
          <p:cNvSpPr>
            <a:spLocks noGrp="1"/>
          </p:cNvSpPr>
          <p:nvPr>
            <p:ph idx="1"/>
          </p:nvPr>
        </p:nvSpPr>
        <p:spPr>
          <a:xfrm>
            <a:off x="0" y="500042"/>
            <a:ext cx="9144000" cy="6357958"/>
          </a:xfrm>
        </p:spPr>
        <p:txBody>
          <a:bodyPr>
            <a:noAutofit/>
          </a:bodyPr>
          <a:lstStyle/>
          <a:p>
            <a:pPr>
              <a:defRPr/>
            </a:pPr>
            <a:r>
              <a:rPr lang="tr-TR" sz="3000" dirty="0" smtClean="0"/>
              <a:t>Rivayet edilir ki,Osman Gazi bir gece köyün imamının evine konuk olup oturdu. Arkasında pencere vardı.Meğer orada </a:t>
            </a:r>
            <a:r>
              <a:rPr lang="tr-TR" sz="3000" dirty="0" err="1" smtClean="0"/>
              <a:t>mushaf</a:t>
            </a:r>
            <a:r>
              <a:rPr lang="tr-TR" sz="3000" dirty="0" smtClean="0"/>
              <a:t> da vardı.Ev sahibi Osman Gazi’ye :’Lütfen eğil,arka tarafta bir şey var,alayım’ dedi.Osman Gazi:Ne var ? Dedi.Ev sahibi Ahir zaman peygamberi Muhammet </a:t>
            </a:r>
            <a:r>
              <a:rPr lang="tr-TR" sz="3000" dirty="0" err="1" smtClean="0"/>
              <a:t>Resulullah’a</a:t>
            </a:r>
            <a:r>
              <a:rPr lang="tr-TR" sz="3000" dirty="0" smtClean="0"/>
              <a:t> (s.a.s)inen </a:t>
            </a:r>
            <a:r>
              <a:rPr lang="tr-TR" sz="3000" dirty="0" err="1" smtClean="0"/>
              <a:t>Kelamu’llah</a:t>
            </a:r>
            <a:r>
              <a:rPr lang="tr-TR" sz="3000" dirty="0" smtClean="0"/>
              <a:t> var dedi. Osman Gazi hiç sesini çıkarmadı.Ev sahibi uyuyuncaya kadar sesiz oldu.Sonra abdest alıp Mushaf tarafına yönelerek, huşu ve alçak </a:t>
            </a:r>
            <a:r>
              <a:rPr lang="tr-TR" sz="3000" dirty="0" err="1" smtClean="0"/>
              <a:t>gönülülükle</a:t>
            </a:r>
            <a:r>
              <a:rPr lang="tr-TR" sz="3000" dirty="0" smtClean="0"/>
              <a:t> </a:t>
            </a:r>
            <a:r>
              <a:rPr lang="tr-TR" sz="3000" b="1" dirty="0" smtClean="0"/>
              <a:t>sabaha kadar el bağlayıp oturdu.</a:t>
            </a:r>
            <a:r>
              <a:rPr lang="tr-TR" sz="3000" dirty="0" smtClean="0"/>
              <a:t>Ev sahibinin uyanacağı zaman olunca,ev sahibi benim bu halimden haberdar olmasın diye uyur gibi yattı.Yine Mushaf tarafına yöneldi.Bu arada uyku astırdı,uyukladı. </a:t>
            </a:r>
            <a:endParaRPr lang="tr-TR" sz="3000" dirty="0"/>
          </a:p>
        </p:txBody>
      </p:sp>
    </p:spTree>
  </p:cSld>
  <p:clrMapOvr>
    <a:masterClrMapping/>
  </p:clrMapOvr>
  <p:transition spd="slow">
    <p:wipe di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3999" cy="6858000"/>
          </a:xfrm>
        </p:spPr>
        <p:txBody>
          <a:bodyPr>
            <a:normAutofit/>
          </a:bodyPr>
          <a:lstStyle/>
          <a:p>
            <a:pPr>
              <a:defRPr/>
            </a:pPr>
            <a:r>
              <a:rPr lang="tr-TR" sz="4800" dirty="0" smtClean="0"/>
              <a:t>Rüya aleminde Yüce Allah tarafından buna denildi ki:</a:t>
            </a:r>
            <a:r>
              <a:rPr lang="tr-TR" sz="4800" b="1" dirty="0" smtClean="0">
                <a:solidFill>
                  <a:srgbClr val="C00000"/>
                </a:solidFill>
              </a:rPr>
              <a:t>’EY OSMAN SEN BENİM KELAMIMA SAYGI VE HÜRMET GÖSTERİP DEĞER VERDİN.BEN DE SENİ VE EVLADINI  VE SANA TABİ OLANLARI DÜNYADA EBEDİYYEN KIYMETLİ, SAYGIDEYER,YÜCELİK VE ŞEREF SAHİBİ KILDIM</a:t>
            </a:r>
            <a:endParaRPr lang="tr-TR" sz="4800" b="1" dirty="0">
              <a:solidFill>
                <a:srgbClr val="C00000"/>
              </a:solidFill>
            </a:endParaRPr>
          </a:p>
        </p:txBody>
      </p:sp>
    </p:spTree>
  </p:cSld>
  <p:clrMapOvr>
    <a:masterClrMapping/>
  </p:clrMapOvr>
  <p:transition spd="slow">
    <p:wipe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sz="4000" b="1" dirty="0" smtClean="0"/>
              <a:t>   Miladi </a:t>
            </a:r>
            <a:r>
              <a:rPr lang="tr-TR" sz="4000" b="1" dirty="0"/>
              <a:t>takvim ile ilgili aşağıda verilen bilgilerden hangisi </a:t>
            </a:r>
            <a:r>
              <a:rPr lang="tr-TR" sz="4000" b="1" u="sng" dirty="0"/>
              <a:t>yanlıştır?</a:t>
            </a:r>
            <a:endParaRPr lang="tr-TR" sz="4000" dirty="0"/>
          </a:p>
          <a:p>
            <a:r>
              <a:rPr lang="tr-TR" sz="4000" dirty="0"/>
              <a:t>A) Başlangıç olarak 1 Ocak tarihi kabul edilmiştir.</a:t>
            </a:r>
          </a:p>
          <a:p>
            <a:r>
              <a:rPr lang="tr-TR" sz="4000" dirty="0"/>
              <a:t>B) Ülkemizde 1923’ten itibaren kullanılmaya başlanmıştır.</a:t>
            </a:r>
          </a:p>
          <a:p>
            <a:r>
              <a:rPr lang="tr-TR" sz="4000" dirty="0"/>
              <a:t>C) Güneş yılına göre düzenlenmiştir.</a:t>
            </a:r>
          </a:p>
          <a:p>
            <a:r>
              <a:rPr lang="tr-TR" sz="4000" dirty="0"/>
              <a:t>D) Bir yıl 365 gün 6 saattir.</a:t>
            </a:r>
          </a:p>
          <a:p>
            <a:r>
              <a:rPr lang="tr-TR" sz="4000" dirty="0"/>
              <a:t>E) Takvimin ilk şekli Mısırlılara aittir.</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85000" lnSpcReduction="10000"/>
          </a:bodyPr>
          <a:lstStyle/>
          <a:p>
            <a:r>
              <a:rPr lang="tr-TR" sz="3300" b="1" dirty="0"/>
              <a:t> </a:t>
            </a:r>
            <a:r>
              <a:rPr lang="tr-TR" sz="3300" dirty="0"/>
              <a:t>İnsanlık tarihinin en uzun dönemidir.</a:t>
            </a:r>
          </a:p>
          <a:p>
            <a:r>
              <a:rPr lang="tr-TR" sz="3300" b="1" dirty="0"/>
              <a:t>- </a:t>
            </a:r>
            <a:r>
              <a:rPr lang="tr-TR" sz="3300" dirty="0"/>
              <a:t>Bu dönemin başlarında insanlar beslenme gereksinimlerini doğada hazır buldukları meyveleri, bitkileri, bitki köklerini toplayarak ve çevredeki hayvanları avlayarak karşılamışlardır.</a:t>
            </a:r>
          </a:p>
          <a:p>
            <a:r>
              <a:rPr lang="tr-TR" sz="3300" b="1" dirty="0"/>
              <a:t>- </a:t>
            </a:r>
            <a:r>
              <a:rPr lang="tr-TR" sz="3300" dirty="0"/>
              <a:t>Bu dönemde insanlar mağaralarda ve kaya sığınaklarında yaşamış; kemik, çakmak taşı ve diğer sert taşları işleyerek alet yapmış ve doğaya egemen olmaya başlamışlardır.</a:t>
            </a:r>
          </a:p>
          <a:p>
            <a:pPr>
              <a:buNone/>
            </a:pPr>
            <a:r>
              <a:rPr lang="tr-TR" sz="3300" b="1" dirty="0" smtClean="0"/>
              <a:t>   Yukarıdaki </a:t>
            </a:r>
            <a:r>
              <a:rPr lang="tr-TR" sz="3300" b="1" dirty="0"/>
              <a:t>bilgiler dikkate alındığında </a:t>
            </a:r>
            <a:r>
              <a:rPr lang="tr-TR" sz="3300" b="1" dirty="0" err="1"/>
              <a:t>Paleolitik</a:t>
            </a:r>
            <a:r>
              <a:rPr lang="tr-TR" sz="3300" b="1" dirty="0"/>
              <a:t> devir gelişmeleri ile ilgili aşağıdakilerden hangisi </a:t>
            </a:r>
            <a:r>
              <a:rPr lang="tr-TR" sz="3300" b="1" u="sng" dirty="0"/>
              <a:t>söylenemez</a:t>
            </a:r>
            <a:r>
              <a:rPr lang="tr-TR" sz="3300" b="1" dirty="0"/>
              <a:t>?</a:t>
            </a:r>
            <a:endParaRPr lang="tr-TR" sz="3300" dirty="0"/>
          </a:p>
          <a:p>
            <a:r>
              <a:rPr lang="tr-TR" sz="3300" dirty="0"/>
              <a:t>A) Toplayıcıdırlar.</a:t>
            </a:r>
          </a:p>
          <a:p>
            <a:r>
              <a:rPr lang="tr-TR" sz="3300" dirty="0"/>
              <a:t>B) İlkel bir yaşam sürmüşlerdir.</a:t>
            </a:r>
          </a:p>
          <a:p>
            <a:r>
              <a:rPr lang="tr-TR" sz="3300" dirty="0"/>
              <a:t>C) Tüketicidirler.</a:t>
            </a:r>
          </a:p>
          <a:p>
            <a:r>
              <a:rPr lang="tr-TR" sz="3300" dirty="0"/>
              <a:t>D) Kesici aletler yapılmıştır.</a:t>
            </a:r>
          </a:p>
          <a:p>
            <a:r>
              <a:rPr lang="tr-TR" sz="3300" dirty="0"/>
              <a:t>E) Hayvanlar evcilleştirilmiştir.</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mph" presetSubtype="2" fill="hold" nodeType="clickEffect">
                                  <p:stCondLst>
                                    <p:cond delay="0"/>
                                  </p:stCondLst>
                                  <p:childTnLst>
                                    <p:anim to="1.5" calcmode="lin" valueType="num">
                                      <p:cBhvr override="childStyle">
                                        <p:cTn id="6" dur="2000" fill="hold"/>
                                        <p:tgtEl>
                                          <p:spTgt spid="3">
                                            <p:txEl>
                                              <p:pRg st="8" end="8"/>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dirty="0" smtClean="0"/>
              <a:t>   Mağara </a:t>
            </a:r>
            <a:r>
              <a:rPr lang="tr-TR" dirty="0"/>
              <a:t>ve ağaç kovuklarında yaşamlarını sürdüren bu dönem insanlarının geçim kaynakları arasında avcılık ve toplayıcılık yer alır. İnsanlar taşları yontup basit savunma aracı olarak kullanırlar. Dönemin sonlarına doğru buzullar erimeye başlamışlardır.</a:t>
            </a:r>
          </a:p>
          <a:p>
            <a:r>
              <a:rPr lang="tr-TR" b="1" dirty="0"/>
              <a:t>Yukarıda özellikleri verilen dönem hangisidir?</a:t>
            </a:r>
            <a:endParaRPr lang="tr-TR" dirty="0"/>
          </a:p>
          <a:p>
            <a:r>
              <a:rPr lang="tr-TR" dirty="0"/>
              <a:t>A) Eski Taş Devri</a:t>
            </a:r>
          </a:p>
          <a:p>
            <a:r>
              <a:rPr lang="tr-TR" dirty="0"/>
              <a:t>B) Orta Taş Devri</a:t>
            </a:r>
          </a:p>
          <a:p>
            <a:r>
              <a:rPr lang="tr-TR" dirty="0"/>
              <a:t>C) Yeni Taş Devri</a:t>
            </a:r>
          </a:p>
          <a:p>
            <a:r>
              <a:rPr lang="tr-TR" dirty="0"/>
              <a:t>D) Bakır Devri</a:t>
            </a:r>
          </a:p>
          <a:p>
            <a:r>
              <a:rPr lang="tr-TR" dirty="0"/>
              <a:t>E) Tunç Devri</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3" end="3"/>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buNone/>
            </a:pPr>
            <a:r>
              <a:rPr lang="tr-TR" b="1" dirty="0" smtClean="0"/>
              <a:t>   </a:t>
            </a:r>
            <a:r>
              <a:rPr lang="tr-TR" sz="4000" b="1" dirty="0" smtClean="0"/>
              <a:t>Aşağıdakilerden </a:t>
            </a:r>
            <a:r>
              <a:rPr lang="tr-TR" sz="4000" b="1" dirty="0"/>
              <a:t>hangisi Neolitik dönemde yaşanan gelişmelerden biri </a:t>
            </a:r>
            <a:r>
              <a:rPr lang="tr-TR" sz="4000" b="1" u="sng" dirty="0"/>
              <a:t>değildir ?</a:t>
            </a:r>
            <a:endParaRPr lang="tr-TR" sz="4000" dirty="0"/>
          </a:p>
          <a:p>
            <a:r>
              <a:rPr lang="tr-TR" sz="4000" dirty="0"/>
              <a:t>A) Tarımsal üretime geçilmiştir.</a:t>
            </a:r>
          </a:p>
          <a:p>
            <a:r>
              <a:rPr lang="tr-TR" sz="4000" dirty="0"/>
              <a:t>B) Yerleşik yaşama geçilmiştir.</a:t>
            </a:r>
          </a:p>
          <a:p>
            <a:r>
              <a:rPr lang="tr-TR" sz="4000" dirty="0"/>
              <a:t>C) Hayvanlar evcilleştirilmiştir.</a:t>
            </a:r>
          </a:p>
          <a:p>
            <a:r>
              <a:rPr lang="tr-TR" sz="4000" dirty="0"/>
              <a:t>D) Topraktan çanak çömlek yapılmıştır.</a:t>
            </a:r>
          </a:p>
          <a:p>
            <a:r>
              <a:rPr lang="tr-TR" sz="4000" dirty="0"/>
              <a:t>E) İnsanlık tarihinin en uzun dönemi yaşanmıştır.</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r>
              <a:rPr lang="tr-TR" b="1" dirty="0"/>
              <a:t>I. </a:t>
            </a:r>
            <a:r>
              <a:rPr lang="tr-TR" dirty="0"/>
              <a:t>Toprağın işlenerek tarımsal üretim yapılması</a:t>
            </a:r>
          </a:p>
          <a:p>
            <a:r>
              <a:rPr lang="tr-TR" b="1" dirty="0"/>
              <a:t>II. </a:t>
            </a:r>
            <a:r>
              <a:rPr lang="tr-TR" dirty="0"/>
              <a:t>Mağara duvarlarına resim yapılması</a:t>
            </a:r>
          </a:p>
          <a:p>
            <a:r>
              <a:rPr lang="tr-TR" b="1" dirty="0"/>
              <a:t>III. </a:t>
            </a:r>
            <a:r>
              <a:rPr lang="tr-TR" dirty="0"/>
              <a:t>Bitki kökleriyle beslenilmesi</a:t>
            </a:r>
          </a:p>
          <a:p>
            <a:r>
              <a:rPr lang="tr-TR" b="1" dirty="0"/>
              <a:t>IV. </a:t>
            </a:r>
            <a:r>
              <a:rPr lang="tr-TR" dirty="0"/>
              <a:t>Taşları yontup basit savunma aracı olarak kullanılması</a:t>
            </a:r>
          </a:p>
          <a:p>
            <a:pPr>
              <a:buNone/>
            </a:pPr>
            <a:r>
              <a:rPr lang="tr-TR" b="1" dirty="0" smtClean="0"/>
              <a:t>   Yukarıdakilerden </a:t>
            </a:r>
            <a:r>
              <a:rPr lang="tr-TR" b="1" dirty="0"/>
              <a:t>hangisi ya da hangileri yerleşik yaşamın kanıtıdır?</a:t>
            </a:r>
            <a:endParaRPr lang="tr-TR" dirty="0"/>
          </a:p>
          <a:p>
            <a:r>
              <a:rPr lang="tr-TR" dirty="0"/>
              <a:t>A) Yalnız I</a:t>
            </a:r>
          </a:p>
          <a:p>
            <a:r>
              <a:rPr lang="tr-TR" dirty="0"/>
              <a:t>B) Yalnız II</a:t>
            </a:r>
          </a:p>
          <a:p>
            <a:r>
              <a:rPr lang="tr-TR" dirty="0"/>
              <a:t>C) I - III</a:t>
            </a:r>
          </a:p>
          <a:p>
            <a:r>
              <a:rPr lang="tr-TR" dirty="0"/>
              <a:t>D) II - IV</a:t>
            </a:r>
          </a:p>
          <a:p>
            <a:r>
              <a:rPr lang="tr-TR" dirty="0"/>
              <a:t>E) II - III - IV</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5" end="5"/>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r>
              <a:rPr lang="tr-TR" b="1" dirty="0"/>
              <a:t>I. </a:t>
            </a:r>
            <a:r>
              <a:rPr lang="tr-TR" dirty="0"/>
              <a:t>İlk kez maden kullanılmıştır.</a:t>
            </a:r>
          </a:p>
          <a:p>
            <a:r>
              <a:rPr lang="tr-TR" b="1" dirty="0"/>
              <a:t>II. </a:t>
            </a:r>
            <a:r>
              <a:rPr lang="tr-TR" dirty="0"/>
              <a:t>İlk şehir devletleri olan siteler kurulmuştur.</a:t>
            </a:r>
          </a:p>
          <a:p>
            <a:r>
              <a:rPr lang="tr-TR" b="1" dirty="0"/>
              <a:t>III. </a:t>
            </a:r>
            <a:r>
              <a:rPr lang="tr-TR" dirty="0"/>
              <a:t>Yerleşme alanlarının çevresi surlarla çevrilmiştir.</a:t>
            </a:r>
          </a:p>
          <a:p>
            <a:r>
              <a:rPr lang="tr-TR" b="1" dirty="0"/>
              <a:t>IV. </a:t>
            </a:r>
            <a:r>
              <a:rPr lang="tr-TR" dirty="0"/>
              <a:t>Köyler kurularak yerleşik hayata geçilmiştir.</a:t>
            </a:r>
          </a:p>
          <a:p>
            <a:r>
              <a:rPr lang="tr-TR" b="1" dirty="0"/>
              <a:t>Yukarıdakilerden hangisi Maden Devri'nde yaşanan gelişmelerden biri </a:t>
            </a:r>
            <a:r>
              <a:rPr lang="tr-TR" b="1" u="sng" dirty="0"/>
              <a:t>değildir?</a:t>
            </a:r>
            <a:endParaRPr lang="tr-TR" dirty="0"/>
          </a:p>
          <a:p>
            <a:r>
              <a:rPr lang="tr-TR" dirty="0"/>
              <a:t>A) I - II</a:t>
            </a:r>
          </a:p>
          <a:p>
            <a:r>
              <a:rPr lang="tr-TR" dirty="0"/>
              <a:t>B) II - IV</a:t>
            </a:r>
          </a:p>
          <a:p>
            <a:r>
              <a:rPr lang="tr-TR" dirty="0"/>
              <a:t>C) I - III - IV</a:t>
            </a:r>
          </a:p>
          <a:p>
            <a:r>
              <a:rPr lang="tr-TR" dirty="0"/>
              <a:t>D) II - III - IV</a:t>
            </a:r>
          </a:p>
          <a:p>
            <a:r>
              <a:rPr lang="tr-TR" dirty="0"/>
              <a:t>E) I - II - III</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9" end="9"/>
                                            </p:txEl>
                                          </p:spTgt>
                                        </p:tgtEl>
                                        <p:attrNameLst>
                                          <p:attrName>style.fontStyle</p:attrName>
                                        </p:attrNameLst>
                                      </p:cBhvr>
                                      <p:to>
                                        <p:strVal val="normal"/>
                                      </p:to>
                                    </p:set>
                                    <p:set>
                                      <p:cBhvr override="childStyle">
                                        <p:cTn id="7" dur="indefinite"/>
                                        <p:tgtEl>
                                          <p:spTgt spid="3">
                                            <p:txEl>
                                              <p:pRg st="9" end="9"/>
                                            </p:txEl>
                                          </p:spTgt>
                                        </p:tgtEl>
                                        <p:attrNameLst>
                                          <p:attrName>style.fontWeight</p:attrName>
                                        </p:attrNameLst>
                                      </p:cBhvr>
                                      <p:to>
                                        <p:strVal val="bold"/>
                                      </p:to>
                                    </p:set>
                                    <p:set>
                                      <p:cBhvr override="childStyle">
                                        <p:cTn id="8" dur="indefinite"/>
                                        <p:tgtEl>
                                          <p:spTgt spid="3">
                                            <p:txEl>
                                              <p:pRg st="9" end="9"/>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dirty="0" smtClean="0"/>
              <a:t>   İlk </a:t>
            </a:r>
            <a:r>
              <a:rPr lang="tr-TR" dirty="0"/>
              <a:t>insanlar avcılık ve toplayıcılıkla hayatlarını devam </a:t>
            </a:r>
            <a:r>
              <a:rPr lang="tr-TR" dirty="0" smtClean="0"/>
              <a:t>ettirdikleri </a:t>
            </a:r>
            <a:r>
              <a:rPr lang="tr-TR" dirty="0"/>
              <a:t>için besinin peşinden gidiyordu. İnsanoğlu tarımla birlikte yerleşik hayata geçince üretmeye başladı.</a:t>
            </a:r>
          </a:p>
          <a:p>
            <a:pPr>
              <a:buNone/>
            </a:pPr>
            <a:r>
              <a:rPr lang="tr-TR" b="1" dirty="0" smtClean="0"/>
              <a:t>   Buna </a:t>
            </a:r>
            <a:r>
              <a:rPr lang="tr-TR" b="1" dirty="0"/>
              <a:t>göre aşağıdakilerden hangisi tarımsal üretim ile ilgili yaşanan gelişmelerden </a:t>
            </a:r>
            <a:r>
              <a:rPr lang="tr-TR" b="1" u="sng" dirty="0"/>
              <a:t>olamaz</a:t>
            </a:r>
            <a:r>
              <a:rPr lang="tr-TR" b="1" dirty="0"/>
              <a:t>?</a:t>
            </a:r>
            <a:endParaRPr lang="tr-TR" dirty="0"/>
          </a:p>
          <a:p>
            <a:r>
              <a:rPr lang="tr-TR" dirty="0"/>
              <a:t>A) Kap kacak yapımının başlaması</a:t>
            </a:r>
          </a:p>
          <a:p>
            <a:r>
              <a:rPr lang="tr-TR" dirty="0"/>
              <a:t>B) Ticari faaliyetlerin başlaması</a:t>
            </a:r>
          </a:p>
          <a:p>
            <a:r>
              <a:rPr lang="tr-TR" dirty="0"/>
              <a:t>C)  Bazı hayvan türlerinin evcilleştirilmesi</a:t>
            </a:r>
          </a:p>
          <a:p>
            <a:r>
              <a:rPr lang="tr-TR" dirty="0"/>
              <a:t>D) Avcılığın önemini kaybetmesi </a:t>
            </a:r>
          </a:p>
          <a:p>
            <a:r>
              <a:rPr lang="tr-TR" dirty="0"/>
              <a:t>E) Sosyal yapıda sınıf ayrılığının oluşması</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5" end="5"/>
                                            </p:txEl>
                                          </p:spTgt>
                                        </p:tgtEl>
                                        <p:attrNameLst>
                                          <p:attrName>style.fontStyle</p:attrName>
                                        </p:attrNameLst>
                                      </p:cBhvr>
                                      <p:to>
                                        <p:strVal val="normal"/>
                                      </p:to>
                                    </p:set>
                                    <p:set>
                                      <p:cBhvr override="childStyle">
                                        <p:cTn id="7" dur="indefinite"/>
                                        <p:tgtEl>
                                          <p:spTgt spid="3">
                                            <p:txEl>
                                              <p:pRg st="5" end="5"/>
                                            </p:txEl>
                                          </p:spTgt>
                                        </p:tgtEl>
                                        <p:attrNameLst>
                                          <p:attrName>style.fontWeight</p:attrName>
                                        </p:attrNameLst>
                                      </p:cBhvr>
                                      <p:to>
                                        <p:strVal val="bold"/>
                                      </p:to>
                                    </p:set>
                                    <p:set>
                                      <p:cBhvr override="childStyle">
                                        <p:cTn id="8" dur="indefinite"/>
                                        <p:tgtEl>
                                          <p:spTgt spid="3">
                                            <p:txEl>
                                              <p:pRg st="5" end="5"/>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lnSpcReduction="10000"/>
          </a:bodyPr>
          <a:lstStyle/>
          <a:p>
            <a:r>
              <a:rPr lang="tr-TR" dirty="0"/>
              <a:t>Selin, hazırladığı proje ödevi sonrasında: “Yazıdan önceki dönemde insanın hayat tarzı, tabiata karşı verdiği mücadelesi, sosyal ilişkileri ve inançlarını öğrenebilmek için insanın bıraktığı izler göz önünde bulundurulur.” değerlendirmesini yapmıştır.</a:t>
            </a:r>
          </a:p>
          <a:p>
            <a:r>
              <a:rPr lang="tr-TR" b="1" dirty="0"/>
              <a:t>Selin’in bu değerlendirmesine göre aşağıdakilerden hangisi bahsedilen dönemi niteleyen bir buluntu </a:t>
            </a:r>
            <a:r>
              <a:rPr lang="tr-TR" b="1" u="sng" dirty="0"/>
              <a:t>olamaz?</a:t>
            </a:r>
            <a:endParaRPr lang="tr-TR" dirty="0"/>
          </a:p>
          <a:p>
            <a:r>
              <a:rPr lang="tr-TR" dirty="0"/>
              <a:t>A) Ok ve yay</a:t>
            </a:r>
          </a:p>
          <a:p>
            <a:r>
              <a:rPr lang="tr-TR" dirty="0"/>
              <a:t>B) Taş balta</a:t>
            </a:r>
          </a:p>
          <a:p>
            <a:r>
              <a:rPr lang="tr-TR" dirty="0"/>
              <a:t>C) Buğday fosili</a:t>
            </a:r>
          </a:p>
          <a:p>
            <a:r>
              <a:rPr lang="tr-TR" dirty="0"/>
              <a:t>D) Kil tablet</a:t>
            </a:r>
          </a:p>
          <a:p>
            <a:r>
              <a:rPr lang="tr-TR" dirty="0"/>
              <a:t>E) Öğütme taşı</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p:cBhvr override="childStyle">
                                        <p:cTn id="6" dur="2000" fill="hold"/>
                                        <p:tgtEl>
                                          <p:spTgt spid="3">
                                            <p:txEl>
                                              <p:pRg st="5" end="5"/>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dirty="0" smtClean="0"/>
              <a:t>   </a:t>
            </a:r>
            <a:r>
              <a:rPr lang="tr-TR" sz="3600" dirty="0" smtClean="0"/>
              <a:t>Tarih </a:t>
            </a:r>
            <a:r>
              <a:rPr lang="tr-TR" sz="3600" dirty="0"/>
              <a:t>Öncesi Çağlar “ taş ” ve “ maden ” olmak üzere iki başlıkta değerlendirilir.</a:t>
            </a:r>
          </a:p>
          <a:p>
            <a:pPr>
              <a:buNone/>
            </a:pPr>
            <a:r>
              <a:rPr lang="tr-TR" sz="3600" b="1" dirty="0" smtClean="0"/>
              <a:t>  Aşağıdakilerden </a:t>
            </a:r>
            <a:r>
              <a:rPr lang="tr-TR" sz="3600" b="1" dirty="0"/>
              <a:t>hangisi Tarih Öncesi Çağların sınıflandırılmasında belirleyici olmuştur?</a:t>
            </a:r>
            <a:endParaRPr lang="tr-TR" sz="3600" dirty="0"/>
          </a:p>
          <a:p>
            <a:r>
              <a:rPr lang="tr-TR" sz="3600" dirty="0"/>
              <a:t>A) Buzulların erimesi</a:t>
            </a:r>
          </a:p>
          <a:p>
            <a:r>
              <a:rPr lang="tr-TR" sz="3600" dirty="0"/>
              <a:t>B) Kullanılan araç ve gereçlerin cinsi</a:t>
            </a:r>
          </a:p>
          <a:p>
            <a:r>
              <a:rPr lang="tr-TR" sz="3600" dirty="0"/>
              <a:t>C) Dinî inanışlar</a:t>
            </a:r>
          </a:p>
          <a:p>
            <a:r>
              <a:rPr lang="tr-TR" sz="3600" dirty="0"/>
              <a:t>D) İklim değişiklikleri</a:t>
            </a:r>
          </a:p>
          <a:p>
            <a:r>
              <a:rPr lang="tr-TR" sz="3600" dirty="0"/>
              <a:t>E) Devletlerin yönetim şekilleri</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3" end="3"/>
                                            </p:txEl>
                                          </p:spTgt>
                                        </p:tgtEl>
                                        <p:attrNameLst>
                                          <p:attrName>style.fontStyle</p:attrName>
                                        </p:attrNameLst>
                                      </p:cBhvr>
                                      <p:to>
                                        <p:strVal val="normal"/>
                                      </p:to>
                                    </p:set>
                                    <p:set>
                                      <p:cBhvr override="childStyle">
                                        <p:cTn id="7" dur="indefinite"/>
                                        <p:tgtEl>
                                          <p:spTgt spid="3">
                                            <p:txEl>
                                              <p:pRg st="3" end="3"/>
                                            </p:txEl>
                                          </p:spTgt>
                                        </p:tgtEl>
                                        <p:attrNameLst>
                                          <p:attrName>style.fontWeight</p:attrName>
                                        </p:attrNameLst>
                                      </p:cBhvr>
                                      <p:to>
                                        <p:strVal val="bold"/>
                                      </p:to>
                                    </p:set>
                                    <p:set>
                                      <p:cBhvr override="childStyle">
                                        <p:cTn id="8" dur="indefinite"/>
                                        <p:tgtEl>
                                          <p:spTgt spid="3">
                                            <p:txEl>
                                              <p:pRg st="3" end="3"/>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dirty="0" smtClean="0"/>
              <a:t> ● </a:t>
            </a:r>
            <a:r>
              <a:rPr lang="tr-TR" dirty="0"/>
              <a:t>İnsanlık tarihin en uzun dönemi olma</a:t>
            </a:r>
          </a:p>
          <a:p>
            <a:pPr>
              <a:buNone/>
            </a:pPr>
            <a:r>
              <a:rPr lang="tr-TR" dirty="0" smtClean="0"/>
              <a:t> ● </a:t>
            </a:r>
            <a:r>
              <a:rPr lang="tr-TR" dirty="0"/>
              <a:t>Avcı ve toplayıcı yaşam sürme</a:t>
            </a:r>
          </a:p>
          <a:p>
            <a:pPr>
              <a:buNone/>
            </a:pPr>
            <a:r>
              <a:rPr lang="tr-TR" dirty="0" smtClean="0"/>
              <a:t> ● </a:t>
            </a:r>
            <a:r>
              <a:rPr lang="tr-TR" dirty="0"/>
              <a:t>Mağara duvarlarına hayvan ve av sahnelerini çizme</a:t>
            </a:r>
          </a:p>
          <a:p>
            <a:pPr>
              <a:buNone/>
            </a:pPr>
            <a:r>
              <a:rPr lang="tr-TR" b="1" dirty="0" smtClean="0"/>
              <a:t> Yukarıda </a:t>
            </a:r>
            <a:r>
              <a:rPr lang="tr-TR" b="1" dirty="0"/>
              <a:t>özellikleri verilen Tarih Öncesi Dönem aşağıdakilerden hangisidir?</a:t>
            </a:r>
            <a:endParaRPr lang="tr-TR" dirty="0"/>
          </a:p>
          <a:p>
            <a:pPr>
              <a:buNone/>
            </a:pPr>
            <a:r>
              <a:rPr lang="tr-TR" dirty="0" smtClean="0"/>
              <a:t> A</a:t>
            </a:r>
            <a:r>
              <a:rPr lang="tr-TR" dirty="0"/>
              <a:t>) Eski Taş Dönemi (</a:t>
            </a:r>
            <a:r>
              <a:rPr lang="tr-TR" dirty="0" err="1"/>
              <a:t>Paleolitik</a:t>
            </a:r>
            <a:r>
              <a:rPr lang="tr-TR" dirty="0"/>
              <a:t>)</a:t>
            </a:r>
          </a:p>
          <a:p>
            <a:pPr>
              <a:buNone/>
            </a:pPr>
            <a:r>
              <a:rPr lang="tr-TR" dirty="0" smtClean="0"/>
              <a:t> B</a:t>
            </a:r>
            <a:r>
              <a:rPr lang="tr-TR" dirty="0"/>
              <a:t>) Orta Taş Dönemi (</a:t>
            </a:r>
            <a:r>
              <a:rPr lang="tr-TR" dirty="0" err="1"/>
              <a:t>Mezolitik</a:t>
            </a:r>
            <a:r>
              <a:rPr lang="tr-TR" dirty="0"/>
              <a:t>)</a:t>
            </a:r>
          </a:p>
          <a:p>
            <a:pPr>
              <a:buNone/>
            </a:pPr>
            <a:r>
              <a:rPr lang="tr-TR" dirty="0" smtClean="0"/>
              <a:t> C</a:t>
            </a:r>
            <a:r>
              <a:rPr lang="tr-TR" dirty="0"/>
              <a:t>) Yeni Taş Dönemi (Neolitik)</a:t>
            </a:r>
          </a:p>
          <a:p>
            <a:pPr>
              <a:buNone/>
            </a:pPr>
            <a:r>
              <a:rPr lang="tr-TR" dirty="0" smtClean="0"/>
              <a:t> D</a:t>
            </a:r>
            <a:r>
              <a:rPr lang="tr-TR" dirty="0"/>
              <a:t>) Bakır Dönemi (Kalkolitik)</a:t>
            </a:r>
          </a:p>
          <a:p>
            <a:pPr>
              <a:buNone/>
            </a:pPr>
            <a:r>
              <a:rPr lang="tr-TR" dirty="0" smtClean="0"/>
              <a:t> E</a:t>
            </a:r>
            <a:r>
              <a:rPr lang="tr-TR" dirty="0"/>
              <a:t>) Tunç Dönemi</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lnSpcReduction="10000"/>
          </a:bodyPr>
          <a:lstStyle/>
          <a:p>
            <a:pPr>
              <a:buNone/>
            </a:pPr>
            <a:r>
              <a:rPr lang="tr-TR" dirty="0" smtClean="0"/>
              <a:t>   Buzulların </a:t>
            </a:r>
            <a:r>
              <a:rPr lang="tr-TR" dirty="0"/>
              <a:t>eriyerek iklimin normale dönmesiyle insanlar tarım yapmaya başlamıştır.</a:t>
            </a:r>
          </a:p>
          <a:p>
            <a:pPr>
              <a:buNone/>
            </a:pPr>
            <a:r>
              <a:rPr lang="tr-TR" b="1" dirty="0" smtClean="0"/>
              <a:t>  Tarımsal </a:t>
            </a:r>
            <a:r>
              <a:rPr lang="tr-TR" b="1" dirty="0"/>
              <a:t>hayatın varlığı;</a:t>
            </a:r>
            <a:endParaRPr lang="tr-TR" dirty="0"/>
          </a:p>
          <a:p>
            <a:pPr>
              <a:buNone/>
            </a:pPr>
            <a:r>
              <a:rPr lang="tr-TR" dirty="0" smtClean="0"/>
              <a:t>  I</a:t>
            </a:r>
            <a:r>
              <a:rPr lang="tr-TR" dirty="0"/>
              <a:t>. Köy kültürünün oluşması</a:t>
            </a:r>
          </a:p>
          <a:p>
            <a:pPr>
              <a:buNone/>
            </a:pPr>
            <a:r>
              <a:rPr lang="tr-TR" dirty="0" smtClean="0"/>
              <a:t>  II</a:t>
            </a:r>
            <a:r>
              <a:rPr lang="tr-TR" dirty="0"/>
              <a:t>. Ürün fazlasının ortaya çıkması</a:t>
            </a:r>
          </a:p>
          <a:p>
            <a:pPr>
              <a:buNone/>
            </a:pPr>
            <a:r>
              <a:rPr lang="tr-TR" dirty="0" smtClean="0"/>
              <a:t>  III</a:t>
            </a:r>
            <a:r>
              <a:rPr lang="tr-TR" dirty="0"/>
              <a:t>. Ateşin bulunması</a:t>
            </a:r>
          </a:p>
          <a:p>
            <a:pPr>
              <a:buNone/>
            </a:pPr>
            <a:r>
              <a:rPr lang="tr-TR" b="1" dirty="0" smtClean="0"/>
              <a:t> gelişmelerinden </a:t>
            </a:r>
            <a:r>
              <a:rPr lang="tr-TR" b="1" dirty="0"/>
              <a:t>hangileri üzerinde etkili </a:t>
            </a:r>
            <a:r>
              <a:rPr lang="tr-TR" b="1" u="sng" dirty="0"/>
              <a:t>olmamıştır?</a:t>
            </a:r>
            <a:endParaRPr lang="tr-TR" u="sng" dirty="0"/>
          </a:p>
          <a:p>
            <a:r>
              <a:rPr lang="tr-TR" dirty="0"/>
              <a:t>A) Yalnız I</a:t>
            </a:r>
          </a:p>
          <a:p>
            <a:r>
              <a:rPr lang="tr-TR" dirty="0"/>
              <a:t>B) Yalnız III</a:t>
            </a:r>
          </a:p>
          <a:p>
            <a:r>
              <a:rPr lang="tr-TR" dirty="0"/>
              <a:t>C) I ve II</a:t>
            </a:r>
          </a:p>
          <a:p>
            <a:r>
              <a:rPr lang="tr-TR" dirty="0"/>
              <a:t>D) II ve III</a:t>
            </a:r>
          </a:p>
          <a:p>
            <a:r>
              <a:rPr lang="tr-TR" dirty="0"/>
              <a:t>E) I, II ve III</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7" end="7"/>
                                            </p:txEl>
                                          </p:spTgt>
                                        </p:tgtEl>
                                        <p:attrNameLst>
                                          <p:attrName>style.fontStyle</p:attrName>
                                        </p:attrNameLst>
                                      </p:cBhvr>
                                      <p:to>
                                        <p:strVal val="normal"/>
                                      </p:to>
                                    </p:set>
                                    <p:set>
                                      <p:cBhvr override="childStyle">
                                        <p:cTn id="7" dur="indefinite"/>
                                        <p:tgtEl>
                                          <p:spTgt spid="3">
                                            <p:txEl>
                                              <p:pRg st="7" end="7"/>
                                            </p:txEl>
                                          </p:spTgt>
                                        </p:tgtEl>
                                        <p:attrNameLst>
                                          <p:attrName>style.fontWeight</p:attrName>
                                        </p:attrNameLst>
                                      </p:cBhvr>
                                      <p:to>
                                        <p:strVal val="bold"/>
                                      </p:to>
                                    </p:set>
                                    <p:set>
                                      <p:cBhvr override="childStyle">
                                        <p:cTn id="8" dur="indefinite"/>
                                        <p:tgtEl>
                                          <p:spTgt spid="3">
                                            <p:txEl>
                                              <p:pRg st="7" end="7"/>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pPr>
              <a:buNone/>
            </a:pPr>
            <a:r>
              <a:rPr lang="tr-TR" b="1" dirty="0" smtClean="0"/>
              <a:t>  </a:t>
            </a:r>
            <a:r>
              <a:rPr lang="tr-TR" sz="3500" b="1" dirty="0" smtClean="0"/>
              <a:t>Tarih </a:t>
            </a:r>
            <a:r>
              <a:rPr lang="tr-TR" sz="3500" b="1" dirty="0"/>
              <a:t>Öncesi Devirlerle ilgili aşağıda verilen bilgilerden hangisi </a:t>
            </a:r>
            <a:r>
              <a:rPr lang="tr-TR" sz="3500" b="1" u="sng" dirty="0"/>
              <a:t>yanlıştır</a:t>
            </a:r>
            <a:r>
              <a:rPr lang="tr-TR" sz="3500" b="1" dirty="0"/>
              <a:t>?</a:t>
            </a:r>
            <a:endParaRPr lang="tr-TR" sz="3500" dirty="0"/>
          </a:p>
          <a:p>
            <a:r>
              <a:rPr lang="tr-TR" sz="3500" dirty="0"/>
              <a:t>A) Başlangıç ve bitiş zamanları bölgelere göre farklılık gösterir.</a:t>
            </a:r>
          </a:p>
          <a:p>
            <a:r>
              <a:rPr lang="tr-TR" sz="3500" dirty="0"/>
              <a:t>B) Avcı ve toplayıcı toplumlar zamanla üretici konuma geçmiştir.</a:t>
            </a:r>
          </a:p>
          <a:p>
            <a:r>
              <a:rPr lang="tr-TR" sz="3500" dirty="0"/>
              <a:t>C) İlk köy yerleşmeleri kurulmuştur.</a:t>
            </a:r>
          </a:p>
          <a:p>
            <a:r>
              <a:rPr lang="tr-TR" sz="3500" dirty="0"/>
              <a:t>D) Taş Çağı ve Maden Çağı şeklinde </a:t>
            </a:r>
            <a:r>
              <a:rPr lang="tr-TR" sz="3500" dirty="0" err="1"/>
              <a:t>dönemlendirilmiştir</a:t>
            </a:r>
            <a:r>
              <a:rPr lang="tr-TR" sz="3500" dirty="0"/>
              <a:t>.</a:t>
            </a:r>
          </a:p>
          <a:p>
            <a:r>
              <a:rPr lang="tr-TR" sz="3500" dirty="0"/>
              <a:t>E) Yazılı kültür hayatı başlamıştır.</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71470" y="71462"/>
            <a:ext cx="9144000" cy="6858000"/>
          </a:xfrm>
        </p:spPr>
        <p:txBody>
          <a:bodyPr>
            <a:normAutofit fontScale="92500" lnSpcReduction="20000"/>
          </a:bodyPr>
          <a:lstStyle/>
          <a:p>
            <a:pPr>
              <a:buNone/>
            </a:pPr>
            <a:r>
              <a:rPr lang="tr-TR" dirty="0" smtClean="0"/>
              <a:t>    Çanak </a:t>
            </a:r>
            <a:r>
              <a:rPr lang="tr-TR" dirty="0"/>
              <a:t>çömlek yapılması</a:t>
            </a:r>
          </a:p>
          <a:p>
            <a:pPr>
              <a:buNone/>
            </a:pPr>
            <a:r>
              <a:rPr lang="tr-TR" dirty="0" smtClean="0"/>
              <a:t>    </a:t>
            </a:r>
            <a:r>
              <a:rPr lang="tr-TR" dirty="0"/>
              <a:t>Hayvanların evcilleştirilmesi</a:t>
            </a:r>
          </a:p>
          <a:p>
            <a:pPr>
              <a:buNone/>
            </a:pPr>
            <a:r>
              <a:rPr lang="tr-TR" dirty="0" smtClean="0"/>
              <a:t>     </a:t>
            </a:r>
            <a:r>
              <a:rPr lang="tr-TR" dirty="0"/>
              <a:t>Evlerin yapılması</a:t>
            </a:r>
          </a:p>
          <a:p>
            <a:pPr>
              <a:buNone/>
            </a:pPr>
            <a:r>
              <a:rPr lang="tr-TR" b="1" dirty="0" smtClean="0"/>
              <a:t>    Neolitik </a:t>
            </a:r>
            <a:r>
              <a:rPr lang="tr-TR" b="1" dirty="0"/>
              <a:t>Çağa ait yukarıda verilen gelişmeler dikkate alındığında;</a:t>
            </a:r>
            <a:endParaRPr lang="tr-TR" dirty="0"/>
          </a:p>
          <a:p>
            <a:pPr>
              <a:buNone/>
            </a:pPr>
            <a:r>
              <a:rPr lang="tr-TR" dirty="0" smtClean="0"/>
              <a:t>   I</a:t>
            </a:r>
            <a:r>
              <a:rPr lang="tr-TR" dirty="0"/>
              <a:t>. Günlük hayat kolaylaştırılmaya çalışılmıştır.</a:t>
            </a:r>
          </a:p>
          <a:p>
            <a:pPr>
              <a:buNone/>
            </a:pPr>
            <a:r>
              <a:rPr lang="tr-TR" dirty="0" smtClean="0"/>
              <a:t>   II</a:t>
            </a:r>
            <a:r>
              <a:rPr lang="tr-TR" dirty="0"/>
              <a:t>. Yerleşik hayata geçilmiştir.</a:t>
            </a:r>
          </a:p>
          <a:p>
            <a:pPr>
              <a:buNone/>
            </a:pPr>
            <a:r>
              <a:rPr lang="tr-TR" dirty="0" smtClean="0"/>
              <a:t>   III</a:t>
            </a:r>
            <a:r>
              <a:rPr lang="tr-TR" dirty="0"/>
              <a:t>. Devletler ortaya çıkmıştır.</a:t>
            </a:r>
          </a:p>
          <a:p>
            <a:pPr>
              <a:buNone/>
            </a:pPr>
            <a:r>
              <a:rPr lang="tr-TR" b="1" dirty="0" smtClean="0"/>
              <a:t>  yargılarından </a:t>
            </a:r>
            <a:r>
              <a:rPr lang="tr-TR" b="1" dirty="0"/>
              <a:t>hangilerine ulaşılabilir?</a:t>
            </a:r>
            <a:endParaRPr lang="tr-TR" dirty="0"/>
          </a:p>
          <a:p>
            <a:r>
              <a:rPr lang="tr-TR" dirty="0"/>
              <a:t>A) Yalnız I</a:t>
            </a:r>
          </a:p>
          <a:p>
            <a:r>
              <a:rPr lang="tr-TR" dirty="0"/>
              <a:t>B) Yalnız II</a:t>
            </a:r>
          </a:p>
          <a:p>
            <a:r>
              <a:rPr lang="tr-TR" dirty="0"/>
              <a:t>C) I ve II</a:t>
            </a:r>
          </a:p>
          <a:p>
            <a:r>
              <a:rPr lang="tr-TR" dirty="0"/>
              <a:t>D) II ve III</a:t>
            </a:r>
          </a:p>
          <a:p>
            <a:r>
              <a:rPr lang="tr-TR" dirty="0"/>
              <a:t>E) I, II ve III</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mph" presetSubtype="2" fill="hold" nodeType="clickEffect">
                                  <p:stCondLst>
                                    <p:cond delay="0"/>
                                  </p:stCondLst>
                                  <p:childTnLst>
                                    <p:anim to="1.5" calcmode="lin" valueType="num">
                                      <p:cBhvr override="childStyle">
                                        <p:cTn id="6" dur="2000" fill="hold"/>
                                        <p:tgtEl>
                                          <p:spTgt spid="3">
                                            <p:txEl>
                                              <p:pRg st="10" end="10"/>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lnSpcReduction="10000"/>
          </a:bodyPr>
          <a:lstStyle/>
          <a:p>
            <a:pPr>
              <a:buNone/>
            </a:pPr>
            <a:r>
              <a:rPr lang="tr-TR" dirty="0" smtClean="0"/>
              <a:t>   </a:t>
            </a:r>
            <a:r>
              <a:rPr lang="tr-TR" sz="3400" dirty="0" smtClean="0"/>
              <a:t>Eski </a:t>
            </a:r>
            <a:r>
              <a:rPr lang="tr-TR" sz="3400" dirty="0"/>
              <a:t>Çağ uygarlıklarına ait kazılarda Bakır Devri’ni yaşayan bir toplumda kilden tabletlerin olduğu görülmüştür.</a:t>
            </a:r>
          </a:p>
          <a:p>
            <a:pPr>
              <a:buNone/>
            </a:pPr>
            <a:r>
              <a:rPr lang="tr-TR" sz="3400" b="1" dirty="0" smtClean="0"/>
              <a:t>  Bu </a:t>
            </a:r>
            <a:r>
              <a:rPr lang="tr-TR" sz="3400" b="1" dirty="0"/>
              <a:t>durum aşağıdakilerden hangisinin kanıtı olabilir?</a:t>
            </a:r>
            <a:endParaRPr lang="tr-TR" sz="3400" dirty="0"/>
          </a:p>
          <a:p>
            <a:r>
              <a:rPr lang="tr-TR" sz="3400" dirty="0"/>
              <a:t>A) Tarihî çağları sıra ile yaşadıklarının</a:t>
            </a:r>
          </a:p>
          <a:p>
            <a:r>
              <a:rPr lang="tr-TR" sz="3400" dirty="0"/>
              <a:t>B) Tarih Öncesi Döneme kimi uygarlıkların daha önce girdiğinin</a:t>
            </a:r>
          </a:p>
          <a:p>
            <a:r>
              <a:rPr lang="tr-TR" sz="3400" dirty="0"/>
              <a:t>C) Tarihî çağların Bakır Devri’nde başladığının</a:t>
            </a:r>
          </a:p>
          <a:p>
            <a:r>
              <a:rPr lang="tr-TR" sz="3400" dirty="0"/>
              <a:t>D) Toplumlar arası etkileşimin olduğunun</a:t>
            </a:r>
          </a:p>
          <a:p>
            <a:r>
              <a:rPr lang="tr-TR" sz="3400" dirty="0"/>
              <a:t>E) İnsanlar arasında ihtiyaçların benzer olduğunun</a:t>
            </a:r>
          </a:p>
          <a:p>
            <a:endParaRPr lang="tr-TR"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idx="1"/>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pPr>
              <a:buNone/>
              <a:defRPr/>
            </a:pPr>
            <a:r>
              <a:rPr lang="tr-TR" dirty="0" smtClean="0"/>
              <a:t>   </a:t>
            </a:r>
            <a:r>
              <a:rPr lang="tr-TR" sz="3800" b="1" dirty="0" smtClean="0">
                <a:solidFill>
                  <a:schemeClr val="tx1"/>
                </a:solidFill>
              </a:rPr>
              <a:t>Fatih </a:t>
            </a:r>
            <a:r>
              <a:rPr lang="tr-TR" sz="3800" b="1" dirty="0">
                <a:solidFill>
                  <a:schemeClr val="tx1"/>
                </a:solidFill>
              </a:rPr>
              <a:t>Sultan Mehmet daha 7 yaşında İstanbul’u almayı düşünüyordu.21 yaşında fetih ordusunu yola çıkarırken 70 yaşındaki veziri </a:t>
            </a:r>
            <a:r>
              <a:rPr lang="tr-TR" sz="3800" b="1" dirty="0" err="1">
                <a:solidFill>
                  <a:schemeClr val="tx1"/>
                </a:solidFill>
              </a:rPr>
              <a:t>Çandarlı</a:t>
            </a:r>
            <a:r>
              <a:rPr lang="tr-TR" sz="3800" b="1" dirty="0">
                <a:solidFill>
                  <a:schemeClr val="tx1"/>
                </a:solidFill>
              </a:rPr>
              <a:t> Halil Paşa:’Padişahım İstanbul 36 defa kuşatıldı .Sizden çok daha tecrübeli komutanlar muhasara ettiler,alamadılar.Ümmet-i Muhammed’in ordusunu boşuna kırdırmayın’’ diye nasihat etmek ister.</a:t>
            </a:r>
          </a:p>
          <a:p>
            <a:pPr>
              <a:buNone/>
              <a:defRPr/>
            </a:pPr>
            <a:r>
              <a:rPr lang="tr-TR" sz="3800" b="1" dirty="0" smtClean="0">
                <a:solidFill>
                  <a:schemeClr val="tx1"/>
                </a:solidFill>
              </a:rPr>
              <a:t>   Fatih </a:t>
            </a:r>
            <a:r>
              <a:rPr lang="tr-TR" sz="3800" b="1" dirty="0">
                <a:solidFill>
                  <a:schemeClr val="tx1"/>
                </a:solidFill>
              </a:rPr>
              <a:t>Sultan Mehmet şu tarihi sözlerini söyler:</a:t>
            </a:r>
          </a:p>
          <a:p>
            <a:endParaRPr lang="tr-TR" sz="3800" b="1" dirty="0">
              <a:solidFill>
                <a:schemeClr val="tx1"/>
              </a:solidFill>
            </a:endParaRPr>
          </a:p>
        </p:txBody>
      </p:sp>
    </p:spTree>
  </p:cSld>
  <p:clrMapOvr>
    <a:masterClrMapping/>
  </p:clrMapOvr>
  <p:transition spd="slow">
    <p:wipe dir="d"/>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idx="1"/>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lnSpcReduction="10000"/>
          </a:bodyPr>
          <a:lstStyle/>
          <a:p>
            <a:pPr>
              <a:defRPr/>
            </a:pPr>
            <a:r>
              <a:rPr lang="tr-TR" sz="8800" dirty="0" smtClean="0">
                <a:solidFill>
                  <a:schemeClr val="tx1"/>
                </a:solidFill>
              </a:rPr>
              <a:t>   </a:t>
            </a:r>
            <a:r>
              <a:rPr lang="tr-TR" sz="8800" dirty="0">
                <a:solidFill>
                  <a:schemeClr val="tx1"/>
                </a:solidFill>
              </a:rPr>
              <a:t>‘</a:t>
            </a:r>
            <a:r>
              <a:rPr lang="tr-TR" sz="8800" b="1" dirty="0">
                <a:solidFill>
                  <a:schemeClr val="tx1"/>
                </a:solidFill>
              </a:rPr>
              <a:t>LALA,YA BEN İSTANBUL’U ALIRIM YA DA İSTANBUL BENİ</a:t>
            </a:r>
            <a:r>
              <a:rPr lang="tr-TR" sz="8800" dirty="0">
                <a:solidFill>
                  <a:schemeClr val="tx1"/>
                </a:solidFill>
              </a:rPr>
              <a:t>.</a:t>
            </a:r>
            <a:r>
              <a:rPr lang="tr-TR" sz="4800" dirty="0"/>
              <a:t>Bu sözle ne kadar karalı olduğunu ispatlamıştır.</a:t>
            </a:r>
          </a:p>
        </p:txBody>
      </p:sp>
    </p:spTree>
  </p:cSld>
  <p:clrMapOvr>
    <a:masterClrMapping/>
  </p:clrMapOvr>
  <p:transition spd="slow">
    <p:wipe dir="d"/>
  </p:transition>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TotalTime>
  <Words>1850</Words>
  <Application>Microsoft Office PowerPoint</Application>
  <PresentationFormat>Ekran Gösterisi (4:3)</PresentationFormat>
  <Paragraphs>390</Paragraphs>
  <Slides>55</Slides>
  <Notes>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55</vt:i4>
      </vt:variant>
    </vt:vector>
  </HeadingPairs>
  <TitlesOfParts>
    <vt:vector size="57" baseType="lpstr">
      <vt:lpstr>Ofis Teması</vt:lpstr>
      <vt:lpstr>Clip</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 OSMAN GAZİ</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Asus</dc:creator>
  <cp:lastModifiedBy>Asus</cp:lastModifiedBy>
  <cp:revision>65</cp:revision>
  <dcterms:created xsi:type="dcterms:W3CDTF">2019-10-14T14:18:43Z</dcterms:created>
  <dcterms:modified xsi:type="dcterms:W3CDTF">2019-10-14T17:25:34Z</dcterms:modified>
</cp:coreProperties>
</file>