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56" r:id="rId2"/>
  </p:sldMasterIdLst>
  <p:notesMasterIdLst>
    <p:notesMasterId r:id="rId45"/>
  </p:notesMasterIdLst>
  <p:sldIdLst>
    <p:sldId id="414" r:id="rId3"/>
    <p:sldId id="418" r:id="rId4"/>
    <p:sldId id="422" r:id="rId5"/>
    <p:sldId id="521" r:id="rId6"/>
    <p:sldId id="577" r:id="rId7"/>
    <p:sldId id="534" r:id="rId8"/>
    <p:sldId id="579" r:id="rId9"/>
    <p:sldId id="580" r:id="rId10"/>
    <p:sldId id="581" r:id="rId11"/>
    <p:sldId id="582" r:id="rId12"/>
    <p:sldId id="583" r:id="rId13"/>
    <p:sldId id="609" r:id="rId14"/>
    <p:sldId id="610" r:id="rId15"/>
    <p:sldId id="611" r:id="rId16"/>
    <p:sldId id="612" r:id="rId17"/>
    <p:sldId id="585" r:id="rId18"/>
    <p:sldId id="531" r:id="rId19"/>
    <p:sldId id="586" r:id="rId20"/>
    <p:sldId id="502" r:id="rId21"/>
    <p:sldId id="587" r:id="rId22"/>
    <p:sldId id="541" r:id="rId23"/>
    <p:sldId id="588" r:id="rId24"/>
    <p:sldId id="590" r:id="rId25"/>
    <p:sldId id="544" r:id="rId26"/>
    <p:sldId id="594" r:id="rId27"/>
    <p:sldId id="557" r:id="rId28"/>
    <p:sldId id="558" r:id="rId29"/>
    <p:sldId id="559" r:id="rId30"/>
    <p:sldId id="560" r:id="rId31"/>
    <p:sldId id="597" r:id="rId32"/>
    <p:sldId id="598" r:id="rId33"/>
    <p:sldId id="599" r:id="rId34"/>
    <p:sldId id="567" r:id="rId35"/>
    <p:sldId id="568" r:id="rId36"/>
    <p:sldId id="603" r:id="rId37"/>
    <p:sldId id="604" r:id="rId38"/>
    <p:sldId id="574" r:id="rId39"/>
    <p:sldId id="605" r:id="rId40"/>
    <p:sldId id="606" r:id="rId41"/>
    <p:sldId id="607" r:id="rId42"/>
    <p:sldId id="613" r:id="rId43"/>
    <p:sldId id="614" r:id="rId4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48" autoAdjust="0"/>
    <p:restoredTop sz="92642" autoAdjust="0"/>
  </p:normalViewPr>
  <p:slideViewPr>
    <p:cSldViewPr snapToGrid="0">
      <p:cViewPr>
        <p:scale>
          <a:sx n="70" d="100"/>
          <a:sy n="70" d="100"/>
        </p:scale>
        <p:origin x="-187" y="-1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440597-5E42-4B12-8812-461C1D4961A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C2A2CFB6-2C10-4C46-816C-1E7199871A2F}">
      <dgm:prSet phldrT="[Metin]"/>
      <dgm:spPr>
        <a:solidFill>
          <a:schemeClr val="bg1"/>
        </a:solidFill>
      </dgm:spPr>
      <dgm:t>
        <a:bodyPr/>
        <a:lstStyle/>
        <a:p>
          <a:r>
            <a:rPr lang="tr-TR" dirty="0" smtClean="0"/>
            <a:t>OSMANLININ </a:t>
          </a:r>
        </a:p>
        <a:p>
          <a:r>
            <a:rPr lang="tr-TR" dirty="0" smtClean="0"/>
            <a:t>MENŞEİ</a:t>
          </a:r>
          <a:endParaRPr lang="tr-TR" dirty="0"/>
        </a:p>
      </dgm:t>
    </dgm:pt>
    <dgm:pt modelId="{74C6F4EC-A5A3-4BA3-B432-48E48C694FDA}" type="parTrans" cxnId="{397583D0-12F3-4E81-8E6A-227F87939D7E}">
      <dgm:prSet/>
      <dgm:spPr/>
      <dgm:t>
        <a:bodyPr/>
        <a:lstStyle/>
        <a:p>
          <a:endParaRPr lang="tr-TR"/>
        </a:p>
      </dgm:t>
    </dgm:pt>
    <dgm:pt modelId="{7668A75D-9EA0-4308-A84B-69E779DCFD0B}" type="sibTrans" cxnId="{397583D0-12F3-4E81-8E6A-227F87939D7E}">
      <dgm:prSet/>
      <dgm:spPr/>
      <dgm:t>
        <a:bodyPr/>
        <a:lstStyle/>
        <a:p>
          <a:endParaRPr lang="tr-TR"/>
        </a:p>
      </dgm:t>
    </dgm:pt>
    <dgm:pt modelId="{2868B065-D745-4E42-AB1E-8A8B07C325AA}">
      <dgm:prSet phldrT="[Metin]"/>
      <dgm:spPr>
        <a:solidFill>
          <a:schemeClr val="bg1"/>
        </a:solidFill>
      </dgm:spPr>
      <dgm:t>
        <a:bodyPr/>
        <a:lstStyle/>
        <a:p>
          <a:r>
            <a:rPr lang="tr-TR" dirty="0" smtClean="0"/>
            <a:t>OĞUZLARIN</a:t>
          </a:r>
          <a:endParaRPr lang="tr-TR" dirty="0"/>
        </a:p>
      </dgm:t>
    </dgm:pt>
    <dgm:pt modelId="{D14AF750-87D9-4087-B93B-DB84007F0C86}" type="parTrans" cxnId="{3068C8DC-08A6-43C3-9E70-3506C7B66A29}">
      <dgm:prSet/>
      <dgm:spPr/>
      <dgm:t>
        <a:bodyPr/>
        <a:lstStyle/>
        <a:p>
          <a:endParaRPr lang="tr-TR"/>
        </a:p>
      </dgm:t>
    </dgm:pt>
    <dgm:pt modelId="{A098677F-C177-464C-9AE4-FE15796A24AB}" type="sibTrans" cxnId="{3068C8DC-08A6-43C3-9E70-3506C7B66A29}">
      <dgm:prSet/>
      <dgm:spPr/>
      <dgm:t>
        <a:bodyPr/>
        <a:lstStyle/>
        <a:p>
          <a:endParaRPr lang="tr-TR"/>
        </a:p>
      </dgm:t>
    </dgm:pt>
    <dgm:pt modelId="{C331BE13-3B94-4469-9C41-87DABD49C013}">
      <dgm:prSet phldrT="[Metin]"/>
      <dgm:spPr>
        <a:solidFill>
          <a:schemeClr val="bg1"/>
        </a:solidFill>
      </dgm:spPr>
      <dgm:t>
        <a:bodyPr/>
        <a:lstStyle/>
        <a:p>
          <a:r>
            <a:rPr lang="tr-TR" dirty="0" smtClean="0"/>
            <a:t>Bozok Kolunun</a:t>
          </a:r>
          <a:endParaRPr lang="tr-TR" dirty="0"/>
        </a:p>
      </dgm:t>
    </dgm:pt>
    <dgm:pt modelId="{3F97C8D8-2984-48F6-AB94-5074FEC71632}" type="parTrans" cxnId="{DD45FF2A-E471-4AD6-A317-787E0D2824C0}">
      <dgm:prSet/>
      <dgm:spPr/>
      <dgm:t>
        <a:bodyPr/>
        <a:lstStyle/>
        <a:p>
          <a:endParaRPr lang="tr-TR"/>
        </a:p>
      </dgm:t>
    </dgm:pt>
    <dgm:pt modelId="{42698D27-1463-41D9-AF5A-994E96F4A9F7}" type="sibTrans" cxnId="{DD45FF2A-E471-4AD6-A317-787E0D2824C0}">
      <dgm:prSet/>
      <dgm:spPr/>
      <dgm:t>
        <a:bodyPr/>
        <a:lstStyle/>
        <a:p>
          <a:endParaRPr lang="tr-TR"/>
        </a:p>
      </dgm:t>
    </dgm:pt>
    <dgm:pt modelId="{0D37B78A-4D8B-439E-AD73-AD07F340D55B}">
      <dgm:prSet phldrT="[Metin]"/>
      <dgm:spPr>
        <a:solidFill>
          <a:schemeClr val="bg1"/>
        </a:solidFill>
      </dgm:spPr>
      <dgm:t>
        <a:bodyPr/>
        <a:lstStyle/>
        <a:p>
          <a:r>
            <a:rPr lang="tr-TR" dirty="0" smtClean="0"/>
            <a:t>Günhan Soyunun</a:t>
          </a:r>
          <a:endParaRPr lang="tr-TR" dirty="0"/>
        </a:p>
      </dgm:t>
    </dgm:pt>
    <dgm:pt modelId="{A832740E-C1A2-4886-AD9A-669C78BDF76D}" type="parTrans" cxnId="{B5FF9FA0-4BF5-43BD-A471-ABE62757F8EA}">
      <dgm:prSet/>
      <dgm:spPr/>
      <dgm:t>
        <a:bodyPr/>
        <a:lstStyle/>
        <a:p>
          <a:endParaRPr lang="tr-TR"/>
        </a:p>
      </dgm:t>
    </dgm:pt>
    <dgm:pt modelId="{564E5F5C-4D03-4567-A7C3-DC40256AC191}" type="sibTrans" cxnId="{B5FF9FA0-4BF5-43BD-A471-ABE62757F8EA}">
      <dgm:prSet/>
      <dgm:spPr/>
      <dgm:t>
        <a:bodyPr/>
        <a:lstStyle/>
        <a:p>
          <a:endParaRPr lang="tr-TR"/>
        </a:p>
      </dgm:t>
    </dgm:pt>
    <dgm:pt modelId="{0017510E-F17B-41CF-B093-9F2C8FA1F7D2}">
      <dgm:prSet phldrT="[Metin]"/>
      <dgm:spPr>
        <a:solidFill>
          <a:schemeClr val="bg1"/>
        </a:solidFill>
      </dgm:spPr>
      <dgm:t>
        <a:bodyPr/>
        <a:lstStyle/>
        <a:p>
          <a:r>
            <a:rPr lang="tr-TR" dirty="0" smtClean="0"/>
            <a:t>Kayı</a:t>
          </a:r>
        </a:p>
        <a:p>
          <a:r>
            <a:rPr lang="tr-TR" dirty="0" smtClean="0"/>
            <a:t> Boyunun</a:t>
          </a:r>
        </a:p>
        <a:p>
          <a:r>
            <a:rPr lang="tr-TR" dirty="0" smtClean="0"/>
            <a:t>Karakeçili Aşiretindendir</a:t>
          </a:r>
          <a:endParaRPr lang="tr-TR" dirty="0"/>
        </a:p>
      </dgm:t>
    </dgm:pt>
    <dgm:pt modelId="{04534931-E3D5-48FE-A40B-560C2F285514}" type="parTrans" cxnId="{0FB7A663-1365-4BF3-8385-49943060AF40}">
      <dgm:prSet/>
      <dgm:spPr/>
      <dgm:t>
        <a:bodyPr/>
        <a:lstStyle/>
        <a:p>
          <a:endParaRPr lang="tr-TR"/>
        </a:p>
      </dgm:t>
    </dgm:pt>
    <dgm:pt modelId="{43204CD0-5CCB-4DB7-84E1-867F43995448}" type="sibTrans" cxnId="{0FB7A663-1365-4BF3-8385-49943060AF40}">
      <dgm:prSet/>
      <dgm:spPr/>
      <dgm:t>
        <a:bodyPr/>
        <a:lstStyle/>
        <a:p>
          <a:endParaRPr lang="tr-TR"/>
        </a:p>
      </dgm:t>
    </dgm:pt>
    <dgm:pt modelId="{0F0CDAE4-E8D9-4232-BABB-B7C084B4CFF6}" type="pres">
      <dgm:prSet presAssocID="{6B440597-5E42-4B12-8812-461C1D4961A3}" presName="hierChild1" presStyleCnt="0">
        <dgm:presLayoutVars>
          <dgm:orgChart val="1"/>
          <dgm:chPref val="1"/>
          <dgm:dir/>
          <dgm:animOne val="branch"/>
          <dgm:animLvl val="lvl"/>
          <dgm:resizeHandles/>
        </dgm:presLayoutVars>
      </dgm:prSet>
      <dgm:spPr/>
      <dgm:t>
        <a:bodyPr/>
        <a:lstStyle/>
        <a:p>
          <a:endParaRPr lang="tr-TR"/>
        </a:p>
      </dgm:t>
    </dgm:pt>
    <dgm:pt modelId="{5B391E11-6A7F-4391-9939-347BBE778E0A}" type="pres">
      <dgm:prSet presAssocID="{C2A2CFB6-2C10-4C46-816C-1E7199871A2F}" presName="hierRoot1" presStyleCnt="0">
        <dgm:presLayoutVars>
          <dgm:hierBranch val="init"/>
        </dgm:presLayoutVars>
      </dgm:prSet>
      <dgm:spPr/>
    </dgm:pt>
    <dgm:pt modelId="{B0055DBF-0CA5-49F1-B92B-3E712621F0F4}" type="pres">
      <dgm:prSet presAssocID="{C2A2CFB6-2C10-4C46-816C-1E7199871A2F}" presName="rootComposite1" presStyleCnt="0"/>
      <dgm:spPr/>
    </dgm:pt>
    <dgm:pt modelId="{49B837A9-8550-4D01-BD49-77E43B9FEED8}" type="pres">
      <dgm:prSet presAssocID="{C2A2CFB6-2C10-4C46-816C-1E7199871A2F}" presName="rootText1" presStyleLbl="node0" presStyleIdx="0" presStyleCnt="1" custLinFactNeighborX="1753" custLinFactNeighborY="-3507">
        <dgm:presLayoutVars>
          <dgm:chPref val="3"/>
        </dgm:presLayoutVars>
      </dgm:prSet>
      <dgm:spPr/>
      <dgm:t>
        <a:bodyPr/>
        <a:lstStyle/>
        <a:p>
          <a:endParaRPr lang="tr-TR"/>
        </a:p>
      </dgm:t>
    </dgm:pt>
    <dgm:pt modelId="{BD67FC0A-FF45-474E-9F15-EFBE4FEA9D37}" type="pres">
      <dgm:prSet presAssocID="{C2A2CFB6-2C10-4C46-816C-1E7199871A2F}" presName="rootConnector1" presStyleLbl="node1" presStyleIdx="0" presStyleCnt="0"/>
      <dgm:spPr/>
      <dgm:t>
        <a:bodyPr/>
        <a:lstStyle/>
        <a:p>
          <a:endParaRPr lang="tr-TR"/>
        </a:p>
      </dgm:t>
    </dgm:pt>
    <dgm:pt modelId="{797F9411-B5AB-4467-8D35-0CED3C78A12C}" type="pres">
      <dgm:prSet presAssocID="{C2A2CFB6-2C10-4C46-816C-1E7199871A2F}" presName="hierChild2" presStyleCnt="0"/>
      <dgm:spPr/>
    </dgm:pt>
    <dgm:pt modelId="{2EE87820-FF06-4FF9-B620-BCC327FA576F}" type="pres">
      <dgm:prSet presAssocID="{D14AF750-87D9-4087-B93B-DB84007F0C86}" presName="Name37" presStyleLbl="parChTrans1D2" presStyleIdx="0" presStyleCnt="4"/>
      <dgm:spPr/>
      <dgm:t>
        <a:bodyPr/>
        <a:lstStyle/>
        <a:p>
          <a:endParaRPr lang="tr-TR"/>
        </a:p>
      </dgm:t>
    </dgm:pt>
    <dgm:pt modelId="{E915FCA0-3CB4-4FAE-87DE-2D8EAEC4281C}" type="pres">
      <dgm:prSet presAssocID="{2868B065-D745-4E42-AB1E-8A8B07C325AA}" presName="hierRoot2" presStyleCnt="0">
        <dgm:presLayoutVars>
          <dgm:hierBranch val="init"/>
        </dgm:presLayoutVars>
      </dgm:prSet>
      <dgm:spPr/>
    </dgm:pt>
    <dgm:pt modelId="{F5A64646-092F-44AF-A4A2-F3BABA919936}" type="pres">
      <dgm:prSet presAssocID="{2868B065-D745-4E42-AB1E-8A8B07C325AA}" presName="rootComposite" presStyleCnt="0"/>
      <dgm:spPr/>
    </dgm:pt>
    <dgm:pt modelId="{9106B613-D056-414C-878D-5487D94AAB36}" type="pres">
      <dgm:prSet presAssocID="{2868B065-D745-4E42-AB1E-8A8B07C325AA}" presName="rootText" presStyleLbl="node2" presStyleIdx="0" presStyleCnt="4">
        <dgm:presLayoutVars>
          <dgm:chPref val="3"/>
        </dgm:presLayoutVars>
      </dgm:prSet>
      <dgm:spPr/>
      <dgm:t>
        <a:bodyPr/>
        <a:lstStyle/>
        <a:p>
          <a:endParaRPr lang="tr-TR"/>
        </a:p>
      </dgm:t>
    </dgm:pt>
    <dgm:pt modelId="{88225957-7257-4360-A471-DBE3BA5AC22C}" type="pres">
      <dgm:prSet presAssocID="{2868B065-D745-4E42-AB1E-8A8B07C325AA}" presName="rootConnector" presStyleLbl="node2" presStyleIdx="0" presStyleCnt="4"/>
      <dgm:spPr/>
      <dgm:t>
        <a:bodyPr/>
        <a:lstStyle/>
        <a:p>
          <a:endParaRPr lang="tr-TR"/>
        </a:p>
      </dgm:t>
    </dgm:pt>
    <dgm:pt modelId="{B63DBD27-2AF9-43C8-8A87-B5F0F2E42EC4}" type="pres">
      <dgm:prSet presAssocID="{2868B065-D745-4E42-AB1E-8A8B07C325AA}" presName="hierChild4" presStyleCnt="0"/>
      <dgm:spPr/>
    </dgm:pt>
    <dgm:pt modelId="{8E92A9A4-38BF-49DC-A66B-F9050786CF30}" type="pres">
      <dgm:prSet presAssocID="{2868B065-D745-4E42-AB1E-8A8B07C325AA}" presName="hierChild5" presStyleCnt="0"/>
      <dgm:spPr/>
    </dgm:pt>
    <dgm:pt modelId="{FBF9A0DA-7619-4DB5-B756-83257510D7E5}" type="pres">
      <dgm:prSet presAssocID="{3F97C8D8-2984-48F6-AB94-5074FEC71632}" presName="Name37" presStyleLbl="parChTrans1D2" presStyleIdx="1" presStyleCnt="4"/>
      <dgm:spPr/>
      <dgm:t>
        <a:bodyPr/>
        <a:lstStyle/>
        <a:p>
          <a:endParaRPr lang="tr-TR"/>
        </a:p>
      </dgm:t>
    </dgm:pt>
    <dgm:pt modelId="{06198DC0-03D6-4597-B474-3D5E3F36D16C}" type="pres">
      <dgm:prSet presAssocID="{C331BE13-3B94-4469-9C41-87DABD49C013}" presName="hierRoot2" presStyleCnt="0">
        <dgm:presLayoutVars>
          <dgm:hierBranch val="init"/>
        </dgm:presLayoutVars>
      </dgm:prSet>
      <dgm:spPr/>
    </dgm:pt>
    <dgm:pt modelId="{639C8E9B-7BF9-4F74-8E9A-A0AC3462F50D}" type="pres">
      <dgm:prSet presAssocID="{C331BE13-3B94-4469-9C41-87DABD49C013}" presName="rootComposite" presStyleCnt="0"/>
      <dgm:spPr/>
    </dgm:pt>
    <dgm:pt modelId="{CC7CDF2C-BAAA-4A44-83A9-44D516ABD464}" type="pres">
      <dgm:prSet presAssocID="{C331BE13-3B94-4469-9C41-87DABD49C013}" presName="rootText" presStyleLbl="node2" presStyleIdx="1" presStyleCnt="4">
        <dgm:presLayoutVars>
          <dgm:chPref val="3"/>
        </dgm:presLayoutVars>
      </dgm:prSet>
      <dgm:spPr/>
      <dgm:t>
        <a:bodyPr/>
        <a:lstStyle/>
        <a:p>
          <a:endParaRPr lang="tr-TR"/>
        </a:p>
      </dgm:t>
    </dgm:pt>
    <dgm:pt modelId="{FB308D1C-FECB-492D-A231-7C7D9C494F9C}" type="pres">
      <dgm:prSet presAssocID="{C331BE13-3B94-4469-9C41-87DABD49C013}" presName="rootConnector" presStyleLbl="node2" presStyleIdx="1" presStyleCnt="4"/>
      <dgm:spPr/>
      <dgm:t>
        <a:bodyPr/>
        <a:lstStyle/>
        <a:p>
          <a:endParaRPr lang="tr-TR"/>
        </a:p>
      </dgm:t>
    </dgm:pt>
    <dgm:pt modelId="{49A34C59-78BF-4914-8621-1DC9FDC43467}" type="pres">
      <dgm:prSet presAssocID="{C331BE13-3B94-4469-9C41-87DABD49C013}" presName="hierChild4" presStyleCnt="0"/>
      <dgm:spPr/>
    </dgm:pt>
    <dgm:pt modelId="{9171EA98-3678-4D42-B143-FFE395FD7CC8}" type="pres">
      <dgm:prSet presAssocID="{C331BE13-3B94-4469-9C41-87DABD49C013}" presName="hierChild5" presStyleCnt="0"/>
      <dgm:spPr/>
    </dgm:pt>
    <dgm:pt modelId="{8319474A-FA62-42BF-97D4-7029BC681A4C}" type="pres">
      <dgm:prSet presAssocID="{A832740E-C1A2-4886-AD9A-669C78BDF76D}" presName="Name37" presStyleLbl="parChTrans1D2" presStyleIdx="2" presStyleCnt="4"/>
      <dgm:spPr/>
      <dgm:t>
        <a:bodyPr/>
        <a:lstStyle/>
        <a:p>
          <a:endParaRPr lang="tr-TR"/>
        </a:p>
      </dgm:t>
    </dgm:pt>
    <dgm:pt modelId="{DEBD9E25-C249-4D8A-9583-8BDD61CB8ACC}" type="pres">
      <dgm:prSet presAssocID="{0D37B78A-4D8B-439E-AD73-AD07F340D55B}" presName="hierRoot2" presStyleCnt="0">
        <dgm:presLayoutVars>
          <dgm:hierBranch val="init"/>
        </dgm:presLayoutVars>
      </dgm:prSet>
      <dgm:spPr/>
    </dgm:pt>
    <dgm:pt modelId="{43D53EAD-68F3-4942-B13C-EC45300FFD88}" type="pres">
      <dgm:prSet presAssocID="{0D37B78A-4D8B-439E-AD73-AD07F340D55B}" presName="rootComposite" presStyleCnt="0"/>
      <dgm:spPr/>
    </dgm:pt>
    <dgm:pt modelId="{DE08EA79-A2FB-4978-B3F3-638711F448DE}" type="pres">
      <dgm:prSet presAssocID="{0D37B78A-4D8B-439E-AD73-AD07F340D55B}" presName="rootText" presStyleLbl="node2" presStyleIdx="2" presStyleCnt="4" custLinFactNeighborX="877" custLinFactNeighborY="1753">
        <dgm:presLayoutVars>
          <dgm:chPref val="3"/>
        </dgm:presLayoutVars>
      </dgm:prSet>
      <dgm:spPr/>
      <dgm:t>
        <a:bodyPr/>
        <a:lstStyle/>
        <a:p>
          <a:endParaRPr lang="tr-TR"/>
        </a:p>
      </dgm:t>
    </dgm:pt>
    <dgm:pt modelId="{C31BEAEC-CCCC-4330-9921-42B6307B3085}" type="pres">
      <dgm:prSet presAssocID="{0D37B78A-4D8B-439E-AD73-AD07F340D55B}" presName="rootConnector" presStyleLbl="node2" presStyleIdx="2" presStyleCnt="4"/>
      <dgm:spPr/>
      <dgm:t>
        <a:bodyPr/>
        <a:lstStyle/>
        <a:p>
          <a:endParaRPr lang="tr-TR"/>
        </a:p>
      </dgm:t>
    </dgm:pt>
    <dgm:pt modelId="{CCDF4AAD-1F2B-4064-A10B-2D6B657C8C75}" type="pres">
      <dgm:prSet presAssocID="{0D37B78A-4D8B-439E-AD73-AD07F340D55B}" presName="hierChild4" presStyleCnt="0"/>
      <dgm:spPr/>
    </dgm:pt>
    <dgm:pt modelId="{B92D94BF-3FC2-4A7C-BC9F-03C2F639AEFE}" type="pres">
      <dgm:prSet presAssocID="{0D37B78A-4D8B-439E-AD73-AD07F340D55B}" presName="hierChild5" presStyleCnt="0"/>
      <dgm:spPr/>
    </dgm:pt>
    <dgm:pt modelId="{2C8A69C8-13F4-48C3-AF3A-5E733AC4213B}" type="pres">
      <dgm:prSet presAssocID="{04534931-E3D5-48FE-A40B-560C2F285514}" presName="Name37" presStyleLbl="parChTrans1D2" presStyleIdx="3" presStyleCnt="4"/>
      <dgm:spPr/>
      <dgm:t>
        <a:bodyPr/>
        <a:lstStyle/>
        <a:p>
          <a:endParaRPr lang="tr-TR"/>
        </a:p>
      </dgm:t>
    </dgm:pt>
    <dgm:pt modelId="{667A617B-F967-41AE-9C29-78D03A95B363}" type="pres">
      <dgm:prSet presAssocID="{0017510E-F17B-41CF-B093-9F2C8FA1F7D2}" presName="hierRoot2" presStyleCnt="0">
        <dgm:presLayoutVars>
          <dgm:hierBranch val="init"/>
        </dgm:presLayoutVars>
      </dgm:prSet>
      <dgm:spPr/>
    </dgm:pt>
    <dgm:pt modelId="{A74D4591-CC42-472B-A7DC-531B33690673}" type="pres">
      <dgm:prSet presAssocID="{0017510E-F17B-41CF-B093-9F2C8FA1F7D2}" presName="rootComposite" presStyleCnt="0"/>
      <dgm:spPr/>
    </dgm:pt>
    <dgm:pt modelId="{DBEE8E93-EBF9-499F-A7E7-0E4E06DB45F8}" type="pres">
      <dgm:prSet presAssocID="{0017510E-F17B-41CF-B093-9F2C8FA1F7D2}" presName="rootText" presStyleLbl="node2" presStyleIdx="3" presStyleCnt="4" custScaleY="189607">
        <dgm:presLayoutVars>
          <dgm:chPref val="3"/>
        </dgm:presLayoutVars>
      </dgm:prSet>
      <dgm:spPr/>
      <dgm:t>
        <a:bodyPr/>
        <a:lstStyle/>
        <a:p>
          <a:endParaRPr lang="tr-TR"/>
        </a:p>
      </dgm:t>
    </dgm:pt>
    <dgm:pt modelId="{941011F1-B379-451E-805C-884940BA1721}" type="pres">
      <dgm:prSet presAssocID="{0017510E-F17B-41CF-B093-9F2C8FA1F7D2}" presName="rootConnector" presStyleLbl="node2" presStyleIdx="3" presStyleCnt="4"/>
      <dgm:spPr/>
      <dgm:t>
        <a:bodyPr/>
        <a:lstStyle/>
        <a:p>
          <a:endParaRPr lang="tr-TR"/>
        </a:p>
      </dgm:t>
    </dgm:pt>
    <dgm:pt modelId="{32F2DC05-949F-4B8B-8652-14D0D49A6504}" type="pres">
      <dgm:prSet presAssocID="{0017510E-F17B-41CF-B093-9F2C8FA1F7D2}" presName="hierChild4" presStyleCnt="0"/>
      <dgm:spPr/>
    </dgm:pt>
    <dgm:pt modelId="{CA6CE2AE-1EC1-497F-BB40-BC72715B1E9A}" type="pres">
      <dgm:prSet presAssocID="{0017510E-F17B-41CF-B093-9F2C8FA1F7D2}" presName="hierChild5" presStyleCnt="0"/>
      <dgm:spPr/>
    </dgm:pt>
    <dgm:pt modelId="{802EB5E0-5C00-4DC3-9EB1-2442453C19F2}" type="pres">
      <dgm:prSet presAssocID="{C2A2CFB6-2C10-4C46-816C-1E7199871A2F}" presName="hierChild3" presStyleCnt="0"/>
      <dgm:spPr/>
    </dgm:pt>
  </dgm:ptLst>
  <dgm:cxnLst>
    <dgm:cxn modelId="{7893E85A-9B5E-4695-B63F-5225D6215A29}" type="presOf" srcId="{C2A2CFB6-2C10-4C46-816C-1E7199871A2F}" destId="{49B837A9-8550-4D01-BD49-77E43B9FEED8}" srcOrd="0" destOrd="0" presId="urn:microsoft.com/office/officeart/2005/8/layout/orgChart1"/>
    <dgm:cxn modelId="{5F535F20-7913-43C4-972B-28DD1755D1AD}" type="presOf" srcId="{0017510E-F17B-41CF-B093-9F2C8FA1F7D2}" destId="{DBEE8E93-EBF9-499F-A7E7-0E4E06DB45F8}" srcOrd="0" destOrd="0" presId="urn:microsoft.com/office/officeart/2005/8/layout/orgChart1"/>
    <dgm:cxn modelId="{1C3B83AB-DB27-4E62-9251-7B361D5A4CE8}" type="presOf" srcId="{2868B065-D745-4E42-AB1E-8A8B07C325AA}" destId="{88225957-7257-4360-A471-DBE3BA5AC22C}" srcOrd="1" destOrd="0" presId="urn:microsoft.com/office/officeart/2005/8/layout/orgChart1"/>
    <dgm:cxn modelId="{96EDDB44-1950-4737-8D5A-5F8B3EDC0A60}" type="presOf" srcId="{C2A2CFB6-2C10-4C46-816C-1E7199871A2F}" destId="{BD67FC0A-FF45-474E-9F15-EFBE4FEA9D37}" srcOrd="1" destOrd="0" presId="urn:microsoft.com/office/officeart/2005/8/layout/orgChart1"/>
    <dgm:cxn modelId="{6D73E761-88CF-449C-AA51-3F4ABFC75E37}" type="presOf" srcId="{A832740E-C1A2-4886-AD9A-669C78BDF76D}" destId="{8319474A-FA62-42BF-97D4-7029BC681A4C}" srcOrd="0" destOrd="0" presId="urn:microsoft.com/office/officeart/2005/8/layout/orgChart1"/>
    <dgm:cxn modelId="{4D1E4A55-C327-4C3C-B7B4-972E309333EA}" type="presOf" srcId="{D14AF750-87D9-4087-B93B-DB84007F0C86}" destId="{2EE87820-FF06-4FF9-B620-BCC327FA576F}" srcOrd="0" destOrd="0" presId="urn:microsoft.com/office/officeart/2005/8/layout/orgChart1"/>
    <dgm:cxn modelId="{B5FF9FA0-4BF5-43BD-A471-ABE62757F8EA}" srcId="{C2A2CFB6-2C10-4C46-816C-1E7199871A2F}" destId="{0D37B78A-4D8B-439E-AD73-AD07F340D55B}" srcOrd="2" destOrd="0" parTransId="{A832740E-C1A2-4886-AD9A-669C78BDF76D}" sibTransId="{564E5F5C-4D03-4567-A7C3-DC40256AC191}"/>
    <dgm:cxn modelId="{F77EAC97-59D4-4C7B-8927-A76492D22227}" type="presOf" srcId="{2868B065-D745-4E42-AB1E-8A8B07C325AA}" destId="{9106B613-D056-414C-878D-5487D94AAB36}" srcOrd="0" destOrd="0" presId="urn:microsoft.com/office/officeart/2005/8/layout/orgChart1"/>
    <dgm:cxn modelId="{B303B378-F933-42A2-B6F7-969F5CBC611A}" type="presOf" srcId="{0D37B78A-4D8B-439E-AD73-AD07F340D55B}" destId="{C31BEAEC-CCCC-4330-9921-42B6307B3085}" srcOrd="1" destOrd="0" presId="urn:microsoft.com/office/officeart/2005/8/layout/orgChart1"/>
    <dgm:cxn modelId="{DD45FF2A-E471-4AD6-A317-787E0D2824C0}" srcId="{C2A2CFB6-2C10-4C46-816C-1E7199871A2F}" destId="{C331BE13-3B94-4469-9C41-87DABD49C013}" srcOrd="1" destOrd="0" parTransId="{3F97C8D8-2984-48F6-AB94-5074FEC71632}" sibTransId="{42698D27-1463-41D9-AF5A-994E96F4A9F7}"/>
    <dgm:cxn modelId="{5508D7B8-7533-4A6C-9BCC-6A85ED7AA74C}" type="presOf" srcId="{0017510E-F17B-41CF-B093-9F2C8FA1F7D2}" destId="{941011F1-B379-451E-805C-884940BA1721}" srcOrd="1" destOrd="0" presId="urn:microsoft.com/office/officeart/2005/8/layout/orgChart1"/>
    <dgm:cxn modelId="{868282CD-CFAE-4A20-A66E-62A8771CCD57}" type="presOf" srcId="{3F97C8D8-2984-48F6-AB94-5074FEC71632}" destId="{FBF9A0DA-7619-4DB5-B756-83257510D7E5}" srcOrd="0" destOrd="0" presId="urn:microsoft.com/office/officeart/2005/8/layout/orgChart1"/>
    <dgm:cxn modelId="{C8B0411D-C38C-4E33-BC9F-93033FEA642D}" type="presOf" srcId="{0D37B78A-4D8B-439E-AD73-AD07F340D55B}" destId="{DE08EA79-A2FB-4978-B3F3-638711F448DE}" srcOrd="0" destOrd="0" presId="urn:microsoft.com/office/officeart/2005/8/layout/orgChart1"/>
    <dgm:cxn modelId="{C9BE3A5F-5284-4CA9-800B-42C4D6F5D20D}" type="presOf" srcId="{C331BE13-3B94-4469-9C41-87DABD49C013}" destId="{CC7CDF2C-BAAA-4A44-83A9-44D516ABD464}" srcOrd="0" destOrd="0" presId="urn:microsoft.com/office/officeart/2005/8/layout/orgChart1"/>
    <dgm:cxn modelId="{397583D0-12F3-4E81-8E6A-227F87939D7E}" srcId="{6B440597-5E42-4B12-8812-461C1D4961A3}" destId="{C2A2CFB6-2C10-4C46-816C-1E7199871A2F}" srcOrd="0" destOrd="0" parTransId="{74C6F4EC-A5A3-4BA3-B432-48E48C694FDA}" sibTransId="{7668A75D-9EA0-4308-A84B-69E779DCFD0B}"/>
    <dgm:cxn modelId="{3068C8DC-08A6-43C3-9E70-3506C7B66A29}" srcId="{C2A2CFB6-2C10-4C46-816C-1E7199871A2F}" destId="{2868B065-D745-4E42-AB1E-8A8B07C325AA}" srcOrd="0" destOrd="0" parTransId="{D14AF750-87D9-4087-B93B-DB84007F0C86}" sibTransId="{A098677F-C177-464C-9AE4-FE15796A24AB}"/>
    <dgm:cxn modelId="{0FB7A663-1365-4BF3-8385-49943060AF40}" srcId="{C2A2CFB6-2C10-4C46-816C-1E7199871A2F}" destId="{0017510E-F17B-41CF-B093-9F2C8FA1F7D2}" srcOrd="3" destOrd="0" parTransId="{04534931-E3D5-48FE-A40B-560C2F285514}" sibTransId="{43204CD0-5CCB-4DB7-84E1-867F43995448}"/>
    <dgm:cxn modelId="{CA631781-583C-48A8-93D4-E2B6008E5FB3}" type="presOf" srcId="{04534931-E3D5-48FE-A40B-560C2F285514}" destId="{2C8A69C8-13F4-48C3-AF3A-5E733AC4213B}" srcOrd="0" destOrd="0" presId="urn:microsoft.com/office/officeart/2005/8/layout/orgChart1"/>
    <dgm:cxn modelId="{2C696400-C7E7-4A1B-8B23-0926C9F7FEBF}" type="presOf" srcId="{6B440597-5E42-4B12-8812-461C1D4961A3}" destId="{0F0CDAE4-E8D9-4232-BABB-B7C084B4CFF6}" srcOrd="0" destOrd="0" presId="urn:microsoft.com/office/officeart/2005/8/layout/orgChart1"/>
    <dgm:cxn modelId="{D84CFA41-5414-49A1-9FFA-09684508617B}" type="presOf" srcId="{C331BE13-3B94-4469-9C41-87DABD49C013}" destId="{FB308D1C-FECB-492D-A231-7C7D9C494F9C}" srcOrd="1" destOrd="0" presId="urn:microsoft.com/office/officeart/2005/8/layout/orgChart1"/>
    <dgm:cxn modelId="{8409BF5E-E29C-4109-A755-7814B3EEF536}" type="presParOf" srcId="{0F0CDAE4-E8D9-4232-BABB-B7C084B4CFF6}" destId="{5B391E11-6A7F-4391-9939-347BBE778E0A}" srcOrd="0" destOrd="0" presId="urn:microsoft.com/office/officeart/2005/8/layout/orgChart1"/>
    <dgm:cxn modelId="{C450E563-BA61-4DA2-83E8-2491E913D38F}" type="presParOf" srcId="{5B391E11-6A7F-4391-9939-347BBE778E0A}" destId="{B0055DBF-0CA5-49F1-B92B-3E712621F0F4}" srcOrd="0" destOrd="0" presId="urn:microsoft.com/office/officeart/2005/8/layout/orgChart1"/>
    <dgm:cxn modelId="{2F581BE3-DAF0-4894-B2C5-AF4FE31EBF16}" type="presParOf" srcId="{B0055DBF-0CA5-49F1-B92B-3E712621F0F4}" destId="{49B837A9-8550-4D01-BD49-77E43B9FEED8}" srcOrd="0" destOrd="0" presId="urn:microsoft.com/office/officeart/2005/8/layout/orgChart1"/>
    <dgm:cxn modelId="{6CA6215F-182A-4E58-BC01-D527360B57C2}" type="presParOf" srcId="{B0055DBF-0CA5-49F1-B92B-3E712621F0F4}" destId="{BD67FC0A-FF45-474E-9F15-EFBE4FEA9D37}" srcOrd="1" destOrd="0" presId="urn:microsoft.com/office/officeart/2005/8/layout/orgChart1"/>
    <dgm:cxn modelId="{949885C9-62A8-4819-B019-6ABAAC8954DE}" type="presParOf" srcId="{5B391E11-6A7F-4391-9939-347BBE778E0A}" destId="{797F9411-B5AB-4467-8D35-0CED3C78A12C}" srcOrd="1" destOrd="0" presId="urn:microsoft.com/office/officeart/2005/8/layout/orgChart1"/>
    <dgm:cxn modelId="{6B053F34-CFC8-4C54-9BED-0AF6832652D9}" type="presParOf" srcId="{797F9411-B5AB-4467-8D35-0CED3C78A12C}" destId="{2EE87820-FF06-4FF9-B620-BCC327FA576F}" srcOrd="0" destOrd="0" presId="urn:microsoft.com/office/officeart/2005/8/layout/orgChart1"/>
    <dgm:cxn modelId="{1C2A72E6-B411-4640-A640-48A9306E1D00}" type="presParOf" srcId="{797F9411-B5AB-4467-8D35-0CED3C78A12C}" destId="{E915FCA0-3CB4-4FAE-87DE-2D8EAEC4281C}" srcOrd="1" destOrd="0" presId="urn:microsoft.com/office/officeart/2005/8/layout/orgChart1"/>
    <dgm:cxn modelId="{1467869E-17A4-4F50-8D4A-0EB2796FA894}" type="presParOf" srcId="{E915FCA0-3CB4-4FAE-87DE-2D8EAEC4281C}" destId="{F5A64646-092F-44AF-A4A2-F3BABA919936}" srcOrd="0" destOrd="0" presId="urn:microsoft.com/office/officeart/2005/8/layout/orgChart1"/>
    <dgm:cxn modelId="{886A347C-2084-478E-A9B6-FDA6247C458A}" type="presParOf" srcId="{F5A64646-092F-44AF-A4A2-F3BABA919936}" destId="{9106B613-D056-414C-878D-5487D94AAB36}" srcOrd="0" destOrd="0" presId="urn:microsoft.com/office/officeart/2005/8/layout/orgChart1"/>
    <dgm:cxn modelId="{5A62B909-E9E6-4A62-9610-A07D0C1E5F23}" type="presParOf" srcId="{F5A64646-092F-44AF-A4A2-F3BABA919936}" destId="{88225957-7257-4360-A471-DBE3BA5AC22C}" srcOrd="1" destOrd="0" presId="urn:microsoft.com/office/officeart/2005/8/layout/orgChart1"/>
    <dgm:cxn modelId="{3F7528CF-618D-420B-AEFB-41A8FCD7F017}" type="presParOf" srcId="{E915FCA0-3CB4-4FAE-87DE-2D8EAEC4281C}" destId="{B63DBD27-2AF9-43C8-8A87-B5F0F2E42EC4}" srcOrd="1" destOrd="0" presId="urn:microsoft.com/office/officeart/2005/8/layout/orgChart1"/>
    <dgm:cxn modelId="{B7AD137A-C6A6-4C60-9BE9-078A6A62B92B}" type="presParOf" srcId="{E915FCA0-3CB4-4FAE-87DE-2D8EAEC4281C}" destId="{8E92A9A4-38BF-49DC-A66B-F9050786CF30}" srcOrd="2" destOrd="0" presId="urn:microsoft.com/office/officeart/2005/8/layout/orgChart1"/>
    <dgm:cxn modelId="{0F9B13B4-E4CE-445F-92DA-CA0918CE8F53}" type="presParOf" srcId="{797F9411-B5AB-4467-8D35-0CED3C78A12C}" destId="{FBF9A0DA-7619-4DB5-B756-83257510D7E5}" srcOrd="2" destOrd="0" presId="urn:microsoft.com/office/officeart/2005/8/layout/orgChart1"/>
    <dgm:cxn modelId="{613FB9DD-97AA-411E-9D44-78D1D7448772}" type="presParOf" srcId="{797F9411-B5AB-4467-8D35-0CED3C78A12C}" destId="{06198DC0-03D6-4597-B474-3D5E3F36D16C}" srcOrd="3" destOrd="0" presId="urn:microsoft.com/office/officeart/2005/8/layout/orgChart1"/>
    <dgm:cxn modelId="{C1D80EA8-BD2E-40F1-8195-ACA99B2B8761}" type="presParOf" srcId="{06198DC0-03D6-4597-B474-3D5E3F36D16C}" destId="{639C8E9B-7BF9-4F74-8E9A-A0AC3462F50D}" srcOrd="0" destOrd="0" presId="urn:microsoft.com/office/officeart/2005/8/layout/orgChart1"/>
    <dgm:cxn modelId="{6F07D826-7829-41A7-BBE6-3607E53F6648}" type="presParOf" srcId="{639C8E9B-7BF9-4F74-8E9A-A0AC3462F50D}" destId="{CC7CDF2C-BAAA-4A44-83A9-44D516ABD464}" srcOrd="0" destOrd="0" presId="urn:microsoft.com/office/officeart/2005/8/layout/orgChart1"/>
    <dgm:cxn modelId="{702B758B-E3B4-4A45-9EBA-3F664FF115D5}" type="presParOf" srcId="{639C8E9B-7BF9-4F74-8E9A-A0AC3462F50D}" destId="{FB308D1C-FECB-492D-A231-7C7D9C494F9C}" srcOrd="1" destOrd="0" presId="urn:microsoft.com/office/officeart/2005/8/layout/orgChart1"/>
    <dgm:cxn modelId="{EB728FF9-ABE8-414A-80CB-32447A908864}" type="presParOf" srcId="{06198DC0-03D6-4597-B474-3D5E3F36D16C}" destId="{49A34C59-78BF-4914-8621-1DC9FDC43467}" srcOrd="1" destOrd="0" presId="urn:microsoft.com/office/officeart/2005/8/layout/orgChart1"/>
    <dgm:cxn modelId="{45BE05C1-4133-4E09-92B7-983D950D3568}" type="presParOf" srcId="{06198DC0-03D6-4597-B474-3D5E3F36D16C}" destId="{9171EA98-3678-4D42-B143-FFE395FD7CC8}" srcOrd="2" destOrd="0" presId="urn:microsoft.com/office/officeart/2005/8/layout/orgChart1"/>
    <dgm:cxn modelId="{F3991BB6-86F0-4330-B739-8A2D3C649EFC}" type="presParOf" srcId="{797F9411-B5AB-4467-8D35-0CED3C78A12C}" destId="{8319474A-FA62-42BF-97D4-7029BC681A4C}" srcOrd="4" destOrd="0" presId="urn:microsoft.com/office/officeart/2005/8/layout/orgChart1"/>
    <dgm:cxn modelId="{AE4AEF24-AFFF-46F3-9634-E2B923FB16DE}" type="presParOf" srcId="{797F9411-B5AB-4467-8D35-0CED3C78A12C}" destId="{DEBD9E25-C249-4D8A-9583-8BDD61CB8ACC}" srcOrd="5" destOrd="0" presId="urn:microsoft.com/office/officeart/2005/8/layout/orgChart1"/>
    <dgm:cxn modelId="{2E83A5D2-3C84-4B72-8A9C-690BAD0F7AE0}" type="presParOf" srcId="{DEBD9E25-C249-4D8A-9583-8BDD61CB8ACC}" destId="{43D53EAD-68F3-4942-B13C-EC45300FFD88}" srcOrd="0" destOrd="0" presId="urn:microsoft.com/office/officeart/2005/8/layout/orgChart1"/>
    <dgm:cxn modelId="{713F3199-FDC8-448D-8336-FA62C79E3506}" type="presParOf" srcId="{43D53EAD-68F3-4942-B13C-EC45300FFD88}" destId="{DE08EA79-A2FB-4978-B3F3-638711F448DE}" srcOrd="0" destOrd="0" presId="urn:microsoft.com/office/officeart/2005/8/layout/orgChart1"/>
    <dgm:cxn modelId="{2FC613F8-8002-4227-8E48-F3C01C3F2AE0}" type="presParOf" srcId="{43D53EAD-68F3-4942-B13C-EC45300FFD88}" destId="{C31BEAEC-CCCC-4330-9921-42B6307B3085}" srcOrd="1" destOrd="0" presId="urn:microsoft.com/office/officeart/2005/8/layout/orgChart1"/>
    <dgm:cxn modelId="{90F5D7B5-2F1D-44D4-B3A5-C540F38A253B}" type="presParOf" srcId="{DEBD9E25-C249-4D8A-9583-8BDD61CB8ACC}" destId="{CCDF4AAD-1F2B-4064-A10B-2D6B657C8C75}" srcOrd="1" destOrd="0" presId="urn:microsoft.com/office/officeart/2005/8/layout/orgChart1"/>
    <dgm:cxn modelId="{F720370F-ABCD-466C-850D-AC77109717D4}" type="presParOf" srcId="{DEBD9E25-C249-4D8A-9583-8BDD61CB8ACC}" destId="{B92D94BF-3FC2-4A7C-BC9F-03C2F639AEFE}" srcOrd="2" destOrd="0" presId="urn:microsoft.com/office/officeart/2005/8/layout/orgChart1"/>
    <dgm:cxn modelId="{680D4994-8C4C-40DB-BB0F-A70A482628ED}" type="presParOf" srcId="{797F9411-B5AB-4467-8D35-0CED3C78A12C}" destId="{2C8A69C8-13F4-48C3-AF3A-5E733AC4213B}" srcOrd="6" destOrd="0" presId="urn:microsoft.com/office/officeart/2005/8/layout/orgChart1"/>
    <dgm:cxn modelId="{A17F4C91-CA70-4A91-BB91-165B258F52C8}" type="presParOf" srcId="{797F9411-B5AB-4467-8D35-0CED3C78A12C}" destId="{667A617B-F967-41AE-9C29-78D03A95B363}" srcOrd="7" destOrd="0" presId="urn:microsoft.com/office/officeart/2005/8/layout/orgChart1"/>
    <dgm:cxn modelId="{DA9CD3D4-8BC6-4A93-A64A-03F90B454E65}" type="presParOf" srcId="{667A617B-F967-41AE-9C29-78D03A95B363}" destId="{A74D4591-CC42-472B-A7DC-531B33690673}" srcOrd="0" destOrd="0" presId="urn:microsoft.com/office/officeart/2005/8/layout/orgChart1"/>
    <dgm:cxn modelId="{6BA00505-8AF5-4590-9147-5A952825A609}" type="presParOf" srcId="{A74D4591-CC42-472B-A7DC-531B33690673}" destId="{DBEE8E93-EBF9-499F-A7E7-0E4E06DB45F8}" srcOrd="0" destOrd="0" presId="urn:microsoft.com/office/officeart/2005/8/layout/orgChart1"/>
    <dgm:cxn modelId="{8D8C634F-014D-4606-AECD-0E633A9DD976}" type="presParOf" srcId="{A74D4591-CC42-472B-A7DC-531B33690673}" destId="{941011F1-B379-451E-805C-884940BA1721}" srcOrd="1" destOrd="0" presId="urn:microsoft.com/office/officeart/2005/8/layout/orgChart1"/>
    <dgm:cxn modelId="{77187381-8C58-4589-83BA-22275A58C782}" type="presParOf" srcId="{667A617B-F967-41AE-9C29-78D03A95B363}" destId="{32F2DC05-949F-4B8B-8652-14D0D49A6504}" srcOrd="1" destOrd="0" presId="urn:microsoft.com/office/officeart/2005/8/layout/orgChart1"/>
    <dgm:cxn modelId="{5113DAA9-963E-4595-9EA8-1CE9ED9DAEC5}" type="presParOf" srcId="{667A617B-F967-41AE-9C29-78D03A95B363}" destId="{CA6CE2AE-1EC1-497F-BB40-BC72715B1E9A}" srcOrd="2" destOrd="0" presId="urn:microsoft.com/office/officeart/2005/8/layout/orgChart1"/>
    <dgm:cxn modelId="{CD6A6B16-F3EB-4E72-BEE7-EE03564CFF67}" type="presParOf" srcId="{5B391E11-6A7F-4391-9939-347BBE778E0A}" destId="{802EB5E0-5C00-4DC3-9EB1-2442453C19F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A69C8-13F4-48C3-AF3A-5E733AC4213B}">
      <dsp:nvSpPr>
        <dsp:cNvPr id="0" name=""/>
        <dsp:cNvSpPr/>
      </dsp:nvSpPr>
      <dsp:spPr>
        <a:xfrm>
          <a:off x="5190085" y="1774761"/>
          <a:ext cx="3995423" cy="505765"/>
        </a:xfrm>
        <a:custGeom>
          <a:avLst/>
          <a:gdLst/>
          <a:ahLst/>
          <a:cxnLst/>
          <a:rect l="0" t="0" r="0" b="0"/>
          <a:pathLst>
            <a:path>
              <a:moveTo>
                <a:pt x="0" y="0"/>
              </a:moveTo>
              <a:lnTo>
                <a:pt x="0" y="272371"/>
              </a:lnTo>
              <a:lnTo>
                <a:pt x="3995423" y="272371"/>
              </a:lnTo>
              <a:lnTo>
                <a:pt x="3995423" y="505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19474A-FA62-42BF-97D4-7029BC681A4C}">
      <dsp:nvSpPr>
        <dsp:cNvPr id="0" name=""/>
        <dsp:cNvSpPr/>
      </dsp:nvSpPr>
      <dsp:spPr>
        <a:xfrm>
          <a:off x="5190085" y="1774761"/>
          <a:ext cx="1325324" cy="525248"/>
        </a:xfrm>
        <a:custGeom>
          <a:avLst/>
          <a:gdLst/>
          <a:ahLst/>
          <a:cxnLst/>
          <a:rect l="0" t="0" r="0" b="0"/>
          <a:pathLst>
            <a:path>
              <a:moveTo>
                <a:pt x="0" y="0"/>
              </a:moveTo>
              <a:lnTo>
                <a:pt x="0" y="291854"/>
              </a:lnTo>
              <a:lnTo>
                <a:pt x="1325324" y="291854"/>
              </a:lnTo>
              <a:lnTo>
                <a:pt x="1325324" y="5252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F9A0DA-7619-4DB5-B756-83257510D7E5}">
      <dsp:nvSpPr>
        <dsp:cNvPr id="0" name=""/>
        <dsp:cNvSpPr/>
      </dsp:nvSpPr>
      <dsp:spPr>
        <a:xfrm>
          <a:off x="3806323" y="1774761"/>
          <a:ext cx="1383762" cy="505765"/>
        </a:xfrm>
        <a:custGeom>
          <a:avLst/>
          <a:gdLst/>
          <a:ahLst/>
          <a:cxnLst/>
          <a:rect l="0" t="0" r="0" b="0"/>
          <a:pathLst>
            <a:path>
              <a:moveTo>
                <a:pt x="1383762" y="0"/>
              </a:moveTo>
              <a:lnTo>
                <a:pt x="1383762" y="272371"/>
              </a:lnTo>
              <a:lnTo>
                <a:pt x="0" y="272371"/>
              </a:lnTo>
              <a:lnTo>
                <a:pt x="0" y="505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E87820-FF06-4FF9-B620-BCC327FA576F}">
      <dsp:nvSpPr>
        <dsp:cNvPr id="0" name=""/>
        <dsp:cNvSpPr/>
      </dsp:nvSpPr>
      <dsp:spPr>
        <a:xfrm>
          <a:off x="1116730" y="1774761"/>
          <a:ext cx="4073354" cy="505765"/>
        </a:xfrm>
        <a:custGeom>
          <a:avLst/>
          <a:gdLst/>
          <a:ahLst/>
          <a:cxnLst/>
          <a:rect l="0" t="0" r="0" b="0"/>
          <a:pathLst>
            <a:path>
              <a:moveTo>
                <a:pt x="4073354" y="0"/>
              </a:moveTo>
              <a:lnTo>
                <a:pt x="4073354" y="272371"/>
              </a:lnTo>
              <a:lnTo>
                <a:pt x="0" y="272371"/>
              </a:lnTo>
              <a:lnTo>
                <a:pt x="0" y="505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B837A9-8550-4D01-BD49-77E43B9FEED8}">
      <dsp:nvSpPr>
        <dsp:cNvPr id="0" name=""/>
        <dsp:cNvSpPr/>
      </dsp:nvSpPr>
      <dsp:spPr>
        <a:xfrm>
          <a:off x="4078683" y="663359"/>
          <a:ext cx="2222803" cy="1111401"/>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OSMANLININ </a:t>
          </a:r>
        </a:p>
        <a:p>
          <a:pPr lvl="0" algn="ctr" defTabSz="1289050">
            <a:lnSpc>
              <a:spcPct val="90000"/>
            </a:lnSpc>
            <a:spcBef>
              <a:spcPct val="0"/>
            </a:spcBef>
            <a:spcAft>
              <a:spcPct val="35000"/>
            </a:spcAft>
          </a:pPr>
          <a:r>
            <a:rPr lang="tr-TR" sz="2900" kern="1200" dirty="0" smtClean="0"/>
            <a:t>MENŞEİ</a:t>
          </a:r>
          <a:endParaRPr lang="tr-TR" sz="2900" kern="1200" dirty="0"/>
        </a:p>
      </dsp:txBody>
      <dsp:txXfrm>
        <a:off x="4078683" y="663359"/>
        <a:ext cx="2222803" cy="1111401"/>
      </dsp:txXfrm>
    </dsp:sp>
    <dsp:sp modelId="{9106B613-D056-414C-878D-5487D94AAB36}">
      <dsp:nvSpPr>
        <dsp:cNvPr id="0" name=""/>
        <dsp:cNvSpPr/>
      </dsp:nvSpPr>
      <dsp:spPr>
        <a:xfrm>
          <a:off x="5329" y="2280527"/>
          <a:ext cx="2222803" cy="1111401"/>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OĞUZLARIN</a:t>
          </a:r>
          <a:endParaRPr lang="tr-TR" sz="2900" kern="1200" dirty="0"/>
        </a:p>
      </dsp:txBody>
      <dsp:txXfrm>
        <a:off x="5329" y="2280527"/>
        <a:ext cx="2222803" cy="1111401"/>
      </dsp:txXfrm>
    </dsp:sp>
    <dsp:sp modelId="{CC7CDF2C-BAAA-4A44-83A9-44D516ABD464}">
      <dsp:nvSpPr>
        <dsp:cNvPr id="0" name=""/>
        <dsp:cNvSpPr/>
      </dsp:nvSpPr>
      <dsp:spPr>
        <a:xfrm>
          <a:off x="2694921" y="2280527"/>
          <a:ext cx="2222803" cy="1111401"/>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Bozok Kolunun</a:t>
          </a:r>
          <a:endParaRPr lang="tr-TR" sz="2900" kern="1200" dirty="0"/>
        </a:p>
      </dsp:txBody>
      <dsp:txXfrm>
        <a:off x="2694921" y="2280527"/>
        <a:ext cx="2222803" cy="1111401"/>
      </dsp:txXfrm>
    </dsp:sp>
    <dsp:sp modelId="{DE08EA79-A2FB-4978-B3F3-638711F448DE}">
      <dsp:nvSpPr>
        <dsp:cNvPr id="0" name=""/>
        <dsp:cNvSpPr/>
      </dsp:nvSpPr>
      <dsp:spPr>
        <a:xfrm>
          <a:off x="5404008" y="2300010"/>
          <a:ext cx="2222803" cy="1111401"/>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Günhan Soyunun</a:t>
          </a:r>
          <a:endParaRPr lang="tr-TR" sz="2900" kern="1200" dirty="0"/>
        </a:p>
      </dsp:txBody>
      <dsp:txXfrm>
        <a:off x="5404008" y="2300010"/>
        <a:ext cx="2222803" cy="1111401"/>
      </dsp:txXfrm>
    </dsp:sp>
    <dsp:sp modelId="{DBEE8E93-EBF9-499F-A7E7-0E4E06DB45F8}">
      <dsp:nvSpPr>
        <dsp:cNvPr id="0" name=""/>
        <dsp:cNvSpPr/>
      </dsp:nvSpPr>
      <dsp:spPr>
        <a:xfrm>
          <a:off x="8074107" y="2280527"/>
          <a:ext cx="2222803" cy="2107295"/>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tr-TR" sz="2900" kern="1200" dirty="0" smtClean="0"/>
            <a:t>Kayı</a:t>
          </a:r>
        </a:p>
        <a:p>
          <a:pPr lvl="0" algn="ctr" defTabSz="1289050">
            <a:lnSpc>
              <a:spcPct val="90000"/>
            </a:lnSpc>
            <a:spcBef>
              <a:spcPct val="0"/>
            </a:spcBef>
            <a:spcAft>
              <a:spcPct val="35000"/>
            </a:spcAft>
          </a:pPr>
          <a:r>
            <a:rPr lang="tr-TR" sz="2900" kern="1200" dirty="0" smtClean="0"/>
            <a:t> Boyunun</a:t>
          </a:r>
        </a:p>
        <a:p>
          <a:pPr lvl="0" algn="ctr" defTabSz="1289050">
            <a:lnSpc>
              <a:spcPct val="90000"/>
            </a:lnSpc>
            <a:spcBef>
              <a:spcPct val="0"/>
            </a:spcBef>
            <a:spcAft>
              <a:spcPct val="35000"/>
            </a:spcAft>
          </a:pPr>
          <a:r>
            <a:rPr lang="tr-TR" sz="2900" kern="1200" dirty="0" smtClean="0"/>
            <a:t>Karakeçili Aşiretindendir</a:t>
          </a:r>
          <a:endParaRPr lang="tr-TR" sz="2900" kern="1200" dirty="0"/>
        </a:p>
      </dsp:txBody>
      <dsp:txXfrm>
        <a:off x="8074107" y="2280527"/>
        <a:ext cx="2222803" cy="210729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5.9.2019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27</a:t>
            </a:fld>
            <a:endParaRPr lang="tr-TR"/>
          </a:p>
        </p:txBody>
      </p:sp>
    </p:spTree>
    <p:extLst>
      <p:ext uri="{BB962C8B-B14F-4D97-AF65-F5344CB8AC3E}">
        <p14:creationId xmlns:p14="http://schemas.microsoft.com/office/powerpoint/2010/main" val="2147578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28</a:t>
            </a:fld>
            <a:endParaRPr lang="tr-TR"/>
          </a:p>
        </p:txBody>
      </p:sp>
    </p:spTree>
    <p:extLst>
      <p:ext uri="{BB962C8B-B14F-4D97-AF65-F5344CB8AC3E}">
        <p14:creationId xmlns:p14="http://schemas.microsoft.com/office/powerpoint/2010/main" val="4262124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32</a:t>
            </a:fld>
            <a:endParaRPr lang="tr-TR"/>
          </a:p>
        </p:txBody>
      </p:sp>
    </p:spTree>
    <p:extLst>
      <p:ext uri="{BB962C8B-B14F-4D97-AF65-F5344CB8AC3E}">
        <p14:creationId xmlns:p14="http://schemas.microsoft.com/office/powerpoint/2010/main" val="2123751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35</a:t>
            </a:fld>
            <a:endParaRPr lang="tr-TR"/>
          </a:p>
        </p:txBody>
      </p:sp>
    </p:spTree>
    <p:extLst>
      <p:ext uri="{BB962C8B-B14F-4D97-AF65-F5344CB8AC3E}">
        <p14:creationId xmlns:p14="http://schemas.microsoft.com/office/powerpoint/2010/main" val="2123751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36</a:t>
            </a:fld>
            <a:endParaRPr lang="tr-TR"/>
          </a:p>
        </p:txBody>
      </p:sp>
    </p:spTree>
    <p:extLst>
      <p:ext uri="{BB962C8B-B14F-4D97-AF65-F5344CB8AC3E}">
        <p14:creationId xmlns:p14="http://schemas.microsoft.com/office/powerpoint/2010/main" val="2123751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38</a:t>
            </a:fld>
            <a:endParaRPr lang="tr-TR"/>
          </a:p>
        </p:txBody>
      </p:sp>
    </p:spTree>
    <p:extLst>
      <p:ext uri="{BB962C8B-B14F-4D97-AF65-F5344CB8AC3E}">
        <p14:creationId xmlns:p14="http://schemas.microsoft.com/office/powerpoint/2010/main" val="2123751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39</a:t>
            </a:fld>
            <a:endParaRPr lang="tr-TR"/>
          </a:p>
        </p:txBody>
      </p:sp>
    </p:spTree>
    <p:extLst>
      <p:ext uri="{BB962C8B-B14F-4D97-AF65-F5344CB8AC3E}">
        <p14:creationId xmlns:p14="http://schemas.microsoft.com/office/powerpoint/2010/main" val="2123751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40</a:t>
            </a:fld>
            <a:endParaRPr lang="tr-TR"/>
          </a:p>
        </p:txBody>
      </p:sp>
    </p:spTree>
    <p:extLst>
      <p:ext uri="{BB962C8B-B14F-4D97-AF65-F5344CB8AC3E}">
        <p14:creationId xmlns:p14="http://schemas.microsoft.com/office/powerpoint/2010/main" val="2123751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41</a:t>
            </a:fld>
            <a:endParaRPr lang="tr-TR"/>
          </a:p>
        </p:txBody>
      </p:sp>
    </p:spTree>
    <p:extLst>
      <p:ext uri="{BB962C8B-B14F-4D97-AF65-F5344CB8AC3E}">
        <p14:creationId xmlns:p14="http://schemas.microsoft.com/office/powerpoint/2010/main" val="2123751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42</a:t>
            </a:fld>
            <a:endParaRPr lang="tr-TR"/>
          </a:p>
        </p:txBody>
      </p:sp>
    </p:spTree>
    <p:extLst>
      <p:ext uri="{BB962C8B-B14F-4D97-AF65-F5344CB8AC3E}">
        <p14:creationId xmlns:p14="http://schemas.microsoft.com/office/powerpoint/2010/main" val="212375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64"/>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4949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9098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39"/>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2920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347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6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6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6140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660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3698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700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30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8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77"/>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77"/>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1715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72"/>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5" name="4 Altbilgi Yer Tutucusu"/>
          <p:cNvSpPr>
            <a:spLocks noGrp="1"/>
          </p:cNvSpPr>
          <p:nvPr>
            <p:ph type="ftr" sz="quarter" idx="11"/>
          </p:nvPr>
        </p:nvSpPr>
        <p:spPr/>
        <p:txBody>
          <a:bodyPr/>
          <a:lstStyle/>
          <a:p>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42703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5" name="4 Altbilgi Yer Tutucusu"/>
          <p:cNvSpPr>
            <a:spLocks noGrp="1"/>
          </p:cNvSpPr>
          <p:nvPr>
            <p:ph type="ftr" sz="quarter" idx="11"/>
          </p:nvPr>
        </p:nvSpPr>
        <p:spPr/>
        <p:txBody>
          <a:bodyPr/>
          <a:lstStyle/>
          <a:p>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755544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47"/>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5" name="4 Altbilgi Yer Tutucusu"/>
          <p:cNvSpPr>
            <a:spLocks noGrp="1"/>
          </p:cNvSpPr>
          <p:nvPr>
            <p:ph type="ftr" sz="quarter" idx="11"/>
          </p:nvPr>
        </p:nvSpPr>
        <p:spPr/>
        <p:txBody>
          <a:bodyPr/>
          <a:lstStyle/>
          <a:p>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96540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6" name="5 Altbilgi Yer Tutucusu"/>
          <p:cNvSpPr>
            <a:spLocks noGrp="1"/>
          </p:cNvSpPr>
          <p:nvPr>
            <p:ph type="ftr" sz="quarter" idx="11"/>
          </p:nvPr>
        </p:nvSpPr>
        <p:spPr/>
        <p:txBody>
          <a:bodyPr/>
          <a:lstStyle/>
          <a:p>
            <a:endParaRPr lang="tr-TR">
              <a:solidFill>
                <a:prstClr val="white">
                  <a:tint val="75000"/>
                </a:prstClr>
              </a:solidFill>
            </a:endParaRPr>
          </a:p>
        </p:txBody>
      </p:sp>
      <p:sp>
        <p:nvSpPr>
          <p:cNvPr id="7" name="6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601211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9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9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8" name="7 Altbilgi Yer Tutucusu"/>
          <p:cNvSpPr>
            <a:spLocks noGrp="1"/>
          </p:cNvSpPr>
          <p:nvPr>
            <p:ph type="ftr" sz="quarter" idx="11"/>
          </p:nvPr>
        </p:nvSpPr>
        <p:spPr/>
        <p:txBody>
          <a:bodyPr/>
          <a:lstStyle/>
          <a:p>
            <a:endParaRPr lang="tr-TR">
              <a:solidFill>
                <a:prstClr val="white">
                  <a:tint val="75000"/>
                </a:prstClr>
              </a:solidFill>
            </a:endParaRPr>
          </a:p>
        </p:txBody>
      </p:sp>
      <p:sp>
        <p:nvSpPr>
          <p:cNvPr id="9" name="8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935256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4" name="3 Altbilgi Yer Tutucusu"/>
          <p:cNvSpPr>
            <a:spLocks noGrp="1"/>
          </p:cNvSpPr>
          <p:nvPr>
            <p:ph type="ftr" sz="quarter" idx="11"/>
          </p:nvPr>
        </p:nvSpPr>
        <p:spPr/>
        <p:txBody>
          <a:bodyPr/>
          <a:lstStyle/>
          <a:p>
            <a:endParaRPr lang="tr-TR">
              <a:solidFill>
                <a:prstClr val="white">
                  <a:tint val="75000"/>
                </a:prstClr>
              </a:solidFill>
            </a:endParaRPr>
          </a:p>
        </p:txBody>
      </p:sp>
      <p:sp>
        <p:nvSpPr>
          <p:cNvPr id="5" name="4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765739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3" name="2 Altbilgi Yer Tutucusu"/>
          <p:cNvSpPr>
            <a:spLocks noGrp="1"/>
          </p:cNvSpPr>
          <p:nvPr>
            <p:ph type="ftr" sz="quarter" idx="11"/>
          </p:nvPr>
        </p:nvSpPr>
        <p:spPr/>
        <p:txBody>
          <a:bodyPr/>
          <a:lstStyle/>
          <a:p>
            <a:endParaRPr lang="tr-TR">
              <a:solidFill>
                <a:prstClr val="white">
                  <a:tint val="75000"/>
                </a:prstClr>
              </a:solidFill>
            </a:endParaRPr>
          </a:p>
        </p:txBody>
      </p:sp>
      <p:sp>
        <p:nvSpPr>
          <p:cNvPr id="4" name="3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008776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9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6" name="5 Altbilgi Yer Tutucusu"/>
          <p:cNvSpPr>
            <a:spLocks noGrp="1"/>
          </p:cNvSpPr>
          <p:nvPr>
            <p:ph type="ftr" sz="quarter" idx="11"/>
          </p:nvPr>
        </p:nvSpPr>
        <p:spPr/>
        <p:txBody>
          <a:bodyPr/>
          <a:lstStyle/>
          <a:p>
            <a:endParaRPr lang="tr-TR">
              <a:solidFill>
                <a:prstClr val="white">
                  <a:tint val="75000"/>
                </a:prstClr>
              </a:solidFill>
            </a:endParaRPr>
          </a:p>
        </p:txBody>
      </p:sp>
      <p:sp>
        <p:nvSpPr>
          <p:cNvPr id="7" name="6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809704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6" name="5 Altbilgi Yer Tutucusu"/>
          <p:cNvSpPr>
            <a:spLocks noGrp="1"/>
          </p:cNvSpPr>
          <p:nvPr>
            <p:ph type="ftr" sz="quarter" idx="11"/>
          </p:nvPr>
        </p:nvSpPr>
        <p:spPr/>
        <p:txBody>
          <a:bodyPr/>
          <a:lstStyle/>
          <a:p>
            <a:endParaRPr lang="tr-TR">
              <a:solidFill>
                <a:prstClr val="white">
                  <a:tint val="75000"/>
                </a:prstClr>
              </a:solidFill>
            </a:endParaRPr>
          </a:p>
        </p:txBody>
      </p:sp>
      <p:sp>
        <p:nvSpPr>
          <p:cNvPr id="7" name="6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926216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5" name="4 Altbilgi Yer Tutucusu"/>
          <p:cNvSpPr>
            <a:spLocks noGrp="1"/>
          </p:cNvSpPr>
          <p:nvPr>
            <p:ph type="ftr" sz="quarter" idx="11"/>
          </p:nvPr>
        </p:nvSpPr>
        <p:spPr/>
        <p:txBody>
          <a:bodyPr/>
          <a:lstStyle/>
          <a:p>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67293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85"/>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85"/>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5" name="4 Altbilgi Yer Tutucusu"/>
          <p:cNvSpPr>
            <a:spLocks noGrp="1"/>
          </p:cNvSpPr>
          <p:nvPr>
            <p:ph type="ftr" sz="quarter" idx="11"/>
          </p:nvPr>
        </p:nvSpPr>
        <p:spPr/>
        <p:txBody>
          <a:bodyPr/>
          <a:lstStyle/>
          <a:p>
            <a:endParaRPr lang="tr-TR">
              <a:solidFill>
                <a:prstClr val="white">
                  <a:tint val="75000"/>
                </a:prstClr>
              </a:solidFill>
            </a:endParaRPr>
          </a:p>
        </p:txBody>
      </p:sp>
      <p:sp>
        <p:nvSpPr>
          <p:cNvPr id="6" name="5 Slayt Numarası Yer Tutucusu"/>
          <p:cNvSpPr>
            <a:spLocks noGrp="1"/>
          </p:cNvSpPr>
          <p:nvPr>
            <p:ph type="sldNum" sz="quarter" idx="12"/>
          </p:nvPr>
        </p:nvSpPr>
        <p:spPr/>
        <p:txBody>
          <a:body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81749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alpha val="60000"/>
          </a:srgb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8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5.9.2019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8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8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270728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B0F0">
            <a:alpha val="60000"/>
          </a:srgbClr>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639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B2BA0-71A0-4C92-A68D-6CCE7D2F74BC}" type="datetimeFigureOut">
              <a:rPr lang="tr-TR" smtClean="0">
                <a:solidFill>
                  <a:prstClr val="white">
                    <a:tint val="75000"/>
                  </a:prstClr>
                </a:solidFill>
              </a:rPr>
              <a:pPr/>
              <a:t>5.9.2019</a:t>
            </a:fld>
            <a:endParaRPr lang="tr-TR">
              <a:solidFill>
                <a:prstClr val="white">
                  <a:tint val="75000"/>
                </a:prstClr>
              </a:solidFill>
            </a:endParaRPr>
          </a:p>
        </p:txBody>
      </p:sp>
      <p:sp>
        <p:nvSpPr>
          <p:cNvPr id="5" name="4 Altbilgi Yer Tutucusu"/>
          <p:cNvSpPr>
            <a:spLocks noGrp="1"/>
          </p:cNvSpPr>
          <p:nvPr>
            <p:ph type="ftr" sz="quarter" idx="3"/>
          </p:nvPr>
        </p:nvSpPr>
        <p:spPr>
          <a:xfrm>
            <a:off x="4165600" y="635639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5 Slayt Numarası Yer Tutucusu"/>
          <p:cNvSpPr>
            <a:spLocks noGrp="1"/>
          </p:cNvSpPr>
          <p:nvPr>
            <p:ph type="sldNum" sz="quarter" idx="4"/>
          </p:nvPr>
        </p:nvSpPr>
        <p:spPr>
          <a:xfrm>
            <a:off x="8737600" y="635639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DFA514-EBE2-4630-BD49-765B16DC8523}"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50804357"/>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lu Çerçeve 5"/>
          <p:cNvSpPr/>
          <p:nvPr/>
        </p:nvSpPr>
        <p:spPr>
          <a:xfrm>
            <a:off x="304800" y="315686"/>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2.</a:t>
            </a:r>
          </a:p>
          <a:p>
            <a:r>
              <a:rPr lang="tr-TR" sz="4800" b="1" dirty="0" smtClean="0"/>
              <a:t>Ünite</a:t>
            </a:r>
            <a:endParaRPr lang="tr-TR" sz="4800" b="1" dirty="0"/>
          </a:p>
        </p:txBody>
      </p:sp>
      <p:sp>
        <p:nvSpPr>
          <p:cNvPr id="7" name="Metin kutusu 6"/>
          <p:cNvSpPr txBox="1"/>
          <p:nvPr/>
        </p:nvSpPr>
        <p:spPr>
          <a:xfrm>
            <a:off x="901337" y="2217889"/>
            <a:ext cx="10280469" cy="3785652"/>
          </a:xfrm>
          <a:prstGeom prst="rect">
            <a:avLst/>
          </a:prstGeom>
          <a:solidFill>
            <a:srgbClr val="0070C0"/>
          </a:solidFill>
          <a:ln w="88900">
            <a:solidFill>
              <a:schemeClr val="bg1"/>
            </a:solidFill>
          </a:ln>
        </p:spPr>
        <p:txBody>
          <a:bodyPr wrap="square" rtlCol="0">
            <a:spAutoFit/>
          </a:bodyPr>
          <a:lstStyle/>
          <a:p>
            <a:pPr algn="ctr"/>
            <a:r>
              <a:rPr lang="tr-TR" sz="8000" b="1" dirty="0" smtClean="0">
                <a:latin typeface="Cambria" pitchFamily="18" charset="0"/>
              </a:rPr>
              <a:t>BEYLİKTEN DEVLETE OSMANLI SİYASETİ</a:t>
            </a:r>
          </a:p>
          <a:p>
            <a:pPr algn="ctr"/>
            <a:r>
              <a:rPr lang="tr-TR" sz="8000" b="1" dirty="0" smtClean="0">
                <a:latin typeface="Cambria" pitchFamily="18" charset="0"/>
              </a:rPr>
              <a:t> 1302-1453</a:t>
            </a:r>
            <a:endParaRPr lang="tr-TR" sz="8000" b="1" dirty="0">
              <a:latin typeface="Cambria" pitchFamily="18" charset="0"/>
            </a:endParaRPr>
          </a:p>
        </p:txBody>
      </p:sp>
      <p:pic>
        <p:nvPicPr>
          <p:cNvPr id="1026"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2857" y="4767262"/>
            <a:ext cx="1764393" cy="1806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14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ağ Ok 1"/>
          <p:cNvSpPr/>
          <p:nvPr/>
        </p:nvSpPr>
        <p:spPr>
          <a:xfrm>
            <a:off x="685802" y="5119116"/>
            <a:ext cx="3095241"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ağ Ok 7"/>
          <p:cNvSpPr/>
          <p:nvPr/>
        </p:nvSpPr>
        <p:spPr>
          <a:xfrm rot="16200000">
            <a:off x="2516123" y="3582924"/>
            <a:ext cx="2529840"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Sağ Ok 10"/>
          <p:cNvSpPr/>
          <p:nvPr/>
        </p:nvSpPr>
        <p:spPr>
          <a:xfrm>
            <a:off x="4061459" y="2318004"/>
            <a:ext cx="2529840"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Sağ Ok 11"/>
          <p:cNvSpPr/>
          <p:nvPr/>
        </p:nvSpPr>
        <p:spPr>
          <a:xfrm rot="5400000">
            <a:off x="5457443" y="3854196"/>
            <a:ext cx="2529840"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Sağ Ok 13"/>
          <p:cNvSpPr/>
          <p:nvPr/>
        </p:nvSpPr>
        <p:spPr>
          <a:xfrm>
            <a:off x="6982966" y="5090160"/>
            <a:ext cx="3398519"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685802" y="5745480"/>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1299</a:t>
            </a:r>
            <a:endParaRPr lang="tr-TR" sz="2000" b="1" dirty="0">
              <a:solidFill>
                <a:schemeClr val="bg1"/>
              </a:solidFill>
              <a:latin typeface="Cambria" pitchFamily="18" charset="0"/>
            </a:endParaRPr>
          </a:p>
        </p:txBody>
      </p:sp>
      <p:sp>
        <p:nvSpPr>
          <p:cNvPr id="15" name="Dikdörtgen 14"/>
          <p:cNvSpPr/>
          <p:nvPr/>
        </p:nvSpPr>
        <p:spPr>
          <a:xfrm>
            <a:off x="1722120" y="5745480"/>
            <a:ext cx="1203960"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bg1"/>
                </a:solidFill>
                <a:latin typeface="Cambria" pitchFamily="18" charset="0"/>
              </a:rPr>
              <a:t>Kuruluş</a:t>
            </a:r>
            <a:endParaRPr lang="tr-TR" sz="2000" b="1" dirty="0">
              <a:solidFill>
                <a:schemeClr val="bg1"/>
              </a:solidFill>
              <a:latin typeface="Cambria" pitchFamily="18" charset="0"/>
            </a:endParaRPr>
          </a:p>
        </p:txBody>
      </p:sp>
      <p:sp>
        <p:nvSpPr>
          <p:cNvPr id="19" name="Dikdörtgen 18"/>
          <p:cNvSpPr/>
          <p:nvPr/>
        </p:nvSpPr>
        <p:spPr>
          <a:xfrm>
            <a:off x="3096767" y="5745480"/>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1453</a:t>
            </a:r>
            <a:endParaRPr lang="tr-TR" sz="2000" b="1" dirty="0">
              <a:solidFill>
                <a:schemeClr val="bg1"/>
              </a:solidFill>
              <a:latin typeface="Cambria" pitchFamily="18" charset="0"/>
            </a:endParaRPr>
          </a:p>
        </p:txBody>
      </p:sp>
      <p:sp>
        <p:nvSpPr>
          <p:cNvPr id="20" name="Dikdörtgen 19"/>
          <p:cNvSpPr/>
          <p:nvPr/>
        </p:nvSpPr>
        <p:spPr>
          <a:xfrm rot="16200000">
            <a:off x="2140457" y="3592831"/>
            <a:ext cx="2430780" cy="36576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Yükselme</a:t>
            </a:r>
            <a:endParaRPr lang="tr-TR" sz="2000" b="1" dirty="0">
              <a:solidFill>
                <a:schemeClr val="bg1"/>
              </a:solidFill>
              <a:latin typeface="Cambria" pitchFamily="18" charset="0"/>
            </a:endParaRPr>
          </a:p>
        </p:txBody>
      </p:sp>
      <p:sp>
        <p:nvSpPr>
          <p:cNvPr id="21" name="Dikdörtgen 20"/>
          <p:cNvSpPr/>
          <p:nvPr/>
        </p:nvSpPr>
        <p:spPr>
          <a:xfrm>
            <a:off x="2926082" y="1952244"/>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1579</a:t>
            </a:r>
            <a:endParaRPr lang="tr-TR" sz="2000" b="1" dirty="0">
              <a:solidFill>
                <a:schemeClr val="bg1"/>
              </a:solidFill>
              <a:latin typeface="Cambria" pitchFamily="18" charset="0"/>
            </a:endParaRPr>
          </a:p>
        </p:txBody>
      </p:sp>
      <p:sp>
        <p:nvSpPr>
          <p:cNvPr id="22" name="Dikdörtgen 21"/>
          <p:cNvSpPr/>
          <p:nvPr/>
        </p:nvSpPr>
        <p:spPr>
          <a:xfrm>
            <a:off x="4158991" y="1952244"/>
            <a:ext cx="2389636"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Duraklama</a:t>
            </a:r>
            <a:endParaRPr lang="tr-TR" sz="2000" b="1" dirty="0">
              <a:solidFill>
                <a:schemeClr val="bg1"/>
              </a:solidFill>
              <a:latin typeface="Cambria" pitchFamily="18" charset="0"/>
            </a:endParaRPr>
          </a:p>
        </p:txBody>
      </p:sp>
      <p:sp>
        <p:nvSpPr>
          <p:cNvPr id="23" name="Dikdörtgen 22"/>
          <p:cNvSpPr/>
          <p:nvPr/>
        </p:nvSpPr>
        <p:spPr>
          <a:xfrm>
            <a:off x="6737602" y="1952244"/>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1699</a:t>
            </a:r>
            <a:endParaRPr lang="tr-TR" sz="2000" b="1" dirty="0">
              <a:solidFill>
                <a:schemeClr val="bg1"/>
              </a:solidFill>
              <a:latin typeface="Cambria" pitchFamily="18" charset="0"/>
            </a:endParaRPr>
          </a:p>
        </p:txBody>
      </p:sp>
      <p:sp>
        <p:nvSpPr>
          <p:cNvPr id="24" name="Dikdörtgen 23"/>
          <p:cNvSpPr/>
          <p:nvPr/>
        </p:nvSpPr>
        <p:spPr>
          <a:xfrm rot="16200000">
            <a:off x="5868161" y="3656838"/>
            <a:ext cx="2558796"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t"/>
          <a:lstStyle/>
          <a:p>
            <a:pPr algn="ctr"/>
            <a:r>
              <a:rPr lang="tr-TR" sz="2000" b="1" dirty="0" smtClean="0">
                <a:solidFill>
                  <a:schemeClr val="bg1"/>
                </a:solidFill>
                <a:latin typeface="Cambria" pitchFamily="18" charset="0"/>
              </a:rPr>
              <a:t>Ge</a:t>
            </a:r>
          </a:p>
          <a:p>
            <a:pPr algn="ctr"/>
            <a:r>
              <a:rPr lang="tr-TR" sz="2000" b="1" dirty="0" smtClean="0">
                <a:solidFill>
                  <a:schemeClr val="bg1"/>
                </a:solidFill>
                <a:latin typeface="Cambria" pitchFamily="18" charset="0"/>
              </a:rPr>
              <a:t>r</a:t>
            </a:r>
          </a:p>
          <a:p>
            <a:pPr algn="ctr"/>
            <a:r>
              <a:rPr lang="tr-TR" sz="2000" b="1" dirty="0" smtClean="0">
                <a:solidFill>
                  <a:schemeClr val="bg1"/>
                </a:solidFill>
                <a:latin typeface="Cambria" pitchFamily="18" charset="0"/>
              </a:rPr>
              <a:t>i</a:t>
            </a:r>
          </a:p>
          <a:p>
            <a:pPr algn="ctr"/>
            <a:r>
              <a:rPr lang="tr-TR" sz="2000" b="1" dirty="0" smtClean="0">
                <a:solidFill>
                  <a:schemeClr val="bg1"/>
                </a:solidFill>
                <a:latin typeface="Cambria" pitchFamily="18" charset="0"/>
              </a:rPr>
              <a:t>l</a:t>
            </a:r>
          </a:p>
          <a:p>
            <a:pPr algn="ctr"/>
            <a:r>
              <a:rPr lang="tr-TR" sz="2000" b="1" dirty="0" smtClean="0">
                <a:solidFill>
                  <a:schemeClr val="bg1"/>
                </a:solidFill>
                <a:latin typeface="Cambria" pitchFamily="18" charset="0"/>
              </a:rPr>
              <a:t>e</a:t>
            </a:r>
          </a:p>
          <a:p>
            <a:pPr algn="ctr"/>
            <a:r>
              <a:rPr lang="tr-TR" sz="2000" b="1" dirty="0">
                <a:solidFill>
                  <a:schemeClr val="bg1"/>
                </a:solidFill>
                <a:latin typeface="Cambria" pitchFamily="18" charset="0"/>
              </a:rPr>
              <a:t>m</a:t>
            </a:r>
            <a:endParaRPr lang="tr-TR" sz="2000" b="1" dirty="0" smtClean="0">
              <a:solidFill>
                <a:schemeClr val="bg1"/>
              </a:solidFill>
              <a:latin typeface="Cambria" pitchFamily="18" charset="0"/>
            </a:endParaRPr>
          </a:p>
          <a:p>
            <a:pPr algn="ctr"/>
            <a:r>
              <a:rPr lang="tr-TR" sz="2000" b="1" dirty="0" smtClean="0">
                <a:solidFill>
                  <a:schemeClr val="bg1"/>
                </a:solidFill>
                <a:latin typeface="Cambria" pitchFamily="18" charset="0"/>
              </a:rPr>
              <a:t>e</a:t>
            </a:r>
            <a:endParaRPr lang="tr-TR" sz="2000" b="1" dirty="0">
              <a:solidFill>
                <a:schemeClr val="bg1"/>
              </a:solidFill>
              <a:latin typeface="Cambria" pitchFamily="18" charset="0"/>
            </a:endParaRPr>
          </a:p>
        </p:txBody>
      </p:sp>
      <p:sp>
        <p:nvSpPr>
          <p:cNvPr id="25" name="Dikdörtgen 24"/>
          <p:cNvSpPr/>
          <p:nvPr/>
        </p:nvSpPr>
        <p:spPr>
          <a:xfrm>
            <a:off x="6982966" y="5603748"/>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1792</a:t>
            </a:r>
            <a:endParaRPr lang="tr-TR" sz="2000" b="1" dirty="0">
              <a:solidFill>
                <a:schemeClr val="bg1"/>
              </a:solidFill>
              <a:latin typeface="Cambria" pitchFamily="18" charset="0"/>
            </a:endParaRPr>
          </a:p>
        </p:txBody>
      </p:sp>
      <p:sp>
        <p:nvSpPr>
          <p:cNvPr id="26" name="Dikdörtgen 25"/>
          <p:cNvSpPr/>
          <p:nvPr/>
        </p:nvSpPr>
        <p:spPr>
          <a:xfrm>
            <a:off x="8077200" y="5603748"/>
            <a:ext cx="1203960"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bg1"/>
                </a:solidFill>
                <a:latin typeface="Cambria" pitchFamily="18" charset="0"/>
              </a:rPr>
              <a:t>Dağılma</a:t>
            </a:r>
            <a:endParaRPr lang="tr-TR" sz="2000" b="1" dirty="0">
              <a:solidFill>
                <a:schemeClr val="bg1"/>
              </a:solidFill>
              <a:latin typeface="Cambria" pitchFamily="18" charset="0"/>
            </a:endParaRPr>
          </a:p>
        </p:txBody>
      </p:sp>
      <p:sp>
        <p:nvSpPr>
          <p:cNvPr id="27" name="Dikdörtgen 26"/>
          <p:cNvSpPr/>
          <p:nvPr/>
        </p:nvSpPr>
        <p:spPr>
          <a:xfrm>
            <a:off x="9497566" y="5603748"/>
            <a:ext cx="883919"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1922</a:t>
            </a:r>
            <a:endParaRPr lang="tr-TR" sz="2000" b="1" dirty="0">
              <a:solidFill>
                <a:schemeClr val="bg1"/>
              </a:solidFill>
              <a:latin typeface="Cambria" pitchFamily="18" charset="0"/>
            </a:endParaRPr>
          </a:p>
        </p:txBody>
      </p:sp>
      <p:sp>
        <p:nvSpPr>
          <p:cNvPr id="28" name="Dikdörtgen 27"/>
          <p:cNvSpPr/>
          <p:nvPr/>
        </p:nvSpPr>
        <p:spPr>
          <a:xfrm>
            <a:off x="10515600" y="5603748"/>
            <a:ext cx="1508760" cy="36576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bg1"/>
                </a:solidFill>
                <a:latin typeface="Cambria" pitchFamily="18" charset="0"/>
              </a:rPr>
              <a:t>THE BİTTİ</a:t>
            </a:r>
            <a:endParaRPr lang="tr-TR" sz="2000" b="1" dirty="0">
              <a:solidFill>
                <a:schemeClr val="bg1"/>
              </a:solidFill>
              <a:latin typeface="Cambria" pitchFamily="18" charset="0"/>
            </a:endParaRPr>
          </a:p>
        </p:txBody>
      </p:sp>
    </p:spTree>
    <p:extLst>
      <p:ext uri="{BB962C8B-B14F-4D97-AF65-F5344CB8AC3E}">
        <p14:creationId xmlns:p14="http://schemas.microsoft.com/office/powerpoint/2010/main" val="9321448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726" y="203202"/>
            <a:ext cx="11766551" cy="645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1939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2413548570"/>
              </p:ext>
            </p:extLst>
          </p:nvPr>
        </p:nvGraphicFramePr>
        <p:xfrm>
          <a:off x="824547" y="-167639"/>
          <a:ext cx="10302240" cy="5090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Yusuf Kerem DUMAN\Desktop\pp,550x550.u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7159" y="3318351"/>
            <a:ext cx="4057015" cy="2476818"/>
          </a:xfrm>
          <a:prstGeom prst="rect">
            <a:avLst/>
          </a:prstGeom>
          <a:noFill/>
          <a:extLst>
            <a:ext uri="{909E8E84-426E-40DD-AFC4-6F175D3DCCD1}">
              <a14:hiddenFill xmlns:a14="http://schemas.microsoft.com/office/drawing/2010/main">
                <a:solidFill>
                  <a:srgbClr val="FFFFFF"/>
                </a:solidFill>
              </a14:hiddenFill>
            </a:ext>
          </a:extLst>
        </p:spPr>
      </p:pic>
      <p:sp>
        <p:nvSpPr>
          <p:cNvPr id="10" name="5 Başlık"/>
          <p:cNvSpPr txBox="1">
            <a:spLocks/>
          </p:cNvSpPr>
          <p:nvPr/>
        </p:nvSpPr>
        <p:spPr>
          <a:xfrm>
            <a:off x="1737032" y="5814865"/>
            <a:ext cx="8477267" cy="932816"/>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000" b="1" i="0" u="none" strike="noStrike" kern="1200" cap="none" spc="0" normalizeH="0" baseline="0" noProof="0" dirty="0" smtClean="0">
                <a:ln>
                  <a:noFill/>
                </a:ln>
                <a:solidFill>
                  <a:schemeClr val="bg1"/>
                </a:solidFill>
                <a:effectLst/>
                <a:uLnTx/>
                <a:uFillTx/>
                <a:latin typeface="Comic Sans MS" pitchFamily="66" charset="0"/>
              </a:rPr>
              <a:t> </a:t>
            </a:r>
            <a:r>
              <a:rPr kumimoji="0" lang="tr-TR" sz="2400" b="1" i="0" u="none" strike="noStrike" kern="1200" cap="none" spc="0" normalizeH="0" baseline="0" noProof="0" dirty="0" smtClean="0">
                <a:ln>
                  <a:noFill/>
                </a:ln>
                <a:solidFill>
                  <a:schemeClr val="bg1"/>
                </a:solidFill>
                <a:effectLst/>
                <a:uLnTx/>
                <a:uFillTx/>
                <a:latin typeface="Comic Sans MS" pitchFamily="66" charset="0"/>
              </a:rPr>
              <a:t>KAYI</a:t>
            </a:r>
          </a:p>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dirty="0" smtClean="0">
                <a:solidFill>
                  <a:schemeClr val="bg1"/>
                </a:solidFill>
                <a:latin typeface="Comic Sans MS" pitchFamily="66" charset="0"/>
              </a:rPr>
              <a:t>Sağlam,güçlü,kuvvetli</a:t>
            </a:r>
            <a:endParaRPr kumimoji="0" lang="tr-TR" sz="2400" b="1" i="0" u="none" strike="noStrike" kern="1200" cap="none" spc="0" normalizeH="0" baseline="0" noProof="0" dirty="0" smtClean="0">
              <a:ln>
                <a:noFill/>
              </a:ln>
              <a:solidFill>
                <a:schemeClr val="bg1"/>
              </a:solidFill>
              <a:effectLst/>
              <a:uLnTx/>
              <a:uFillTx/>
              <a:latin typeface="Comic Sans MS" pitchFamily="66" charset="0"/>
            </a:endParaRPr>
          </a:p>
        </p:txBody>
      </p:sp>
    </p:spTree>
    <p:extLst>
      <p:ext uri="{BB962C8B-B14F-4D97-AF65-F5344CB8AC3E}">
        <p14:creationId xmlns:p14="http://schemas.microsoft.com/office/powerpoint/2010/main" val="29093372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876300" y="262289"/>
            <a:ext cx="458397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Osmanlıların Anadolu'ya Gelişleri</a:t>
            </a:r>
            <a:endParaRPr lang="tr-TR" sz="2400" b="1" dirty="0">
              <a:solidFill>
                <a:schemeClr val="tx1"/>
              </a:solidFill>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1" name="Yukarı Bükülü Ok 40"/>
          <p:cNvSpPr/>
          <p:nvPr/>
        </p:nvSpPr>
        <p:spPr>
          <a:xfrm rot="5400000">
            <a:off x="884641" y="1264122"/>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6" name="5 Başlık"/>
          <p:cNvSpPr txBox="1">
            <a:spLocks/>
          </p:cNvSpPr>
          <p:nvPr/>
        </p:nvSpPr>
        <p:spPr>
          <a:xfrm>
            <a:off x="1412797" y="947639"/>
            <a:ext cx="10461340" cy="9987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Bir uç beyliği olan Osmanlılar, </a:t>
            </a:r>
            <a:r>
              <a:rPr lang="tr-TR" sz="2000" b="1" dirty="0">
                <a:solidFill>
                  <a:srgbClr val="FF0000"/>
                </a:solidFill>
                <a:latin typeface="Comic Sans MS" pitchFamily="66" charset="0"/>
              </a:rPr>
              <a:t>Ertuğrul Gazi </a:t>
            </a:r>
            <a:r>
              <a:rPr lang="tr-TR" sz="2000" b="1" dirty="0">
                <a:solidFill>
                  <a:schemeClr val="bg1"/>
                </a:solidFill>
                <a:latin typeface="Comic Sans MS" pitchFamily="66" charset="0"/>
              </a:rPr>
              <a:t>önderliğinde ilk olarak </a:t>
            </a:r>
            <a:r>
              <a:rPr lang="tr-TR" sz="2000" b="1" dirty="0">
                <a:solidFill>
                  <a:srgbClr val="FF0000"/>
                </a:solidFill>
                <a:latin typeface="Comic Sans MS" pitchFamily="66" charset="0"/>
              </a:rPr>
              <a:t>Van</a:t>
            </a:r>
            <a:r>
              <a:rPr lang="tr-TR" sz="2000" b="1" dirty="0">
                <a:solidFill>
                  <a:schemeClr val="bg1"/>
                </a:solidFill>
                <a:latin typeface="Comic Sans MS" pitchFamily="66" charset="0"/>
              </a:rPr>
              <a:t> yakınlarındaki </a:t>
            </a:r>
            <a:r>
              <a:rPr lang="tr-TR" sz="2000" b="1" dirty="0">
                <a:solidFill>
                  <a:srgbClr val="FF0000"/>
                </a:solidFill>
                <a:latin typeface="Comic Sans MS" pitchFamily="66" charset="0"/>
              </a:rPr>
              <a:t>Ahlat</a:t>
            </a:r>
            <a:r>
              <a:rPr lang="tr-TR" sz="2000" b="1" dirty="0">
                <a:solidFill>
                  <a:schemeClr val="bg1"/>
                </a:solidFill>
                <a:latin typeface="Comic Sans MS" pitchFamily="66" charset="0"/>
              </a:rPr>
              <a:t> yöresine, daha sonra da </a:t>
            </a:r>
            <a:r>
              <a:rPr lang="tr-TR" sz="2000" b="1" dirty="0">
                <a:solidFill>
                  <a:srgbClr val="FF0000"/>
                </a:solidFill>
                <a:latin typeface="Comic Sans MS" pitchFamily="66" charset="0"/>
              </a:rPr>
              <a:t>Ankara yakınlarındaki Karacadağ </a:t>
            </a:r>
            <a:r>
              <a:rPr lang="tr-TR" sz="2000" b="1" dirty="0">
                <a:solidFill>
                  <a:schemeClr val="bg1"/>
                </a:solidFill>
                <a:latin typeface="Comic Sans MS" pitchFamily="66" charset="0"/>
              </a:rPr>
              <a:t>bölgesine yerleştirilmişlerdir.</a:t>
            </a:r>
          </a:p>
        </p:txBody>
      </p:sp>
      <p:sp>
        <p:nvSpPr>
          <p:cNvPr id="35" name="5 Başlık"/>
          <p:cNvSpPr txBox="1">
            <a:spLocks/>
          </p:cNvSpPr>
          <p:nvPr/>
        </p:nvSpPr>
        <p:spPr>
          <a:xfrm>
            <a:off x="1416021" y="3518847"/>
            <a:ext cx="10461340" cy="10668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Osmanlı Devleti’nin temelleri </a:t>
            </a:r>
            <a:r>
              <a:rPr lang="tr-TR" sz="2000" b="1" dirty="0">
                <a:solidFill>
                  <a:srgbClr val="FF0000"/>
                </a:solidFill>
                <a:latin typeface="Comic Sans MS" pitchFamily="66" charset="0"/>
              </a:rPr>
              <a:t>Ertuğrul Gazi </a:t>
            </a:r>
            <a:r>
              <a:rPr lang="tr-TR" sz="2000" b="1" dirty="0">
                <a:solidFill>
                  <a:schemeClr val="bg1"/>
                </a:solidFill>
                <a:latin typeface="Comic Sans MS" pitchFamily="66" charset="0"/>
              </a:rPr>
              <a:t>döneminde atılmış, onun ölümünden sonra ise Anadolu Selçuklu Devleti’nin otoritesini kaybetmesi üzerine oğlu </a:t>
            </a:r>
            <a:r>
              <a:rPr lang="tr-TR" sz="2000" b="1" dirty="0">
                <a:solidFill>
                  <a:srgbClr val="FF0000"/>
                </a:solidFill>
                <a:latin typeface="Comic Sans MS" pitchFamily="66" charset="0"/>
              </a:rPr>
              <a:t>Osman Bey </a:t>
            </a:r>
            <a:r>
              <a:rPr lang="tr-TR" sz="2000" b="1" dirty="0">
                <a:solidFill>
                  <a:schemeClr val="bg1"/>
                </a:solidFill>
                <a:latin typeface="Comic Sans MS" pitchFamily="66" charset="0"/>
              </a:rPr>
              <a:t>1299’da bağımsızlığını ilan etmiştir.</a:t>
            </a:r>
          </a:p>
        </p:txBody>
      </p:sp>
      <p:sp>
        <p:nvSpPr>
          <p:cNvPr id="31" name="Yukarı Bükülü Ok 30"/>
          <p:cNvSpPr/>
          <p:nvPr/>
        </p:nvSpPr>
        <p:spPr>
          <a:xfrm rot="5400000">
            <a:off x="920341" y="2333064"/>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13" name="5 Başlık"/>
          <p:cNvSpPr txBox="1">
            <a:spLocks/>
          </p:cNvSpPr>
          <p:nvPr/>
        </p:nvSpPr>
        <p:spPr>
          <a:xfrm>
            <a:off x="1416021" y="2209076"/>
            <a:ext cx="10461340" cy="10668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dirty="0">
                <a:solidFill>
                  <a:schemeClr val="bg1"/>
                </a:solidFill>
                <a:latin typeface="Comic Sans MS" pitchFamily="66" charset="0"/>
              </a:rPr>
              <a:t>Bir süre sonra ise </a:t>
            </a:r>
            <a:r>
              <a:rPr lang="tr-TR" sz="2000" b="1" dirty="0">
                <a:solidFill>
                  <a:srgbClr val="FF0000"/>
                </a:solidFill>
                <a:latin typeface="Comic Sans MS" pitchFamily="66" charset="0"/>
              </a:rPr>
              <a:t>Söğüt</a:t>
            </a:r>
            <a:r>
              <a:rPr lang="tr-TR" sz="2000" b="1" dirty="0">
                <a:solidFill>
                  <a:schemeClr val="bg1"/>
                </a:solidFill>
                <a:latin typeface="Comic Sans MS" pitchFamily="66" charset="0"/>
              </a:rPr>
              <a:t> (yaylak) ve </a:t>
            </a:r>
            <a:r>
              <a:rPr lang="tr-TR" sz="2000" b="1" dirty="0">
                <a:solidFill>
                  <a:srgbClr val="FF0000"/>
                </a:solidFill>
                <a:latin typeface="Comic Sans MS" pitchFamily="66" charset="0"/>
              </a:rPr>
              <a:t>Domaniç’i</a:t>
            </a:r>
            <a:r>
              <a:rPr lang="tr-TR" sz="2000" b="1" dirty="0">
                <a:solidFill>
                  <a:schemeClr val="bg1"/>
                </a:solidFill>
                <a:latin typeface="Comic Sans MS" pitchFamily="66" charset="0"/>
              </a:rPr>
              <a:t> (kışlak) Bizans’tan alarak buralara yerleşmişlerdir</a:t>
            </a:r>
            <a:endParaRPr lang="tr-TR" sz="2000" b="1" dirty="0" smtClean="0">
              <a:solidFill>
                <a:schemeClr val="bg1"/>
              </a:solidFill>
              <a:latin typeface="Comic Sans MS" pitchFamily="66" charset="0"/>
            </a:endParaRPr>
          </a:p>
        </p:txBody>
      </p:sp>
      <p:sp>
        <p:nvSpPr>
          <p:cNvPr id="14" name="Yukarı Bükülü Ok 13"/>
          <p:cNvSpPr/>
          <p:nvPr/>
        </p:nvSpPr>
        <p:spPr>
          <a:xfrm rot="5400000">
            <a:off x="898850" y="386940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Tree>
    <p:extLst>
      <p:ext uri="{BB962C8B-B14F-4D97-AF65-F5344CB8AC3E}">
        <p14:creationId xmlns:p14="http://schemas.microsoft.com/office/powerpoint/2010/main" val="2946808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Yusuf Kerem DUMAN\Desktop\Resi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7260"/>
            <a:ext cx="12192001" cy="682074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Ok Bağlayıcısı 2"/>
          <p:cNvCxnSpPr/>
          <p:nvPr/>
        </p:nvCxnSpPr>
        <p:spPr>
          <a:xfrm>
            <a:off x="4038600" y="2529840"/>
            <a:ext cx="6263640" cy="716280"/>
          </a:xfrm>
          <a:prstGeom prst="straightConnector1">
            <a:avLst/>
          </a:prstGeom>
          <a:ln w="6985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638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876300" y="281338"/>
            <a:ext cx="6705600" cy="6648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rPr>
              <a:t>OSMANLI ANADOLUYA GELDİĞİNDE </a:t>
            </a:r>
            <a:r>
              <a:rPr lang="tr-TR" sz="2400" b="1" dirty="0" smtClean="0">
                <a:solidFill>
                  <a:schemeClr val="tx1"/>
                </a:solidFill>
              </a:rPr>
              <a:t>YAKIN DOĞU</a:t>
            </a:r>
            <a:endParaRPr lang="tr-TR" sz="2400" b="1" dirty="0">
              <a:solidFill>
                <a:schemeClr val="tx1"/>
              </a:solidFill>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1" name="Yukarı Bükülü Ok 40"/>
          <p:cNvSpPr/>
          <p:nvPr/>
        </p:nvSpPr>
        <p:spPr>
          <a:xfrm rot="5400000">
            <a:off x="816477" y="1216815"/>
            <a:ext cx="79914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398927" y="2209076"/>
            <a:ext cx="10461340" cy="17406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sz="2000" b="1" dirty="0">
                <a:solidFill>
                  <a:schemeClr val="bg1"/>
                </a:solidFill>
                <a:latin typeface="Comic Sans MS" pitchFamily="66" charset="0"/>
                <a:cs typeface="Times New Roman" pitchFamily="18" charset="0"/>
              </a:rPr>
              <a:t>-</a:t>
            </a:r>
            <a:r>
              <a:rPr lang="tr-TR" sz="2000" b="1" dirty="0" smtClean="0">
                <a:solidFill>
                  <a:schemeClr val="bg1"/>
                </a:solidFill>
                <a:latin typeface="Comic Sans MS" pitchFamily="66" charset="0"/>
                <a:cs typeface="Times New Roman" pitchFamily="18" charset="0"/>
              </a:rPr>
              <a:t>Kösedağ </a:t>
            </a:r>
            <a:r>
              <a:rPr lang="tr-TR" sz="2000" b="1" dirty="0">
                <a:solidFill>
                  <a:schemeClr val="bg1"/>
                </a:solidFill>
                <a:latin typeface="Comic Sans MS" pitchFamily="66" charset="0"/>
                <a:cs typeface="Times New Roman" pitchFamily="18" charset="0"/>
              </a:rPr>
              <a:t>Savaşıyla yıkılış sürecine girmiştir. 1243</a:t>
            </a:r>
          </a:p>
          <a:p>
            <a:pPr>
              <a:spcBef>
                <a:spcPct val="0"/>
              </a:spcBef>
              <a:defRPr/>
            </a:pPr>
            <a:r>
              <a:rPr lang="tr-TR" sz="2000" b="1" dirty="0">
                <a:solidFill>
                  <a:schemeClr val="bg1"/>
                </a:solidFill>
                <a:latin typeface="Comic Sans MS" pitchFamily="66" charset="0"/>
                <a:cs typeface="Times New Roman" pitchFamily="18" charset="0"/>
              </a:rPr>
              <a:t>-</a:t>
            </a:r>
            <a:r>
              <a:rPr lang="tr-TR" sz="2000" b="1" dirty="0" smtClean="0">
                <a:solidFill>
                  <a:schemeClr val="bg1"/>
                </a:solidFill>
                <a:latin typeface="Comic Sans MS" pitchFamily="66" charset="0"/>
                <a:cs typeface="Times New Roman" pitchFamily="18" charset="0"/>
              </a:rPr>
              <a:t>Anadolu </a:t>
            </a:r>
            <a:r>
              <a:rPr lang="tr-TR" sz="2000" b="1" dirty="0">
                <a:solidFill>
                  <a:schemeClr val="bg1"/>
                </a:solidFill>
                <a:latin typeface="Comic Sans MS" pitchFamily="66" charset="0"/>
                <a:cs typeface="Times New Roman" pitchFamily="18" charset="0"/>
              </a:rPr>
              <a:t>Selçuklu merkezi otoritesi çökmüş sadece sembolik olarak ayakta kalmıştı. Bu dönemde Anadolu Beylikleri kurulmuş böylece Anadolu’da siyasi birlik bozulmuş ve Türkmen beylikleri birbirlerine karşı üstünlük elde etmek için devamlı mücadele </a:t>
            </a:r>
            <a:r>
              <a:rPr lang="tr-TR" sz="2000" b="1" dirty="0" smtClean="0">
                <a:solidFill>
                  <a:schemeClr val="bg1"/>
                </a:solidFill>
                <a:latin typeface="Comic Sans MS" pitchFamily="66" charset="0"/>
                <a:cs typeface="Times New Roman" pitchFamily="18" charset="0"/>
              </a:rPr>
              <a:t>halindeydiler.</a:t>
            </a:r>
            <a:endParaRPr lang="tr-TR" sz="2000" b="1" dirty="0" smtClean="0">
              <a:solidFill>
                <a:schemeClr val="bg1"/>
              </a:solidFill>
              <a:latin typeface="Comic Sans MS" pitchFamily="66" charset="0"/>
            </a:endParaRPr>
          </a:p>
        </p:txBody>
      </p:sp>
      <p:sp>
        <p:nvSpPr>
          <p:cNvPr id="27" name="Dolu Çerçeve 26"/>
          <p:cNvSpPr/>
          <p:nvPr/>
        </p:nvSpPr>
        <p:spPr>
          <a:xfrm>
            <a:off x="1416021" y="1447729"/>
            <a:ext cx="37401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Anadolu Selçuklu Devleti </a:t>
            </a:r>
            <a:endParaRPr lang="tr-TR" sz="2000" b="1" dirty="0">
              <a:solidFill>
                <a:schemeClr val="tx1"/>
              </a:solidFill>
            </a:endParaRPr>
          </a:p>
        </p:txBody>
      </p:sp>
      <p:sp>
        <p:nvSpPr>
          <p:cNvPr id="31" name="Yukarı Bükülü Ok 30"/>
          <p:cNvSpPr/>
          <p:nvPr/>
        </p:nvSpPr>
        <p:spPr>
          <a:xfrm rot="5400000">
            <a:off x="-69293" y="3071398"/>
            <a:ext cx="257068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11" name="Dolu Çerçeve 10"/>
          <p:cNvSpPr/>
          <p:nvPr/>
        </p:nvSpPr>
        <p:spPr>
          <a:xfrm>
            <a:off x="1398927" y="4152829"/>
            <a:ext cx="1658583"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İlhanlılar</a:t>
            </a:r>
            <a:endParaRPr lang="tr-TR" sz="2400" b="1" dirty="0">
              <a:solidFill>
                <a:schemeClr val="tx1"/>
              </a:solidFill>
            </a:endParaRPr>
          </a:p>
        </p:txBody>
      </p:sp>
      <p:sp>
        <p:nvSpPr>
          <p:cNvPr id="12" name="5 Başlık"/>
          <p:cNvSpPr txBox="1">
            <a:spLocks/>
          </p:cNvSpPr>
          <p:nvPr/>
        </p:nvSpPr>
        <p:spPr>
          <a:xfrm>
            <a:off x="1416021" y="4894500"/>
            <a:ext cx="10461340" cy="12396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defRPr/>
            </a:pPr>
            <a:r>
              <a:rPr lang="tr-TR" sz="2000" b="1" dirty="0" smtClean="0">
                <a:solidFill>
                  <a:srgbClr val="FF0000"/>
                </a:solidFill>
                <a:latin typeface="Comic Sans MS" pitchFamily="66" charset="0"/>
                <a:cs typeface="Times New Roman" pitchFamily="18" charset="0"/>
              </a:rPr>
              <a:t>-İran'da</a:t>
            </a:r>
            <a:r>
              <a:rPr lang="tr-TR" sz="2000" b="1" dirty="0" smtClean="0">
                <a:solidFill>
                  <a:schemeClr val="bg1"/>
                </a:solidFill>
                <a:latin typeface="Comic Sans MS" pitchFamily="66" charset="0"/>
                <a:cs typeface="Times New Roman" pitchFamily="18" charset="0"/>
              </a:rPr>
              <a:t> </a:t>
            </a:r>
            <a:r>
              <a:rPr lang="tr-TR" sz="2000" b="1" dirty="0">
                <a:solidFill>
                  <a:schemeClr val="bg1"/>
                </a:solidFill>
                <a:latin typeface="Comic Sans MS" pitchFamily="66" charset="0"/>
                <a:cs typeface="Times New Roman" pitchFamily="18" charset="0"/>
              </a:rPr>
              <a:t>Moğol soyundan gelen </a:t>
            </a:r>
            <a:r>
              <a:rPr lang="tr-TR" sz="2000" b="1" dirty="0">
                <a:solidFill>
                  <a:srgbClr val="FF0000"/>
                </a:solidFill>
                <a:latin typeface="Comic Sans MS" pitchFamily="66" charset="0"/>
                <a:cs typeface="Times New Roman" pitchFamily="18" charset="0"/>
              </a:rPr>
              <a:t>HÜLAGÜ HAN </a:t>
            </a:r>
            <a:r>
              <a:rPr lang="tr-TR" sz="2000" b="1" dirty="0">
                <a:solidFill>
                  <a:schemeClr val="bg1"/>
                </a:solidFill>
                <a:latin typeface="Comic Sans MS" pitchFamily="66" charset="0"/>
                <a:cs typeface="Times New Roman" pitchFamily="18" charset="0"/>
              </a:rPr>
              <a:t>tarafından kurulmuştur. </a:t>
            </a:r>
            <a:r>
              <a:rPr lang="tr-TR" sz="2000" b="1" dirty="0">
                <a:solidFill>
                  <a:srgbClr val="FF0000"/>
                </a:solidFill>
                <a:latin typeface="Comic Sans MS" pitchFamily="66" charset="0"/>
                <a:cs typeface="Times New Roman" pitchFamily="18" charset="0"/>
              </a:rPr>
              <a:t>IRAK-İRAN-ANADOLU-KAFKASLARA</a:t>
            </a:r>
            <a:r>
              <a:rPr lang="tr-TR" sz="2000" b="1" dirty="0">
                <a:solidFill>
                  <a:schemeClr val="bg1"/>
                </a:solidFill>
                <a:latin typeface="Comic Sans MS" pitchFamily="66" charset="0"/>
                <a:cs typeface="Times New Roman" pitchFamily="18" charset="0"/>
              </a:rPr>
              <a:t> egemen oldular</a:t>
            </a:r>
          </a:p>
          <a:p>
            <a:pPr>
              <a:spcBef>
                <a:spcPct val="0"/>
              </a:spcBef>
              <a:defRPr/>
            </a:pPr>
            <a:r>
              <a:rPr lang="tr-TR" sz="2000" b="1" dirty="0" smtClean="0">
                <a:solidFill>
                  <a:schemeClr val="bg1"/>
                </a:solidFill>
                <a:latin typeface="Comic Sans MS" pitchFamily="66" charset="0"/>
                <a:cs typeface="Times New Roman" pitchFamily="18" charset="0"/>
              </a:rPr>
              <a:t>-1258 </a:t>
            </a:r>
            <a:r>
              <a:rPr lang="tr-TR" sz="2000" b="1" dirty="0">
                <a:solidFill>
                  <a:schemeClr val="bg1"/>
                </a:solidFill>
                <a:latin typeface="Comic Sans MS" pitchFamily="66" charset="0"/>
                <a:cs typeface="Times New Roman" pitchFamily="18" charset="0"/>
              </a:rPr>
              <a:t>yılında Bağdat'a girerek </a:t>
            </a:r>
            <a:r>
              <a:rPr lang="tr-TR" sz="2000" b="1" dirty="0">
                <a:solidFill>
                  <a:srgbClr val="FF0000"/>
                </a:solidFill>
                <a:latin typeface="Comic Sans MS" pitchFamily="66" charset="0"/>
                <a:cs typeface="Times New Roman" pitchFamily="18" charset="0"/>
              </a:rPr>
              <a:t>ABBASİ DEVLETİNE </a:t>
            </a:r>
            <a:r>
              <a:rPr lang="tr-TR" sz="2000" b="1" dirty="0">
                <a:solidFill>
                  <a:schemeClr val="bg1"/>
                </a:solidFill>
                <a:latin typeface="Comic Sans MS" pitchFamily="66" charset="0"/>
                <a:cs typeface="Times New Roman" pitchFamily="18" charset="0"/>
              </a:rPr>
              <a:t>son verdiler.</a:t>
            </a:r>
            <a:r>
              <a:rPr lang="tr-TR" sz="2000" b="1" dirty="0">
                <a:solidFill>
                  <a:srgbClr val="FF0000"/>
                </a:solidFill>
                <a:latin typeface="Comic Sans MS" pitchFamily="66" charset="0"/>
                <a:cs typeface="Times New Roman" pitchFamily="18" charset="0"/>
              </a:rPr>
              <a:t>1335 </a:t>
            </a:r>
            <a:r>
              <a:rPr lang="tr-TR" sz="2000" b="1" dirty="0">
                <a:solidFill>
                  <a:schemeClr val="bg1"/>
                </a:solidFill>
                <a:latin typeface="Comic Sans MS" pitchFamily="66" charset="0"/>
                <a:cs typeface="Times New Roman" pitchFamily="18" charset="0"/>
              </a:rPr>
              <a:t>yıkıldılar.             </a:t>
            </a:r>
            <a:endParaRPr lang="tr-TR" sz="2000" b="1" dirty="0">
              <a:solidFill>
                <a:schemeClr val="bg1"/>
              </a:solidFill>
              <a:latin typeface="Comic Sans MS" pitchFamily="66" charset="0"/>
            </a:endParaRPr>
          </a:p>
        </p:txBody>
      </p:sp>
    </p:spTree>
    <p:extLst>
      <p:ext uri="{BB962C8B-B14F-4D97-AF65-F5344CB8AC3E}">
        <p14:creationId xmlns:p14="http://schemas.microsoft.com/office/powerpoint/2010/main" val="1191520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1" name="Yukarı Bükülü Ok 40"/>
          <p:cNvSpPr/>
          <p:nvPr/>
        </p:nvSpPr>
        <p:spPr>
          <a:xfrm rot="5400000">
            <a:off x="826002" y="1226340"/>
            <a:ext cx="78009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416021" y="1975832"/>
            <a:ext cx="10461340" cy="10802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altLang="tr-TR" sz="2000" b="1" dirty="0">
                <a:solidFill>
                  <a:schemeClr val="bg1"/>
                </a:solidFill>
                <a:latin typeface="Comic Sans MS" pitchFamily="66" charset="0"/>
                <a:cs typeface="Times New Roman" pitchFamily="18" charset="0"/>
              </a:rPr>
              <a:t>Bu beylikler başlangıçta İlhanlılar bağlıydılar Anadolu Selçuklularının yıkılmasıyla bu beylikler arasında hâkimiyet mücadelesi </a:t>
            </a:r>
            <a:r>
              <a:rPr lang="tr-TR" altLang="tr-TR" sz="2000" b="1" dirty="0">
                <a:solidFill>
                  <a:srgbClr val="FF0000"/>
                </a:solidFill>
                <a:latin typeface="Comic Sans MS" pitchFamily="66" charset="0"/>
                <a:cs typeface="Times New Roman" pitchFamily="18" charset="0"/>
              </a:rPr>
              <a:t>başladı </a:t>
            </a:r>
          </a:p>
          <a:p>
            <a:r>
              <a:rPr lang="tr-TR" altLang="tr-TR" sz="2000" b="1" dirty="0">
                <a:solidFill>
                  <a:srgbClr val="FF0000"/>
                </a:solidFill>
                <a:latin typeface="Comic Sans MS" pitchFamily="66" charset="0"/>
                <a:cs typeface="Times New Roman" pitchFamily="18" charset="0"/>
              </a:rPr>
              <a:t>Karaman –Candaroğulları-Germiyanoğulları </a:t>
            </a:r>
            <a:r>
              <a:rPr lang="tr-TR" altLang="tr-TR" sz="2000" b="1" dirty="0">
                <a:solidFill>
                  <a:schemeClr val="bg1"/>
                </a:solidFill>
                <a:latin typeface="Comic Sans MS" pitchFamily="66" charset="0"/>
                <a:cs typeface="Times New Roman" pitchFamily="18" charset="0"/>
              </a:rPr>
              <a:t>en güçlüleridir</a:t>
            </a:r>
            <a:endParaRPr lang="tr-TR" sz="2000" b="1" dirty="0" smtClean="0">
              <a:solidFill>
                <a:schemeClr val="bg1"/>
              </a:solidFill>
              <a:latin typeface="Comic Sans MS" pitchFamily="66" charset="0"/>
            </a:endParaRPr>
          </a:p>
        </p:txBody>
      </p:sp>
      <p:sp>
        <p:nvSpPr>
          <p:cNvPr id="27" name="Dolu Çerçeve 26"/>
          <p:cNvSpPr/>
          <p:nvPr/>
        </p:nvSpPr>
        <p:spPr>
          <a:xfrm>
            <a:off x="1416021" y="1396858"/>
            <a:ext cx="36766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Anadolu Türk Beylikleri</a:t>
            </a:r>
            <a:endParaRPr lang="tr-TR" sz="2400" b="1" dirty="0">
              <a:solidFill>
                <a:schemeClr val="tx1"/>
              </a:solidFill>
            </a:endParaRPr>
          </a:p>
        </p:txBody>
      </p:sp>
      <p:pic>
        <p:nvPicPr>
          <p:cNvPr id="13" name="Picture 3" descr="C:\Users\Yusuf KEREM DUMAN\Desktop\anadolu-turk-bey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880" y="3149600"/>
            <a:ext cx="8442960" cy="349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olu Çerçeve 10"/>
          <p:cNvSpPr/>
          <p:nvPr/>
        </p:nvSpPr>
        <p:spPr>
          <a:xfrm>
            <a:off x="876300" y="262288"/>
            <a:ext cx="6705600" cy="6648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rPr>
              <a:t>OSMANLI ANADOLUYA GELDİĞİNDE </a:t>
            </a:r>
            <a:r>
              <a:rPr lang="tr-TR" sz="2400" b="1" dirty="0" smtClean="0">
                <a:solidFill>
                  <a:schemeClr val="tx1"/>
                </a:solidFill>
              </a:rPr>
              <a:t>YAKIN DOĞU</a:t>
            </a:r>
            <a:endParaRPr lang="tr-TR" sz="2400" b="1" dirty="0">
              <a:solidFill>
                <a:schemeClr val="tx1"/>
              </a:solidFill>
            </a:endParaRPr>
          </a:p>
        </p:txBody>
      </p:sp>
    </p:spTree>
    <p:extLst>
      <p:ext uri="{BB962C8B-B14F-4D97-AF65-F5344CB8AC3E}">
        <p14:creationId xmlns:p14="http://schemas.microsoft.com/office/powerpoint/2010/main" val="2097266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1" name="Yukarı Bükülü Ok 40"/>
          <p:cNvSpPr/>
          <p:nvPr/>
        </p:nvSpPr>
        <p:spPr>
          <a:xfrm rot="5400000">
            <a:off x="826002" y="1226340"/>
            <a:ext cx="78009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398927" y="2239884"/>
            <a:ext cx="10461340" cy="243106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rgbClr val="000000"/>
                </a:solidFill>
                <a:latin typeface="Comic Sans MS" pitchFamily="66" charset="0"/>
                <a:cs typeface="Times New Roman" pitchFamily="18" charset="0"/>
              </a:rPr>
              <a:t>-</a:t>
            </a:r>
            <a:r>
              <a:rPr lang="tr-TR" sz="2000" b="1" dirty="0" smtClean="0">
                <a:solidFill>
                  <a:schemeClr val="bg1"/>
                </a:solidFill>
                <a:latin typeface="Comic Sans MS" pitchFamily="66" charset="0"/>
                <a:cs typeface="Times New Roman" pitchFamily="18" charset="0"/>
              </a:rPr>
              <a:t>Bizans </a:t>
            </a:r>
            <a:r>
              <a:rPr lang="tr-TR" sz="2000" b="1" dirty="0">
                <a:solidFill>
                  <a:srgbClr val="FF0000"/>
                </a:solidFill>
                <a:latin typeface="Comic Sans MS" pitchFamily="66" charset="0"/>
                <a:cs typeface="Times New Roman" pitchFamily="18" charset="0"/>
              </a:rPr>
              <a:t>IV. Haçlı seferi </a:t>
            </a:r>
            <a:r>
              <a:rPr lang="tr-TR" sz="2000" b="1" dirty="0">
                <a:solidFill>
                  <a:schemeClr val="bg1"/>
                </a:solidFill>
                <a:latin typeface="Comic Sans MS" pitchFamily="66" charset="0"/>
                <a:cs typeface="Times New Roman" pitchFamily="18" charset="0"/>
              </a:rPr>
              <a:t>sonunda bir süre tarihten silinmiş (1204–1263)yeniden kurulmuştu ancak merkezi otoriteyi sağlayamamıştı, sık sık balkanlardaki </a:t>
            </a:r>
            <a:r>
              <a:rPr lang="tr-TR" sz="2000" b="1" dirty="0">
                <a:solidFill>
                  <a:srgbClr val="FF0000"/>
                </a:solidFill>
                <a:latin typeface="Comic Sans MS" pitchFamily="66" charset="0"/>
                <a:cs typeface="Times New Roman" pitchFamily="18" charset="0"/>
              </a:rPr>
              <a:t>SIRP-BULGAR-LEH-MACAR</a:t>
            </a:r>
            <a:r>
              <a:rPr lang="tr-TR" sz="2000" b="1" dirty="0">
                <a:solidFill>
                  <a:schemeClr val="bg1"/>
                </a:solidFill>
                <a:latin typeface="Comic Sans MS" pitchFamily="66" charset="0"/>
                <a:cs typeface="Times New Roman" pitchFamily="18" charset="0"/>
              </a:rPr>
              <a:t> gibi küçük krallıkların ve </a:t>
            </a:r>
            <a:r>
              <a:rPr lang="tr-TR" sz="2000" b="1" dirty="0">
                <a:solidFill>
                  <a:srgbClr val="FF0000"/>
                </a:solidFill>
                <a:latin typeface="Comic Sans MS" pitchFamily="66" charset="0"/>
                <a:cs typeface="Times New Roman" pitchFamily="18" charset="0"/>
              </a:rPr>
              <a:t>TEKFUR</a:t>
            </a:r>
            <a:r>
              <a:rPr lang="tr-TR" sz="2000" b="1" dirty="0">
                <a:solidFill>
                  <a:schemeClr val="bg1"/>
                </a:solidFill>
                <a:latin typeface="Comic Sans MS" pitchFamily="66" charset="0"/>
                <a:cs typeface="Times New Roman" pitchFamily="18" charset="0"/>
              </a:rPr>
              <a:t> adı verilen beyliklerin saldırılarına uğruyordu.</a:t>
            </a:r>
            <a:br>
              <a:rPr lang="tr-TR" sz="2000" b="1" dirty="0">
                <a:solidFill>
                  <a:schemeClr val="bg1"/>
                </a:solidFill>
                <a:latin typeface="Comic Sans MS" pitchFamily="66" charset="0"/>
                <a:cs typeface="Times New Roman" pitchFamily="18" charset="0"/>
              </a:rPr>
            </a:br>
            <a:r>
              <a:rPr lang="tr-TR" sz="2000" b="1" dirty="0" smtClean="0">
                <a:solidFill>
                  <a:schemeClr val="bg1"/>
                </a:solidFill>
                <a:latin typeface="Comic Sans MS" pitchFamily="66" charset="0"/>
                <a:cs typeface="Times New Roman" pitchFamily="18" charset="0"/>
              </a:rPr>
              <a:t>-Bizans </a:t>
            </a:r>
            <a:r>
              <a:rPr lang="tr-TR" sz="2000" b="1" dirty="0">
                <a:solidFill>
                  <a:schemeClr val="bg1"/>
                </a:solidFill>
                <a:latin typeface="Comic Sans MS" pitchFamily="66" charset="0"/>
                <a:cs typeface="Times New Roman" pitchFamily="18" charset="0"/>
              </a:rPr>
              <a:t>sık sık taht kavgalarına sahne olmakta tekfurlar merkezi dinlememekte ve kendi aralarında mücadele etmekteydiler.  Anadolu'da </a:t>
            </a:r>
            <a:r>
              <a:rPr lang="tr-TR" sz="2000" b="1" dirty="0" smtClean="0">
                <a:solidFill>
                  <a:schemeClr val="bg1"/>
                </a:solidFill>
                <a:latin typeface="Comic Sans MS" pitchFamily="66" charset="0"/>
                <a:cs typeface="Times New Roman" pitchFamily="18" charset="0"/>
              </a:rPr>
              <a:t>ise</a:t>
            </a:r>
          </a:p>
          <a:p>
            <a:r>
              <a:rPr lang="tr-TR" sz="2000" b="1" dirty="0" smtClean="0">
                <a:solidFill>
                  <a:schemeClr val="bg1"/>
                </a:solidFill>
                <a:latin typeface="Comic Sans MS" pitchFamily="66" charset="0"/>
                <a:cs typeface="Times New Roman" pitchFamily="18" charset="0"/>
              </a:rPr>
              <a:t> </a:t>
            </a:r>
            <a:r>
              <a:rPr lang="tr-TR" sz="2000" b="1" dirty="0">
                <a:solidFill>
                  <a:srgbClr val="FF0000"/>
                </a:solidFill>
                <a:latin typeface="Comic Sans MS" pitchFamily="66" charset="0"/>
                <a:cs typeface="Times New Roman" pitchFamily="18" charset="0"/>
              </a:rPr>
              <a:t>İZMİR-İZNİK-İZMİT-BURSA</a:t>
            </a:r>
            <a:r>
              <a:rPr lang="tr-TR" sz="2000" b="1" dirty="0">
                <a:solidFill>
                  <a:schemeClr val="bg1"/>
                </a:solidFill>
                <a:latin typeface="Comic Sans MS" pitchFamily="66" charset="0"/>
                <a:cs typeface="Times New Roman" pitchFamily="18" charset="0"/>
              </a:rPr>
              <a:t> gibi küçük toprak parçaları elinde kalmıştı.</a:t>
            </a:r>
            <a:r>
              <a:rPr lang="tr-TR" sz="2000" b="1" dirty="0">
                <a:solidFill>
                  <a:schemeClr val="bg1"/>
                </a:solidFill>
                <a:latin typeface="Comic Sans MS" pitchFamily="66" charset="0"/>
              </a:rPr>
              <a:t/>
            </a:r>
            <a:br>
              <a:rPr lang="tr-TR" sz="2000" b="1" dirty="0">
                <a:solidFill>
                  <a:schemeClr val="bg1"/>
                </a:solidFill>
                <a:latin typeface="Comic Sans MS" pitchFamily="66" charset="0"/>
              </a:rPr>
            </a:br>
            <a:endParaRPr lang="tr-TR" sz="2000" b="1" dirty="0" smtClean="0">
              <a:solidFill>
                <a:schemeClr val="bg1"/>
              </a:solidFill>
              <a:latin typeface="Comic Sans MS" pitchFamily="66" charset="0"/>
            </a:endParaRPr>
          </a:p>
        </p:txBody>
      </p:sp>
      <p:sp>
        <p:nvSpPr>
          <p:cNvPr id="27" name="Dolu Çerçeve 26"/>
          <p:cNvSpPr/>
          <p:nvPr/>
        </p:nvSpPr>
        <p:spPr>
          <a:xfrm>
            <a:off x="1416021" y="1396858"/>
            <a:ext cx="32829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 Bizans İmparatorluğu</a:t>
            </a:r>
            <a:endParaRPr lang="tr-TR" sz="2400" b="1" dirty="0">
              <a:solidFill>
                <a:schemeClr val="tx1"/>
              </a:solidFill>
            </a:endParaRPr>
          </a:p>
        </p:txBody>
      </p:sp>
      <p:sp>
        <p:nvSpPr>
          <p:cNvPr id="9" name="Dolu Çerçeve 8"/>
          <p:cNvSpPr/>
          <p:nvPr/>
        </p:nvSpPr>
        <p:spPr>
          <a:xfrm>
            <a:off x="876300" y="262288"/>
            <a:ext cx="6705600" cy="6648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rPr>
              <a:t>OSMANLI ANADOLUYA GELDİĞİNDE </a:t>
            </a:r>
            <a:r>
              <a:rPr lang="tr-TR" sz="2400" b="1" dirty="0" smtClean="0">
                <a:solidFill>
                  <a:schemeClr val="tx1"/>
                </a:solidFill>
              </a:rPr>
              <a:t>YAKIN DOĞU</a:t>
            </a:r>
            <a:endParaRPr lang="tr-TR" sz="2400" b="1" dirty="0">
              <a:solidFill>
                <a:schemeClr val="tx1"/>
              </a:solidFill>
            </a:endParaRPr>
          </a:p>
        </p:txBody>
      </p:sp>
    </p:spTree>
    <p:extLst>
      <p:ext uri="{BB962C8B-B14F-4D97-AF65-F5344CB8AC3E}">
        <p14:creationId xmlns:p14="http://schemas.microsoft.com/office/powerpoint/2010/main" val="34647920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1" name="Yukarı Bükülü Ok 40"/>
          <p:cNvSpPr/>
          <p:nvPr/>
        </p:nvSpPr>
        <p:spPr>
          <a:xfrm rot="5400000">
            <a:off x="816477" y="1216815"/>
            <a:ext cx="79914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398927" y="2239884"/>
            <a:ext cx="10461340" cy="73191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cs typeface="Times New Roman" pitchFamily="18" charset="0"/>
              </a:rPr>
              <a:t>Cengiz Hanın torunu </a:t>
            </a:r>
            <a:r>
              <a:rPr lang="tr-TR" sz="2000" b="1" dirty="0">
                <a:solidFill>
                  <a:srgbClr val="FF0000"/>
                </a:solidFill>
                <a:latin typeface="Comic Sans MS" pitchFamily="66" charset="0"/>
                <a:cs typeface="Times New Roman" pitchFamily="18" charset="0"/>
              </a:rPr>
              <a:t>BATU HAN </a:t>
            </a:r>
            <a:r>
              <a:rPr lang="tr-TR" sz="2000" b="1" dirty="0">
                <a:solidFill>
                  <a:schemeClr val="bg1"/>
                </a:solidFill>
                <a:latin typeface="Comic Sans MS" pitchFamily="66" charset="0"/>
                <a:cs typeface="Times New Roman" pitchFamily="18" charset="0"/>
              </a:rPr>
              <a:t>tarafından   Karadeniz'in   kuzeyinde kurulan bir Türk </a:t>
            </a:r>
            <a:r>
              <a:rPr lang="tr-TR" sz="2000" b="1" dirty="0" smtClean="0">
                <a:solidFill>
                  <a:schemeClr val="bg1"/>
                </a:solidFill>
                <a:latin typeface="Comic Sans MS" pitchFamily="66" charset="0"/>
                <a:cs typeface="Times New Roman" pitchFamily="18" charset="0"/>
              </a:rPr>
              <a:t>devletidir.</a:t>
            </a:r>
            <a:endParaRPr lang="tr-TR" sz="2000" b="1" dirty="0" smtClean="0">
              <a:solidFill>
                <a:schemeClr val="bg1"/>
              </a:solidFill>
              <a:latin typeface="Comic Sans MS" pitchFamily="66" charset="0"/>
            </a:endParaRPr>
          </a:p>
        </p:txBody>
      </p:sp>
      <p:sp>
        <p:nvSpPr>
          <p:cNvPr id="27" name="Dolu Çerçeve 26"/>
          <p:cNvSpPr/>
          <p:nvPr/>
        </p:nvSpPr>
        <p:spPr>
          <a:xfrm>
            <a:off x="1416021" y="1396858"/>
            <a:ext cx="50355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latin typeface="Cambria" pitchFamily="18" charset="0"/>
              </a:rPr>
              <a:t>ALTINORDU DEVLETİ 1277-1502</a:t>
            </a:r>
          </a:p>
        </p:txBody>
      </p:sp>
      <p:pic>
        <p:nvPicPr>
          <p:cNvPr id="9" name="Picture 2" descr="C:\Users\Yusuf Kerem DUMAN\Desktop\Resi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0295" y="3409933"/>
            <a:ext cx="8708570" cy="3238615"/>
          </a:xfrm>
          <a:prstGeom prst="rect">
            <a:avLst/>
          </a:prstGeom>
          <a:noFill/>
          <a:extLst>
            <a:ext uri="{909E8E84-426E-40DD-AFC4-6F175D3DCCD1}">
              <a14:hiddenFill xmlns:a14="http://schemas.microsoft.com/office/drawing/2010/main">
                <a:solidFill>
                  <a:srgbClr val="FFFFFF"/>
                </a:solidFill>
              </a14:hiddenFill>
            </a:ext>
          </a:extLst>
        </p:spPr>
      </p:pic>
      <p:sp>
        <p:nvSpPr>
          <p:cNvPr id="11" name="Dolu Çerçeve 10"/>
          <p:cNvSpPr/>
          <p:nvPr/>
        </p:nvSpPr>
        <p:spPr>
          <a:xfrm>
            <a:off x="876300" y="262288"/>
            <a:ext cx="6705600" cy="6648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rPr>
              <a:t>OSMANLI ANADOLUYA GELDİĞİNDE </a:t>
            </a:r>
            <a:r>
              <a:rPr lang="tr-TR" sz="2400" b="1" dirty="0" smtClean="0">
                <a:solidFill>
                  <a:schemeClr val="tx1"/>
                </a:solidFill>
              </a:rPr>
              <a:t>YAKIN DOĞU</a:t>
            </a:r>
            <a:endParaRPr lang="tr-TR" sz="2400" b="1" dirty="0">
              <a:solidFill>
                <a:schemeClr val="tx1"/>
              </a:solidFill>
            </a:endParaRPr>
          </a:p>
        </p:txBody>
      </p:sp>
    </p:spTree>
    <p:extLst>
      <p:ext uri="{BB962C8B-B14F-4D97-AF65-F5344CB8AC3E}">
        <p14:creationId xmlns:p14="http://schemas.microsoft.com/office/powerpoint/2010/main" val="37162282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1" name="Yukarı Bükülü Ok 40"/>
          <p:cNvSpPr/>
          <p:nvPr/>
        </p:nvSpPr>
        <p:spPr>
          <a:xfrm rot="5400000">
            <a:off x="830764" y="1231103"/>
            <a:ext cx="77056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398927" y="2239884"/>
            <a:ext cx="10461340" cy="103671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pPr>
            <a:r>
              <a:rPr lang="tr-TR" altLang="tr-TR" sz="2000" b="1" dirty="0">
                <a:solidFill>
                  <a:schemeClr val="bg1"/>
                </a:solidFill>
                <a:latin typeface="Comic Sans MS" pitchFamily="66" charset="0"/>
                <a:cs typeface="Times New Roman" pitchFamily="18" charset="0"/>
              </a:rPr>
              <a:t>Mısırda Türk kökenli </a:t>
            </a:r>
            <a:r>
              <a:rPr lang="tr-TR" altLang="tr-TR" sz="2000" b="1" dirty="0">
                <a:solidFill>
                  <a:srgbClr val="FF0000"/>
                </a:solidFill>
                <a:latin typeface="Comic Sans MS" pitchFamily="66" charset="0"/>
                <a:cs typeface="Times New Roman" pitchFamily="18" charset="0"/>
              </a:rPr>
              <a:t>AYBEK</a:t>
            </a:r>
            <a:r>
              <a:rPr lang="tr-TR" altLang="tr-TR" sz="2000" b="1" dirty="0">
                <a:solidFill>
                  <a:schemeClr val="bg1"/>
                </a:solidFill>
                <a:latin typeface="Comic Sans MS" pitchFamily="66" charset="0"/>
                <a:cs typeface="Times New Roman" pitchFamily="18" charset="0"/>
              </a:rPr>
              <a:t> tarafından Mısırda kuruldu. Abbasî halifesinin Mısırda bulunması Memluklerin İslam dünyasında etkili olmasında rol oynadı.</a:t>
            </a:r>
          </a:p>
          <a:p>
            <a:pPr>
              <a:spcBef>
                <a:spcPct val="0"/>
              </a:spcBef>
            </a:pPr>
            <a:r>
              <a:rPr lang="tr-TR" altLang="tr-TR" sz="2000" b="1" dirty="0" smtClean="0">
                <a:solidFill>
                  <a:schemeClr val="bg1"/>
                </a:solidFill>
                <a:latin typeface="Comic Sans MS" pitchFamily="66" charset="0"/>
                <a:cs typeface="Times New Roman" pitchFamily="18" charset="0"/>
              </a:rPr>
              <a:t>Baharat </a:t>
            </a:r>
            <a:r>
              <a:rPr lang="tr-TR" altLang="tr-TR" sz="2000" b="1" dirty="0">
                <a:solidFill>
                  <a:schemeClr val="bg1"/>
                </a:solidFill>
                <a:latin typeface="Comic Sans MS" pitchFamily="66" charset="0"/>
                <a:cs typeface="Times New Roman" pitchFamily="18" charset="0"/>
              </a:rPr>
              <a:t>yolunun buradan geçmesiyle canlı bir ticari hayatı vardır.</a:t>
            </a:r>
          </a:p>
        </p:txBody>
      </p:sp>
      <p:sp>
        <p:nvSpPr>
          <p:cNvPr id="27" name="Dolu Çerçeve 26"/>
          <p:cNvSpPr/>
          <p:nvPr/>
        </p:nvSpPr>
        <p:spPr>
          <a:xfrm>
            <a:off x="1416021" y="1396858"/>
            <a:ext cx="55562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latin typeface="Cambria" pitchFamily="18" charset="0"/>
              </a:rPr>
              <a:t>MEMLÜKLÜ DEVLETİ 1250-1517</a:t>
            </a:r>
          </a:p>
        </p:txBody>
      </p:sp>
      <p:pic>
        <p:nvPicPr>
          <p:cNvPr id="11" name="Picture 2" descr="C:\Users\Yusuf Kerem DUMAN\Desktop\memlukler-haritas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3850" y="3455418"/>
            <a:ext cx="6654936" cy="3211286"/>
          </a:xfrm>
          <a:prstGeom prst="rect">
            <a:avLst/>
          </a:prstGeom>
          <a:noFill/>
          <a:extLst>
            <a:ext uri="{909E8E84-426E-40DD-AFC4-6F175D3DCCD1}">
              <a14:hiddenFill xmlns:a14="http://schemas.microsoft.com/office/drawing/2010/main">
                <a:solidFill>
                  <a:srgbClr val="FFFFFF"/>
                </a:solidFill>
              </a14:hiddenFill>
            </a:ext>
          </a:extLst>
        </p:spPr>
      </p:pic>
      <p:sp>
        <p:nvSpPr>
          <p:cNvPr id="12" name="Dolu Çerçeve 11"/>
          <p:cNvSpPr/>
          <p:nvPr/>
        </p:nvSpPr>
        <p:spPr>
          <a:xfrm>
            <a:off x="876300" y="262288"/>
            <a:ext cx="6705600" cy="6648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rPr>
              <a:t>OSMANLI ANADOLUYA GELDİĞİNDE </a:t>
            </a:r>
            <a:r>
              <a:rPr lang="tr-TR" sz="2400" b="1" dirty="0" smtClean="0">
                <a:solidFill>
                  <a:schemeClr val="tx1"/>
                </a:solidFill>
              </a:rPr>
              <a:t>YAKIN DOĞU</a:t>
            </a:r>
            <a:endParaRPr lang="tr-TR" sz="2400" b="1" dirty="0">
              <a:solidFill>
                <a:schemeClr val="tx1"/>
              </a:solidFill>
            </a:endParaRPr>
          </a:p>
        </p:txBody>
      </p:sp>
    </p:spTree>
    <p:extLst>
      <p:ext uri="{BB962C8B-B14F-4D97-AF65-F5344CB8AC3E}">
        <p14:creationId xmlns:p14="http://schemas.microsoft.com/office/powerpoint/2010/main" val="4051118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1" name="Yukarı Bükülü Ok 40"/>
          <p:cNvSpPr/>
          <p:nvPr/>
        </p:nvSpPr>
        <p:spPr>
          <a:xfrm rot="5400000">
            <a:off x="843583" y="1243922"/>
            <a:ext cx="744927"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398927" y="1054338"/>
            <a:ext cx="10461340" cy="163171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pPr>
            <a:r>
              <a:rPr lang="tr-TR" altLang="tr-TR" sz="2000" b="1" dirty="0" smtClean="0">
                <a:solidFill>
                  <a:schemeClr val="bg1"/>
                </a:solidFill>
                <a:latin typeface="Comic Sans MS" pitchFamily="66" charset="0"/>
                <a:cs typeface="Times New Roman" pitchFamily="18" charset="0"/>
              </a:rPr>
              <a:t>Bizans'ın dışında kalan Balkan topraklarında </a:t>
            </a:r>
            <a:r>
              <a:rPr lang="tr-TR" altLang="tr-TR" sz="2000" b="1" dirty="0" smtClean="0">
                <a:solidFill>
                  <a:srgbClr val="FF0000"/>
                </a:solidFill>
                <a:latin typeface="Comic Sans MS" pitchFamily="66" charset="0"/>
                <a:cs typeface="Times New Roman" pitchFamily="18" charset="0"/>
              </a:rPr>
              <a:t>Bulgarlar-Sırplar-Arnavutlar-Eflak ve Boğdan-Macar Krallığı-Bosna ve Hırvat</a:t>
            </a:r>
            <a:r>
              <a:rPr lang="tr-TR" altLang="tr-TR" sz="2000" b="1" dirty="0" smtClean="0">
                <a:solidFill>
                  <a:schemeClr val="bg1"/>
                </a:solidFill>
                <a:latin typeface="Comic Sans MS" pitchFamily="66" charset="0"/>
                <a:cs typeface="Times New Roman" pitchFamily="18" charset="0"/>
              </a:rPr>
              <a:t> Krallıkları bulunuyordu. Siyasi yönden parçalanmış bir durumda bulunan Balkanlarda Macarlar </a:t>
            </a:r>
            <a:r>
              <a:rPr lang="tr-TR" altLang="tr-TR" sz="2000" b="1" dirty="0" smtClean="0">
                <a:solidFill>
                  <a:srgbClr val="FF0000"/>
                </a:solidFill>
                <a:latin typeface="Comic Sans MS" pitchFamily="66" charset="0"/>
                <a:cs typeface="Times New Roman" pitchFamily="18" charset="0"/>
              </a:rPr>
              <a:t>Katolik</a:t>
            </a:r>
            <a:r>
              <a:rPr lang="tr-TR" altLang="tr-TR" sz="2000" b="1" dirty="0" smtClean="0">
                <a:solidFill>
                  <a:schemeClr val="bg1"/>
                </a:solidFill>
                <a:latin typeface="Comic Sans MS" pitchFamily="66" charset="0"/>
                <a:cs typeface="Times New Roman" pitchFamily="18" charset="0"/>
              </a:rPr>
              <a:t> diğer Balkan devletleri </a:t>
            </a:r>
            <a:r>
              <a:rPr lang="tr-TR" altLang="tr-TR" sz="2000" b="1" dirty="0" smtClean="0">
                <a:solidFill>
                  <a:srgbClr val="FF0000"/>
                </a:solidFill>
                <a:latin typeface="Comic Sans MS" pitchFamily="66" charset="0"/>
                <a:cs typeface="Times New Roman" pitchFamily="18" charset="0"/>
              </a:rPr>
              <a:t>Ortodoks</a:t>
            </a:r>
            <a:r>
              <a:rPr lang="tr-TR" altLang="tr-TR" sz="2000" b="1" dirty="0" smtClean="0">
                <a:solidFill>
                  <a:schemeClr val="bg1"/>
                </a:solidFill>
                <a:latin typeface="Comic Sans MS" pitchFamily="66" charset="0"/>
                <a:cs typeface="Times New Roman" pitchFamily="18" charset="0"/>
              </a:rPr>
              <a:t>´tu. Balkanlarda </a:t>
            </a:r>
            <a:r>
              <a:rPr lang="tr-TR" altLang="tr-TR" sz="2000" b="1" dirty="0" smtClean="0">
                <a:solidFill>
                  <a:srgbClr val="FF0000"/>
                </a:solidFill>
                <a:latin typeface="Comic Sans MS" pitchFamily="66" charset="0"/>
                <a:cs typeface="Times New Roman" pitchFamily="18" charset="0"/>
              </a:rPr>
              <a:t>üstünlük kurma ve mezhep savaşları </a:t>
            </a:r>
            <a:r>
              <a:rPr lang="tr-TR" altLang="tr-TR" sz="2000" b="1" dirty="0" smtClean="0">
                <a:solidFill>
                  <a:schemeClr val="bg1"/>
                </a:solidFill>
                <a:latin typeface="Comic Sans MS" pitchFamily="66" charset="0"/>
                <a:cs typeface="Times New Roman" pitchFamily="18" charset="0"/>
              </a:rPr>
              <a:t>yaşanıyordu.</a:t>
            </a:r>
            <a:endParaRPr lang="tr-TR" altLang="tr-TR" sz="2000" b="1" dirty="0">
              <a:solidFill>
                <a:schemeClr val="bg1"/>
              </a:solidFill>
              <a:latin typeface="Comic Sans MS" pitchFamily="66" charset="0"/>
              <a:cs typeface="Times New Roman" pitchFamily="18" charset="0"/>
            </a:endParaRPr>
          </a:p>
        </p:txBody>
      </p:sp>
      <p:sp>
        <p:nvSpPr>
          <p:cNvPr id="12" name="Dolu Çerçeve 11"/>
          <p:cNvSpPr/>
          <p:nvPr/>
        </p:nvSpPr>
        <p:spPr>
          <a:xfrm>
            <a:off x="876300" y="262288"/>
            <a:ext cx="6705600" cy="6648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rPr>
              <a:t>OSMANLI ANADOLUYA GELDİĞİNDE </a:t>
            </a:r>
            <a:r>
              <a:rPr lang="tr-TR" sz="2400" b="1" dirty="0" smtClean="0">
                <a:solidFill>
                  <a:schemeClr val="tx1"/>
                </a:solidFill>
              </a:rPr>
              <a:t>BALKANLAR</a:t>
            </a:r>
            <a:endParaRPr lang="tr-TR" sz="2400" b="1" dirty="0">
              <a:solidFill>
                <a:schemeClr val="tx1"/>
              </a:solidFill>
            </a:endParaRPr>
          </a:p>
        </p:txBody>
      </p:sp>
      <p:sp>
        <p:nvSpPr>
          <p:cNvPr id="13" name="Dolu Çerçeve 12"/>
          <p:cNvSpPr/>
          <p:nvPr/>
        </p:nvSpPr>
        <p:spPr>
          <a:xfrm>
            <a:off x="903627" y="2892206"/>
            <a:ext cx="6705600" cy="6648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tx1"/>
                </a:solidFill>
              </a:rPr>
              <a:t>OSMANLI ANADOLUYA GELDİĞİNDE </a:t>
            </a:r>
            <a:r>
              <a:rPr lang="tr-TR" sz="2400" b="1" dirty="0" smtClean="0">
                <a:solidFill>
                  <a:schemeClr val="tx1"/>
                </a:solidFill>
              </a:rPr>
              <a:t>AVRUPA</a:t>
            </a:r>
            <a:endParaRPr lang="tr-TR" sz="2400" b="1" dirty="0">
              <a:solidFill>
                <a:schemeClr val="tx1"/>
              </a:solidFill>
            </a:endParaRPr>
          </a:p>
        </p:txBody>
      </p:sp>
      <p:sp>
        <p:nvSpPr>
          <p:cNvPr id="14" name="Dikdörtgen 13"/>
          <p:cNvSpPr/>
          <p:nvPr/>
        </p:nvSpPr>
        <p:spPr>
          <a:xfrm>
            <a:off x="685800" y="312301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15" name="5 Başlık"/>
          <p:cNvSpPr txBox="1">
            <a:spLocks/>
          </p:cNvSpPr>
          <p:nvPr/>
        </p:nvSpPr>
        <p:spPr>
          <a:xfrm>
            <a:off x="1398927" y="3797538"/>
            <a:ext cx="10461340" cy="205081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pPr>
            <a:r>
              <a:rPr lang="tr-TR" altLang="tr-TR" sz="2000" b="1" dirty="0" smtClean="0">
                <a:solidFill>
                  <a:schemeClr val="bg1"/>
                </a:solidFill>
                <a:latin typeface="Comic Sans MS" pitchFamily="66" charset="0"/>
                <a:cs typeface="Times New Roman" pitchFamily="18" charset="0"/>
              </a:rPr>
              <a:t>Avrupada feodal yapıya sahip Hristiyan topluluklarından oluşan irili ufaklı çok sayıda devlet bulunmaktaydı. Bunların en önemlisi ve güçlüsü </a:t>
            </a:r>
            <a:r>
              <a:rPr lang="tr-TR" altLang="tr-TR" sz="2000" b="1" dirty="0" smtClean="0">
                <a:solidFill>
                  <a:srgbClr val="FF0000"/>
                </a:solidFill>
                <a:latin typeface="Comic Sans MS" pitchFamily="66" charset="0"/>
                <a:cs typeface="Times New Roman" pitchFamily="18" charset="0"/>
              </a:rPr>
              <a:t>Kutsal Roma Germen İmparatorluğuydu.</a:t>
            </a:r>
          </a:p>
          <a:p>
            <a:pPr>
              <a:spcBef>
                <a:spcPct val="0"/>
              </a:spcBef>
            </a:pPr>
            <a:r>
              <a:rPr lang="tr-TR" altLang="tr-TR" sz="2000" b="1" dirty="0" smtClean="0">
                <a:solidFill>
                  <a:schemeClr val="bg1"/>
                </a:solidFill>
                <a:latin typeface="Comic Sans MS" pitchFamily="66" charset="0"/>
                <a:cs typeface="Times New Roman" pitchFamily="18" charset="0"/>
              </a:rPr>
              <a:t>İtalya'da: </a:t>
            </a:r>
            <a:r>
              <a:rPr lang="tr-TR" altLang="tr-TR" sz="2000" b="1" dirty="0" smtClean="0">
                <a:solidFill>
                  <a:srgbClr val="FF0000"/>
                </a:solidFill>
                <a:latin typeface="Comic Sans MS" pitchFamily="66" charset="0"/>
                <a:cs typeface="Times New Roman" pitchFamily="18" charset="0"/>
              </a:rPr>
              <a:t>Venedik, Ceneviz </a:t>
            </a:r>
            <a:r>
              <a:rPr lang="tr-TR" altLang="tr-TR" sz="2000" b="1" dirty="0" smtClean="0">
                <a:solidFill>
                  <a:schemeClr val="bg1"/>
                </a:solidFill>
                <a:latin typeface="Comic Sans MS" pitchFamily="66" charset="0"/>
                <a:cs typeface="Times New Roman" pitchFamily="18" charset="0"/>
              </a:rPr>
              <a:t>devletleri deniz ticaretiyle uğraşıyordu.</a:t>
            </a:r>
          </a:p>
          <a:p>
            <a:pPr>
              <a:spcBef>
                <a:spcPct val="0"/>
              </a:spcBef>
            </a:pPr>
            <a:r>
              <a:rPr lang="tr-TR" altLang="tr-TR" sz="2000" b="1" dirty="0" smtClean="0">
                <a:solidFill>
                  <a:schemeClr val="bg1"/>
                </a:solidFill>
                <a:latin typeface="Comic Sans MS" pitchFamily="66" charset="0"/>
                <a:cs typeface="Times New Roman" pitchFamily="18" charset="0"/>
              </a:rPr>
              <a:t>İspanya´da: İslamiyet'in son temsilcisi </a:t>
            </a:r>
            <a:r>
              <a:rPr lang="tr-TR" altLang="tr-TR" sz="2000" b="1" dirty="0" smtClean="0">
                <a:solidFill>
                  <a:srgbClr val="FF0000"/>
                </a:solidFill>
                <a:latin typeface="Comic Sans MS" pitchFamily="66" charset="0"/>
                <a:cs typeface="Times New Roman" pitchFamily="18" charset="0"/>
              </a:rPr>
              <a:t>Beni Ahmer </a:t>
            </a:r>
            <a:r>
              <a:rPr lang="tr-TR" altLang="tr-TR" sz="2000" b="1" dirty="0" smtClean="0">
                <a:solidFill>
                  <a:schemeClr val="bg1"/>
                </a:solidFill>
                <a:latin typeface="Comic Sans MS" pitchFamily="66" charset="0"/>
                <a:cs typeface="Times New Roman" pitchFamily="18" charset="0"/>
              </a:rPr>
              <a:t>(Gırnata) Devleti bulunmakta.</a:t>
            </a:r>
          </a:p>
          <a:p>
            <a:pPr>
              <a:spcBef>
                <a:spcPct val="0"/>
              </a:spcBef>
            </a:pPr>
            <a:r>
              <a:rPr lang="tr-TR" altLang="tr-TR" sz="2000" b="1" dirty="0" smtClean="0">
                <a:solidFill>
                  <a:srgbClr val="FF0000"/>
                </a:solidFill>
                <a:latin typeface="Comic Sans MS" pitchFamily="66" charset="0"/>
                <a:cs typeface="Times New Roman" pitchFamily="18" charset="0"/>
              </a:rPr>
              <a:t>Napoli Krallığı </a:t>
            </a:r>
            <a:r>
              <a:rPr lang="tr-TR" altLang="tr-TR" sz="2000" b="1" dirty="0" smtClean="0">
                <a:solidFill>
                  <a:schemeClr val="bg1"/>
                </a:solidFill>
                <a:latin typeface="Comic Sans MS" pitchFamily="66" charset="0"/>
                <a:cs typeface="Times New Roman" pitchFamily="18" charset="0"/>
              </a:rPr>
              <a:t>ve </a:t>
            </a:r>
            <a:r>
              <a:rPr lang="tr-TR" altLang="tr-TR" sz="2000" b="1" dirty="0" smtClean="0">
                <a:solidFill>
                  <a:srgbClr val="FF0000"/>
                </a:solidFill>
                <a:latin typeface="Comic Sans MS" pitchFamily="66" charset="0"/>
                <a:cs typeface="Times New Roman" pitchFamily="18" charset="0"/>
              </a:rPr>
              <a:t>Papalık</a:t>
            </a:r>
            <a:r>
              <a:rPr lang="tr-TR" altLang="tr-TR" sz="2000" b="1" dirty="0" smtClean="0">
                <a:solidFill>
                  <a:schemeClr val="bg1"/>
                </a:solidFill>
                <a:latin typeface="Comic Sans MS" pitchFamily="66" charset="0"/>
                <a:cs typeface="Times New Roman" pitchFamily="18" charset="0"/>
              </a:rPr>
              <a:t> gibi devletler bulunmaktaydı</a:t>
            </a:r>
          </a:p>
          <a:p>
            <a:pPr>
              <a:spcBef>
                <a:spcPct val="0"/>
              </a:spcBef>
            </a:pPr>
            <a:endParaRPr lang="tr-TR" altLang="tr-TR" sz="2000" b="1" dirty="0">
              <a:solidFill>
                <a:schemeClr val="bg1"/>
              </a:solidFill>
              <a:latin typeface="Comic Sans MS" pitchFamily="66" charset="0"/>
              <a:cs typeface="Times New Roman" pitchFamily="18" charset="0"/>
            </a:endParaRPr>
          </a:p>
        </p:txBody>
      </p:sp>
      <p:pic>
        <p:nvPicPr>
          <p:cNvPr id="16" name="Picture 2" descr="C:\Users\Yusuf Kerem DUMAN\Desktop\Resi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776319">
            <a:off x="1103057" y="5388435"/>
            <a:ext cx="1100243" cy="1615512"/>
          </a:xfrm>
          <a:prstGeom prst="rect">
            <a:avLst/>
          </a:prstGeom>
          <a:noFill/>
          <a:extLst>
            <a:ext uri="{909E8E84-426E-40DD-AFC4-6F175D3DCCD1}">
              <a14:hiddenFill xmlns:a14="http://schemas.microsoft.com/office/drawing/2010/main">
                <a:solidFill>
                  <a:srgbClr val="FFFFFF"/>
                </a:solidFill>
              </a14:hiddenFill>
            </a:ext>
          </a:extLst>
        </p:spPr>
      </p:pic>
      <p:sp>
        <p:nvSpPr>
          <p:cNvPr id="17" name="5 Başlık"/>
          <p:cNvSpPr txBox="1">
            <a:spLocks/>
          </p:cNvSpPr>
          <p:nvPr/>
        </p:nvSpPr>
        <p:spPr>
          <a:xfrm>
            <a:off x="2299559" y="5992018"/>
            <a:ext cx="9337318" cy="448381"/>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buFont typeface="Wingdings" pitchFamily="2" charset="2"/>
              <a:buNone/>
              <a:defRPr/>
            </a:pPr>
            <a:r>
              <a:rPr lang="tr-TR" sz="2000" b="1" dirty="0" smtClean="0">
                <a:solidFill>
                  <a:prstClr val="black"/>
                </a:solidFill>
                <a:latin typeface="Comic Sans MS" pitchFamily="66" charset="0"/>
              </a:rPr>
              <a:t> </a:t>
            </a:r>
            <a:r>
              <a:rPr lang="tr-TR" sz="2000" b="1" dirty="0" smtClean="0">
                <a:solidFill>
                  <a:srgbClr val="FF0000"/>
                </a:solidFill>
                <a:latin typeface="Comic Sans MS" pitchFamily="66" charset="0"/>
              </a:rPr>
              <a:t> Görüldüğü üzere Osmanlı Devleti kurulduğu sırada kimsenin tadı tuzu yoğ</a:t>
            </a:r>
            <a:endParaRPr lang="tr-TR" sz="2000" b="1" dirty="0">
              <a:solidFill>
                <a:srgbClr val="FF0000"/>
              </a:solidFill>
              <a:latin typeface="Comic Sans MS" pitchFamily="66" charset="0"/>
            </a:endParaRPr>
          </a:p>
        </p:txBody>
      </p:sp>
      <p:sp>
        <p:nvSpPr>
          <p:cNvPr id="18" name="Yukarı Bükülü Ok 17"/>
          <p:cNvSpPr/>
          <p:nvPr/>
        </p:nvSpPr>
        <p:spPr>
          <a:xfrm rot="5400000">
            <a:off x="813102" y="4482423"/>
            <a:ext cx="744927"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Tree>
    <p:extLst>
      <p:ext uri="{BB962C8B-B14F-4D97-AF65-F5344CB8AC3E}">
        <p14:creationId xmlns:p14="http://schemas.microsoft.com/office/powerpoint/2010/main" val="833294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398926" y="1070188"/>
            <a:ext cx="10461340" cy="127296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-Türklerde devletin kurucusu olan kişinin veya hanedanın isminin kullanılması geleneği vardır. Osmanlı devletinin kurucusu Kayı boyundan gelen Ertuğrul Gazinin oğlu Osman Beydir. Bu nedenle devletin ismi </a:t>
            </a:r>
            <a:r>
              <a:rPr lang="tr-TR" sz="2000" b="1" dirty="0" smtClean="0">
                <a:solidFill>
                  <a:srgbClr val="FF0000"/>
                </a:solidFill>
                <a:latin typeface="Comic Sans MS" pitchFamily="66" charset="0"/>
              </a:rPr>
              <a:t>OSMANLI</a:t>
            </a:r>
            <a:r>
              <a:rPr lang="tr-TR" sz="2000" b="1" dirty="0" smtClean="0">
                <a:solidFill>
                  <a:schemeClr val="bg1"/>
                </a:solidFill>
                <a:latin typeface="Comic Sans MS" pitchFamily="66" charset="0"/>
              </a:rPr>
              <a:t> adıyla söylenir.</a:t>
            </a:r>
          </a:p>
          <a:p>
            <a:r>
              <a:rPr lang="tr-TR" sz="2000" b="1" dirty="0" smtClean="0">
                <a:solidFill>
                  <a:schemeClr val="bg1"/>
                </a:solidFill>
                <a:latin typeface="Comic Sans MS" pitchFamily="66" charset="0"/>
              </a:rPr>
              <a:t>-Ancak resmi kayıtlarda devletin adı </a:t>
            </a:r>
            <a:r>
              <a:rPr lang="tr-TR" sz="2000" b="1" dirty="0" smtClean="0">
                <a:solidFill>
                  <a:srgbClr val="0070C0"/>
                </a:solidFill>
                <a:latin typeface="Comic Sans MS" pitchFamily="66" charset="0"/>
              </a:rPr>
              <a:t>DEVLETİ-İ ALİYYE </a:t>
            </a:r>
            <a:r>
              <a:rPr lang="tr-TR" sz="2000" b="1" dirty="0" smtClean="0">
                <a:solidFill>
                  <a:schemeClr val="bg1"/>
                </a:solidFill>
                <a:latin typeface="Comic Sans MS" pitchFamily="66" charset="0"/>
              </a:rPr>
              <a:t>olarak yazılmıştır.</a:t>
            </a:r>
          </a:p>
        </p:txBody>
      </p:sp>
      <p:sp>
        <p:nvSpPr>
          <p:cNvPr id="31" name="Yukarı Bükülü Ok 30"/>
          <p:cNvSpPr/>
          <p:nvPr/>
        </p:nvSpPr>
        <p:spPr>
          <a:xfrm rot="5400000">
            <a:off x="608409" y="1259920"/>
            <a:ext cx="100060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7" name="Metin kutusu 6"/>
          <p:cNvSpPr txBox="1"/>
          <p:nvPr/>
        </p:nvSpPr>
        <p:spPr>
          <a:xfrm>
            <a:off x="876299" y="325749"/>
            <a:ext cx="5753297" cy="461665"/>
          </a:xfrm>
          <a:prstGeom prst="rect">
            <a:avLst/>
          </a:prstGeom>
          <a:solidFill>
            <a:srgbClr val="FF0000"/>
          </a:solidFill>
          <a:ln w="57150">
            <a:solidFill>
              <a:schemeClr val="bg1"/>
            </a:solidFill>
          </a:ln>
        </p:spPr>
        <p:txBody>
          <a:bodyPr wrap="square" rtlCol="0">
            <a:spAutoFit/>
          </a:bodyPr>
          <a:lstStyle/>
          <a:p>
            <a:r>
              <a:rPr lang="tr-TR" sz="2400" b="1" dirty="0" smtClean="0">
                <a:latin typeface="Cambria" pitchFamily="18" charset="0"/>
              </a:rPr>
              <a:t>Osmanlı Devleti Adını Nerden Aldı ?</a:t>
            </a:r>
            <a:endParaRPr lang="tr-TR" sz="2400" b="1" dirty="0">
              <a:latin typeface="Cambria" panose="02040503050406030204" pitchFamily="18" charset="0"/>
            </a:endParaRPr>
          </a:p>
        </p:txBody>
      </p:sp>
      <p:sp>
        <p:nvSpPr>
          <p:cNvPr id="8" name="5 Başlık"/>
          <p:cNvSpPr txBox="1">
            <a:spLocks/>
          </p:cNvSpPr>
          <p:nvPr/>
        </p:nvSpPr>
        <p:spPr>
          <a:xfrm>
            <a:off x="1398926" y="2495550"/>
            <a:ext cx="10461340" cy="132397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smtClean="0">
                <a:solidFill>
                  <a:schemeClr val="bg1"/>
                </a:solidFill>
                <a:latin typeface="Comic Sans MS" pitchFamily="66" charset="0"/>
              </a:rPr>
              <a:t>-Osmanlı devleti 623 yıl boyunca varlığını sürdürmüştür. İlk 400 yıl boyunca sürekli sınırlarını genişletmiş, son 200 yıllık süreçte ise toprak kaybı yaşamıştır. Üç kıtaya hükmeden Osmanlı Devletinin topraklarında bugün şu devletler bulunmaktadır:</a:t>
            </a:r>
          </a:p>
        </p:txBody>
      </p:sp>
      <p:pic>
        <p:nvPicPr>
          <p:cNvPr id="1026" name="Picture 2" descr="C:\Users\Yusuf Kerem DUMAN\Desktop\Ekran Alıntıs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571" y="3971924"/>
            <a:ext cx="9544050"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639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095375" y="1524639"/>
            <a:ext cx="10048875" cy="150431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-Osmanlı Beyliğinin çok güçlü bir devlet olarak ortaya çıkmasını bu beyliği kuranların Gaza düşüncesiyle hereket ettiklerine bağlamıştır. Ona göre Osmanlının ilk öncüleri sahip oldukları dini yeni yerlere taşıma arzusundaydılar. Onların taşımaktan şeref duydukları en önemli unvan </a:t>
            </a:r>
            <a:r>
              <a:rPr lang="tr-TR" b="1" dirty="0" smtClean="0">
                <a:solidFill>
                  <a:srgbClr val="FF0000"/>
                </a:solidFill>
                <a:latin typeface="Comic Sans MS" pitchFamily="66" charset="0"/>
              </a:rPr>
              <a:t>Gazilik</a:t>
            </a:r>
            <a:r>
              <a:rPr lang="tr-TR" b="1" dirty="0" smtClean="0">
                <a:solidFill>
                  <a:schemeClr val="bg1"/>
                </a:solidFill>
                <a:latin typeface="Comic Sans MS" pitchFamily="66" charset="0"/>
              </a:rPr>
              <a:t> idi.(Ertuğrul Gazi, Osman Gazi, Orhan Gazi) gibi. Bu gaza düşüncesi diğer beyliklerdeki diğer insanları kendine çekti.</a:t>
            </a:r>
          </a:p>
        </p:txBody>
      </p:sp>
      <p:sp>
        <p:nvSpPr>
          <p:cNvPr id="7" name="Metin kutusu 6"/>
          <p:cNvSpPr txBox="1"/>
          <p:nvPr/>
        </p:nvSpPr>
        <p:spPr>
          <a:xfrm>
            <a:off x="876300" y="325749"/>
            <a:ext cx="4848226" cy="461665"/>
          </a:xfrm>
          <a:prstGeom prst="rect">
            <a:avLst/>
          </a:prstGeom>
          <a:solidFill>
            <a:srgbClr val="FF0000"/>
          </a:solidFill>
          <a:ln w="57150">
            <a:solidFill>
              <a:schemeClr val="bg1"/>
            </a:solidFill>
          </a:ln>
        </p:spPr>
        <p:txBody>
          <a:bodyPr wrap="square" rtlCol="0">
            <a:spAutoFit/>
          </a:bodyPr>
          <a:lstStyle/>
          <a:p>
            <a:r>
              <a:rPr lang="tr-TR" sz="2400" b="1" dirty="0" smtClean="0">
                <a:latin typeface="Cambria" pitchFamily="18" charset="0"/>
              </a:rPr>
              <a:t>Osmanlı Devleti </a:t>
            </a:r>
            <a:r>
              <a:rPr lang="tr-TR" sz="2400" b="1" dirty="0" err="1" smtClean="0">
                <a:latin typeface="Cambria" pitchFamily="18" charset="0"/>
              </a:rPr>
              <a:t>NasıL</a:t>
            </a:r>
            <a:r>
              <a:rPr lang="tr-TR" sz="2400" b="1" dirty="0" smtClean="0">
                <a:latin typeface="Cambria" pitchFamily="18" charset="0"/>
              </a:rPr>
              <a:t> Kuruldu?</a:t>
            </a:r>
            <a:endParaRPr lang="tr-TR" sz="2400" b="1" dirty="0">
              <a:latin typeface="Cambria" panose="02040503050406030204" pitchFamily="18" charset="0"/>
            </a:endParaRPr>
          </a:p>
        </p:txBody>
      </p:sp>
      <p:sp>
        <p:nvSpPr>
          <p:cNvPr id="9" name="Metin kutusu 8"/>
          <p:cNvSpPr txBox="1"/>
          <p:nvPr/>
        </p:nvSpPr>
        <p:spPr>
          <a:xfrm>
            <a:off x="1095375" y="994746"/>
            <a:ext cx="1838325" cy="400110"/>
          </a:xfrm>
          <a:prstGeom prst="rect">
            <a:avLst/>
          </a:prstGeom>
          <a:solidFill>
            <a:srgbClr val="FF0000"/>
          </a:solidFill>
          <a:ln w="57150">
            <a:solidFill>
              <a:schemeClr val="bg1"/>
            </a:solidFill>
          </a:ln>
        </p:spPr>
        <p:txBody>
          <a:bodyPr wrap="square" rtlCol="0">
            <a:spAutoFit/>
          </a:bodyPr>
          <a:lstStyle/>
          <a:p>
            <a:r>
              <a:rPr lang="tr-TR" sz="2000" b="1" dirty="0" smtClean="0">
                <a:latin typeface="Cambria" pitchFamily="18" charset="0"/>
              </a:rPr>
              <a:t>Paul WİTTEK</a:t>
            </a:r>
            <a:endParaRPr lang="tr-TR" sz="2000" b="1" dirty="0">
              <a:latin typeface="Cambria" panose="02040503050406030204" pitchFamily="18" charset="0"/>
            </a:endParaRPr>
          </a:p>
        </p:txBody>
      </p:sp>
      <p:sp>
        <p:nvSpPr>
          <p:cNvPr id="11" name="Metin kutusu 10"/>
          <p:cNvSpPr txBox="1"/>
          <p:nvPr/>
        </p:nvSpPr>
        <p:spPr>
          <a:xfrm>
            <a:off x="1095375" y="3224585"/>
            <a:ext cx="2105025" cy="400110"/>
          </a:xfrm>
          <a:prstGeom prst="rect">
            <a:avLst/>
          </a:prstGeom>
          <a:solidFill>
            <a:srgbClr val="FF0000"/>
          </a:solidFill>
          <a:ln w="57150">
            <a:solidFill>
              <a:schemeClr val="bg1"/>
            </a:solidFill>
          </a:ln>
        </p:spPr>
        <p:txBody>
          <a:bodyPr wrap="square" rtlCol="0">
            <a:spAutoFit/>
          </a:bodyPr>
          <a:lstStyle/>
          <a:p>
            <a:r>
              <a:rPr lang="tr-TR" sz="2000" b="1" dirty="0" smtClean="0">
                <a:latin typeface="Cambria" pitchFamily="18" charset="0"/>
              </a:rPr>
              <a:t>Fuat KÖPRÜLÜ</a:t>
            </a:r>
            <a:endParaRPr lang="tr-TR" sz="2000" b="1" dirty="0">
              <a:latin typeface="Cambria" panose="02040503050406030204" pitchFamily="18" charset="0"/>
            </a:endParaRPr>
          </a:p>
        </p:txBody>
      </p:sp>
      <p:sp>
        <p:nvSpPr>
          <p:cNvPr id="12" name="5 Başlık"/>
          <p:cNvSpPr txBox="1">
            <a:spLocks/>
          </p:cNvSpPr>
          <p:nvPr/>
        </p:nvSpPr>
        <p:spPr>
          <a:xfrm>
            <a:off x="1095375" y="3743963"/>
            <a:ext cx="10772775" cy="290458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-Ona göre Osmanlı Devletinin büyümesinde tek etken Gaza ruhu değildir. Ona göre Moğol baskısından kaçan Türkmenler daha rahat hareket edebilmek için Bizans sınırına doğru kaydılar. Türkiye Selçuklu devletinin zayıflamasıyla bağımsızlıklarını ilan ettiler.</a:t>
            </a:r>
          </a:p>
          <a:p>
            <a:r>
              <a:rPr lang="tr-TR" b="1" dirty="0" smtClean="0">
                <a:solidFill>
                  <a:srgbClr val="FF0000"/>
                </a:solidFill>
                <a:latin typeface="Comic Sans MS" pitchFamily="66" charset="0"/>
              </a:rPr>
              <a:t>Osmanlının kısa sürede büyümesinde:</a:t>
            </a:r>
          </a:p>
          <a:p>
            <a:r>
              <a:rPr lang="tr-TR" b="1" dirty="0" smtClean="0">
                <a:solidFill>
                  <a:schemeClr val="bg1"/>
                </a:solidFill>
                <a:latin typeface="Comic Sans MS" pitchFamily="66" charset="0"/>
              </a:rPr>
              <a:t>_Moğol saldırılarıyla Türkiye Selçuklu Devletinin zayıflaması.</a:t>
            </a:r>
          </a:p>
          <a:p>
            <a:r>
              <a:rPr lang="tr-TR" b="1" dirty="0" smtClean="0">
                <a:solidFill>
                  <a:schemeClr val="bg1"/>
                </a:solidFill>
                <a:latin typeface="Comic Sans MS" pitchFamily="66" charset="0"/>
              </a:rPr>
              <a:t>_Türklerin sahip olduğu bağımsızlık duygusu.</a:t>
            </a:r>
          </a:p>
          <a:p>
            <a:r>
              <a:rPr lang="tr-TR" b="1" dirty="0" smtClean="0">
                <a:solidFill>
                  <a:schemeClr val="bg1"/>
                </a:solidFill>
                <a:latin typeface="Comic Sans MS" pitchFamily="66" charset="0"/>
              </a:rPr>
              <a:t>_Osmanlının kurulduğu coğrafyanın genişlemeye uygun olması.</a:t>
            </a:r>
          </a:p>
          <a:p>
            <a:r>
              <a:rPr lang="tr-TR" b="1" dirty="0" smtClean="0">
                <a:solidFill>
                  <a:schemeClr val="bg1"/>
                </a:solidFill>
                <a:latin typeface="Comic Sans MS" pitchFamily="66" charset="0"/>
              </a:rPr>
              <a:t>_Osmanlının diğer beyliklerle iyi geçinmesi</a:t>
            </a:r>
          </a:p>
        </p:txBody>
      </p:sp>
      <p:pic>
        <p:nvPicPr>
          <p:cNvPr id="2050" name="Picture 2" descr="C:\Users\Yusuf Kerem DUMAN\Deskto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4125" y="0"/>
            <a:ext cx="1724025" cy="13843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Yusuf Kerem DUMAN\Deskto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5337" y="4629248"/>
            <a:ext cx="2101849" cy="2019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1241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047947" y="1991364"/>
            <a:ext cx="11001375" cy="157098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-Moğolların Anadolu'yu istilası sırasında batı yönüne doğru kaçan Türkmenlerin Türkiye Selçukluları tarafından oluşturulan uç beyliklerine katıldığını belirtti.</a:t>
            </a:r>
          </a:p>
          <a:p>
            <a:r>
              <a:rPr lang="tr-TR" b="1" dirty="0" smtClean="0">
                <a:solidFill>
                  <a:schemeClr val="bg1"/>
                </a:solidFill>
                <a:latin typeface="Comic Sans MS" pitchFamily="66" charset="0"/>
              </a:rPr>
              <a:t>Ona göre bu dönemde sınırlarda yaşayan Türkmen beyleri Bizans'a karşı gaza politikası benimsemişlerdir. Bunların arasında yer alan Ertuğrul Gazi, Osman Gazi zayıf durumda bulunan Bizans ve Balkan topraklarını rahatlıkla fethetmişlerdir.</a:t>
            </a:r>
          </a:p>
        </p:txBody>
      </p:sp>
      <p:sp>
        <p:nvSpPr>
          <p:cNvPr id="7" name="Metin kutusu 6"/>
          <p:cNvSpPr txBox="1"/>
          <p:nvPr/>
        </p:nvSpPr>
        <p:spPr>
          <a:xfrm>
            <a:off x="876299" y="325749"/>
            <a:ext cx="4762501" cy="461665"/>
          </a:xfrm>
          <a:prstGeom prst="rect">
            <a:avLst/>
          </a:prstGeom>
          <a:solidFill>
            <a:srgbClr val="FF0000"/>
          </a:solidFill>
          <a:ln w="57150">
            <a:solidFill>
              <a:schemeClr val="bg1"/>
            </a:solidFill>
          </a:ln>
        </p:spPr>
        <p:txBody>
          <a:bodyPr wrap="square" rtlCol="0">
            <a:spAutoFit/>
          </a:bodyPr>
          <a:lstStyle/>
          <a:p>
            <a:r>
              <a:rPr lang="tr-TR" sz="2400" b="1" dirty="0" smtClean="0">
                <a:latin typeface="Cambria" pitchFamily="18" charset="0"/>
              </a:rPr>
              <a:t>Osmanlı Devleti </a:t>
            </a:r>
            <a:r>
              <a:rPr lang="tr-TR" sz="2400" b="1" dirty="0" err="1" smtClean="0">
                <a:latin typeface="Cambria" pitchFamily="18" charset="0"/>
              </a:rPr>
              <a:t>NasıL</a:t>
            </a:r>
            <a:r>
              <a:rPr lang="tr-TR" sz="2400" b="1" dirty="0" smtClean="0">
                <a:latin typeface="Cambria" pitchFamily="18" charset="0"/>
              </a:rPr>
              <a:t> Kuruldu?</a:t>
            </a:r>
            <a:endParaRPr lang="tr-TR" sz="2400" b="1" dirty="0">
              <a:latin typeface="Cambria" panose="02040503050406030204" pitchFamily="18" charset="0"/>
            </a:endParaRPr>
          </a:p>
        </p:txBody>
      </p:sp>
      <p:sp>
        <p:nvSpPr>
          <p:cNvPr id="9" name="Metin kutusu 8"/>
          <p:cNvSpPr txBox="1"/>
          <p:nvPr/>
        </p:nvSpPr>
        <p:spPr>
          <a:xfrm>
            <a:off x="1047947" y="1179897"/>
            <a:ext cx="2057204" cy="400110"/>
          </a:xfrm>
          <a:prstGeom prst="rect">
            <a:avLst/>
          </a:prstGeom>
          <a:solidFill>
            <a:srgbClr val="FF0000"/>
          </a:solidFill>
          <a:ln w="57150">
            <a:solidFill>
              <a:schemeClr val="bg1"/>
            </a:solidFill>
          </a:ln>
        </p:spPr>
        <p:txBody>
          <a:bodyPr wrap="square" rtlCol="0">
            <a:spAutoFit/>
          </a:bodyPr>
          <a:lstStyle/>
          <a:p>
            <a:r>
              <a:rPr lang="tr-TR" sz="2000" b="1" dirty="0" smtClean="0">
                <a:latin typeface="Cambria" pitchFamily="18" charset="0"/>
              </a:rPr>
              <a:t>Halil İNALCIK</a:t>
            </a:r>
            <a:endParaRPr lang="tr-TR" sz="2000" b="1" dirty="0">
              <a:latin typeface="Cambria" panose="02040503050406030204" pitchFamily="18" charset="0"/>
            </a:endParaRPr>
          </a:p>
        </p:txBody>
      </p:sp>
      <p:pic>
        <p:nvPicPr>
          <p:cNvPr id="3074" name="Picture 2" descr="C:\Users\Yusuf Kerem DUMAN\Desktop\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125" y="66675"/>
            <a:ext cx="2090738"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7059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876301" y="262288"/>
            <a:ext cx="3552824" cy="601312"/>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rPr>
              <a:t>İLK OSMANLI FETİHLERİ</a:t>
            </a:r>
            <a:endParaRPr lang="tr-TR" sz="2400" b="1" dirty="0">
              <a:solidFill>
                <a:schemeClr val="tx1"/>
              </a:solidFill>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1398927" y="1150372"/>
            <a:ext cx="10461340" cy="71652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altLang="tr-TR" sz="2000" b="1" dirty="0">
                <a:solidFill>
                  <a:schemeClr val="bg1"/>
                </a:solidFill>
                <a:latin typeface="Comic Sans MS" pitchFamily="66" charset="0"/>
              </a:rPr>
              <a:t>1281 yılında Ertuğrul Bey’in ölümü üzerine oğlu </a:t>
            </a:r>
            <a:r>
              <a:rPr lang="tr-TR" altLang="tr-TR" sz="2000" b="1" dirty="0">
                <a:solidFill>
                  <a:srgbClr val="FF0000"/>
                </a:solidFill>
                <a:latin typeface="Comic Sans MS" pitchFamily="66" charset="0"/>
              </a:rPr>
              <a:t>Osman Bey</a:t>
            </a:r>
            <a:r>
              <a:rPr lang="tr-TR" altLang="tr-TR" sz="2000" b="1" dirty="0">
                <a:solidFill>
                  <a:schemeClr val="bg1"/>
                </a:solidFill>
                <a:latin typeface="Comic Sans MS" pitchFamily="66" charset="0"/>
              </a:rPr>
              <a:t>, Kayı </a:t>
            </a:r>
            <a:r>
              <a:rPr lang="tr-TR" altLang="tr-TR" sz="2000" b="1" dirty="0" smtClean="0">
                <a:solidFill>
                  <a:schemeClr val="bg1"/>
                </a:solidFill>
                <a:latin typeface="Comic Sans MS" pitchFamily="66" charset="0"/>
              </a:rPr>
              <a:t>Boyu’nun </a:t>
            </a:r>
            <a:r>
              <a:rPr lang="tr-TR" altLang="tr-TR" sz="2000" b="1" dirty="0">
                <a:solidFill>
                  <a:schemeClr val="bg1"/>
                </a:solidFill>
                <a:latin typeface="Comic Sans MS" pitchFamily="66" charset="0"/>
              </a:rPr>
              <a:t>başına geçti.</a:t>
            </a:r>
          </a:p>
        </p:txBody>
      </p:sp>
      <p:sp>
        <p:nvSpPr>
          <p:cNvPr id="31" name="Yukarı Bükülü Ok 30"/>
          <p:cNvSpPr/>
          <p:nvPr/>
        </p:nvSpPr>
        <p:spPr>
          <a:xfrm rot="5400000">
            <a:off x="832612" y="1144604"/>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7" name="Picture 2" descr="C:\Users\Yusuf KEREM DUMAN\Desktop\a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927" y="1993900"/>
            <a:ext cx="4396418" cy="420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Yusuf Kerem DUMAN\Desktop\Diriliş-Ertuğrul-yaşlılı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9357" y="1993900"/>
            <a:ext cx="5092065" cy="4225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290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630680" y="331828"/>
            <a:ext cx="8275320" cy="523220"/>
          </a:xfrm>
          <a:prstGeom prst="rect">
            <a:avLst/>
          </a:prstGeom>
          <a:solidFill>
            <a:srgbClr val="FFFF00"/>
          </a:solidFill>
          <a:ln w="57150">
            <a:solidFill>
              <a:schemeClr val="bg1"/>
            </a:solidFill>
          </a:ln>
        </p:spPr>
        <p:txBody>
          <a:bodyPr wrap="square" rtlCol="0">
            <a:spAutoFit/>
          </a:bodyPr>
          <a:lstStyle/>
          <a:p>
            <a:pPr algn="ctr"/>
            <a:r>
              <a:rPr lang="tr-TR" sz="2800" b="1" dirty="0" smtClean="0">
                <a:solidFill>
                  <a:schemeClr val="bg1"/>
                </a:solidFill>
                <a:latin typeface="Cambria" pitchFamily="18" charset="0"/>
              </a:rPr>
              <a:t> KURULUŞ DEVRİ PADİŞAHLARI</a:t>
            </a:r>
            <a:endParaRPr lang="tr-TR" sz="2800" b="1" dirty="0">
              <a:solidFill>
                <a:schemeClr val="bg1"/>
              </a:solidFill>
              <a:latin typeface="Cambria" panose="02040503050406030204" pitchFamily="18" charset="0"/>
            </a:endParaRPr>
          </a:p>
        </p:txBody>
      </p:sp>
      <p:sp>
        <p:nvSpPr>
          <p:cNvPr id="3" name="Rectangle 3"/>
          <p:cNvSpPr txBox="1">
            <a:spLocks noChangeArrowheads="1"/>
          </p:cNvSpPr>
          <p:nvPr/>
        </p:nvSpPr>
        <p:spPr>
          <a:xfrm>
            <a:off x="2202180" y="1052513"/>
            <a:ext cx="7132320" cy="5472112"/>
          </a:xfrm>
          <a:prstGeom prst="rect">
            <a:avLst/>
          </a:prstGeom>
          <a:ln w="38100" cap="flat" cmpd="sng" algn="ctr">
            <a:solidFill>
              <a:schemeClr val="lt1"/>
            </a:solidFill>
            <a:prstDash val="solid"/>
            <a:miter lim="800000"/>
            <a:headEnd/>
            <a:tailEnd/>
          </a:ln>
        </p:spPr>
        <p:style>
          <a:lnRef idx="3">
            <a:schemeClr val="lt1"/>
          </a:lnRef>
          <a:fillRef idx="1">
            <a:schemeClr val="dk1"/>
          </a:fillRef>
          <a:effectRef idx="1">
            <a:schemeClr val="dk1"/>
          </a:effectRef>
          <a:fontRef idx="minor">
            <a:schemeClr val="lt1"/>
          </a:fontRef>
        </p:style>
        <p:txBody>
          <a:bodyPr vert="horz" lIns="91440" tIns="45720" rIns="91440" bIns="45720" rtlCol="0">
            <a:normAutofit/>
          </a:bodyPr>
          <a:lstStyle>
            <a:lvl1pPr marL="411163" indent="-342900" algn="l" defTabSz="914400" rtl="0" eaLnBrk="1" latinLnBrk="0" hangingPunct="1">
              <a:spcBef>
                <a:spcPct val="20000"/>
              </a:spcBef>
              <a:buFont typeface="Arial" pitchFamily="34" charset="0"/>
              <a:buChar char="•"/>
              <a:defRPr kumimoji="1" sz="2400" b="1" i="1" kern="1200">
                <a:solidFill>
                  <a:srgbClr val="3333FF"/>
                </a:solidFill>
                <a:latin typeface="Comic Sans MS" pitchFamily="66" charset="0"/>
                <a:ea typeface="+mn-ea"/>
                <a:cs typeface="+mn-cs"/>
              </a:defRPr>
            </a:lvl1pPr>
            <a:lvl2pPr marL="742950" indent="-285750" algn="l" defTabSz="914400" rtl="0" eaLnBrk="1" latinLnBrk="0" hangingPunct="1">
              <a:spcBef>
                <a:spcPct val="20000"/>
              </a:spcBef>
              <a:buFont typeface="Arial" pitchFamily="34" charset="0"/>
              <a:buChar char="–"/>
              <a:defRPr kumimoji="1" sz="2400" b="1" i="1" kern="1200">
                <a:solidFill>
                  <a:srgbClr val="3333FF"/>
                </a:solidFill>
                <a:latin typeface="Comic Sans MS" pitchFamily="66" charset="0"/>
                <a:ea typeface="+mn-ea"/>
                <a:cs typeface="+mn-cs"/>
              </a:defRPr>
            </a:lvl2pPr>
            <a:lvl3pPr marL="1143000" indent="-228600" algn="l" defTabSz="914400" rtl="0" eaLnBrk="1" latinLnBrk="0" hangingPunct="1">
              <a:spcBef>
                <a:spcPct val="20000"/>
              </a:spcBef>
              <a:buFont typeface="Arial" pitchFamily="34" charset="0"/>
              <a:buChar char="•"/>
              <a:defRPr kumimoji="1" sz="2400" b="1" i="1" kern="1200">
                <a:solidFill>
                  <a:srgbClr val="3333FF"/>
                </a:solidFill>
                <a:latin typeface="Comic Sans MS" pitchFamily="66" charset="0"/>
                <a:ea typeface="+mn-ea"/>
                <a:cs typeface="+mn-cs"/>
              </a:defRPr>
            </a:lvl3pPr>
            <a:lvl4pPr marL="1600200" indent="-228600" algn="l" defTabSz="914400" rtl="0" eaLnBrk="1" latinLnBrk="0" hangingPunct="1">
              <a:spcBef>
                <a:spcPct val="20000"/>
              </a:spcBef>
              <a:buFont typeface="Arial" pitchFamily="34" charset="0"/>
              <a:buChar char="–"/>
              <a:defRPr kumimoji="1" sz="2400" b="1" i="1" kern="1200">
                <a:solidFill>
                  <a:srgbClr val="3333FF"/>
                </a:solidFill>
                <a:latin typeface="Comic Sans MS" pitchFamily="66" charset="0"/>
                <a:ea typeface="+mn-ea"/>
                <a:cs typeface="+mn-cs"/>
              </a:defRPr>
            </a:lvl4pPr>
            <a:lvl5pPr marL="2057400" indent="-228600" algn="l" defTabSz="914400" rtl="0" eaLnBrk="1" latinLnBrk="0" hangingPunct="1">
              <a:spcBef>
                <a:spcPct val="20000"/>
              </a:spcBef>
              <a:buFont typeface="Arial" pitchFamily="34" charset="0"/>
              <a:buChar char="»"/>
              <a:defRPr kumimoji="1" sz="2400" b="1" i="1" kern="1200">
                <a:solidFill>
                  <a:srgbClr val="3333FF"/>
                </a:solidFill>
                <a:latin typeface="Comic Sans MS" pitchFamily="66" charset="0"/>
                <a:ea typeface="+mn-ea"/>
                <a:cs typeface="+mn-cs"/>
              </a:defRPr>
            </a:lvl5pPr>
            <a:lvl6pPr marL="2514600" indent="-228600" algn="ctr" defTabSz="914400" rtl="0" eaLnBrk="0" fontAlgn="base" latinLnBrk="0" hangingPunct="0">
              <a:spcBef>
                <a:spcPct val="20000"/>
              </a:spcBef>
              <a:spcAft>
                <a:spcPct val="0"/>
              </a:spcAft>
              <a:buClr>
                <a:schemeClr val="bg2"/>
              </a:buClr>
              <a:buFont typeface="Monotype Sorts" pitchFamily="2" charset="2"/>
              <a:buChar char="§"/>
              <a:defRPr kumimoji="1" sz="2400" b="1" i="1" kern="1200">
                <a:solidFill>
                  <a:srgbClr val="3333FF"/>
                </a:solidFill>
                <a:latin typeface="Comic Sans MS" pitchFamily="66" charset="0"/>
                <a:ea typeface="+mn-ea"/>
                <a:cs typeface="+mn-cs"/>
              </a:defRPr>
            </a:lvl6pPr>
            <a:lvl7pPr marL="2971800" indent="-228600" algn="ctr" defTabSz="914400" rtl="0" eaLnBrk="0" fontAlgn="base" latinLnBrk="0" hangingPunct="0">
              <a:spcBef>
                <a:spcPct val="20000"/>
              </a:spcBef>
              <a:spcAft>
                <a:spcPct val="0"/>
              </a:spcAft>
              <a:buClr>
                <a:schemeClr val="bg2"/>
              </a:buClr>
              <a:buFont typeface="Monotype Sorts" pitchFamily="2" charset="2"/>
              <a:buChar char="§"/>
              <a:defRPr kumimoji="1" sz="2400" b="1" i="1" kern="1200">
                <a:solidFill>
                  <a:srgbClr val="3333FF"/>
                </a:solidFill>
                <a:latin typeface="Comic Sans MS" pitchFamily="66" charset="0"/>
                <a:ea typeface="+mn-ea"/>
                <a:cs typeface="+mn-cs"/>
              </a:defRPr>
            </a:lvl7pPr>
            <a:lvl8pPr marL="3429000" indent="-228600" algn="ctr" defTabSz="914400" rtl="0" eaLnBrk="0" fontAlgn="base" latinLnBrk="0" hangingPunct="0">
              <a:spcBef>
                <a:spcPct val="20000"/>
              </a:spcBef>
              <a:spcAft>
                <a:spcPct val="0"/>
              </a:spcAft>
              <a:buClr>
                <a:schemeClr val="bg2"/>
              </a:buClr>
              <a:buFont typeface="Monotype Sorts" pitchFamily="2" charset="2"/>
              <a:buChar char="§"/>
              <a:defRPr kumimoji="1" sz="2400" b="1" i="1" kern="1200">
                <a:solidFill>
                  <a:srgbClr val="3333FF"/>
                </a:solidFill>
                <a:latin typeface="Comic Sans MS" pitchFamily="66" charset="0"/>
                <a:ea typeface="+mn-ea"/>
                <a:cs typeface="+mn-cs"/>
              </a:defRPr>
            </a:lvl8pPr>
            <a:lvl9pPr marL="3886200" indent="-228600" algn="ctr" defTabSz="914400" rtl="0" eaLnBrk="0" fontAlgn="base" latinLnBrk="0" hangingPunct="0">
              <a:spcBef>
                <a:spcPct val="20000"/>
              </a:spcBef>
              <a:spcAft>
                <a:spcPct val="0"/>
              </a:spcAft>
              <a:buClr>
                <a:schemeClr val="bg2"/>
              </a:buClr>
              <a:buFont typeface="Monotype Sorts" pitchFamily="2" charset="2"/>
              <a:buChar char="§"/>
              <a:defRPr kumimoji="1" sz="2400" b="1" i="1" kern="1200">
                <a:solidFill>
                  <a:srgbClr val="3333FF"/>
                </a:solidFill>
                <a:latin typeface="Comic Sans MS" pitchFamily="66" charset="0"/>
                <a:ea typeface="+mn-ea"/>
                <a:cs typeface="+mn-cs"/>
              </a:defRPr>
            </a:lvl9pPr>
          </a:lstStyle>
          <a:p>
            <a:r>
              <a:rPr kumimoji="0" lang="tr-TR" altLang="tr-TR" sz="3600" i="0" dirty="0" smtClean="0">
                <a:solidFill>
                  <a:srgbClr val="FFFFFF"/>
                </a:solidFill>
                <a:latin typeface="Cambria Math" pitchFamily="18" charset="0"/>
                <a:ea typeface="Cambria Math" pitchFamily="18" charset="0"/>
                <a:cs typeface="Cambria Math" pitchFamily="18" charset="0"/>
              </a:rPr>
              <a:t>Osman Gazi              1281 – 1326</a:t>
            </a:r>
          </a:p>
          <a:p>
            <a:r>
              <a:rPr kumimoji="0" lang="tr-TR" altLang="tr-TR" sz="3600" i="0" dirty="0" smtClean="0">
                <a:solidFill>
                  <a:srgbClr val="FFFFFF"/>
                </a:solidFill>
                <a:latin typeface="Cambria Math" pitchFamily="18" charset="0"/>
                <a:ea typeface="Cambria Math" pitchFamily="18" charset="0"/>
                <a:cs typeface="Cambria Math" pitchFamily="18" charset="0"/>
              </a:rPr>
              <a:t>Orhan Gazi               1326 – 1362</a:t>
            </a:r>
          </a:p>
          <a:p>
            <a:r>
              <a:rPr kumimoji="0" lang="tr-TR" altLang="tr-TR" sz="3600" i="0" dirty="0" smtClean="0">
                <a:solidFill>
                  <a:srgbClr val="FFFFFF"/>
                </a:solidFill>
                <a:latin typeface="Cambria Math" pitchFamily="18" charset="0"/>
                <a:ea typeface="Cambria Math" pitchFamily="18" charset="0"/>
                <a:cs typeface="Cambria Math" pitchFamily="18" charset="0"/>
              </a:rPr>
              <a:t>I.Murat                       1362 – 1389</a:t>
            </a:r>
          </a:p>
          <a:p>
            <a:r>
              <a:rPr kumimoji="0" lang="tr-TR" altLang="tr-TR" sz="3600" i="0" dirty="0" smtClean="0">
                <a:solidFill>
                  <a:srgbClr val="FFFFFF"/>
                </a:solidFill>
                <a:latin typeface="Cambria Math" pitchFamily="18" charset="0"/>
                <a:ea typeface="Cambria Math" pitchFamily="18" charset="0"/>
                <a:cs typeface="Cambria Math" pitchFamily="18" charset="0"/>
              </a:rPr>
              <a:t>Yıldırım Bayezit      1389 – 1402</a:t>
            </a:r>
          </a:p>
          <a:p>
            <a:pPr algn="just"/>
            <a:r>
              <a:rPr kumimoji="0" lang="tr-TR" altLang="tr-TR" sz="3600" i="0" dirty="0" smtClean="0">
                <a:solidFill>
                  <a:srgbClr val="FFFFFF"/>
                </a:solidFill>
                <a:latin typeface="Cambria Math" pitchFamily="18" charset="0"/>
                <a:ea typeface="Cambria Math" pitchFamily="18" charset="0"/>
                <a:cs typeface="Cambria Math" pitchFamily="18" charset="0"/>
              </a:rPr>
              <a:t>Fetret Devri              1402 – 1413</a:t>
            </a:r>
          </a:p>
          <a:p>
            <a:r>
              <a:rPr kumimoji="0" lang="tr-TR" altLang="tr-TR" sz="3600" i="0" dirty="0" smtClean="0">
                <a:solidFill>
                  <a:srgbClr val="FFFFFF"/>
                </a:solidFill>
                <a:latin typeface="Cambria Math" pitchFamily="18" charset="0"/>
                <a:ea typeface="Cambria Math" pitchFamily="18" charset="0"/>
                <a:cs typeface="Cambria Math" pitchFamily="18" charset="0"/>
              </a:rPr>
              <a:t>Çelebi Mehmet        1413 – 1421</a:t>
            </a:r>
          </a:p>
          <a:p>
            <a:r>
              <a:rPr kumimoji="0" lang="tr-TR" altLang="tr-TR" sz="3600" i="0" dirty="0" smtClean="0">
                <a:solidFill>
                  <a:srgbClr val="FFFFFF"/>
                </a:solidFill>
                <a:latin typeface="Cambria Math" pitchFamily="18" charset="0"/>
                <a:ea typeface="Cambria Math" pitchFamily="18" charset="0"/>
                <a:cs typeface="Cambria Math" pitchFamily="18" charset="0"/>
              </a:rPr>
              <a:t>II.Murat                     1421 – 1451</a:t>
            </a:r>
          </a:p>
          <a:p>
            <a:r>
              <a:rPr kumimoji="0" lang="tr-TR" altLang="tr-TR" sz="3600" i="0" dirty="0" smtClean="0">
                <a:solidFill>
                  <a:srgbClr val="FF0000"/>
                </a:solidFill>
                <a:latin typeface="Cambria Math" pitchFamily="18" charset="0"/>
                <a:ea typeface="Cambria Math" pitchFamily="18" charset="0"/>
                <a:cs typeface="Cambria Math" pitchFamily="18" charset="0"/>
              </a:rPr>
              <a:t>II.Mehmet                 1451 – 1481</a:t>
            </a:r>
          </a:p>
        </p:txBody>
      </p:sp>
    </p:spTree>
    <p:extLst>
      <p:ext uri="{BB962C8B-B14F-4D97-AF65-F5344CB8AC3E}">
        <p14:creationId xmlns:p14="http://schemas.microsoft.com/office/powerpoint/2010/main" val="9055511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3800760" y="947172"/>
            <a:ext cx="8213440" cy="330097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sz="2000" b="1" dirty="0">
                <a:solidFill>
                  <a:schemeClr val="bg1"/>
                </a:solidFill>
                <a:latin typeface="Comic Sans MS" pitchFamily="66" charset="0"/>
              </a:rPr>
              <a:t>*1281 Kayı Aşiretinin başına </a:t>
            </a:r>
            <a:r>
              <a:rPr lang="tr-TR" sz="2000" b="1" dirty="0" smtClean="0">
                <a:solidFill>
                  <a:schemeClr val="bg1"/>
                </a:solidFill>
                <a:latin typeface="Comic Sans MS" pitchFamily="66" charset="0"/>
              </a:rPr>
              <a:t>geçti.</a:t>
            </a:r>
          </a:p>
          <a:p>
            <a:pPr>
              <a:defRP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 </a:t>
            </a:r>
            <a:r>
              <a:rPr lang="tr-TR" sz="2000" b="1" u="sng" dirty="0">
                <a:solidFill>
                  <a:srgbClr val="FF0000"/>
                </a:solidFill>
                <a:latin typeface="Comic Sans MS" pitchFamily="66" charset="0"/>
              </a:rPr>
              <a:t>Aşiretten Beyliğe</a:t>
            </a:r>
            <a:r>
              <a:rPr lang="tr-TR" sz="2000" b="1" u="sng" dirty="0">
                <a:solidFill>
                  <a:schemeClr val="bg1"/>
                </a:solidFill>
                <a:latin typeface="Comic Sans MS" pitchFamily="66" charset="0"/>
              </a:rPr>
              <a:t> </a:t>
            </a:r>
            <a:r>
              <a:rPr lang="tr-TR" sz="2000" b="1" dirty="0">
                <a:solidFill>
                  <a:schemeClr val="bg1"/>
                </a:solidFill>
                <a:latin typeface="Comic Sans MS" pitchFamily="66" charset="0"/>
              </a:rPr>
              <a:t>geçişi sağladı.</a:t>
            </a:r>
          </a:p>
          <a:p>
            <a:pPr>
              <a:defRPr/>
            </a:pPr>
            <a:endParaRPr lang="tr-TR" sz="2000" b="1" dirty="0" smtClean="0">
              <a:solidFill>
                <a:schemeClr val="bg1"/>
              </a:solidFill>
              <a:latin typeface="Comic Sans MS" pitchFamily="66" charset="0"/>
            </a:endParaRPr>
          </a:p>
          <a:p>
            <a:pPr>
              <a:defRPr/>
            </a:pPr>
            <a:r>
              <a:rPr lang="tr-TR" sz="2000" b="1" dirty="0" smtClean="0">
                <a:solidFill>
                  <a:schemeClr val="bg1"/>
                </a:solidFill>
                <a:latin typeface="Comic Sans MS" pitchFamily="66" charset="0"/>
              </a:rPr>
              <a:t>*</a:t>
            </a:r>
            <a:r>
              <a:rPr lang="tr-TR" sz="2000" b="1" dirty="0">
                <a:solidFill>
                  <a:srgbClr val="FF0000"/>
                </a:solidFill>
                <a:latin typeface="Comic Sans MS" pitchFamily="66" charset="0"/>
              </a:rPr>
              <a:t>SÖĞÜTÜ</a:t>
            </a:r>
            <a:r>
              <a:rPr lang="tr-TR" sz="2000" b="1" dirty="0">
                <a:solidFill>
                  <a:schemeClr val="bg1"/>
                </a:solidFill>
                <a:latin typeface="Comic Sans MS" pitchFamily="66" charset="0"/>
              </a:rPr>
              <a:t> başkent yaptı.</a:t>
            </a:r>
          </a:p>
          <a:p>
            <a:pPr>
              <a:defRPr/>
            </a:pPr>
            <a:r>
              <a:rPr lang="tr-TR" sz="2000" b="1" dirty="0" smtClean="0">
                <a:solidFill>
                  <a:schemeClr val="bg1"/>
                </a:solidFill>
                <a:latin typeface="Comic Sans MS" pitchFamily="66" charset="0"/>
              </a:rPr>
              <a:t>*</a:t>
            </a:r>
            <a:r>
              <a:rPr lang="tr-TR" sz="2000" b="1" dirty="0">
                <a:solidFill>
                  <a:schemeClr val="bg1"/>
                </a:solidFill>
                <a:latin typeface="Comic Sans MS" pitchFamily="66" charset="0"/>
              </a:rPr>
              <a:t>Ahi Şeyhi Edibali’nin kızı ile evlenerek Anadolu’daki Ahilerin ve Türkmenlerin desteğini aldı. Ahiler de Osmanlı Devleti'nin kuruluşunda önemli rol oynadılar.</a:t>
            </a:r>
          </a:p>
          <a:p>
            <a:pPr>
              <a:defRPr/>
            </a:pPr>
            <a:endParaRPr lang="tr-TR" sz="2000" b="1" dirty="0" smtClean="0">
              <a:solidFill>
                <a:schemeClr val="bg1"/>
              </a:solidFill>
              <a:latin typeface="Comic Sans MS" pitchFamily="66" charset="0"/>
            </a:endParaRPr>
          </a:p>
          <a:p>
            <a:pPr>
              <a:defRPr/>
            </a:pPr>
            <a:r>
              <a:rPr lang="tr-TR" sz="2000" b="1" dirty="0" smtClean="0">
                <a:solidFill>
                  <a:schemeClr val="bg1"/>
                </a:solidFill>
                <a:latin typeface="Comic Sans MS" pitchFamily="66" charset="0"/>
              </a:rPr>
              <a:t>*</a:t>
            </a:r>
            <a:r>
              <a:rPr lang="tr-TR" sz="2000" b="1" dirty="0">
                <a:solidFill>
                  <a:srgbClr val="FF0000"/>
                </a:solidFill>
                <a:latin typeface="Comic Sans MS" pitchFamily="66" charset="0"/>
              </a:rPr>
              <a:t>BİLECİK-KARACAHİSAR-İNEGÖL-YENİŞEHİR</a:t>
            </a:r>
            <a:r>
              <a:rPr lang="tr-TR" sz="2000" b="1" dirty="0">
                <a:solidFill>
                  <a:schemeClr val="bg1"/>
                </a:solidFill>
                <a:latin typeface="Comic Sans MS" pitchFamily="66" charset="0"/>
              </a:rPr>
              <a:t> alındı</a:t>
            </a:r>
            <a:r>
              <a:rPr lang="tr-TR" sz="2000" b="1" dirty="0" smtClean="0">
                <a:solidFill>
                  <a:schemeClr val="bg1"/>
                </a:solidFill>
                <a:latin typeface="Comic Sans MS" pitchFamily="66" charset="0"/>
              </a:rPr>
              <a:t>.</a:t>
            </a:r>
          </a:p>
          <a:p>
            <a:r>
              <a:rPr lang="tr-TR" sz="2000" b="1" dirty="0">
                <a:solidFill>
                  <a:schemeClr val="bg1"/>
                </a:solidFill>
                <a:latin typeface="Comic Sans MS" pitchFamily="66" charset="0"/>
              </a:rPr>
              <a:t>*İlk Osmanlı </a:t>
            </a:r>
            <a:r>
              <a:rPr lang="tr-TR" sz="2000" b="1" dirty="0">
                <a:solidFill>
                  <a:srgbClr val="FF0000"/>
                </a:solidFill>
                <a:latin typeface="Comic Sans MS" pitchFamily="66" charset="0"/>
              </a:rPr>
              <a:t>PARASI </a:t>
            </a:r>
            <a:r>
              <a:rPr lang="tr-TR" sz="2000" b="1" dirty="0">
                <a:solidFill>
                  <a:schemeClr val="bg1"/>
                </a:solidFill>
                <a:latin typeface="Comic Sans MS" pitchFamily="66" charset="0"/>
              </a:rPr>
              <a:t>bastırıldı </a:t>
            </a:r>
            <a:r>
              <a:rPr lang="tr-TR" sz="2000" b="1" dirty="0">
                <a:solidFill>
                  <a:srgbClr val="FF0000"/>
                </a:solidFill>
                <a:latin typeface="Comic Sans MS" pitchFamily="66" charset="0"/>
              </a:rPr>
              <a:t>MANGIR</a:t>
            </a:r>
            <a:r>
              <a:rPr lang="tr-TR" sz="2000" b="1" dirty="0">
                <a:solidFill>
                  <a:schemeClr val="bg1"/>
                </a:solidFill>
                <a:latin typeface="Comic Sans MS" pitchFamily="66" charset="0"/>
              </a:rPr>
              <a:t> madeni yapısı </a:t>
            </a:r>
            <a:r>
              <a:rPr lang="tr-TR" sz="2000" b="1" dirty="0">
                <a:solidFill>
                  <a:srgbClr val="FF0000"/>
                </a:solidFill>
                <a:latin typeface="Comic Sans MS" pitchFamily="66" charset="0"/>
              </a:rPr>
              <a:t>Bakır.</a:t>
            </a:r>
          </a:p>
          <a:p>
            <a:endParaRPr lang="tr-TR" sz="2000" b="1" dirty="0" smtClean="0">
              <a:solidFill>
                <a:schemeClr val="bg1"/>
              </a:solidFill>
              <a:latin typeface="Comic Sans MS" pitchFamily="66" charset="0"/>
            </a:endParaRPr>
          </a:p>
          <a:p>
            <a:r>
              <a:rPr lang="tr-TR" sz="2000" b="1" dirty="0" smtClean="0">
                <a:solidFill>
                  <a:schemeClr val="bg1"/>
                </a:solidFill>
                <a:latin typeface="Comic Sans MS" pitchFamily="66" charset="0"/>
              </a:rPr>
              <a:t> </a:t>
            </a:r>
            <a:endParaRPr lang="tr-TR" sz="2000" b="1" dirty="0">
              <a:solidFill>
                <a:schemeClr val="bg1"/>
              </a:solidFill>
              <a:latin typeface="Comic Sans MS" pitchFamily="66" charset="0"/>
            </a:endParaRPr>
          </a:p>
        </p:txBody>
      </p:sp>
      <p:sp>
        <p:nvSpPr>
          <p:cNvPr id="9" name="Dolu Çerçeve 8"/>
          <p:cNvSpPr/>
          <p:nvPr/>
        </p:nvSpPr>
        <p:spPr>
          <a:xfrm>
            <a:off x="876300" y="262289"/>
            <a:ext cx="55562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bg1"/>
                </a:solidFill>
                <a:latin typeface="Cambria" pitchFamily="18" charset="0"/>
              </a:rPr>
              <a:t>OSMAN BEY DÖNEMİ 1299-1326</a:t>
            </a:r>
          </a:p>
        </p:txBody>
      </p:sp>
      <p:pic>
        <p:nvPicPr>
          <p:cNvPr id="11" name="Picture 6" descr="C:\Users\Yusuf KEREM DUMAN\Desktop\DR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47172"/>
            <a:ext cx="2866390" cy="5564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3304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0460" y="274638"/>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0146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  KOYUNHİSAR (Bafeon) SAVAŞI</a:t>
            </a:r>
          </a:p>
        </p:txBody>
      </p:sp>
      <p:sp>
        <p:nvSpPr>
          <p:cNvPr id="4" name="Dikdörtgen 3"/>
          <p:cNvSpPr/>
          <p:nvPr/>
        </p:nvSpPr>
        <p:spPr>
          <a:xfrm>
            <a:off x="1906461" y="2064911"/>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4718" y="1658847"/>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chemeClr val="bg1"/>
                </a:solidFill>
                <a:latin typeface="Calibri" pitchFamily="34" charset="0"/>
              </a:rPr>
              <a:t>1302</a:t>
            </a:r>
            <a:endParaRPr lang="tr-TR" sz="5400" b="1" dirty="0">
              <a:solidFill>
                <a:schemeClr val="bg1"/>
              </a:solidFill>
            </a:endParaRPr>
          </a:p>
        </p:txBody>
      </p:sp>
      <p:sp>
        <p:nvSpPr>
          <p:cNvPr id="7" name="Dikdörtgen 6"/>
          <p:cNvSpPr/>
          <p:nvPr/>
        </p:nvSpPr>
        <p:spPr>
          <a:xfrm>
            <a:off x="7230793" y="2106517"/>
            <a:ext cx="2058577" cy="830997"/>
          </a:xfrm>
          <a:prstGeom prst="rect">
            <a:avLst/>
          </a:prstGeom>
        </p:spPr>
        <p:txBody>
          <a:bodyPr wrap="none">
            <a:spAutoFit/>
          </a:bodyPr>
          <a:lstStyle/>
          <a:p>
            <a:pPr algn="ctr"/>
            <a:r>
              <a:rPr lang="tr-TR" sz="4800" b="1" dirty="0" smtClean="0">
                <a:solidFill>
                  <a:schemeClr val="bg1"/>
                </a:solidFill>
                <a:latin typeface="Cambria" pitchFamily="18" charset="0"/>
              </a:rPr>
              <a:t>Bizans</a:t>
            </a:r>
            <a:endParaRPr lang="tr-TR" sz="4800" b="1" dirty="0">
              <a:solidFill>
                <a:schemeClr val="bg1"/>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p>
        </p:txBody>
      </p:sp>
      <p:sp>
        <p:nvSpPr>
          <p:cNvPr id="10" name="Metin kutusu 9"/>
          <p:cNvSpPr txBox="1"/>
          <p:nvPr/>
        </p:nvSpPr>
        <p:spPr>
          <a:xfrm>
            <a:off x="239487" y="3642619"/>
            <a:ext cx="5231674" cy="707886"/>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a:spcBef>
                <a:spcPct val="0"/>
              </a:spcBef>
              <a:defRPr/>
            </a:pPr>
            <a:r>
              <a:rPr lang="tr-TR" sz="2000" b="1" dirty="0" smtClean="0">
                <a:solidFill>
                  <a:schemeClr val="bg1"/>
                </a:solidFill>
                <a:latin typeface="Comic Sans MS" pitchFamily="66" charset="0"/>
                <a:cs typeface="Times New Roman" pitchFamily="18" charset="0"/>
              </a:rPr>
              <a:t>Osmanlının Yenişehir'i fethetmesi</a:t>
            </a:r>
            <a:r>
              <a:rPr lang="tr-TR" sz="2000" b="1" dirty="0" smtClean="0">
                <a:solidFill>
                  <a:schemeClr val="bg1"/>
                </a:solidFill>
                <a:latin typeface="Cambria" pitchFamily="18" charset="0"/>
                <a:cs typeface="Times New Roman" pitchFamily="18" charset="0"/>
              </a:rPr>
              <a:t>. </a:t>
            </a:r>
            <a:endParaRPr lang="tr-TR" sz="4400" b="1" dirty="0">
              <a:solidFill>
                <a:schemeClr val="bg1"/>
              </a:solidFill>
              <a:latin typeface="Cambria" pitchFamily="18" charset="0"/>
            </a:endParaRPr>
          </a:p>
        </p:txBody>
      </p:sp>
      <p:sp>
        <p:nvSpPr>
          <p:cNvPr id="11" name="Metin kutusu 10"/>
          <p:cNvSpPr txBox="1"/>
          <p:nvPr/>
        </p:nvSpPr>
        <p:spPr>
          <a:xfrm>
            <a:off x="5676717" y="3642874"/>
            <a:ext cx="5936164" cy="1323439"/>
          </a:xfrm>
          <a:prstGeom prst="rect">
            <a:avLst/>
          </a:prstGeom>
          <a:solidFill>
            <a:srgbClr val="FFFF00"/>
          </a:solidFill>
          <a:ln w="57150">
            <a:solidFill>
              <a:schemeClr val="tx1"/>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schemeClr val="bg1"/>
                </a:solidFill>
                <a:latin typeface="Comic Sans MS" pitchFamily="66" charset="0"/>
                <a:cs typeface="Times New Roman" pitchFamily="18" charset="0"/>
              </a:rPr>
              <a:t>*Bizans yenildi.</a:t>
            </a:r>
          </a:p>
          <a:p>
            <a:pPr>
              <a:spcBef>
                <a:spcPct val="0"/>
              </a:spcBef>
              <a:defRPr/>
            </a:pPr>
            <a:r>
              <a:rPr lang="tr-TR" sz="2000" b="1" dirty="0" smtClean="0">
                <a:solidFill>
                  <a:schemeClr val="bg1"/>
                </a:solidFill>
                <a:latin typeface="Comic Sans MS" pitchFamily="66" charset="0"/>
                <a:cs typeface="Times New Roman" pitchFamily="18" charset="0"/>
              </a:rPr>
              <a:t>*</a:t>
            </a:r>
            <a:r>
              <a:rPr lang="tr-TR" sz="2000" b="1" dirty="0" smtClean="0">
                <a:solidFill>
                  <a:srgbClr val="FF0000"/>
                </a:solidFill>
                <a:latin typeface="Comic Sans MS" pitchFamily="66" charset="0"/>
                <a:cs typeface="Times New Roman" pitchFamily="18" charset="0"/>
              </a:rPr>
              <a:t>Bizans'la yapılan ilk savaş.</a:t>
            </a:r>
          </a:p>
          <a:p>
            <a:pPr>
              <a:spcBef>
                <a:spcPct val="0"/>
              </a:spcBef>
              <a:defRPr/>
            </a:pPr>
            <a:r>
              <a:rPr lang="tr-TR" sz="2000" b="1" dirty="0" smtClean="0">
                <a:solidFill>
                  <a:schemeClr val="bg1"/>
                </a:solidFill>
                <a:latin typeface="Comic Sans MS" pitchFamily="66" charset="0"/>
                <a:cs typeface="Times New Roman" pitchFamily="18" charset="0"/>
              </a:rPr>
              <a:t>*Osmanlının Anadolu'daki saygınlığı arttı.</a:t>
            </a:r>
            <a:endParaRPr lang="tr-TR" sz="4400" b="1" dirty="0">
              <a:solidFill>
                <a:schemeClr val="bg1"/>
              </a:solidFill>
              <a:latin typeface="Comic Sans MS" pitchFamily="66" charset="0"/>
            </a:endParaRPr>
          </a:p>
        </p:txBody>
      </p:sp>
    </p:spTree>
    <p:extLst>
      <p:ext uri="{BB962C8B-B14F-4D97-AF65-F5344CB8AC3E}">
        <p14:creationId xmlns:p14="http://schemas.microsoft.com/office/powerpoint/2010/main" val="2952184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5" name="5 Başlık"/>
          <p:cNvSpPr txBox="1">
            <a:spLocks/>
          </p:cNvSpPr>
          <p:nvPr/>
        </p:nvSpPr>
        <p:spPr>
          <a:xfrm>
            <a:off x="3800760" y="947172"/>
            <a:ext cx="8213440" cy="51332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sz="2000" b="1" dirty="0">
                <a:solidFill>
                  <a:schemeClr val="bg1"/>
                </a:solidFill>
                <a:latin typeface="Comic Sans MS" pitchFamily="66" charset="0"/>
                <a:cs typeface="Times New Roman" pitchFamily="18" charset="0"/>
              </a:rPr>
              <a:t>*</a:t>
            </a:r>
            <a:r>
              <a:rPr lang="tr-TR" sz="2000" b="1" dirty="0">
                <a:solidFill>
                  <a:srgbClr val="FF0000"/>
                </a:solidFill>
                <a:latin typeface="Comic Sans MS" pitchFamily="66" charset="0"/>
                <a:cs typeface="Times New Roman" pitchFamily="18" charset="0"/>
              </a:rPr>
              <a:t>Beylikten Devlete </a:t>
            </a:r>
            <a:r>
              <a:rPr lang="tr-TR" sz="2000" b="1" dirty="0">
                <a:solidFill>
                  <a:schemeClr val="bg1"/>
                </a:solidFill>
                <a:latin typeface="Comic Sans MS" pitchFamily="66" charset="0"/>
                <a:cs typeface="Times New Roman" pitchFamily="18" charset="0"/>
              </a:rPr>
              <a:t>geçişi sağladı</a:t>
            </a:r>
            <a:r>
              <a:rPr lang="tr-TR" sz="2400" b="1" dirty="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9" name="Dolu Çerçeve 8"/>
          <p:cNvSpPr/>
          <p:nvPr/>
        </p:nvSpPr>
        <p:spPr>
          <a:xfrm>
            <a:off x="876300" y="194378"/>
            <a:ext cx="55562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bg1"/>
                </a:solidFill>
                <a:latin typeface="Cambria" pitchFamily="18" charset="0"/>
              </a:rPr>
              <a:t>ORHAN BEY DÖNEMİ 1326-1362</a:t>
            </a:r>
          </a:p>
        </p:txBody>
      </p:sp>
      <p:pic>
        <p:nvPicPr>
          <p:cNvPr id="7" name="Picture 6" descr="C:\Users\Yusuf KEREM DUMAN\Desktop\KK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31948"/>
            <a:ext cx="2689861"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5 Başlık"/>
          <p:cNvSpPr txBox="1">
            <a:spLocks/>
          </p:cNvSpPr>
          <p:nvPr/>
        </p:nvSpPr>
        <p:spPr>
          <a:xfrm>
            <a:off x="3800760" y="1612900"/>
            <a:ext cx="8213440" cy="14097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449263">
              <a:defRPr/>
            </a:pPr>
            <a:r>
              <a:rPr lang="tr-TR" sz="2000" b="1" dirty="0" smtClean="0">
                <a:solidFill>
                  <a:srgbClr val="FF0000"/>
                </a:solidFill>
                <a:latin typeface="Comic Sans MS" pitchFamily="66" charset="0"/>
                <a:cs typeface="Times New Roman" pitchFamily="18" charset="0"/>
              </a:rPr>
              <a:t>             BURSANIN </a:t>
            </a:r>
            <a:r>
              <a:rPr lang="tr-TR" sz="2000" b="1" dirty="0">
                <a:solidFill>
                  <a:srgbClr val="FF0000"/>
                </a:solidFill>
                <a:latin typeface="Comic Sans MS" pitchFamily="66" charset="0"/>
                <a:cs typeface="Times New Roman" pitchFamily="18" charset="0"/>
              </a:rPr>
              <a:t>FETHİ 1326</a:t>
            </a:r>
          </a:p>
          <a:p>
            <a:pPr>
              <a:defRPr/>
            </a:pPr>
            <a:r>
              <a:rPr lang="tr-TR" sz="2000" b="1" dirty="0">
                <a:solidFill>
                  <a:schemeClr val="bg1"/>
                </a:solidFill>
                <a:latin typeface="Comic Sans MS" pitchFamily="66" charset="0"/>
                <a:cs typeface="Times New Roman" pitchFamily="18" charset="0"/>
              </a:rPr>
              <a:t> İpek sanayinin merkezi olan Bursa’nın fethi ile hazineye önemli bir gelir kaydedildi.</a:t>
            </a:r>
          </a:p>
          <a:p>
            <a:pPr indent="449263">
              <a:defRPr/>
            </a:pPr>
            <a:r>
              <a:rPr lang="tr-TR" sz="2000" b="1" dirty="0">
                <a:solidFill>
                  <a:schemeClr val="bg1"/>
                </a:solidFill>
                <a:latin typeface="Comic Sans MS" pitchFamily="66" charset="0"/>
                <a:cs typeface="Times New Roman" pitchFamily="18" charset="0"/>
              </a:rPr>
              <a:t>          </a:t>
            </a:r>
            <a:r>
              <a:rPr lang="tr-TR" sz="2000" b="1" dirty="0" smtClean="0">
                <a:solidFill>
                  <a:schemeClr val="bg1"/>
                </a:solidFill>
                <a:latin typeface="Comic Sans MS" pitchFamily="66" charset="0"/>
                <a:cs typeface="Times New Roman" pitchFamily="18" charset="0"/>
              </a:rPr>
              <a:t>    BURSA </a:t>
            </a:r>
            <a:r>
              <a:rPr lang="tr-TR" sz="2000" b="1" dirty="0">
                <a:solidFill>
                  <a:schemeClr val="bg1"/>
                </a:solidFill>
                <a:latin typeface="Comic Sans MS" pitchFamily="66" charset="0"/>
                <a:cs typeface="Times New Roman" pitchFamily="18" charset="0"/>
              </a:rPr>
              <a:t>…….  </a:t>
            </a:r>
            <a:r>
              <a:rPr lang="tr-TR" sz="2000" b="1" dirty="0">
                <a:solidFill>
                  <a:srgbClr val="FF0000"/>
                </a:solidFill>
                <a:latin typeface="Comic Sans MS" pitchFamily="66" charset="0"/>
                <a:cs typeface="Times New Roman" pitchFamily="18" charset="0"/>
              </a:rPr>
              <a:t>başkent yapıldı</a:t>
            </a:r>
            <a:endParaRPr lang="tr-TR" sz="2000" b="1" dirty="0">
              <a:solidFill>
                <a:srgbClr val="FF0000"/>
              </a:solidFill>
              <a:latin typeface="Comic Sans MS" pitchFamily="66" charset="0"/>
            </a:endParaRPr>
          </a:p>
        </p:txBody>
      </p:sp>
    </p:spTree>
    <p:extLst>
      <p:ext uri="{BB962C8B-B14F-4D97-AF65-F5344CB8AC3E}">
        <p14:creationId xmlns:p14="http://schemas.microsoft.com/office/powerpoint/2010/main" val="42169138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0460" y="274638"/>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0146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  MALTEPE (Palekanon)SAVAŞI</a:t>
            </a:r>
          </a:p>
        </p:txBody>
      </p:sp>
      <p:sp>
        <p:nvSpPr>
          <p:cNvPr id="4" name="Dikdörtgen 3"/>
          <p:cNvSpPr/>
          <p:nvPr/>
        </p:nvSpPr>
        <p:spPr>
          <a:xfrm>
            <a:off x="1906461" y="2064911"/>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4718" y="1658847"/>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1329</a:t>
            </a:r>
            <a:endParaRPr lang="tr-TR" sz="5400" b="1" dirty="0">
              <a:solidFill>
                <a:srgbClr val="FF0000"/>
              </a:solidFill>
            </a:endParaRPr>
          </a:p>
        </p:txBody>
      </p:sp>
      <p:sp>
        <p:nvSpPr>
          <p:cNvPr id="7" name="Dikdörtgen 6"/>
          <p:cNvSpPr/>
          <p:nvPr/>
        </p:nvSpPr>
        <p:spPr>
          <a:xfrm>
            <a:off x="7230793" y="2106517"/>
            <a:ext cx="2058577" cy="830997"/>
          </a:xfrm>
          <a:prstGeom prst="rect">
            <a:avLst/>
          </a:prstGeom>
        </p:spPr>
        <p:txBody>
          <a:bodyPr wrap="none">
            <a:spAutoFit/>
          </a:bodyPr>
          <a:lstStyle/>
          <a:p>
            <a:pPr algn="ctr"/>
            <a:r>
              <a:rPr lang="tr-TR" sz="4800" b="1" dirty="0" smtClean="0">
                <a:solidFill>
                  <a:schemeClr val="bg1"/>
                </a:solidFill>
                <a:latin typeface="Cambria" pitchFamily="18" charset="0"/>
              </a:rPr>
              <a:t>Bizans</a:t>
            </a:r>
            <a:endParaRPr lang="tr-TR" sz="4800" b="1" dirty="0">
              <a:solidFill>
                <a:schemeClr val="bg1"/>
              </a:solidFill>
              <a:latin typeface="Cambria" pitchFamily="18" charset="0"/>
            </a:endParaRPr>
          </a:p>
        </p:txBody>
      </p:sp>
      <p:sp>
        <p:nvSpPr>
          <p:cNvPr id="9" name="Dikdörtgen 8"/>
          <p:cNvSpPr/>
          <p:nvPr/>
        </p:nvSpPr>
        <p:spPr>
          <a:xfrm>
            <a:off x="441960" y="3636723"/>
            <a:ext cx="10850880" cy="461665"/>
          </a:xfrm>
          <a:prstGeom prst="rect">
            <a:avLst/>
          </a:prstGeom>
        </p:spPr>
        <p:txBody>
          <a:bodyPr wrap="square">
            <a:spAutoFit/>
          </a:bodyPr>
          <a:lstStyle/>
          <a:p>
            <a:r>
              <a:rPr lang="tr-TR" sz="2400" b="1" dirty="0" smtClean="0">
                <a:solidFill>
                  <a:srgbClr val="00B0F0"/>
                </a:solidFill>
                <a:latin typeface="Cambria" pitchFamily="18" charset="0"/>
              </a:rPr>
              <a:t> </a:t>
            </a:r>
            <a:endParaRPr lang="tr-TR" sz="2400" dirty="0">
              <a:solidFill>
                <a:prstClr val="white"/>
              </a:solidFill>
            </a:endParaRPr>
          </a:p>
        </p:txBody>
      </p:sp>
      <p:sp>
        <p:nvSpPr>
          <p:cNvPr id="10" name="Metin kutusu 9"/>
          <p:cNvSpPr txBox="1"/>
          <p:nvPr/>
        </p:nvSpPr>
        <p:spPr>
          <a:xfrm>
            <a:off x="441960" y="3642619"/>
            <a:ext cx="5029200" cy="707886"/>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a:spcBef>
                <a:spcPct val="0"/>
              </a:spcBef>
              <a:defRPr/>
            </a:pPr>
            <a:r>
              <a:rPr lang="tr-TR" sz="2000" b="1" dirty="0" smtClean="0">
                <a:solidFill>
                  <a:prstClr val="black"/>
                </a:solidFill>
                <a:latin typeface="Comic Sans MS" pitchFamily="66" charset="0"/>
                <a:cs typeface="Times New Roman" pitchFamily="18" charset="0"/>
              </a:rPr>
              <a:t>Osmanlının </a:t>
            </a:r>
            <a:r>
              <a:rPr lang="tr-TR" sz="2000" b="1" dirty="0" smtClean="0">
                <a:solidFill>
                  <a:srgbClr val="FF0000"/>
                </a:solidFill>
                <a:latin typeface="Comic Sans MS" pitchFamily="66" charset="0"/>
                <a:cs typeface="Times New Roman" pitchFamily="18" charset="0"/>
              </a:rPr>
              <a:t>İZNİĞİ</a:t>
            </a:r>
            <a:r>
              <a:rPr lang="tr-TR" sz="2000" b="1" dirty="0" smtClean="0">
                <a:solidFill>
                  <a:prstClr val="black"/>
                </a:solidFill>
                <a:latin typeface="Comic Sans MS" pitchFamily="66" charset="0"/>
                <a:cs typeface="Times New Roman" pitchFamily="18" charset="0"/>
              </a:rPr>
              <a:t> kuşatması. </a:t>
            </a:r>
            <a:endParaRPr lang="tr-TR" sz="4400" b="1" dirty="0">
              <a:solidFill>
                <a:prstClr val="black"/>
              </a:solidFill>
              <a:latin typeface="Comic Sans MS" pitchFamily="66" charset="0"/>
            </a:endParaRPr>
          </a:p>
        </p:txBody>
      </p:sp>
      <p:sp>
        <p:nvSpPr>
          <p:cNvPr id="11" name="Metin kutusu 10"/>
          <p:cNvSpPr txBox="1"/>
          <p:nvPr/>
        </p:nvSpPr>
        <p:spPr>
          <a:xfrm>
            <a:off x="5676717" y="3642874"/>
            <a:ext cx="5936164" cy="1015663"/>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schemeClr val="bg1"/>
                </a:solidFill>
                <a:latin typeface="Comic Sans MS" pitchFamily="66" charset="0"/>
                <a:cs typeface="Times New Roman" pitchFamily="18" charset="0"/>
              </a:rPr>
              <a:t>*Bizans yenildi.</a:t>
            </a:r>
          </a:p>
          <a:p>
            <a:pPr>
              <a:spcBef>
                <a:spcPct val="0"/>
              </a:spcBef>
              <a:defRPr/>
            </a:pPr>
            <a:r>
              <a:rPr lang="tr-TR" sz="2000" b="1" dirty="0" smtClean="0">
                <a:solidFill>
                  <a:schemeClr val="bg1"/>
                </a:solidFill>
                <a:latin typeface="Comic Sans MS" pitchFamily="66" charset="0"/>
                <a:cs typeface="Times New Roman" pitchFamily="18" charset="0"/>
              </a:rPr>
              <a:t>*</a:t>
            </a:r>
            <a:r>
              <a:rPr kumimoji="1" lang="tr-TR" altLang="tr-TR" sz="2000" b="1" dirty="0" smtClean="0">
                <a:solidFill>
                  <a:schemeClr val="bg1"/>
                </a:solidFill>
                <a:latin typeface="Comic Sans MS" pitchFamily="66" charset="0"/>
                <a:cs typeface="Times New Roman" pitchFamily="18" charset="0"/>
              </a:rPr>
              <a:t>Bizans'ın </a:t>
            </a:r>
            <a:r>
              <a:rPr kumimoji="1" lang="tr-TR" altLang="tr-TR" sz="2000" b="1" dirty="0">
                <a:solidFill>
                  <a:schemeClr val="bg1"/>
                </a:solidFill>
                <a:latin typeface="Comic Sans MS" pitchFamily="66" charset="0"/>
                <a:cs typeface="Times New Roman" pitchFamily="18" charset="0"/>
              </a:rPr>
              <a:t>Anadolu’daki hâkimiyeti sona erdi</a:t>
            </a:r>
            <a:r>
              <a:rPr kumimoji="1" lang="tr-TR" altLang="tr-TR" sz="2000" b="1" dirty="0" smtClean="0">
                <a:solidFill>
                  <a:schemeClr val="bg1"/>
                </a:solidFill>
                <a:latin typeface="Comic Sans MS" pitchFamily="66" charset="0"/>
                <a:cs typeface="Times New Roman" pitchFamily="18" charset="0"/>
              </a:rPr>
              <a:t>.</a:t>
            </a:r>
            <a:r>
              <a:rPr kumimoji="1" lang="tr-TR" altLang="tr-TR" sz="2000" b="1" dirty="0" smtClean="0">
                <a:solidFill>
                  <a:schemeClr val="bg1"/>
                </a:solidFill>
                <a:latin typeface="Comic Sans MS" pitchFamily="66" charset="0"/>
                <a:ea typeface="Times New Roman" pitchFamily="18" charset="0"/>
                <a:cs typeface="Times New Roman" pitchFamily="18" charset="0"/>
              </a:rPr>
              <a:t> </a:t>
            </a:r>
            <a:endParaRPr lang="tr-TR" sz="2000" b="1" dirty="0" smtClean="0">
              <a:solidFill>
                <a:schemeClr val="bg1"/>
              </a:solidFill>
              <a:latin typeface="Comic Sans MS" pitchFamily="66" charset="0"/>
              <a:cs typeface="Times New Roman" pitchFamily="18" charset="0"/>
            </a:endParaRPr>
          </a:p>
        </p:txBody>
      </p:sp>
    </p:spTree>
    <p:extLst>
      <p:ext uri="{BB962C8B-B14F-4D97-AF65-F5344CB8AC3E}">
        <p14:creationId xmlns:p14="http://schemas.microsoft.com/office/powerpoint/2010/main" val="3615183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194378"/>
            <a:ext cx="493395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a:solidFill>
                  <a:schemeClr val="bg1"/>
                </a:solidFill>
                <a:latin typeface="Cambria" pitchFamily="18" charset="0"/>
              </a:rPr>
              <a:t>ORHAN BEY DÖNEMİ 1326-1362</a:t>
            </a:r>
          </a:p>
        </p:txBody>
      </p:sp>
      <p:sp>
        <p:nvSpPr>
          <p:cNvPr id="8" name="5 Başlık"/>
          <p:cNvSpPr txBox="1">
            <a:spLocks/>
          </p:cNvSpPr>
          <p:nvPr/>
        </p:nvSpPr>
        <p:spPr>
          <a:xfrm>
            <a:off x="977900" y="1536700"/>
            <a:ext cx="10833100" cy="70485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449263">
              <a:spcBef>
                <a:spcPct val="0"/>
              </a:spcBef>
            </a:pPr>
            <a:r>
              <a:rPr lang="tr-TR" altLang="tr-TR" sz="2000" b="1" dirty="0">
                <a:solidFill>
                  <a:schemeClr val="bg1"/>
                </a:solidFill>
                <a:latin typeface="Comic Sans MS" pitchFamily="66" charset="0"/>
                <a:ea typeface="Times New Roman" pitchFamily="18" charset="0"/>
                <a:cs typeface="Tahoma" pitchFamily="34" charset="0"/>
              </a:rPr>
              <a:t>Şehri teslim alan Orhan </a:t>
            </a:r>
            <a:r>
              <a:rPr lang="tr-TR" altLang="tr-TR" sz="2000" b="1" dirty="0" smtClean="0">
                <a:solidFill>
                  <a:schemeClr val="bg1"/>
                </a:solidFill>
                <a:latin typeface="Comic Sans MS" pitchFamily="66" charset="0"/>
                <a:ea typeface="Times New Roman" pitchFamily="18" charset="0"/>
                <a:cs typeface="Tahoma" pitchFamily="34" charset="0"/>
              </a:rPr>
              <a:t>Bey</a:t>
            </a:r>
            <a:r>
              <a:rPr lang="tr-TR" altLang="tr-TR" sz="2000" b="1" dirty="0">
                <a:solidFill>
                  <a:schemeClr val="bg1"/>
                </a:solidFill>
                <a:latin typeface="Comic Sans MS" pitchFamily="66" charset="0"/>
                <a:ea typeface="Times New Roman" pitchFamily="18" charset="0"/>
                <a:cs typeface="Tahoma" pitchFamily="34" charset="0"/>
              </a:rPr>
              <a:t>:</a:t>
            </a:r>
            <a:r>
              <a:rPr lang="tr-TR" altLang="tr-TR" sz="2000" b="1" dirty="0" smtClean="0">
                <a:solidFill>
                  <a:schemeClr val="bg1"/>
                </a:solidFill>
                <a:latin typeface="Comic Sans MS" pitchFamily="66" charset="0"/>
                <a:ea typeface="Times New Roman" pitchFamily="18" charset="0"/>
                <a:cs typeface="Tahoma" pitchFamily="34" charset="0"/>
              </a:rPr>
              <a:t>  </a:t>
            </a:r>
            <a:endParaRPr lang="tr-TR" altLang="tr-TR" sz="2000" b="1" dirty="0">
              <a:solidFill>
                <a:schemeClr val="bg1"/>
              </a:solidFill>
              <a:latin typeface="Comic Sans MS" pitchFamily="66" charset="0"/>
              <a:ea typeface="Times New Roman" pitchFamily="18" charset="0"/>
              <a:cs typeface="Tahoma" pitchFamily="34" charset="0"/>
            </a:endParaRPr>
          </a:p>
          <a:p>
            <a:pPr indent="449263"/>
            <a:r>
              <a:rPr lang="tr-TR" altLang="tr-TR" sz="2000" b="1" dirty="0">
                <a:solidFill>
                  <a:schemeClr val="bg1"/>
                </a:solidFill>
                <a:latin typeface="Comic Sans MS" pitchFamily="66" charset="0"/>
                <a:ea typeface="Times New Roman" pitchFamily="18" charset="0"/>
                <a:cs typeface="Tahoma" pitchFamily="34" charset="0"/>
              </a:rPr>
              <a:t>                                 </a:t>
            </a:r>
            <a:r>
              <a:rPr lang="tr-TR" altLang="tr-TR" sz="2000" b="1" dirty="0">
                <a:solidFill>
                  <a:srgbClr val="FF0000"/>
                </a:solidFill>
                <a:latin typeface="Comic Sans MS" pitchFamily="66" charset="0"/>
                <a:ea typeface="Times New Roman" pitchFamily="18" charset="0"/>
                <a:cs typeface="Tahoma" pitchFamily="34" charset="0"/>
              </a:rPr>
              <a:t>İZNİK ………Başkent yapıldı</a:t>
            </a:r>
            <a:r>
              <a:rPr lang="tr-TR" sz="2000" b="1" dirty="0" smtClean="0">
                <a:solidFill>
                  <a:srgbClr val="FF0000"/>
                </a:solidFill>
                <a:latin typeface="Comic Sans MS" pitchFamily="66" charset="0"/>
                <a:cs typeface="Times New Roman" pitchFamily="18" charset="0"/>
              </a:rPr>
              <a:t>              </a:t>
            </a:r>
            <a:endParaRPr lang="tr-TR" sz="2000" b="1" dirty="0">
              <a:solidFill>
                <a:srgbClr val="FF0000"/>
              </a:solidFill>
              <a:latin typeface="Comic Sans MS" pitchFamily="66" charset="0"/>
            </a:endParaRPr>
          </a:p>
        </p:txBody>
      </p:sp>
      <p:sp>
        <p:nvSpPr>
          <p:cNvPr id="11" name="Metin kutusu 10"/>
          <p:cNvSpPr txBox="1"/>
          <p:nvPr/>
        </p:nvSpPr>
        <p:spPr>
          <a:xfrm>
            <a:off x="977900" y="889955"/>
            <a:ext cx="3185160" cy="461665"/>
          </a:xfrm>
          <a:prstGeom prst="rect">
            <a:avLst/>
          </a:prstGeom>
          <a:solidFill>
            <a:srgbClr val="FF0000"/>
          </a:solidFill>
          <a:ln w="57150">
            <a:solidFill>
              <a:schemeClr val="bg1"/>
            </a:solidFill>
          </a:ln>
        </p:spPr>
        <p:txBody>
          <a:bodyPr wrap="square" rtlCol="0">
            <a:spAutoFit/>
          </a:bodyPr>
          <a:lstStyle/>
          <a:p>
            <a:r>
              <a:rPr lang="tr-TR" sz="2400" b="1" dirty="0" smtClean="0">
                <a:latin typeface="Cambria" pitchFamily="18" charset="0"/>
              </a:rPr>
              <a:t>İZNİK FETHİ 1331</a:t>
            </a:r>
            <a:endParaRPr lang="tr-TR" sz="2400" b="1" dirty="0">
              <a:latin typeface="Cambria" panose="02040503050406030204" pitchFamily="18" charset="0"/>
            </a:endParaRPr>
          </a:p>
        </p:txBody>
      </p:sp>
      <p:sp>
        <p:nvSpPr>
          <p:cNvPr id="12" name="Metin kutusu 11"/>
          <p:cNvSpPr txBox="1"/>
          <p:nvPr/>
        </p:nvSpPr>
        <p:spPr>
          <a:xfrm>
            <a:off x="977900" y="2457208"/>
            <a:ext cx="3185160" cy="461665"/>
          </a:xfrm>
          <a:prstGeom prst="rect">
            <a:avLst/>
          </a:prstGeom>
          <a:solidFill>
            <a:srgbClr val="FF0000"/>
          </a:solidFill>
          <a:ln w="57150">
            <a:solidFill>
              <a:schemeClr val="bg1"/>
            </a:solidFill>
          </a:ln>
        </p:spPr>
        <p:txBody>
          <a:bodyPr wrap="square" rtlCol="0">
            <a:spAutoFit/>
          </a:bodyPr>
          <a:lstStyle/>
          <a:p>
            <a:r>
              <a:rPr lang="tr-TR" sz="2400" b="1" dirty="0" smtClean="0">
                <a:latin typeface="Cambria" pitchFamily="18" charset="0"/>
              </a:rPr>
              <a:t>İZMİT FETHİ 1337</a:t>
            </a:r>
            <a:endParaRPr lang="tr-TR" sz="2400" b="1" dirty="0">
              <a:latin typeface="Cambria" panose="02040503050406030204" pitchFamily="18" charset="0"/>
            </a:endParaRPr>
          </a:p>
        </p:txBody>
      </p:sp>
      <p:sp>
        <p:nvSpPr>
          <p:cNvPr id="13" name="5 Başlık"/>
          <p:cNvSpPr txBox="1">
            <a:spLocks/>
          </p:cNvSpPr>
          <p:nvPr/>
        </p:nvSpPr>
        <p:spPr>
          <a:xfrm>
            <a:off x="1016029" y="3042668"/>
            <a:ext cx="10833100" cy="4445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0"/>
              </a:spcBef>
            </a:pPr>
            <a:r>
              <a:rPr lang="tr-TR" altLang="tr-TR" sz="2000" dirty="0">
                <a:solidFill>
                  <a:schemeClr val="bg1"/>
                </a:solidFill>
                <a:latin typeface="Comic Sans MS" pitchFamily="66" charset="0"/>
                <a:ea typeface="Times New Roman" pitchFamily="18" charset="0"/>
                <a:cs typeface="Tahoma" pitchFamily="34" charset="0"/>
              </a:rPr>
              <a:t> </a:t>
            </a:r>
            <a:r>
              <a:rPr lang="tr-TR" altLang="tr-TR" sz="2000" b="1" dirty="0">
                <a:solidFill>
                  <a:schemeClr val="bg1"/>
                </a:solidFill>
                <a:latin typeface="Comic Sans MS" pitchFamily="66" charset="0"/>
                <a:ea typeface="Times New Roman" pitchFamily="18" charset="0"/>
                <a:cs typeface="Tahoma" pitchFamily="34" charset="0"/>
              </a:rPr>
              <a:t>İznik’ten sonra İzmit de kuşatıldı ve Osmanlı egemenliğine  alındı (1337).</a:t>
            </a:r>
          </a:p>
        </p:txBody>
      </p:sp>
    </p:spTree>
    <p:extLst>
      <p:ext uri="{BB962C8B-B14F-4D97-AF65-F5344CB8AC3E}">
        <p14:creationId xmlns:p14="http://schemas.microsoft.com/office/powerpoint/2010/main" val="3667283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0" y="194378"/>
            <a:ext cx="555627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a:solidFill>
                  <a:schemeClr val="bg1"/>
                </a:solidFill>
                <a:latin typeface="Cambria" pitchFamily="18" charset="0"/>
              </a:rPr>
              <a:t>ORHAN BEY DÖNEMİ 1326-1362</a:t>
            </a:r>
          </a:p>
        </p:txBody>
      </p:sp>
      <p:sp>
        <p:nvSpPr>
          <p:cNvPr id="13" name="Metin kutusu 12"/>
          <p:cNvSpPr txBox="1"/>
          <p:nvPr/>
        </p:nvSpPr>
        <p:spPr>
          <a:xfrm>
            <a:off x="993140" y="890439"/>
            <a:ext cx="6264910" cy="830997"/>
          </a:xfrm>
          <a:prstGeom prst="rect">
            <a:avLst/>
          </a:prstGeom>
          <a:solidFill>
            <a:srgbClr val="FF0000"/>
          </a:solidFill>
          <a:ln w="57150">
            <a:solidFill>
              <a:schemeClr val="bg1"/>
            </a:solidFill>
          </a:ln>
        </p:spPr>
        <p:txBody>
          <a:bodyPr wrap="square" rtlCol="0">
            <a:spAutoFit/>
          </a:bodyPr>
          <a:lstStyle/>
          <a:p>
            <a:r>
              <a:rPr lang="tr-TR" sz="2400" b="1" dirty="0" smtClean="0">
                <a:latin typeface="Cambria" pitchFamily="18" charset="0"/>
              </a:rPr>
              <a:t>Asya Kıtasından Avrupa Kıtasına İlk adım</a:t>
            </a:r>
          </a:p>
          <a:p>
            <a:r>
              <a:rPr lang="tr-TR" sz="2400" b="1" dirty="0" smtClean="0">
                <a:latin typeface="Cambria" pitchFamily="18" charset="0"/>
              </a:rPr>
              <a:t>       ÇİMPE KALESİNİN ALINMASI 1353</a:t>
            </a:r>
            <a:endParaRPr lang="tr-TR" sz="2400" b="1" dirty="0">
              <a:latin typeface="Cambria" panose="02040503050406030204" pitchFamily="18" charset="0"/>
            </a:endParaRPr>
          </a:p>
        </p:txBody>
      </p:sp>
      <p:sp>
        <p:nvSpPr>
          <p:cNvPr id="16" name="Metin kutusu 15"/>
          <p:cNvSpPr txBox="1"/>
          <p:nvPr/>
        </p:nvSpPr>
        <p:spPr>
          <a:xfrm>
            <a:off x="980440" y="1892077"/>
            <a:ext cx="10830560" cy="1323439"/>
          </a:xfrm>
          <a:prstGeom prst="rect">
            <a:avLst/>
          </a:prstGeom>
          <a:solidFill>
            <a:schemeClr val="tx1"/>
          </a:solidFill>
          <a:ln w="57150">
            <a:solidFill>
              <a:schemeClr val="bg1"/>
            </a:solidFill>
          </a:ln>
        </p:spPr>
        <p:txBody>
          <a:bodyPr wrap="square" rtlCol="0">
            <a:spAutoFit/>
          </a:bodyPr>
          <a:lstStyle/>
          <a:p>
            <a:pPr indent="449263">
              <a:spcBef>
                <a:spcPct val="0"/>
              </a:spcBef>
            </a:pPr>
            <a:r>
              <a:rPr lang="tr-TR" altLang="tr-TR" sz="2000" b="1" dirty="0">
                <a:solidFill>
                  <a:schemeClr val="bg1"/>
                </a:solidFill>
                <a:latin typeface="Comic Sans MS" pitchFamily="66" charset="0"/>
                <a:cs typeface="Times New Roman" pitchFamily="18" charset="0"/>
              </a:rPr>
              <a:t>Osmanlı Bizans'ın içinde bulunduğu zor durumdan ve taht kavgalarından yaralanarak </a:t>
            </a:r>
            <a:r>
              <a:rPr lang="tr-TR" altLang="tr-TR" sz="2000" b="1" dirty="0" smtClean="0">
                <a:solidFill>
                  <a:schemeClr val="bg1"/>
                </a:solidFill>
                <a:latin typeface="Comic Sans MS" pitchFamily="66" charset="0"/>
                <a:cs typeface="Times New Roman" pitchFamily="18" charset="0"/>
              </a:rPr>
              <a:t>Bizans'a </a:t>
            </a:r>
            <a:r>
              <a:rPr lang="tr-TR" altLang="tr-TR" sz="2000" b="1" dirty="0">
                <a:solidFill>
                  <a:schemeClr val="bg1"/>
                </a:solidFill>
                <a:latin typeface="Comic Sans MS" pitchFamily="66" charset="0"/>
                <a:cs typeface="Times New Roman" pitchFamily="18" charset="0"/>
              </a:rPr>
              <a:t>imparator olmak isteyen </a:t>
            </a:r>
            <a:r>
              <a:rPr lang="tr-TR" altLang="tr-TR" sz="2000" b="1" dirty="0">
                <a:solidFill>
                  <a:srgbClr val="FF0000"/>
                </a:solidFill>
                <a:latin typeface="Comic Sans MS" pitchFamily="66" charset="0"/>
                <a:cs typeface="Times New Roman" pitchFamily="18" charset="0"/>
              </a:rPr>
              <a:t>KANTE KUZENİ</a:t>
            </a:r>
            <a:r>
              <a:rPr lang="tr-TR" altLang="tr-TR" sz="2000" b="1" dirty="0">
                <a:solidFill>
                  <a:schemeClr val="bg1"/>
                </a:solidFill>
                <a:latin typeface="Comic Sans MS" pitchFamily="66" charset="0"/>
                <a:cs typeface="Times New Roman" pitchFamily="18" charset="0"/>
              </a:rPr>
              <a:t> destekleyerek </a:t>
            </a:r>
            <a:r>
              <a:rPr lang="tr-TR" altLang="tr-TR" sz="2000" b="1" dirty="0" smtClean="0">
                <a:solidFill>
                  <a:srgbClr val="FF0000"/>
                </a:solidFill>
                <a:latin typeface="Comic Sans MS" pitchFamily="66" charset="0"/>
                <a:cs typeface="Times New Roman" pitchFamily="18" charset="0"/>
              </a:rPr>
              <a:t>Bizans'ı </a:t>
            </a:r>
            <a:r>
              <a:rPr lang="tr-TR" altLang="tr-TR" sz="2000" b="1" dirty="0">
                <a:solidFill>
                  <a:srgbClr val="FF0000"/>
                </a:solidFill>
                <a:latin typeface="Comic Sans MS" pitchFamily="66" charset="0"/>
                <a:cs typeface="Times New Roman" pitchFamily="18" charset="0"/>
              </a:rPr>
              <a:t>SIRP ve BULGAR </a:t>
            </a:r>
            <a:r>
              <a:rPr lang="tr-TR" altLang="tr-TR" sz="2000" b="1" dirty="0">
                <a:solidFill>
                  <a:schemeClr val="bg1"/>
                </a:solidFill>
                <a:latin typeface="Comic Sans MS" pitchFamily="66" charset="0"/>
                <a:cs typeface="Times New Roman" pitchFamily="18" charset="0"/>
              </a:rPr>
              <a:t>saldırılarına karşı korumaya başladı </a:t>
            </a:r>
            <a:r>
              <a:rPr lang="tr-TR" altLang="tr-TR" sz="2000" b="1" dirty="0" smtClean="0">
                <a:solidFill>
                  <a:schemeClr val="bg1"/>
                </a:solidFill>
                <a:latin typeface="Comic Sans MS" pitchFamily="66" charset="0"/>
                <a:cs typeface="Times New Roman" pitchFamily="18" charset="0"/>
              </a:rPr>
              <a:t>Kantekuzende </a:t>
            </a:r>
            <a:r>
              <a:rPr lang="tr-TR" altLang="tr-TR" sz="2000" b="1" dirty="0">
                <a:solidFill>
                  <a:schemeClr val="bg1"/>
                </a:solidFill>
                <a:latin typeface="Comic Sans MS" pitchFamily="66" charset="0"/>
                <a:cs typeface="Times New Roman" pitchFamily="18" charset="0"/>
              </a:rPr>
              <a:t>kendi </a:t>
            </a:r>
            <a:r>
              <a:rPr lang="tr-TR" altLang="tr-TR" sz="2000" b="1" dirty="0" smtClean="0">
                <a:solidFill>
                  <a:schemeClr val="bg1"/>
                </a:solidFill>
                <a:latin typeface="Comic Sans MS" pitchFamily="66" charset="0"/>
                <a:cs typeface="Times New Roman" pitchFamily="18" charset="0"/>
              </a:rPr>
              <a:t>ellerindeki </a:t>
            </a:r>
            <a:r>
              <a:rPr lang="tr-TR" altLang="tr-TR" sz="2000" b="1" dirty="0" smtClean="0">
                <a:solidFill>
                  <a:srgbClr val="FF0000"/>
                </a:solidFill>
                <a:latin typeface="Comic Sans MS" pitchFamily="66" charset="0"/>
                <a:cs typeface="Times New Roman" pitchFamily="18" charset="0"/>
              </a:rPr>
              <a:t>Çimpe Kalesini </a:t>
            </a:r>
            <a:r>
              <a:rPr lang="tr-TR" altLang="tr-TR" sz="2000" b="1" dirty="0">
                <a:solidFill>
                  <a:schemeClr val="bg1"/>
                </a:solidFill>
                <a:latin typeface="Comic Sans MS" pitchFamily="66" charset="0"/>
                <a:cs typeface="Times New Roman" pitchFamily="18" charset="0"/>
              </a:rPr>
              <a:t>Osmanlıya hediye </a:t>
            </a:r>
            <a:r>
              <a:rPr lang="tr-TR" altLang="tr-TR" sz="2000" b="1" dirty="0" smtClean="0">
                <a:solidFill>
                  <a:schemeClr val="bg1"/>
                </a:solidFill>
                <a:latin typeface="Comic Sans MS" pitchFamily="66" charset="0"/>
                <a:cs typeface="Times New Roman" pitchFamily="18" charset="0"/>
              </a:rPr>
              <a:t>etti. </a:t>
            </a:r>
            <a:endParaRPr lang="tr-TR" altLang="tr-TR" sz="2000" b="1" dirty="0">
              <a:solidFill>
                <a:schemeClr val="bg1"/>
              </a:solidFill>
              <a:latin typeface="Comic Sans MS" pitchFamily="66" charset="0"/>
              <a:cs typeface="Times New Roman" pitchFamily="18" charset="0"/>
            </a:endParaRPr>
          </a:p>
        </p:txBody>
      </p:sp>
      <p:sp>
        <p:nvSpPr>
          <p:cNvPr id="17" name="Metin kutusu 16"/>
          <p:cNvSpPr txBox="1"/>
          <p:nvPr/>
        </p:nvSpPr>
        <p:spPr>
          <a:xfrm>
            <a:off x="980440" y="3474468"/>
            <a:ext cx="10830560" cy="769441"/>
          </a:xfrm>
          <a:prstGeom prst="rect">
            <a:avLst/>
          </a:prstGeom>
          <a:solidFill>
            <a:srgbClr val="FFFF00"/>
          </a:solidFill>
          <a:ln w="57150">
            <a:solidFill>
              <a:schemeClr val="bg1"/>
            </a:solidFill>
          </a:ln>
        </p:spPr>
        <p:txBody>
          <a:bodyPr wrap="square" rtlCol="0">
            <a:spAutoFit/>
          </a:bodyPr>
          <a:lstStyle/>
          <a:p>
            <a:r>
              <a:rPr lang="tr-TR" altLang="tr-TR" sz="2400" b="1" dirty="0">
                <a:solidFill>
                  <a:schemeClr val="bg1"/>
                </a:solidFill>
                <a:latin typeface="Comic Sans MS" pitchFamily="66" charset="0"/>
                <a:cs typeface="Times New Roman" pitchFamily="18" charset="0"/>
              </a:rPr>
              <a:t> </a:t>
            </a:r>
            <a:r>
              <a:rPr lang="tr-TR" altLang="tr-TR" sz="2000" b="1" dirty="0">
                <a:solidFill>
                  <a:schemeClr val="bg1"/>
                </a:solidFill>
                <a:latin typeface="Comic Sans MS" pitchFamily="66" charset="0"/>
                <a:cs typeface="Times New Roman" pitchFamily="18" charset="0"/>
              </a:rPr>
              <a:t>Osmanlı bu kaleyi alarak ilk defa </a:t>
            </a:r>
            <a:r>
              <a:rPr lang="tr-TR" altLang="tr-TR" sz="2000" b="1" dirty="0">
                <a:solidFill>
                  <a:srgbClr val="FF0000"/>
                </a:solidFill>
                <a:latin typeface="Comic Sans MS" pitchFamily="66" charset="0"/>
                <a:cs typeface="Times New Roman" pitchFamily="18" charset="0"/>
              </a:rPr>
              <a:t>ORTA AVRUPAYA </a:t>
            </a:r>
            <a:r>
              <a:rPr lang="tr-TR" altLang="tr-TR" sz="2000" b="1" dirty="0">
                <a:solidFill>
                  <a:schemeClr val="bg1"/>
                </a:solidFill>
                <a:latin typeface="Comic Sans MS" pitchFamily="66" charset="0"/>
                <a:cs typeface="Times New Roman" pitchFamily="18" charset="0"/>
              </a:rPr>
              <a:t>geçti, </a:t>
            </a:r>
            <a:r>
              <a:rPr lang="tr-TR" altLang="tr-TR" sz="2000" b="1" dirty="0">
                <a:solidFill>
                  <a:srgbClr val="FF0000"/>
                </a:solidFill>
                <a:latin typeface="Comic Sans MS" pitchFamily="66" charset="0"/>
                <a:cs typeface="Times New Roman" pitchFamily="18" charset="0"/>
              </a:rPr>
              <a:t>RUMELİNİN</a:t>
            </a:r>
            <a:r>
              <a:rPr lang="tr-TR" altLang="tr-TR" sz="2000" b="1" dirty="0">
                <a:solidFill>
                  <a:schemeClr val="bg1"/>
                </a:solidFill>
                <a:latin typeface="Comic Sans MS" pitchFamily="66" charset="0"/>
                <a:cs typeface="Times New Roman" pitchFamily="18" charset="0"/>
              </a:rPr>
              <a:t> </a:t>
            </a:r>
            <a:r>
              <a:rPr lang="tr-TR" altLang="tr-TR" sz="2000" b="1" dirty="0" smtClean="0">
                <a:solidFill>
                  <a:schemeClr val="bg1"/>
                </a:solidFill>
                <a:latin typeface="Comic Sans MS" pitchFamily="66" charset="0"/>
                <a:cs typeface="Times New Roman" pitchFamily="18" charset="0"/>
              </a:rPr>
              <a:t>fethi </a:t>
            </a:r>
            <a:r>
              <a:rPr lang="tr-TR" altLang="tr-TR" sz="2000" b="1" dirty="0">
                <a:solidFill>
                  <a:schemeClr val="bg1"/>
                </a:solidFill>
                <a:latin typeface="Comic Sans MS" pitchFamily="66" charset="0"/>
                <a:cs typeface="Times New Roman" pitchFamily="18" charset="0"/>
              </a:rPr>
              <a:t>başladı</a:t>
            </a:r>
            <a:endParaRPr lang="tr-TR" sz="2000" b="1" dirty="0">
              <a:solidFill>
                <a:schemeClr val="bg1"/>
              </a:solidFill>
              <a:latin typeface="Comic Sans MS" pitchFamily="66" charset="0"/>
            </a:endParaRPr>
          </a:p>
        </p:txBody>
      </p:sp>
    </p:spTree>
    <p:extLst>
      <p:ext uri="{BB962C8B-B14F-4D97-AF65-F5344CB8AC3E}">
        <p14:creationId xmlns:p14="http://schemas.microsoft.com/office/powerpoint/2010/main" val="17734817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Yusuf Kerem DUMAN\Desktop\ef2dc62fd9858092df8f4791d5d79d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0441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31877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a:solidFill>
                  <a:schemeClr val="bg1"/>
                </a:solidFill>
                <a:latin typeface="Cambria" pitchFamily="18" charset="0"/>
              </a:rPr>
              <a:t>I.MURAT 1362-1389</a:t>
            </a:r>
          </a:p>
        </p:txBody>
      </p:sp>
      <p:sp>
        <p:nvSpPr>
          <p:cNvPr id="16" name="Metin kutusu 15"/>
          <p:cNvSpPr txBox="1"/>
          <p:nvPr/>
        </p:nvSpPr>
        <p:spPr>
          <a:xfrm>
            <a:off x="6006941" y="330924"/>
            <a:ext cx="3284220" cy="523220"/>
          </a:xfrm>
          <a:prstGeom prst="rect">
            <a:avLst/>
          </a:prstGeom>
          <a:solidFill>
            <a:srgbClr val="FFFF00"/>
          </a:solidFill>
          <a:ln w="57150">
            <a:solidFill>
              <a:schemeClr val="bg1"/>
            </a:solidFill>
          </a:ln>
        </p:spPr>
        <p:txBody>
          <a:bodyPr wrap="square" rtlCol="0">
            <a:spAutoFit/>
          </a:bodyPr>
          <a:lstStyle/>
          <a:p>
            <a:r>
              <a:rPr lang="tr-TR" sz="2800" b="1" dirty="0" smtClean="0">
                <a:solidFill>
                  <a:schemeClr val="bg1"/>
                </a:solidFill>
                <a:latin typeface="Cambria" pitchFamily="18" charset="0"/>
              </a:rPr>
              <a:t> Balkanların Fatihi</a:t>
            </a:r>
            <a:endParaRPr lang="tr-TR" sz="2800" b="1" dirty="0">
              <a:solidFill>
                <a:schemeClr val="bg1"/>
              </a:solidFill>
              <a:latin typeface="Cambria" panose="02040503050406030204" pitchFamily="18" charset="0"/>
            </a:endParaRPr>
          </a:p>
        </p:txBody>
      </p:sp>
      <p:pic>
        <p:nvPicPr>
          <p:cNvPr id="17" name="Picture 6" descr="C:\Users\Yusuf KEREM DUMAN\Desktop\Ekran Alıntıs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58419"/>
            <a:ext cx="3026093" cy="5790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C:\Users\Yusuf KEREM DUMAN\Desktop\mmj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394" y="977900"/>
            <a:ext cx="8289606" cy="567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7455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0460" y="274638"/>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1220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  SAZLIDERE SAVAŞI</a:t>
            </a:r>
          </a:p>
        </p:txBody>
      </p:sp>
      <p:sp>
        <p:nvSpPr>
          <p:cNvPr id="4" name="Dikdörtgen 3"/>
          <p:cNvSpPr/>
          <p:nvPr/>
        </p:nvSpPr>
        <p:spPr>
          <a:xfrm>
            <a:off x="1220661" y="2326520"/>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155" y="1658846"/>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1363</a:t>
            </a:r>
            <a:endParaRPr lang="tr-TR" sz="5400" b="1" dirty="0">
              <a:solidFill>
                <a:srgbClr val="FF0000"/>
              </a:solidFill>
            </a:endParaRPr>
          </a:p>
        </p:txBody>
      </p:sp>
      <p:sp>
        <p:nvSpPr>
          <p:cNvPr id="7" name="Dikdörtgen 6"/>
          <p:cNvSpPr/>
          <p:nvPr/>
        </p:nvSpPr>
        <p:spPr>
          <a:xfrm>
            <a:off x="6883791" y="2143664"/>
            <a:ext cx="4581382" cy="830997"/>
          </a:xfrm>
          <a:prstGeom prst="rect">
            <a:avLst/>
          </a:prstGeom>
        </p:spPr>
        <p:txBody>
          <a:bodyPr wrap="none">
            <a:spAutoFit/>
          </a:bodyPr>
          <a:lstStyle/>
          <a:p>
            <a:pPr algn="ctr"/>
            <a:r>
              <a:rPr lang="tr-TR" sz="4800" b="1" dirty="0" smtClean="0">
                <a:solidFill>
                  <a:schemeClr val="bg1"/>
                </a:solidFill>
                <a:latin typeface="Cambria" pitchFamily="18" charset="0"/>
              </a:rPr>
              <a:t>Bizans</a:t>
            </a:r>
            <a:r>
              <a:rPr lang="tr-TR" sz="4800" b="1" dirty="0" smtClean="0">
                <a:solidFill>
                  <a:srgbClr val="FF0000"/>
                </a:solidFill>
                <a:latin typeface="Cambria" pitchFamily="18" charset="0"/>
              </a:rPr>
              <a:t> + Bulgar</a:t>
            </a:r>
            <a:endParaRPr lang="tr-TR" sz="4800" b="1" dirty="0">
              <a:solidFill>
                <a:srgbClr val="FF0000"/>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solidFill>
                <a:prstClr val="white"/>
              </a:solidFill>
            </a:endParaRPr>
          </a:p>
        </p:txBody>
      </p:sp>
      <p:sp>
        <p:nvSpPr>
          <p:cNvPr id="10" name="Metin kutusu 9"/>
          <p:cNvSpPr txBox="1"/>
          <p:nvPr/>
        </p:nvSpPr>
        <p:spPr>
          <a:xfrm>
            <a:off x="258833" y="3636724"/>
            <a:ext cx="5029200" cy="1015663"/>
          </a:xfrm>
          <a:prstGeom prst="rect">
            <a:avLst/>
          </a:prstGeom>
          <a:solidFill>
            <a:srgbClr val="FFFF00"/>
          </a:solidFill>
          <a:ln w="57150">
            <a:solidFill>
              <a:srgbClr val="92D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a:spcBef>
                <a:spcPct val="0"/>
              </a:spcBef>
              <a:defRPr/>
            </a:pPr>
            <a:r>
              <a:rPr lang="tr-TR" sz="2000" b="1" dirty="0" smtClean="0">
                <a:solidFill>
                  <a:prstClr val="black"/>
                </a:solidFill>
                <a:latin typeface="Comic Sans MS" pitchFamily="66" charset="0"/>
                <a:cs typeface="Times New Roman" pitchFamily="18" charset="0"/>
              </a:rPr>
              <a:t>*Lala şahin paşanın Bizans'ın elindeki </a:t>
            </a:r>
            <a:r>
              <a:rPr lang="tr-TR" sz="2000" b="1" dirty="0" smtClean="0">
                <a:solidFill>
                  <a:srgbClr val="FF0000"/>
                </a:solidFill>
                <a:latin typeface="Comic Sans MS" pitchFamily="66" charset="0"/>
                <a:cs typeface="Times New Roman" pitchFamily="18" charset="0"/>
              </a:rPr>
              <a:t>EDİRNEYİ</a:t>
            </a:r>
            <a:r>
              <a:rPr lang="tr-TR" sz="2000" b="1" dirty="0" smtClean="0">
                <a:solidFill>
                  <a:prstClr val="black"/>
                </a:solidFill>
                <a:latin typeface="Comic Sans MS" pitchFamily="66" charset="0"/>
                <a:cs typeface="Times New Roman" pitchFamily="18" charset="0"/>
              </a:rPr>
              <a:t> kuşatması</a:t>
            </a:r>
            <a:r>
              <a:rPr lang="tr-TR" sz="2000" b="1" dirty="0" smtClean="0">
                <a:solidFill>
                  <a:prstClr val="black"/>
                </a:solidFill>
                <a:latin typeface="Cambria" pitchFamily="18" charset="0"/>
                <a:cs typeface="Times New Roman" pitchFamily="18" charset="0"/>
              </a:rPr>
              <a:t>.</a:t>
            </a:r>
          </a:p>
        </p:txBody>
      </p:sp>
      <p:sp>
        <p:nvSpPr>
          <p:cNvPr id="11" name="Metin kutusu 10"/>
          <p:cNvSpPr txBox="1"/>
          <p:nvPr/>
        </p:nvSpPr>
        <p:spPr>
          <a:xfrm>
            <a:off x="5676717" y="3620081"/>
            <a:ext cx="6225724" cy="1631216"/>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schemeClr val="bg1"/>
                </a:solidFill>
                <a:latin typeface="Comic Sans MS" pitchFamily="66" charset="0"/>
                <a:cs typeface="Times New Roman" pitchFamily="18" charset="0"/>
              </a:rPr>
              <a:t>*Bizans kaybetti.</a:t>
            </a:r>
          </a:p>
          <a:p>
            <a:pPr>
              <a:spcBef>
                <a:spcPct val="0"/>
              </a:spcBef>
              <a:defRPr/>
            </a:pPr>
            <a:r>
              <a:rPr lang="tr-TR" sz="2000" b="1" dirty="0" smtClean="0">
                <a:solidFill>
                  <a:schemeClr val="bg1"/>
                </a:solidFill>
                <a:latin typeface="Comic Sans MS" pitchFamily="66" charset="0"/>
                <a:cs typeface="Times New Roman" pitchFamily="18" charset="0"/>
              </a:rPr>
              <a:t> *</a:t>
            </a:r>
            <a:r>
              <a:rPr lang="tr-TR" sz="2000" b="1" dirty="0" smtClean="0">
                <a:solidFill>
                  <a:srgbClr val="FF0000"/>
                </a:solidFill>
                <a:latin typeface="Comic Sans MS" pitchFamily="66" charset="0"/>
                <a:cs typeface="Times New Roman" pitchFamily="18" charset="0"/>
              </a:rPr>
              <a:t>EDİRNE</a:t>
            </a:r>
            <a:r>
              <a:rPr lang="tr-TR" sz="2000" b="1" dirty="0" smtClean="0">
                <a:solidFill>
                  <a:schemeClr val="bg1"/>
                </a:solidFill>
                <a:latin typeface="Comic Sans MS" pitchFamily="66" charset="0"/>
                <a:cs typeface="Times New Roman" pitchFamily="18" charset="0"/>
              </a:rPr>
              <a:t> fethedildi.</a:t>
            </a:r>
          </a:p>
          <a:p>
            <a:pPr>
              <a:spcBef>
                <a:spcPct val="0"/>
              </a:spcBef>
              <a:defRPr/>
            </a:pPr>
            <a:r>
              <a:rPr lang="tr-TR" sz="2000" b="1" dirty="0" smtClean="0">
                <a:solidFill>
                  <a:schemeClr val="bg1"/>
                </a:solidFill>
                <a:latin typeface="Comic Sans MS" pitchFamily="66" charset="0"/>
                <a:cs typeface="Times New Roman" pitchFamily="18" charset="0"/>
              </a:rPr>
              <a:t>*</a:t>
            </a:r>
            <a:r>
              <a:rPr lang="tr-TR" sz="2000" b="1" dirty="0" smtClean="0">
                <a:solidFill>
                  <a:srgbClr val="FF0000"/>
                </a:solidFill>
                <a:latin typeface="Comic Sans MS" pitchFamily="66" charset="0"/>
                <a:cs typeface="Times New Roman" pitchFamily="18" charset="0"/>
              </a:rPr>
              <a:t>OSMANLI-HAÇLI</a:t>
            </a:r>
            <a:r>
              <a:rPr lang="tr-TR" sz="2000" b="1" dirty="0" smtClean="0">
                <a:solidFill>
                  <a:schemeClr val="bg1"/>
                </a:solidFill>
                <a:latin typeface="Comic Sans MS" pitchFamily="66" charset="0"/>
                <a:cs typeface="Times New Roman" pitchFamily="18" charset="0"/>
              </a:rPr>
              <a:t> savaşlarının başlamasına yol açtı.</a:t>
            </a:r>
          </a:p>
        </p:txBody>
      </p:sp>
      <p:sp>
        <p:nvSpPr>
          <p:cNvPr id="12" name="Metin kutusu 11"/>
          <p:cNvSpPr txBox="1"/>
          <p:nvPr/>
        </p:nvSpPr>
        <p:spPr>
          <a:xfrm rot="19594381">
            <a:off x="134792" y="923076"/>
            <a:ext cx="3108899" cy="954107"/>
          </a:xfrm>
          <a:prstGeom prst="rect">
            <a:avLst/>
          </a:prstGeom>
          <a:solidFill>
            <a:srgbClr val="FF0000"/>
          </a:solidFill>
          <a:ln w="57150">
            <a:solidFill>
              <a:schemeClr val="tx1"/>
            </a:solidFill>
          </a:ln>
        </p:spPr>
        <p:txBody>
          <a:bodyPr wrap="square" rtlCol="0">
            <a:spAutoFit/>
          </a:bodyPr>
          <a:lstStyle/>
          <a:p>
            <a:pPr algn="ctr"/>
            <a:r>
              <a:rPr lang="tr-TR" sz="2800" b="1" dirty="0" smtClean="0">
                <a:solidFill>
                  <a:schemeClr val="bg1"/>
                </a:solidFill>
                <a:latin typeface="Cambria" pitchFamily="18" charset="0"/>
              </a:rPr>
              <a:t>BALKANLARDAKİ</a:t>
            </a:r>
          </a:p>
          <a:p>
            <a:pPr algn="ctr"/>
            <a:r>
              <a:rPr lang="tr-TR" sz="2800" b="1" dirty="0" smtClean="0">
                <a:solidFill>
                  <a:schemeClr val="bg1"/>
                </a:solidFill>
                <a:latin typeface="Cambria" pitchFamily="18" charset="0"/>
              </a:rPr>
              <a:t> FAALİYETLER</a:t>
            </a:r>
            <a:endParaRPr lang="tr-TR" sz="28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5087045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0460" y="274638"/>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1220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  SIRPSINDIĞI SAVAŞI</a:t>
            </a:r>
          </a:p>
        </p:txBody>
      </p:sp>
      <p:sp>
        <p:nvSpPr>
          <p:cNvPr id="4" name="Dikdörtgen 3"/>
          <p:cNvSpPr/>
          <p:nvPr/>
        </p:nvSpPr>
        <p:spPr>
          <a:xfrm>
            <a:off x="1220661" y="2143664"/>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155" y="1658846"/>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1364</a:t>
            </a:r>
            <a:endParaRPr lang="tr-TR" sz="5400" b="1" dirty="0">
              <a:solidFill>
                <a:srgbClr val="FF0000"/>
              </a:solidFill>
            </a:endParaRPr>
          </a:p>
        </p:txBody>
      </p:sp>
      <p:sp>
        <p:nvSpPr>
          <p:cNvPr id="7" name="Dikdörtgen 6"/>
          <p:cNvSpPr/>
          <p:nvPr/>
        </p:nvSpPr>
        <p:spPr>
          <a:xfrm>
            <a:off x="7980158" y="1203135"/>
            <a:ext cx="1618841" cy="2246769"/>
          </a:xfrm>
          <a:prstGeom prst="rect">
            <a:avLst/>
          </a:prstGeom>
        </p:spPr>
        <p:txBody>
          <a:bodyPr wrap="none">
            <a:spAutoFit/>
          </a:bodyPr>
          <a:lstStyle/>
          <a:p>
            <a:pPr algn="ctr"/>
            <a:r>
              <a:rPr lang="tr-TR" sz="2800" b="1" dirty="0" smtClean="0">
                <a:solidFill>
                  <a:schemeClr val="bg1"/>
                </a:solidFill>
                <a:latin typeface="Cambria" pitchFamily="18" charset="0"/>
              </a:rPr>
              <a:t>MACAR</a:t>
            </a:r>
          </a:p>
          <a:p>
            <a:pPr algn="ctr"/>
            <a:r>
              <a:rPr lang="tr-TR" sz="2800" b="1" dirty="0" smtClean="0">
                <a:solidFill>
                  <a:schemeClr val="bg1"/>
                </a:solidFill>
                <a:latin typeface="Cambria" pitchFamily="18" charset="0"/>
              </a:rPr>
              <a:t>SIRP</a:t>
            </a:r>
          </a:p>
          <a:p>
            <a:pPr algn="ctr"/>
            <a:r>
              <a:rPr lang="tr-TR" sz="2800" b="1" dirty="0" smtClean="0">
                <a:solidFill>
                  <a:schemeClr val="bg1"/>
                </a:solidFill>
                <a:latin typeface="Cambria" pitchFamily="18" charset="0"/>
              </a:rPr>
              <a:t>BULGAR</a:t>
            </a:r>
          </a:p>
          <a:p>
            <a:pPr algn="ctr"/>
            <a:r>
              <a:rPr lang="tr-TR" sz="2800" b="1" dirty="0" smtClean="0">
                <a:solidFill>
                  <a:schemeClr val="bg1"/>
                </a:solidFill>
                <a:latin typeface="Cambria" pitchFamily="18" charset="0"/>
              </a:rPr>
              <a:t>EFLAK </a:t>
            </a:r>
          </a:p>
          <a:p>
            <a:pPr algn="ctr"/>
            <a:r>
              <a:rPr lang="tr-TR" sz="2800" b="1" dirty="0" smtClean="0">
                <a:solidFill>
                  <a:schemeClr val="bg1"/>
                </a:solidFill>
                <a:latin typeface="Cambria" pitchFamily="18" charset="0"/>
              </a:rPr>
              <a:t>BOĞDAN</a:t>
            </a:r>
            <a:endParaRPr lang="tr-TR" sz="2800" b="1" dirty="0">
              <a:solidFill>
                <a:schemeClr val="bg1"/>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solidFill>
                <a:prstClr val="white"/>
              </a:solidFill>
            </a:endParaRPr>
          </a:p>
        </p:txBody>
      </p:sp>
      <p:sp>
        <p:nvSpPr>
          <p:cNvPr id="10" name="Metin kutusu 9"/>
          <p:cNvSpPr txBox="1"/>
          <p:nvPr/>
        </p:nvSpPr>
        <p:spPr>
          <a:xfrm>
            <a:off x="258832" y="3636723"/>
            <a:ext cx="5748267" cy="1631216"/>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a:spcBef>
                <a:spcPct val="0"/>
              </a:spcBef>
              <a:defRPr/>
            </a:pPr>
            <a:r>
              <a:rPr lang="tr-TR" sz="2000" b="1" dirty="0" smtClean="0">
                <a:solidFill>
                  <a:prstClr val="black"/>
                </a:solidFill>
                <a:latin typeface="Comic Sans MS" pitchFamily="66" charset="0"/>
                <a:cs typeface="Times New Roman" pitchFamily="18" charset="0"/>
              </a:rPr>
              <a:t>* </a:t>
            </a:r>
            <a:r>
              <a:rPr lang="tr-TR" sz="2000" b="1" dirty="0">
                <a:solidFill>
                  <a:schemeClr val="bg1"/>
                </a:solidFill>
                <a:latin typeface="Comic Sans MS" pitchFamily="66" charset="0"/>
              </a:rPr>
              <a:t>Türklerin Rumeli’de hızlı bir şekilde ilerlemesinden paniğe kapılan Balkan devletleri  Papa V.URBAN  ve Bizans'sın kışkırtmalarıyla </a:t>
            </a:r>
            <a:r>
              <a:rPr lang="tr-TR" sz="2000" b="1" dirty="0" smtClean="0">
                <a:solidFill>
                  <a:schemeClr val="bg1"/>
                </a:solidFill>
                <a:latin typeface="Comic Sans MS" pitchFamily="66" charset="0"/>
              </a:rPr>
              <a:t> Haçlı ittifakının kurulması.</a:t>
            </a:r>
            <a:endParaRPr lang="tr-TR" sz="2000" b="1" dirty="0" smtClean="0">
              <a:solidFill>
                <a:schemeClr val="bg1"/>
              </a:solidFill>
              <a:latin typeface="Comic Sans MS" pitchFamily="66" charset="0"/>
              <a:cs typeface="Times New Roman" pitchFamily="18" charset="0"/>
            </a:endParaRPr>
          </a:p>
        </p:txBody>
      </p:sp>
      <p:sp>
        <p:nvSpPr>
          <p:cNvPr id="11" name="Metin kutusu 10"/>
          <p:cNvSpPr txBox="1"/>
          <p:nvPr/>
        </p:nvSpPr>
        <p:spPr>
          <a:xfrm>
            <a:off x="6260917" y="3650004"/>
            <a:ext cx="5616123" cy="1323439"/>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schemeClr val="bg1"/>
                </a:solidFill>
                <a:latin typeface="Comic Sans MS" pitchFamily="66" charset="0"/>
                <a:cs typeface="Times New Roman" pitchFamily="18" charset="0"/>
              </a:rPr>
              <a:t>*</a:t>
            </a:r>
            <a:r>
              <a:rPr lang="tr-TR" sz="2000" b="1" dirty="0" smtClean="0">
                <a:solidFill>
                  <a:srgbClr val="FF0000"/>
                </a:solidFill>
                <a:latin typeface="Comic Sans MS" pitchFamily="66" charset="0"/>
                <a:cs typeface="Times New Roman" pitchFamily="18" charset="0"/>
              </a:rPr>
              <a:t>EDİRNE</a:t>
            </a:r>
            <a:r>
              <a:rPr lang="tr-TR" sz="2000" b="1" dirty="0" smtClean="0">
                <a:solidFill>
                  <a:schemeClr val="bg1"/>
                </a:solidFill>
                <a:latin typeface="Comic Sans MS" pitchFamily="66" charset="0"/>
                <a:cs typeface="Times New Roman" pitchFamily="18" charset="0"/>
              </a:rPr>
              <a:t> başkent yapıldı.</a:t>
            </a:r>
          </a:p>
          <a:p>
            <a:pPr>
              <a:spcBef>
                <a:spcPct val="0"/>
              </a:spcBef>
              <a:defRPr/>
            </a:pPr>
            <a:r>
              <a:rPr lang="tr-TR" sz="2000" b="1" dirty="0" smtClean="0">
                <a:solidFill>
                  <a:schemeClr val="bg1"/>
                </a:solidFill>
                <a:latin typeface="Comic Sans MS" pitchFamily="66" charset="0"/>
                <a:cs typeface="Times New Roman" pitchFamily="18" charset="0"/>
              </a:rPr>
              <a:t>*Bulgar krallığı himaye altına alındı.</a:t>
            </a:r>
          </a:p>
          <a:p>
            <a:pPr>
              <a:spcBef>
                <a:spcPct val="0"/>
              </a:spcBef>
              <a:defRPr/>
            </a:pPr>
            <a:r>
              <a:rPr lang="tr-TR" sz="2000" b="1" dirty="0" smtClean="0">
                <a:solidFill>
                  <a:schemeClr val="bg1"/>
                </a:solidFill>
                <a:latin typeface="Comic Sans MS" pitchFamily="66" charset="0"/>
                <a:cs typeface="Times New Roman" pitchFamily="18" charset="0"/>
              </a:rPr>
              <a:t>*</a:t>
            </a:r>
            <a:r>
              <a:rPr lang="tr-TR" sz="2000" b="1" dirty="0" smtClean="0">
                <a:solidFill>
                  <a:srgbClr val="FF0000"/>
                </a:solidFill>
                <a:latin typeface="Comic Sans MS" pitchFamily="66" charset="0"/>
                <a:cs typeface="Times New Roman" pitchFamily="18" charset="0"/>
              </a:rPr>
              <a:t>Osmanlı ile Haçlıların yaptığı ilk savaştır.</a:t>
            </a:r>
          </a:p>
        </p:txBody>
      </p:sp>
    </p:spTree>
    <p:extLst>
      <p:ext uri="{BB962C8B-B14F-4D97-AF65-F5344CB8AC3E}">
        <p14:creationId xmlns:p14="http://schemas.microsoft.com/office/powerpoint/2010/main" val="38348672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0460" y="274638"/>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1220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  ÇİRMEN SAVAŞI</a:t>
            </a:r>
          </a:p>
        </p:txBody>
      </p:sp>
      <p:sp>
        <p:nvSpPr>
          <p:cNvPr id="4" name="Dikdörtgen 3"/>
          <p:cNvSpPr/>
          <p:nvPr/>
        </p:nvSpPr>
        <p:spPr>
          <a:xfrm>
            <a:off x="1814899" y="2143664"/>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155" y="1658846"/>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1371</a:t>
            </a:r>
            <a:endParaRPr lang="tr-TR" sz="5400" b="1" dirty="0">
              <a:solidFill>
                <a:srgbClr val="FF0000"/>
              </a:solidFill>
            </a:endParaRPr>
          </a:p>
        </p:txBody>
      </p:sp>
      <p:sp>
        <p:nvSpPr>
          <p:cNvPr id="7" name="Dikdörtgen 6"/>
          <p:cNvSpPr/>
          <p:nvPr/>
        </p:nvSpPr>
        <p:spPr>
          <a:xfrm>
            <a:off x="7302377" y="1634022"/>
            <a:ext cx="3772186" cy="1384995"/>
          </a:xfrm>
          <a:prstGeom prst="rect">
            <a:avLst/>
          </a:prstGeom>
        </p:spPr>
        <p:txBody>
          <a:bodyPr wrap="none">
            <a:spAutoFit/>
          </a:bodyPr>
          <a:lstStyle/>
          <a:p>
            <a:pPr algn="ctr"/>
            <a:r>
              <a:rPr lang="tr-TR" sz="2800" b="1" dirty="0" smtClean="0">
                <a:solidFill>
                  <a:schemeClr val="bg1"/>
                </a:solidFill>
                <a:latin typeface="Cambria" pitchFamily="18" charset="0"/>
              </a:rPr>
              <a:t>SIRP KRALLIĞI</a:t>
            </a:r>
          </a:p>
          <a:p>
            <a:pPr algn="ctr"/>
            <a:r>
              <a:rPr lang="tr-TR" sz="2800" b="1" dirty="0" smtClean="0">
                <a:solidFill>
                  <a:srgbClr val="FF0000"/>
                </a:solidFill>
                <a:latin typeface="Cambria" pitchFamily="18" charset="0"/>
              </a:rPr>
              <a:t>+</a:t>
            </a:r>
          </a:p>
          <a:p>
            <a:pPr algn="ctr"/>
            <a:r>
              <a:rPr lang="tr-TR" sz="2800" b="1" dirty="0" smtClean="0">
                <a:solidFill>
                  <a:schemeClr val="bg1"/>
                </a:solidFill>
                <a:latin typeface="Cambria" pitchFamily="18" charset="0"/>
              </a:rPr>
              <a:t>MAKEDON PRENSLİĞİ</a:t>
            </a:r>
            <a:endParaRPr lang="tr-TR" sz="2800" b="1" dirty="0">
              <a:solidFill>
                <a:schemeClr val="bg1"/>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solidFill>
                <a:prstClr val="white"/>
              </a:solidFill>
            </a:endParaRPr>
          </a:p>
        </p:txBody>
      </p:sp>
      <p:sp>
        <p:nvSpPr>
          <p:cNvPr id="10" name="Metin kutusu 9"/>
          <p:cNvSpPr txBox="1"/>
          <p:nvPr/>
        </p:nvSpPr>
        <p:spPr>
          <a:xfrm>
            <a:off x="258833" y="3636723"/>
            <a:ext cx="5029200" cy="1015663"/>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marL="92075">
              <a:defRPr/>
            </a:pPr>
            <a:r>
              <a:rPr lang="tr-TR" sz="2000" b="1" dirty="0" smtClean="0">
                <a:solidFill>
                  <a:schemeClr val="bg1"/>
                </a:solidFill>
                <a:latin typeface="Comic Sans MS" pitchFamily="66" charset="0"/>
                <a:cs typeface="Times New Roman" pitchFamily="18" charset="0"/>
              </a:rPr>
              <a:t>* </a:t>
            </a:r>
            <a:r>
              <a:rPr lang="tr-TR" sz="2000" b="1" dirty="0" smtClean="0">
                <a:solidFill>
                  <a:srgbClr val="FF0000"/>
                </a:solidFill>
                <a:latin typeface="Comic Sans MS" pitchFamily="66" charset="0"/>
                <a:cs typeface="Times New Roman" pitchFamily="18" charset="0"/>
              </a:rPr>
              <a:t>Edirne'nin </a:t>
            </a:r>
            <a:r>
              <a:rPr lang="tr-TR" sz="2000" b="1" dirty="0" smtClean="0">
                <a:solidFill>
                  <a:schemeClr val="bg1"/>
                </a:solidFill>
                <a:latin typeface="Comic Sans MS" pitchFamily="66" charset="0"/>
                <a:cs typeface="Times New Roman" pitchFamily="18" charset="0"/>
              </a:rPr>
              <a:t>geri alınmak istenmesi. </a:t>
            </a:r>
            <a:endParaRPr lang="tr-TR" sz="2000" dirty="0">
              <a:solidFill>
                <a:schemeClr val="bg1"/>
              </a:solidFill>
              <a:latin typeface="Comic Sans MS" pitchFamily="66" charset="0"/>
            </a:endParaRPr>
          </a:p>
          <a:p>
            <a:pPr>
              <a:spcBef>
                <a:spcPct val="0"/>
              </a:spcBef>
              <a:defRPr/>
            </a:pPr>
            <a:endParaRPr lang="tr-TR" sz="2000" b="1" dirty="0" smtClean="0">
              <a:solidFill>
                <a:prstClr val="black"/>
              </a:solidFill>
              <a:latin typeface="Comic Sans MS" pitchFamily="66" charset="0"/>
              <a:cs typeface="Times New Roman" pitchFamily="18" charset="0"/>
            </a:endParaRPr>
          </a:p>
        </p:txBody>
      </p:sp>
      <p:sp>
        <p:nvSpPr>
          <p:cNvPr id="11" name="Metin kutusu 10"/>
          <p:cNvSpPr txBox="1"/>
          <p:nvPr/>
        </p:nvSpPr>
        <p:spPr>
          <a:xfrm>
            <a:off x="5676717" y="3620081"/>
            <a:ext cx="5524683" cy="1323439"/>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schemeClr val="bg1"/>
                </a:solidFill>
                <a:latin typeface="Comic Sans MS" pitchFamily="66" charset="0"/>
                <a:cs typeface="Times New Roman" pitchFamily="18" charset="0"/>
              </a:rPr>
              <a:t>*Osmanlı kazandı.</a:t>
            </a:r>
          </a:p>
          <a:p>
            <a:pPr>
              <a:spcBef>
                <a:spcPct val="0"/>
              </a:spcBef>
              <a:defRPr/>
            </a:pPr>
            <a:r>
              <a:rPr lang="tr-TR" sz="2000" b="1" dirty="0" smtClean="0">
                <a:solidFill>
                  <a:schemeClr val="bg1"/>
                </a:solidFill>
                <a:latin typeface="Comic Sans MS" pitchFamily="66" charset="0"/>
                <a:cs typeface="Times New Roman" pitchFamily="18" charset="0"/>
              </a:rPr>
              <a:t>*Sırplar vergiye bağlandı.</a:t>
            </a:r>
          </a:p>
          <a:p>
            <a:pPr>
              <a:spcBef>
                <a:spcPct val="0"/>
              </a:spcBef>
              <a:defRPr/>
            </a:pPr>
            <a:r>
              <a:rPr lang="tr-TR" sz="2000" b="1" dirty="0" smtClean="0">
                <a:solidFill>
                  <a:schemeClr val="bg1"/>
                </a:solidFill>
                <a:latin typeface="Comic Sans MS" pitchFamily="66" charset="0"/>
                <a:cs typeface="Times New Roman" pitchFamily="18" charset="0"/>
              </a:rPr>
              <a:t>*Makedonya yolu Osmanlıya açıldı.</a:t>
            </a:r>
          </a:p>
        </p:txBody>
      </p:sp>
    </p:spTree>
    <p:extLst>
      <p:ext uri="{BB962C8B-B14F-4D97-AF65-F5344CB8AC3E}">
        <p14:creationId xmlns:p14="http://schemas.microsoft.com/office/powerpoint/2010/main" val="39992926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0460" y="274638"/>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1220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  I.KOSOVA SAVAŞI</a:t>
            </a:r>
          </a:p>
        </p:txBody>
      </p:sp>
      <p:sp>
        <p:nvSpPr>
          <p:cNvPr id="4" name="Dikdörtgen 3"/>
          <p:cNvSpPr/>
          <p:nvPr/>
        </p:nvSpPr>
        <p:spPr>
          <a:xfrm>
            <a:off x="1814899" y="2186254"/>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155" y="1658846"/>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1389</a:t>
            </a:r>
            <a:endParaRPr lang="tr-TR" sz="5400" b="1" dirty="0">
              <a:solidFill>
                <a:srgbClr val="FF0000"/>
              </a:solidFill>
            </a:endParaRPr>
          </a:p>
        </p:txBody>
      </p:sp>
      <p:sp>
        <p:nvSpPr>
          <p:cNvPr id="7" name="Dikdörtgen 6"/>
          <p:cNvSpPr/>
          <p:nvPr/>
        </p:nvSpPr>
        <p:spPr>
          <a:xfrm>
            <a:off x="8575022" y="845006"/>
            <a:ext cx="1800941" cy="2677656"/>
          </a:xfrm>
          <a:prstGeom prst="rect">
            <a:avLst/>
          </a:prstGeom>
        </p:spPr>
        <p:txBody>
          <a:bodyPr wrap="none">
            <a:spAutoFit/>
          </a:bodyPr>
          <a:lstStyle/>
          <a:p>
            <a:pPr algn="ctr"/>
            <a:r>
              <a:rPr lang="tr-TR" sz="2800" b="1" dirty="0" smtClean="0">
                <a:solidFill>
                  <a:schemeClr val="bg1"/>
                </a:solidFill>
                <a:latin typeface="Cambria" pitchFamily="18" charset="0"/>
              </a:rPr>
              <a:t>MACAR</a:t>
            </a:r>
          </a:p>
          <a:p>
            <a:pPr algn="ctr"/>
            <a:r>
              <a:rPr lang="tr-TR" sz="2800" b="1" dirty="0" smtClean="0">
                <a:solidFill>
                  <a:schemeClr val="bg1"/>
                </a:solidFill>
                <a:latin typeface="Cambria" pitchFamily="18" charset="0"/>
              </a:rPr>
              <a:t>SIRP</a:t>
            </a:r>
          </a:p>
          <a:p>
            <a:pPr algn="ctr"/>
            <a:r>
              <a:rPr lang="tr-TR" sz="2800" b="1" dirty="0" smtClean="0">
                <a:solidFill>
                  <a:schemeClr val="bg1"/>
                </a:solidFill>
                <a:latin typeface="Cambria" pitchFamily="18" charset="0"/>
              </a:rPr>
              <a:t>HIRNAT</a:t>
            </a:r>
          </a:p>
          <a:p>
            <a:pPr algn="ctr"/>
            <a:r>
              <a:rPr lang="tr-TR" sz="2800" b="1" dirty="0" smtClean="0">
                <a:solidFill>
                  <a:schemeClr val="bg1"/>
                </a:solidFill>
                <a:latin typeface="Cambria" pitchFamily="18" charset="0"/>
              </a:rPr>
              <a:t>BOSNA</a:t>
            </a:r>
          </a:p>
          <a:p>
            <a:pPr algn="ctr"/>
            <a:r>
              <a:rPr lang="tr-TR" sz="2800" b="1" dirty="0" smtClean="0">
                <a:solidFill>
                  <a:schemeClr val="bg1"/>
                </a:solidFill>
                <a:latin typeface="Cambria" pitchFamily="18" charset="0"/>
              </a:rPr>
              <a:t>EFLAK</a:t>
            </a:r>
          </a:p>
          <a:p>
            <a:pPr algn="ctr"/>
            <a:r>
              <a:rPr lang="tr-TR" sz="2800" b="1" dirty="0" smtClean="0">
                <a:solidFill>
                  <a:schemeClr val="bg1"/>
                </a:solidFill>
                <a:latin typeface="Cambria" pitchFamily="18" charset="0"/>
              </a:rPr>
              <a:t>ARNAVUT</a:t>
            </a:r>
            <a:endParaRPr lang="tr-TR" sz="2800" b="1" dirty="0">
              <a:solidFill>
                <a:schemeClr val="bg1"/>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solidFill>
                <a:prstClr val="white"/>
              </a:solidFill>
            </a:endParaRPr>
          </a:p>
        </p:txBody>
      </p:sp>
      <p:sp>
        <p:nvSpPr>
          <p:cNvPr id="10" name="Metin kutusu 9"/>
          <p:cNvSpPr txBox="1"/>
          <p:nvPr/>
        </p:nvSpPr>
        <p:spPr>
          <a:xfrm>
            <a:off x="258833" y="3620082"/>
            <a:ext cx="5029200" cy="2246769"/>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a:spcBef>
                <a:spcPct val="0"/>
              </a:spcBef>
              <a:defRPr/>
            </a:pPr>
            <a:r>
              <a:rPr lang="tr-TR" sz="2000" dirty="0">
                <a:solidFill>
                  <a:srgbClr val="FFFF00"/>
                </a:solidFill>
                <a:latin typeface="Comic Sans MS" pitchFamily="66" charset="0"/>
                <a:cs typeface="Times New Roman" pitchFamily="18" charset="0"/>
              </a:rPr>
              <a:t> </a:t>
            </a:r>
            <a:r>
              <a:rPr lang="tr-TR" sz="2000" b="1" dirty="0">
                <a:solidFill>
                  <a:schemeClr val="bg1"/>
                </a:solidFill>
                <a:latin typeface="Comic Sans MS" pitchFamily="66" charset="0"/>
                <a:cs typeface="Times New Roman" pitchFamily="18" charset="0"/>
              </a:rPr>
              <a:t>Türklerin Avrupa’da hızlı ilerlemesine karşı balkan milletlerinin birleşerek </a:t>
            </a:r>
            <a:r>
              <a:rPr lang="tr-TR" sz="2000" b="1" dirty="0">
                <a:solidFill>
                  <a:srgbClr val="FF0000"/>
                </a:solidFill>
                <a:latin typeface="Comic Sans MS" pitchFamily="66" charset="0"/>
                <a:cs typeface="Times New Roman" pitchFamily="18" charset="0"/>
              </a:rPr>
              <a:t>POLONİŞ</a:t>
            </a:r>
            <a:r>
              <a:rPr lang="tr-TR" sz="2000" b="1" dirty="0">
                <a:solidFill>
                  <a:schemeClr val="bg1"/>
                </a:solidFill>
                <a:latin typeface="Comic Sans MS" pitchFamily="66" charset="0"/>
                <a:cs typeface="Times New Roman" pitchFamily="18" charset="0"/>
              </a:rPr>
              <a:t> denilen yerde bir Osmanlı akıncı birliğini yenilgiye </a:t>
            </a:r>
            <a:r>
              <a:rPr lang="tr-TR" sz="2000" b="1" dirty="0" smtClean="0">
                <a:solidFill>
                  <a:schemeClr val="bg1"/>
                </a:solidFill>
                <a:latin typeface="Comic Sans MS" pitchFamily="66" charset="0"/>
                <a:cs typeface="Times New Roman" pitchFamily="18" charset="0"/>
              </a:rPr>
              <a:t>uğrattılar 1387.Böylece </a:t>
            </a:r>
            <a:r>
              <a:rPr lang="tr-TR" sz="2000" b="1" dirty="0">
                <a:solidFill>
                  <a:schemeClr val="bg1"/>
                </a:solidFill>
                <a:latin typeface="Comic Sans MS" pitchFamily="66" charset="0"/>
                <a:cs typeface="Times New Roman" pitchFamily="18" charset="0"/>
              </a:rPr>
              <a:t>Türkleri Rumiliden atma umuduna kapılan </a:t>
            </a:r>
            <a:r>
              <a:rPr lang="tr-TR" sz="2000" b="1" dirty="0" smtClean="0">
                <a:solidFill>
                  <a:schemeClr val="bg1"/>
                </a:solidFill>
                <a:latin typeface="Comic Sans MS" pitchFamily="66" charset="0"/>
                <a:cs typeface="Times New Roman" pitchFamily="18" charset="0"/>
              </a:rPr>
              <a:t>Haçlılarla yapıldı.</a:t>
            </a:r>
          </a:p>
        </p:txBody>
      </p:sp>
      <p:sp>
        <p:nvSpPr>
          <p:cNvPr id="11" name="Metin kutusu 10"/>
          <p:cNvSpPr txBox="1"/>
          <p:nvPr/>
        </p:nvSpPr>
        <p:spPr>
          <a:xfrm>
            <a:off x="5676717" y="3620082"/>
            <a:ext cx="6225724" cy="2246769"/>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schemeClr val="bg1"/>
                </a:solidFill>
                <a:latin typeface="Comic Sans MS" pitchFamily="66" charset="0"/>
                <a:cs typeface="Times New Roman" pitchFamily="18" charset="0"/>
              </a:rPr>
              <a:t>*Osmanlının Rumeli'deki egemenliği sağlandı.</a:t>
            </a:r>
          </a:p>
          <a:p>
            <a:pPr>
              <a:spcBef>
                <a:spcPct val="0"/>
              </a:spcBef>
              <a:defRPr/>
            </a:pPr>
            <a:r>
              <a:rPr lang="tr-TR" sz="2000" b="1" dirty="0" smtClean="0">
                <a:solidFill>
                  <a:schemeClr val="bg1"/>
                </a:solidFill>
                <a:latin typeface="Comic Sans MS" pitchFamily="66" charset="0"/>
                <a:cs typeface="Times New Roman" pitchFamily="18" charset="0"/>
              </a:rPr>
              <a:t>*Murat savaş alanını dolaşırken </a:t>
            </a:r>
            <a:r>
              <a:rPr lang="tr-TR" sz="2000" b="1" dirty="0" smtClean="0">
                <a:solidFill>
                  <a:srgbClr val="0070C0"/>
                </a:solidFill>
                <a:latin typeface="Comic Sans MS" pitchFamily="66" charset="0"/>
                <a:cs typeface="Times New Roman" pitchFamily="18" charset="0"/>
              </a:rPr>
              <a:t>bir Sırp askeri tarafından öldürüldü.</a:t>
            </a:r>
          </a:p>
          <a:p>
            <a:pPr>
              <a:spcBef>
                <a:spcPct val="0"/>
              </a:spcBef>
              <a:defRPr/>
            </a:pPr>
            <a:r>
              <a:rPr lang="tr-TR" sz="2000" b="1" dirty="0" smtClean="0">
                <a:solidFill>
                  <a:schemeClr val="bg1"/>
                </a:solidFill>
                <a:latin typeface="Comic Sans MS" pitchFamily="66" charset="0"/>
                <a:cs typeface="Times New Roman" pitchFamily="18" charset="0"/>
              </a:rPr>
              <a:t>*Osmanlı bu savaşta </a:t>
            </a:r>
            <a:r>
              <a:rPr lang="tr-TR" sz="2000" b="1" dirty="0" smtClean="0">
                <a:solidFill>
                  <a:srgbClr val="FF0000"/>
                </a:solidFill>
                <a:latin typeface="Comic Sans MS" pitchFamily="66" charset="0"/>
                <a:cs typeface="Times New Roman" pitchFamily="18" charset="0"/>
              </a:rPr>
              <a:t>ilk kez TOP </a:t>
            </a:r>
            <a:r>
              <a:rPr lang="tr-TR" sz="2000" b="1" dirty="0" smtClean="0">
                <a:solidFill>
                  <a:schemeClr val="bg1"/>
                </a:solidFill>
                <a:latin typeface="Comic Sans MS" pitchFamily="66" charset="0"/>
                <a:cs typeface="Times New Roman" pitchFamily="18" charset="0"/>
              </a:rPr>
              <a:t>kullandı.</a:t>
            </a:r>
          </a:p>
          <a:p>
            <a:pPr>
              <a:spcBef>
                <a:spcPct val="0"/>
              </a:spcBef>
              <a:defRPr/>
            </a:pPr>
            <a:r>
              <a:rPr lang="tr-TR" sz="2000" b="1" dirty="0" smtClean="0">
                <a:solidFill>
                  <a:schemeClr val="bg1"/>
                </a:solidFill>
                <a:latin typeface="Comic Sans MS" pitchFamily="66" charset="0"/>
                <a:cs typeface="Times New Roman" pitchFamily="18" charset="0"/>
              </a:rPr>
              <a:t>*</a:t>
            </a:r>
            <a:r>
              <a:rPr lang="tr-TR" sz="2000" b="1" dirty="0" smtClean="0">
                <a:solidFill>
                  <a:srgbClr val="FF0000"/>
                </a:solidFill>
                <a:latin typeface="Comic Sans MS" pitchFamily="66" charset="0"/>
                <a:cs typeface="Times New Roman" pitchFamily="18" charset="0"/>
              </a:rPr>
              <a:t>Anadolu Beylikleri ilk kez bu savaşta Osmanlıya yadım ettiler.</a:t>
            </a:r>
          </a:p>
        </p:txBody>
      </p:sp>
    </p:spTree>
    <p:extLst>
      <p:ext uri="{BB962C8B-B14F-4D97-AF65-F5344CB8AC3E}">
        <p14:creationId xmlns:p14="http://schemas.microsoft.com/office/powerpoint/2010/main" val="21647023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bg1"/>
                </a:solidFill>
                <a:latin typeface="Cambria" pitchFamily="18" charset="0"/>
              </a:rPr>
              <a:t>YILDIRIM BAYEZIT 1389-1402</a:t>
            </a:r>
          </a:p>
        </p:txBody>
      </p:sp>
      <p:sp>
        <p:nvSpPr>
          <p:cNvPr id="7" name="Metin kutusu 6"/>
          <p:cNvSpPr txBox="1"/>
          <p:nvPr/>
        </p:nvSpPr>
        <p:spPr>
          <a:xfrm>
            <a:off x="4660900" y="1089614"/>
            <a:ext cx="6619133" cy="461665"/>
          </a:xfrm>
          <a:prstGeom prst="rect">
            <a:avLst/>
          </a:prstGeom>
          <a:solidFill>
            <a:schemeClr val="tx1"/>
          </a:solidFill>
          <a:ln w="57150">
            <a:solidFill>
              <a:schemeClr val="bg1"/>
            </a:solidFill>
          </a:ln>
        </p:spPr>
        <p:txBody>
          <a:bodyPr wrap="square" rtlCol="0">
            <a:spAutoFit/>
          </a:bodyPr>
          <a:lstStyle/>
          <a:p>
            <a:r>
              <a:rPr lang="tr-TR" sz="2400" b="1" dirty="0" smtClean="0">
                <a:solidFill>
                  <a:schemeClr val="bg1"/>
                </a:solidFill>
                <a:latin typeface="Comic Sans MS" pitchFamily="66" charset="0"/>
              </a:rPr>
              <a:t> Anadolu Türk Siyasi Birliğinin Sağlanması</a:t>
            </a:r>
            <a:endParaRPr lang="tr-TR" sz="2400" b="1" dirty="0">
              <a:solidFill>
                <a:schemeClr val="bg1"/>
              </a:solidFill>
              <a:latin typeface="Comic Sans MS" pitchFamily="66" charset="0"/>
            </a:endParaRPr>
          </a:p>
        </p:txBody>
      </p:sp>
      <p:pic>
        <p:nvPicPr>
          <p:cNvPr id="8" name="Picture 5" descr="C:\Users\Yusuf KEREM DUMAN\Desktop\l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 y="916086"/>
            <a:ext cx="3130550" cy="573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Metin kutusu 10"/>
          <p:cNvSpPr txBox="1"/>
          <p:nvPr/>
        </p:nvSpPr>
        <p:spPr>
          <a:xfrm>
            <a:off x="4660900" y="1739334"/>
            <a:ext cx="3498629" cy="461665"/>
          </a:xfrm>
          <a:prstGeom prst="rect">
            <a:avLst/>
          </a:prstGeom>
          <a:solidFill>
            <a:schemeClr val="tx1"/>
          </a:solidFill>
          <a:ln w="57150">
            <a:solidFill>
              <a:schemeClr val="bg1"/>
            </a:solidFill>
          </a:ln>
        </p:spPr>
        <p:txBody>
          <a:bodyPr wrap="square" rtlCol="0">
            <a:spAutoFit/>
          </a:bodyPr>
          <a:lstStyle/>
          <a:p>
            <a:r>
              <a:rPr lang="tr-TR" sz="2400" b="1" dirty="0" smtClean="0">
                <a:solidFill>
                  <a:schemeClr val="bg1"/>
                </a:solidFill>
                <a:latin typeface="Comic Sans MS" pitchFamily="66" charset="0"/>
              </a:rPr>
              <a:t> İstanbul Kuşatmaları</a:t>
            </a:r>
            <a:endParaRPr lang="tr-TR" sz="2400" b="1" dirty="0">
              <a:solidFill>
                <a:schemeClr val="bg1"/>
              </a:solidFill>
              <a:latin typeface="Comic Sans MS" pitchFamily="66" charset="0"/>
            </a:endParaRPr>
          </a:p>
        </p:txBody>
      </p:sp>
      <p:sp>
        <p:nvSpPr>
          <p:cNvPr id="12" name="Metin kutusu 11"/>
          <p:cNvSpPr txBox="1"/>
          <p:nvPr/>
        </p:nvSpPr>
        <p:spPr>
          <a:xfrm>
            <a:off x="4660900" y="2414954"/>
            <a:ext cx="3498629" cy="461665"/>
          </a:xfrm>
          <a:prstGeom prst="rect">
            <a:avLst/>
          </a:prstGeom>
          <a:solidFill>
            <a:schemeClr val="tx1"/>
          </a:solidFill>
          <a:ln w="57150">
            <a:solidFill>
              <a:schemeClr val="bg1"/>
            </a:solidFill>
          </a:ln>
        </p:spPr>
        <p:txBody>
          <a:bodyPr wrap="square" rtlCol="0">
            <a:spAutoFit/>
          </a:bodyPr>
          <a:lstStyle/>
          <a:p>
            <a:r>
              <a:rPr lang="tr-TR" sz="2400" b="1" dirty="0" smtClean="0">
                <a:solidFill>
                  <a:schemeClr val="bg1"/>
                </a:solidFill>
                <a:latin typeface="Comic Sans MS" pitchFamily="66" charset="0"/>
              </a:rPr>
              <a:t> Niğbolu Savaşı 1396</a:t>
            </a:r>
            <a:endParaRPr lang="tr-TR" sz="2400" b="1" dirty="0">
              <a:solidFill>
                <a:schemeClr val="bg1"/>
              </a:solidFill>
              <a:latin typeface="Comic Sans MS" pitchFamily="66" charset="0"/>
            </a:endParaRPr>
          </a:p>
        </p:txBody>
      </p:sp>
      <p:sp>
        <p:nvSpPr>
          <p:cNvPr id="13" name="Metin kutusu 12"/>
          <p:cNvSpPr txBox="1"/>
          <p:nvPr/>
        </p:nvSpPr>
        <p:spPr>
          <a:xfrm>
            <a:off x="4683663" y="3127103"/>
            <a:ext cx="3286803" cy="461665"/>
          </a:xfrm>
          <a:prstGeom prst="rect">
            <a:avLst/>
          </a:prstGeom>
          <a:solidFill>
            <a:schemeClr val="tx1"/>
          </a:solidFill>
          <a:ln w="57150">
            <a:solidFill>
              <a:schemeClr val="bg1"/>
            </a:solidFill>
          </a:ln>
        </p:spPr>
        <p:txBody>
          <a:bodyPr wrap="square" rtlCol="0">
            <a:spAutoFit/>
          </a:bodyPr>
          <a:lstStyle/>
          <a:p>
            <a:r>
              <a:rPr lang="tr-TR" sz="2400" b="1" dirty="0" smtClean="0">
                <a:solidFill>
                  <a:schemeClr val="bg1"/>
                </a:solidFill>
                <a:latin typeface="Comic Sans MS" pitchFamily="66" charset="0"/>
              </a:rPr>
              <a:t>Ankara Savaşı 1402</a:t>
            </a:r>
            <a:endParaRPr lang="tr-TR" sz="2400" b="1" dirty="0">
              <a:solidFill>
                <a:schemeClr val="bg1"/>
              </a:solidFill>
              <a:latin typeface="Comic Sans MS" pitchFamily="66" charset="0"/>
            </a:endParaRPr>
          </a:p>
        </p:txBody>
      </p:sp>
    </p:spTree>
    <p:extLst>
      <p:ext uri="{BB962C8B-B14F-4D97-AF65-F5344CB8AC3E}">
        <p14:creationId xmlns:p14="http://schemas.microsoft.com/office/powerpoint/2010/main" val="6046276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bg1"/>
                </a:solidFill>
                <a:latin typeface="Cambria" pitchFamily="18" charset="0"/>
              </a:rPr>
              <a:t>YILDIRIM BAYEZIT 1389-1402</a:t>
            </a:r>
          </a:p>
        </p:txBody>
      </p:sp>
      <p:sp>
        <p:nvSpPr>
          <p:cNvPr id="14" name="Metin kutusu 13"/>
          <p:cNvSpPr txBox="1"/>
          <p:nvPr/>
        </p:nvSpPr>
        <p:spPr>
          <a:xfrm rot="19893910">
            <a:off x="4013933" y="3613824"/>
            <a:ext cx="8280373" cy="954107"/>
          </a:xfrm>
          <a:prstGeom prst="rect">
            <a:avLst/>
          </a:prstGeom>
          <a:solidFill>
            <a:srgbClr val="FFFF00"/>
          </a:solidFill>
          <a:ln w="57150">
            <a:solidFill>
              <a:schemeClr val="bg1"/>
            </a:solidFill>
          </a:ln>
        </p:spPr>
        <p:txBody>
          <a:bodyPr wrap="square" rtlCol="0">
            <a:spAutoFit/>
          </a:bodyPr>
          <a:lstStyle/>
          <a:p>
            <a:r>
              <a:rPr lang="tr-TR" sz="2800" b="1" dirty="0" smtClean="0">
                <a:solidFill>
                  <a:schemeClr val="bg1"/>
                </a:solidFill>
                <a:latin typeface="Cambria" pitchFamily="18" charset="0"/>
              </a:rPr>
              <a:t> Anadolu Türk Siyasi Birliğinin Büyük Oranda Sağlandı.</a:t>
            </a:r>
            <a:endParaRPr lang="tr-TR" sz="2800" b="1" dirty="0">
              <a:solidFill>
                <a:schemeClr val="bg1"/>
              </a:solidFill>
              <a:latin typeface="Cambria" panose="02040503050406030204" pitchFamily="18" charset="0"/>
            </a:endParaRPr>
          </a:p>
        </p:txBody>
      </p:sp>
      <p:sp>
        <p:nvSpPr>
          <p:cNvPr id="15" name="Metin kutusu 14"/>
          <p:cNvSpPr txBox="1"/>
          <p:nvPr/>
        </p:nvSpPr>
        <p:spPr>
          <a:xfrm>
            <a:off x="880112" y="1176770"/>
            <a:ext cx="3368040" cy="523220"/>
          </a:xfrm>
          <a:prstGeom prst="rect">
            <a:avLst/>
          </a:prstGeom>
          <a:solidFill>
            <a:schemeClr val="tx1"/>
          </a:solidFill>
          <a:ln w="57150">
            <a:solidFill>
              <a:schemeClr val="bg1"/>
            </a:solidFill>
          </a:ln>
        </p:spPr>
        <p:txBody>
          <a:bodyPr wrap="square" rtlCol="0">
            <a:spAutoFit/>
          </a:bodyPr>
          <a:lstStyle/>
          <a:p>
            <a:r>
              <a:rPr lang="tr-TR" sz="2800" b="1" dirty="0" smtClean="0">
                <a:solidFill>
                  <a:schemeClr val="bg1"/>
                </a:solidFill>
                <a:latin typeface="Cambria" pitchFamily="18" charset="0"/>
              </a:rPr>
              <a:t> </a:t>
            </a:r>
            <a:r>
              <a:rPr lang="tr-TR" sz="2400" b="1" dirty="0" smtClean="0">
                <a:solidFill>
                  <a:schemeClr val="bg1"/>
                </a:solidFill>
                <a:latin typeface="Cambria" pitchFamily="18" charset="0"/>
              </a:rPr>
              <a:t>SARUHANOĞULLARI</a:t>
            </a:r>
            <a:endParaRPr lang="tr-TR" sz="2800" b="1" dirty="0">
              <a:solidFill>
                <a:schemeClr val="bg1"/>
              </a:solidFill>
              <a:latin typeface="Cambria" panose="02040503050406030204" pitchFamily="18" charset="0"/>
            </a:endParaRPr>
          </a:p>
        </p:txBody>
      </p:sp>
      <p:sp>
        <p:nvSpPr>
          <p:cNvPr id="16" name="Metin kutusu 15"/>
          <p:cNvSpPr txBox="1"/>
          <p:nvPr/>
        </p:nvSpPr>
        <p:spPr>
          <a:xfrm>
            <a:off x="880112" y="2216201"/>
            <a:ext cx="3368040" cy="523220"/>
          </a:xfrm>
          <a:prstGeom prst="rect">
            <a:avLst/>
          </a:prstGeom>
          <a:solidFill>
            <a:schemeClr val="tx1"/>
          </a:solidFill>
          <a:ln w="57150">
            <a:solidFill>
              <a:schemeClr val="bg1"/>
            </a:solidFill>
          </a:ln>
        </p:spPr>
        <p:txBody>
          <a:bodyPr wrap="square" rtlCol="0">
            <a:spAutoFit/>
          </a:bodyPr>
          <a:lstStyle/>
          <a:p>
            <a:r>
              <a:rPr lang="tr-TR" sz="2800" b="1" dirty="0" smtClean="0">
                <a:solidFill>
                  <a:schemeClr val="bg1"/>
                </a:solidFill>
                <a:latin typeface="Cambria" pitchFamily="18" charset="0"/>
              </a:rPr>
              <a:t> </a:t>
            </a:r>
            <a:r>
              <a:rPr lang="tr-TR" sz="2400" b="1" dirty="0" smtClean="0">
                <a:solidFill>
                  <a:schemeClr val="bg1"/>
                </a:solidFill>
                <a:latin typeface="Cambria" pitchFamily="18" charset="0"/>
              </a:rPr>
              <a:t>GERMİYANOĞULLARI</a:t>
            </a:r>
            <a:endParaRPr lang="tr-TR" sz="2400" b="1" dirty="0">
              <a:solidFill>
                <a:schemeClr val="bg1"/>
              </a:solidFill>
              <a:latin typeface="Cambria" panose="02040503050406030204" pitchFamily="18" charset="0"/>
            </a:endParaRPr>
          </a:p>
        </p:txBody>
      </p:sp>
      <p:sp>
        <p:nvSpPr>
          <p:cNvPr id="17" name="Artı 16"/>
          <p:cNvSpPr/>
          <p:nvPr/>
        </p:nvSpPr>
        <p:spPr>
          <a:xfrm>
            <a:off x="2211707" y="1837821"/>
            <a:ext cx="491491" cy="35346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Metin kutusu 17"/>
          <p:cNvSpPr txBox="1"/>
          <p:nvPr/>
        </p:nvSpPr>
        <p:spPr>
          <a:xfrm>
            <a:off x="876301" y="3194178"/>
            <a:ext cx="3371851" cy="523220"/>
          </a:xfrm>
          <a:prstGeom prst="rect">
            <a:avLst/>
          </a:prstGeom>
          <a:solidFill>
            <a:schemeClr val="tx1"/>
          </a:solidFill>
          <a:ln w="57150">
            <a:solidFill>
              <a:schemeClr val="bg1"/>
            </a:solidFill>
          </a:ln>
        </p:spPr>
        <p:txBody>
          <a:bodyPr wrap="square" rtlCol="0">
            <a:spAutoFit/>
          </a:bodyPr>
          <a:lstStyle/>
          <a:p>
            <a:r>
              <a:rPr lang="tr-TR" sz="2800" b="1" dirty="0" smtClean="0">
                <a:solidFill>
                  <a:schemeClr val="bg1"/>
                </a:solidFill>
                <a:latin typeface="Cambria" pitchFamily="18" charset="0"/>
              </a:rPr>
              <a:t> </a:t>
            </a:r>
            <a:r>
              <a:rPr lang="tr-TR" sz="2400" b="1" dirty="0" smtClean="0">
                <a:solidFill>
                  <a:schemeClr val="bg1"/>
                </a:solidFill>
                <a:latin typeface="Cambria" pitchFamily="18" charset="0"/>
              </a:rPr>
              <a:t>MENTEŞEOĞULLARI</a:t>
            </a:r>
            <a:endParaRPr lang="tr-TR" sz="2800" b="1" dirty="0">
              <a:solidFill>
                <a:schemeClr val="bg1"/>
              </a:solidFill>
              <a:latin typeface="Cambria" panose="02040503050406030204" pitchFamily="18" charset="0"/>
            </a:endParaRPr>
          </a:p>
        </p:txBody>
      </p:sp>
      <p:sp>
        <p:nvSpPr>
          <p:cNvPr id="19" name="Metin kutusu 18"/>
          <p:cNvSpPr txBox="1"/>
          <p:nvPr/>
        </p:nvSpPr>
        <p:spPr>
          <a:xfrm>
            <a:off x="956312" y="4182744"/>
            <a:ext cx="3291840" cy="461665"/>
          </a:xfrm>
          <a:prstGeom prst="rect">
            <a:avLst/>
          </a:prstGeom>
          <a:solidFill>
            <a:schemeClr val="tx1"/>
          </a:solidFill>
          <a:ln w="57150">
            <a:solidFill>
              <a:schemeClr val="bg1"/>
            </a:solidFill>
          </a:ln>
        </p:spPr>
        <p:txBody>
          <a:bodyPr wrap="square" rtlCol="0">
            <a:spAutoFit/>
          </a:bodyPr>
          <a:lstStyle/>
          <a:p>
            <a:pPr algn="ctr"/>
            <a:r>
              <a:rPr lang="tr-TR" sz="2400" b="1" dirty="0" smtClean="0">
                <a:solidFill>
                  <a:schemeClr val="bg1"/>
                </a:solidFill>
                <a:latin typeface="Cambria" pitchFamily="18" charset="0"/>
              </a:rPr>
              <a:t> AYDINOĞULLARI</a:t>
            </a:r>
            <a:endParaRPr lang="tr-TR" sz="2400" b="1" dirty="0">
              <a:solidFill>
                <a:schemeClr val="bg1"/>
              </a:solidFill>
              <a:latin typeface="Cambria" panose="02040503050406030204" pitchFamily="18" charset="0"/>
            </a:endParaRPr>
          </a:p>
        </p:txBody>
      </p:sp>
      <p:sp>
        <p:nvSpPr>
          <p:cNvPr id="20" name="Metin kutusu 19"/>
          <p:cNvSpPr txBox="1"/>
          <p:nvPr/>
        </p:nvSpPr>
        <p:spPr>
          <a:xfrm>
            <a:off x="956312" y="5146855"/>
            <a:ext cx="3291840" cy="523220"/>
          </a:xfrm>
          <a:prstGeom prst="rect">
            <a:avLst/>
          </a:prstGeom>
          <a:solidFill>
            <a:schemeClr val="tx1"/>
          </a:solidFill>
          <a:ln w="57150">
            <a:solidFill>
              <a:schemeClr val="bg1"/>
            </a:solidFill>
          </a:ln>
        </p:spPr>
        <p:txBody>
          <a:bodyPr wrap="square" rtlCol="0">
            <a:spAutoFit/>
          </a:bodyPr>
          <a:lstStyle/>
          <a:p>
            <a:r>
              <a:rPr lang="tr-TR" sz="2800" b="1" dirty="0" smtClean="0">
                <a:solidFill>
                  <a:schemeClr val="bg1"/>
                </a:solidFill>
                <a:latin typeface="Cambria" pitchFamily="18" charset="0"/>
              </a:rPr>
              <a:t> </a:t>
            </a:r>
            <a:r>
              <a:rPr lang="tr-TR" sz="2400" b="1" dirty="0" smtClean="0">
                <a:solidFill>
                  <a:schemeClr val="bg1"/>
                </a:solidFill>
                <a:latin typeface="Cambria" pitchFamily="18" charset="0"/>
              </a:rPr>
              <a:t>KARAMANOĞULLARI</a:t>
            </a:r>
            <a:endParaRPr lang="tr-TR" sz="2400" b="1" dirty="0">
              <a:solidFill>
                <a:schemeClr val="bg1"/>
              </a:solidFill>
              <a:latin typeface="Cambria" panose="02040503050406030204" pitchFamily="18" charset="0"/>
            </a:endParaRPr>
          </a:p>
        </p:txBody>
      </p:sp>
      <p:sp>
        <p:nvSpPr>
          <p:cNvPr id="21" name="Artı 20"/>
          <p:cNvSpPr/>
          <p:nvPr/>
        </p:nvSpPr>
        <p:spPr>
          <a:xfrm>
            <a:off x="2213612" y="2840713"/>
            <a:ext cx="491491" cy="35346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Artı 21"/>
          <p:cNvSpPr/>
          <p:nvPr/>
        </p:nvSpPr>
        <p:spPr>
          <a:xfrm>
            <a:off x="2207897" y="3829275"/>
            <a:ext cx="491491" cy="35346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Artı 22"/>
          <p:cNvSpPr/>
          <p:nvPr/>
        </p:nvSpPr>
        <p:spPr>
          <a:xfrm>
            <a:off x="2213612" y="4752100"/>
            <a:ext cx="491491" cy="35346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Artı 23"/>
          <p:cNvSpPr/>
          <p:nvPr/>
        </p:nvSpPr>
        <p:spPr>
          <a:xfrm>
            <a:off x="2186941" y="5730167"/>
            <a:ext cx="491491" cy="35346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Metin kutusu 24"/>
          <p:cNvSpPr txBox="1"/>
          <p:nvPr/>
        </p:nvSpPr>
        <p:spPr>
          <a:xfrm>
            <a:off x="977268" y="6123622"/>
            <a:ext cx="3270885" cy="523220"/>
          </a:xfrm>
          <a:prstGeom prst="rect">
            <a:avLst/>
          </a:prstGeom>
          <a:solidFill>
            <a:schemeClr val="tx1"/>
          </a:solidFill>
          <a:ln w="57150">
            <a:solidFill>
              <a:schemeClr val="bg1"/>
            </a:solidFill>
          </a:ln>
        </p:spPr>
        <p:txBody>
          <a:bodyPr wrap="square" rtlCol="0">
            <a:spAutoFit/>
          </a:bodyPr>
          <a:lstStyle/>
          <a:p>
            <a:pPr algn="ctr"/>
            <a:r>
              <a:rPr lang="tr-TR" sz="2800" b="1" dirty="0" smtClean="0">
                <a:solidFill>
                  <a:schemeClr val="bg1"/>
                </a:solidFill>
                <a:latin typeface="Cambria" pitchFamily="18" charset="0"/>
              </a:rPr>
              <a:t> </a:t>
            </a:r>
            <a:r>
              <a:rPr lang="tr-TR" sz="2400" b="1" dirty="0" smtClean="0">
                <a:solidFill>
                  <a:schemeClr val="bg1"/>
                </a:solidFill>
                <a:latin typeface="Cambria" pitchFamily="18" charset="0"/>
              </a:rPr>
              <a:t>CANDAROĞULLARI</a:t>
            </a:r>
            <a:endParaRPr lang="tr-TR" sz="2400" b="1" dirty="0">
              <a:solidFill>
                <a:schemeClr val="bg1"/>
              </a:solidFill>
              <a:latin typeface="Cambria" panose="02040503050406030204" pitchFamily="18" charset="0"/>
            </a:endParaRPr>
          </a:p>
        </p:txBody>
      </p:sp>
      <p:sp>
        <p:nvSpPr>
          <p:cNvPr id="26" name="Metin kutusu 25"/>
          <p:cNvSpPr txBox="1"/>
          <p:nvPr/>
        </p:nvSpPr>
        <p:spPr>
          <a:xfrm>
            <a:off x="5634112" y="1314601"/>
            <a:ext cx="4294023" cy="523220"/>
          </a:xfrm>
          <a:prstGeom prst="rect">
            <a:avLst/>
          </a:prstGeom>
          <a:solidFill>
            <a:srgbClr val="FFFF00"/>
          </a:solidFill>
          <a:ln w="57150">
            <a:solidFill>
              <a:schemeClr val="bg1"/>
            </a:solidFill>
          </a:ln>
        </p:spPr>
        <p:txBody>
          <a:bodyPr wrap="square" rtlCol="0">
            <a:spAutoFit/>
          </a:bodyPr>
          <a:lstStyle/>
          <a:p>
            <a:r>
              <a:rPr lang="tr-TR" sz="2800" b="1" dirty="0" smtClean="0">
                <a:solidFill>
                  <a:schemeClr val="bg1"/>
                </a:solidFill>
                <a:latin typeface="Cambria" pitchFamily="18" charset="0"/>
              </a:rPr>
              <a:t> BEYLİKLERLE İLİŞKİLER</a:t>
            </a:r>
            <a:endParaRPr lang="tr-TR" sz="28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11160832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bg1"/>
                </a:solidFill>
                <a:latin typeface="Cambria" pitchFamily="18" charset="0"/>
              </a:rPr>
              <a:t>YILDIRIM BAYEZIT 1389-1402</a:t>
            </a:r>
          </a:p>
        </p:txBody>
      </p:sp>
      <p:sp>
        <p:nvSpPr>
          <p:cNvPr id="14" name="Metin kutusu 13"/>
          <p:cNvSpPr txBox="1"/>
          <p:nvPr/>
        </p:nvSpPr>
        <p:spPr>
          <a:xfrm>
            <a:off x="876301" y="849155"/>
            <a:ext cx="5173979" cy="523220"/>
          </a:xfrm>
          <a:prstGeom prst="rect">
            <a:avLst/>
          </a:prstGeom>
          <a:solidFill>
            <a:schemeClr val="tx1"/>
          </a:solidFill>
          <a:ln w="57150">
            <a:solidFill>
              <a:schemeClr val="bg1"/>
            </a:solidFill>
          </a:ln>
        </p:spPr>
        <p:txBody>
          <a:bodyPr wrap="square" rtlCol="0">
            <a:spAutoFit/>
          </a:bodyPr>
          <a:lstStyle/>
          <a:p>
            <a:r>
              <a:rPr lang="tr-TR" sz="2800" b="1" dirty="0">
                <a:solidFill>
                  <a:schemeClr val="bg1"/>
                </a:solidFill>
                <a:latin typeface="Cambria" pitchFamily="18" charset="0"/>
              </a:rPr>
              <a:t> </a:t>
            </a:r>
            <a:r>
              <a:rPr lang="tr-TR" sz="2400" b="1" dirty="0">
                <a:solidFill>
                  <a:srgbClr val="FF0000"/>
                </a:solidFill>
                <a:latin typeface="Cambria" pitchFamily="18" charset="0"/>
              </a:rPr>
              <a:t>İstanbul Kuşatmaları (1391-1396)</a:t>
            </a:r>
            <a:endParaRPr lang="tr-TR" sz="2400" b="1" dirty="0">
              <a:solidFill>
                <a:schemeClr val="bg1"/>
              </a:solidFill>
              <a:latin typeface="Cambria" panose="02040503050406030204" pitchFamily="18" charset="0"/>
            </a:endParaRPr>
          </a:p>
        </p:txBody>
      </p:sp>
      <p:sp>
        <p:nvSpPr>
          <p:cNvPr id="16" name="Metin kutusu 15"/>
          <p:cNvSpPr txBox="1"/>
          <p:nvPr/>
        </p:nvSpPr>
        <p:spPr>
          <a:xfrm>
            <a:off x="876302" y="1578415"/>
            <a:ext cx="6536870" cy="646331"/>
          </a:xfrm>
          <a:prstGeom prst="rect">
            <a:avLst/>
          </a:prstGeom>
          <a:solidFill>
            <a:schemeClr val="tx1"/>
          </a:solidFill>
          <a:ln w="57150">
            <a:solidFill>
              <a:schemeClr val="bg1"/>
            </a:solidFill>
          </a:ln>
        </p:spPr>
        <p:txBody>
          <a:bodyPr wrap="square" rtlCol="0">
            <a:spAutoFit/>
          </a:bodyPr>
          <a:lstStyle/>
          <a:p>
            <a:pPr>
              <a:buClr>
                <a:srgbClr val="FF9900"/>
              </a:buClr>
            </a:pPr>
            <a:r>
              <a:rPr lang="tr-TR" b="1" dirty="0" smtClean="0">
                <a:solidFill>
                  <a:schemeClr val="bg1"/>
                </a:solidFill>
                <a:latin typeface="Comic Sans MS" pitchFamily="66" charset="0"/>
              </a:rPr>
              <a:t>_Yıldırım tarafından 2 kez kuşatıldı.</a:t>
            </a:r>
          </a:p>
          <a:p>
            <a:pPr>
              <a:buClr>
                <a:srgbClr val="FF9900"/>
              </a:buClr>
            </a:pPr>
            <a:r>
              <a:rPr lang="tr-TR" b="1" dirty="0" smtClean="0">
                <a:solidFill>
                  <a:schemeClr val="bg1"/>
                </a:solidFill>
                <a:latin typeface="Comic Sans MS" pitchFamily="66" charset="0"/>
              </a:rPr>
              <a:t>_2.kuşatmada Anadolu (güzelce)Hisar yaptırıldı</a:t>
            </a:r>
            <a:endParaRPr lang="tr-TR" b="1" dirty="0">
              <a:solidFill>
                <a:schemeClr val="bg1"/>
              </a:solidFill>
              <a:latin typeface="Comic Sans MS" pitchFamily="66" charset="0"/>
            </a:endParaRPr>
          </a:p>
        </p:txBody>
      </p:sp>
      <p:sp>
        <p:nvSpPr>
          <p:cNvPr id="12" name="Metin kutusu 11"/>
          <p:cNvSpPr txBox="1"/>
          <p:nvPr/>
        </p:nvSpPr>
        <p:spPr>
          <a:xfrm>
            <a:off x="876300" y="2335010"/>
            <a:ext cx="9639300" cy="1477328"/>
          </a:xfrm>
          <a:prstGeom prst="rect">
            <a:avLst/>
          </a:prstGeom>
          <a:solidFill>
            <a:schemeClr val="tx1"/>
          </a:solidFill>
          <a:ln w="57150">
            <a:solidFill>
              <a:schemeClr val="bg1"/>
            </a:solidFill>
          </a:ln>
        </p:spPr>
        <p:txBody>
          <a:bodyPr wrap="square" rtlCol="0">
            <a:spAutoFit/>
          </a:bodyPr>
          <a:lstStyle/>
          <a:p>
            <a:pPr>
              <a:buClr>
                <a:srgbClr val="FF9900"/>
              </a:buClr>
            </a:pPr>
            <a:r>
              <a:rPr lang="tr-TR" b="1" dirty="0">
                <a:solidFill>
                  <a:srgbClr val="FF0000"/>
                </a:solidFill>
                <a:latin typeface="Comic Sans MS" pitchFamily="66" charset="0"/>
              </a:rPr>
              <a:t>SEBEPLERİ:</a:t>
            </a:r>
          </a:p>
          <a:p>
            <a:pPr>
              <a:buClr>
                <a:srgbClr val="FF9900"/>
              </a:buClr>
            </a:pPr>
            <a:r>
              <a:rPr lang="tr-TR" b="1" dirty="0">
                <a:solidFill>
                  <a:schemeClr val="bg1"/>
                </a:solidFill>
                <a:latin typeface="Comic Sans MS" pitchFamily="66" charset="0"/>
              </a:rPr>
              <a:t>-</a:t>
            </a:r>
            <a:r>
              <a:rPr lang="tr-TR" b="1" dirty="0" smtClean="0">
                <a:solidFill>
                  <a:schemeClr val="bg1"/>
                </a:solidFill>
                <a:latin typeface="Comic Sans MS" pitchFamily="66" charset="0"/>
              </a:rPr>
              <a:t>Bizans'ın Osmanlı </a:t>
            </a:r>
            <a:r>
              <a:rPr lang="tr-TR" b="1" dirty="0">
                <a:solidFill>
                  <a:schemeClr val="bg1"/>
                </a:solidFill>
                <a:latin typeface="Comic Sans MS" pitchFamily="66" charset="0"/>
              </a:rPr>
              <a:t>Devleti’ne karşı  Avrupalı  devletleri </a:t>
            </a:r>
            <a:r>
              <a:rPr lang="tr-TR" b="1" dirty="0" smtClean="0">
                <a:solidFill>
                  <a:schemeClr val="bg1"/>
                </a:solidFill>
                <a:latin typeface="Comic Sans MS" pitchFamily="66" charset="0"/>
              </a:rPr>
              <a:t>kışkırtması.</a:t>
            </a:r>
            <a:endParaRPr lang="tr-TR" b="1" dirty="0">
              <a:solidFill>
                <a:schemeClr val="bg1"/>
              </a:solidFill>
              <a:latin typeface="Comic Sans MS" pitchFamily="66" charset="0"/>
            </a:endParaRPr>
          </a:p>
          <a:p>
            <a:r>
              <a:rPr lang="tr-TR" b="1" dirty="0">
                <a:solidFill>
                  <a:schemeClr val="bg1"/>
                </a:solidFill>
                <a:latin typeface="Comic Sans MS" pitchFamily="66" charset="0"/>
              </a:rPr>
              <a:t>-</a:t>
            </a:r>
            <a:r>
              <a:rPr lang="tr-TR" b="1" dirty="0" smtClean="0">
                <a:solidFill>
                  <a:schemeClr val="bg1"/>
                </a:solidFill>
                <a:latin typeface="Comic Sans MS" pitchFamily="66" charset="0"/>
              </a:rPr>
              <a:t>Karamanoğulları </a:t>
            </a:r>
            <a:r>
              <a:rPr lang="tr-TR" b="1" dirty="0">
                <a:solidFill>
                  <a:schemeClr val="bg1"/>
                </a:solidFill>
                <a:latin typeface="Comic Sans MS" pitchFamily="66" charset="0"/>
              </a:rPr>
              <a:t>ile ittifak </a:t>
            </a:r>
            <a:r>
              <a:rPr lang="tr-TR" b="1" dirty="0" smtClean="0">
                <a:solidFill>
                  <a:schemeClr val="bg1"/>
                </a:solidFill>
                <a:latin typeface="Comic Sans MS" pitchFamily="66" charset="0"/>
              </a:rPr>
              <a:t>kurması.</a:t>
            </a:r>
            <a:endParaRPr lang="tr-TR" b="1" dirty="0">
              <a:solidFill>
                <a:schemeClr val="bg1"/>
              </a:solidFill>
              <a:latin typeface="Comic Sans MS" pitchFamily="66" charset="0"/>
            </a:endParaRPr>
          </a:p>
          <a:p>
            <a:r>
              <a:rPr lang="tr-TR" b="1" dirty="0">
                <a:solidFill>
                  <a:schemeClr val="bg1"/>
                </a:solidFill>
                <a:latin typeface="Comic Sans MS" pitchFamily="66" charset="0"/>
              </a:rPr>
              <a:t>-</a:t>
            </a:r>
            <a:r>
              <a:rPr lang="tr-TR" b="1" dirty="0" smtClean="0">
                <a:solidFill>
                  <a:schemeClr val="bg1"/>
                </a:solidFill>
                <a:latin typeface="Comic Sans MS" pitchFamily="66" charset="0"/>
              </a:rPr>
              <a:t>Osmanlı </a:t>
            </a:r>
            <a:r>
              <a:rPr lang="tr-TR" b="1" dirty="0">
                <a:solidFill>
                  <a:schemeClr val="bg1"/>
                </a:solidFill>
                <a:latin typeface="Comic Sans MS" pitchFamily="66" charset="0"/>
              </a:rPr>
              <a:t>şehzadelerini sürekli </a:t>
            </a:r>
            <a:r>
              <a:rPr lang="tr-TR" b="1" dirty="0" smtClean="0">
                <a:solidFill>
                  <a:schemeClr val="bg1"/>
                </a:solidFill>
                <a:latin typeface="Comic Sans MS" pitchFamily="66" charset="0"/>
              </a:rPr>
              <a:t>kışkırtması.</a:t>
            </a:r>
            <a:endParaRPr lang="tr-TR" b="1" dirty="0">
              <a:solidFill>
                <a:schemeClr val="bg1"/>
              </a:solidFill>
              <a:latin typeface="Comic Sans MS" pitchFamily="66" charset="0"/>
            </a:endParaRPr>
          </a:p>
          <a:p>
            <a:r>
              <a:rPr lang="tr-TR" b="1" dirty="0">
                <a:solidFill>
                  <a:schemeClr val="bg1"/>
                </a:solidFill>
                <a:latin typeface="Comic Sans MS" pitchFamily="66" charset="0"/>
              </a:rPr>
              <a:t>-</a:t>
            </a:r>
            <a:r>
              <a:rPr lang="tr-TR" b="1" dirty="0" smtClean="0">
                <a:solidFill>
                  <a:schemeClr val="bg1"/>
                </a:solidFill>
                <a:latin typeface="Comic Sans MS" pitchFamily="66" charset="0"/>
              </a:rPr>
              <a:t>Yapılan </a:t>
            </a:r>
            <a:r>
              <a:rPr lang="tr-TR" b="1" dirty="0">
                <a:solidFill>
                  <a:schemeClr val="bg1"/>
                </a:solidFill>
                <a:latin typeface="Comic Sans MS" pitchFamily="66" charset="0"/>
              </a:rPr>
              <a:t>antlaşmalara uymaması etkili </a:t>
            </a:r>
            <a:r>
              <a:rPr lang="tr-TR" b="1" dirty="0" smtClean="0">
                <a:solidFill>
                  <a:schemeClr val="bg1"/>
                </a:solidFill>
                <a:latin typeface="Comic Sans MS" pitchFamily="66" charset="0"/>
              </a:rPr>
              <a:t>oldu.</a:t>
            </a:r>
            <a:endParaRPr lang="tr-TR" b="1" dirty="0">
              <a:solidFill>
                <a:schemeClr val="bg1"/>
              </a:solidFill>
              <a:latin typeface="Comic Sans MS" pitchFamily="66" charset="0"/>
            </a:endParaRPr>
          </a:p>
        </p:txBody>
      </p:sp>
      <p:pic>
        <p:nvPicPr>
          <p:cNvPr id="13" name="Picture 2" descr="C:\Users\Yusuf Kerem DUMAN\Desktop\anadolu_hisari_h43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3213" y="3886199"/>
            <a:ext cx="6765473" cy="2762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8205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41960" y="64297"/>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1220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NİĞBOLU SAVAŞI</a:t>
            </a:r>
          </a:p>
        </p:txBody>
      </p:sp>
      <p:sp>
        <p:nvSpPr>
          <p:cNvPr id="4" name="Dikdörtgen 3"/>
          <p:cNvSpPr/>
          <p:nvPr/>
        </p:nvSpPr>
        <p:spPr>
          <a:xfrm>
            <a:off x="1814899" y="1911021"/>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155" y="1658846"/>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1396</a:t>
            </a:r>
            <a:endParaRPr lang="tr-TR" sz="5400" b="1" dirty="0">
              <a:solidFill>
                <a:srgbClr val="FF0000"/>
              </a:solidFill>
            </a:endParaRPr>
          </a:p>
        </p:txBody>
      </p:sp>
      <p:sp>
        <p:nvSpPr>
          <p:cNvPr id="7" name="Dikdörtgen 6"/>
          <p:cNvSpPr/>
          <p:nvPr/>
        </p:nvSpPr>
        <p:spPr>
          <a:xfrm>
            <a:off x="8789577" y="350938"/>
            <a:ext cx="1693092" cy="3108543"/>
          </a:xfrm>
          <a:prstGeom prst="rect">
            <a:avLst/>
          </a:prstGeom>
        </p:spPr>
        <p:txBody>
          <a:bodyPr wrap="none">
            <a:spAutoFit/>
          </a:bodyPr>
          <a:lstStyle/>
          <a:p>
            <a:pPr algn="ctr"/>
            <a:r>
              <a:rPr lang="tr-TR" sz="2800" b="1" dirty="0" smtClean="0">
                <a:solidFill>
                  <a:srgbClr val="FF0000"/>
                </a:solidFill>
                <a:latin typeface="Cambria" pitchFamily="18" charset="0"/>
              </a:rPr>
              <a:t>MACAR</a:t>
            </a:r>
          </a:p>
          <a:p>
            <a:pPr algn="ctr"/>
            <a:r>
              <a:rPr lang="tr-TR" sz="2800" b="1" dirty="0" smtClean="0">
                <a:solidFill>
                  <a:srgbClr val="FFFF00"/>
                </a:solidFill>
                <a:latin typeface="Cambria" pitchFamily="18" charset="0"/>
              </a:rPr>
              <a:t>İNGİLİZ</a:t>
            </a:r>
          </a:p>
          <a:p>
            <a:pPr algn="ctr"/>
            <a:r>
              <a:rPr lang="tr-TR" sz="2800" b="1" dirty="0" smtClean="0">
                <a:solidFill>
                  <a:srgbClr val="FFFF00"/>
                </a:solidFill>
                <a:latin typeface="Cambria" pitchFamily="18" charset="0"/>
              </a:rPr>
              <a:t>FRANSIZ</a:t>
            </a:r>
          </a:p>
          <a:p>
            <a:pPr algn="ctr"/>
            <a:r>
              <a:rPr lang="tr-TR" sz="2800" b="1" dirty="0" smtClean="0">
                <a:solidFill>
                  <a:srgbClr val="00B050"/>
                </a:solidFill>
                <a:latin typeface="Cambria" pitchFamily="18" charset="0"/>
              </a:rPr>
              <a:t>ALMAN</a:t>
            </a:r>
          </a:p>
          <a:p>
            <a:pPr algn="ctr"/>
            <a:r>
              <a:rPr lang="tr-TR" sz="2800" b="1" dirty="0" smtClean="0">
                <a:solidFill>
                  <a:srgbClr val="FF0000"/>
                </a:solidFill>
                <a:latin typeface="Cambria" pitchFamily="18" charset="0"/>
              </a:rPr>
              <a:t>VENEDİK</a:t>
            </a:r>
          </a:p>
          <a:p>
            <a:pPr algn="ctr"/>
            <a:r>
              <a:rPr lang="tr-TR" sz="2800" b="1" dirty="0" smtClean="0">
                <a:solidFill>
                  <a:srgbClr val="FF0000"/>
                </a:solidFill>
                <a:latin typeface="Cambria" pitchFamily="18" charset="0"/>
              </a:rPr>
              <a:t>PAPALIK</a:t>
            </a:r>
          </a:p>
          <a:p>
            <a:pPr algn="ctr"/>
            <a:r>
              <a:rPr lang="tr-TR" sz="2800" b="1" dirty="0" smtClean="0">
                <a:solidFill>
                  <a:srgbClr val="FF0000"/>
                </a:solidFill>
                <a:latin typeface="Cambria" pitchFamily="18" charset="0"/>
              </a:rPr>
              <a:t>RODOS</a:t>
            </a:r>
            <a:endParaRPr lang="tr-TR" sz="2800" b="1" dirty="0">
              <a:solidFill>
                <a:srgbClr val="FF0000"/>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solidFill>
                <a:prstClr val="white"/>
              </a:solidFill>
            </a:endParaRPr>
          </a:p>
        </p:txBody>
      </p:sp>
      <p:sp>
        <p:nvSpPr>
          <p:cNvPr id="10" name="Metin kutusu 9"/>
          <p:cNvSpPr txBox="1"/>
          <p:nvPr/>
        </p:nvSpPr>
        <p:spPr>
          <a:xfrm>
            <a:off x="285379" y="3583962"/>
            <a:ext cx="5417884" cy="2554545"/>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a:buClr>
                <a:srgbClr val="FF9900"/>
              </a:buClr>
              <a:defRP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Osmanlının </a:t>
            </a:r>
            <a:r>
              <a:rPr lang="tr-TR" sz="2000" b="1" dirty="0">
                <a:solidFill>
                  <a:schemeClr val="bg1"/>
                </a:solidFill>
                <a:latin typeface="Comic Sans MS" pitchFamily="66" charset="0"/>
              </a:rPr>
              <a:t>İstanbul'u kuşatması ve Bizans'sın Avrupa dan yardım yardım istemesi </a:t>
            </a:r>
          </a:p>
          <a:p>
            <a:pPr>
              <a:buClr>
                <a:srgbClr val="FF9900"/>
              </a:buClr>
              <a:defRP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Osmanlının Macaristan'a </a:t>
            </a:r>
            <a:r>
              <a:rPr lang="tr-TR" sz="2000" b="1" dirty="0">
                <a:solidFill>
                  <a:schemeClr val="bg1"/>
                </a:solidFill>
                <a:latin typeface="Comic Sans MS" pitchFamily="66" charset="0"/>
              </a:rPr>
              <a:t>kadar ulaşması</a:t>
            </a:r>
          </a:p>
          <a:p>
            <a:pPr>
              <a:buClr>
                <a:srgbClr val="FF9900"/>
              </a:buClr>
              <a:defRP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Papanın </a:t>
            </a:r>
            <a:r>
              <a:rPr lang="tr-TR" sz="2000" b="1" dirty="0">
                <a:solidFill>
                  <a:schemeClr val="bg1"/>
                </a:solidFill>
                <a:latin typeface="Comic Sans MS" pitchFamily="66" charset="0"/>
              </a:rPr>
              <a:t>kışkırtmaları</a:t>
            </a:r>
          </a:p>
          <a:p>
            <a:pPr>
              <a:buClr>
                <a:srgbClr val="FF9900"/>
              </a:buClr>
              <a:defRP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Türklerin </a:t>
            </a:r>
            <a:r>
              <a:rPr lang="tr-TR" sz="2000" b="1" dirty="0">
                <a:solidFill>
                  <a:schemeClr val="bg1"/>
                </a:solidFill>
                <a:latin typeface="Comic Sans MS" pitchFamily="66" charset="0"/>
              </a:rPr>
              <a:t>Balkanlardan atılmak istenmesi</a:t>
            </a:r>
          </a:p>
          <a:p>
            <a:pPr>
              <a:buClr>
                <a:srgbClr val="FF9900"/>
              </a:buClr>
              <a:defRP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İstanbul kuşatması</a:t>
            </a:r>
            <a:endParaRPr lang="tr-TR" sz="2000" b="1" dirty="0" smtClean="0">
              <a:solidFill>
                <a:prstClr val="black"/>
              </a:solidFill>
              <a:latin typeface="Comic Sans MS" pitchFamily="66" charset="0"/>
              <a:cs typeface="Times New Roman" pitchFamily="18" charset="0"/>
            </a:endParaRPr>
          </a:p>
        </p:txBody>
      </p:sp>
      <p:sp>
        <p:nvSpPr>
          <p:cNvPr id="11" name="Metin kutusu 10"/>
          <p:cNvSpPr txBox="1"/>
          <p:nvPr/>
        </p:nvSpPr>
        <p:spPr>
          <a:xfrm>
            <a:off x="5867400" y="3611905"/>
            <a:ext cx="6225724" cy="2308324"/>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schemeClr val="bg1"/>
                </a:solidFill>
                <a:latin typeface="Comic Sans MS" pitchFamily="66" charset="0"/>
                <a:cs typeface="Times New Roman" pitchFamily="18" charset="0"/>
              </a:rPr>
              <a:t>*Osmanlı kazandı.</a:t>
            </a:r>
          </a:p>
          <a:p>
            <a:pPr>
              <a:spcBef>
                <a:spcPct val="0"/>
              </a:spcBef>
              <a:defRPr/>
            </a:pPr>
            <a:r>
              <a:rPr lang="tr-TR" sz="2000" b="1" dirty="0" smtClean="0">
                <a:solidFill>
                  <a:schemeClr val="bg1"/>
                </a:solidFill>
                <a:latin typeface="Comic Sans MS" pitchFamily="66" charset="0"/>
                <a:cs typeface="Times New Roman" pitchFamily="18" charset="0"/>
              </a:rPr>
              <a:t>*Bulgaristan toprakları Osmanlıya katıldı.</a:t>
            </a:r>
          </a:p>
          <a:p>
            <a:pPr>
              <a:spcBef>
                <a:spcPct val="0"/>
              </a:spcBef>
              <a:defRPr/>
            </a:pPr>
            <a:r>
              <a:rPr lang="tr-TR" sz="2000" b="1" dirty="0" smtClean="0">
                <a:solidFill>
                  <a:schemeClr val="bg1"/>
                </a:solidFill>
                <a:latin typeface="Comic Sans MS" pitchFamily="66" charset="0"/>
                <a:cs typeface="Times New Roman" pitchFamily="18" charset="0"/>
              </a:rPr>
              <a:t>*Osmanlının İslam dünyasındaki saygınlığı arrtı.Mısırda bulunan Abbasi halifesi Yıldırıma </a:t>
            </a:r>
            <a:r>
              <a:rPr lang="tr-TR" sz="2000" b="1" dirty="0" smtClean="0">
                <a:solidFill>
                  <a:srgbClr val="FF0000"/>
                </a:solidFill>
                <a:latin typeface="Comic Sans MS" pitchFamily="66" charset="0"/>
                <a:cs typeface="Times New Roman" pitchFamily="18" charset="0"/>
              </a:rPr>
              <a:t>SULTANI İKLİMİ RUM </a:t>
            </a:r>
          </a:p>
          <a:p>
            <a:pPr>
              <a:spcBef>
                <a:spcPct val="0"/>
              </a:spcBef>
              <a:defRPr/>
            </a:pPr>
            <a:r>
              <a:rPr lang="tr-TR" sz="2000" b="1" dirty="0" smtClean="0">
                <a:solidFill>
                  <a:schemeClr val="bg1"/>
                </a:solidFill>
                <a:latin typeface="Comic Sans MS" pitchFamily="66" charset="0"/>
                <a:cs typeface="Times New Roman" pitchFamily="18" charset="0"/>
              </a:rPr>
              <a:t>(Anadolu'nun Sultanı )ünvanını verdi</a:t>
            </a:r>
            <a:r>
              <a:rPr lang="tr-TR" sz="2400" b="1" dirty="0" smtClean="0">
                <a:solidFill>
                  <a:schemeClr val="bg1"/>
                </a:solidFill>
                <a:latin typeface="Comic Sans MS" pitchFamily="66" charset="0"/>
                <a:cs typeface="Times New Roman" pitchFamily="18" charset="0"/>
              </a:rPr>
              <a:t>.</a:t>
            </a:r>
          </a:p>
        </p:txBody>
      </p:sp>
    </p:spTree>
    <p:extLst>
      <p:ext uri="{BB962C8B-B14F-4D97-AF65-F5344CB8AC3E}">
        <p14:creationId xmlns:p14="http://schemas.microsoft.com/office/powerpoint/2010/main" val="31361562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41960" y="64297"/>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474720" y="312203"/>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ANKARA SAVAŞI </a:t>
            </a:r>
          </a:p>
        </p:txBody>
      </p:sp>
      <p:sp>
        <p:nvSpPr>
          <p:cNvPr id="4" name="Dikdörtgen 3"/>
          <p:cNvSpPr/>
          <p:nvPr/>
        </p:nvSpPr>
        <p:spPr>
          <a:xfrm>
            <a:off x="1847226" y="1764996"/>
            <a:ext cx="2138726" cy="707886"/>
          </a:xfrm>
          <a:prstGeom prst="rect">
            <a:avLst/>
          </a:prstGeom>
        </p:spPr>
        <p:txBody>
          <a:bodyPr wrap="none">
            <a:spAutoFit/>
          </a:bodyPr>
          <a:lstStyle/>
          <a:p>
            <a:pPr algn="ctr"/>
            <a:r>
              <a:rPr lang="tr-TR" sz="4000" b="1" dirty="0" smtClean="0">
                <a:solidFill>
                  <a:schemeClr val="bg1"/>
                </a:solidFill>
                <a:latin typeface="Cambria" pitchFamily="18" charset="0"/>
              </a:rPr>
              <a:t>Osmanlı</a:t>
            </a:r>
            <a:endParaRPr lang="tr-TR" sz="40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954" y="1423712"/>
            <a:ext cx="2836614" cy="1598888"/>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1402</a:t>
            </a:r>
            <a:endParaRPr lang="tr-TR" sz="5400" b="1" dirty="0">
              <a:solidFill>
                <a:srgbClr val="FF0000"/>
              </a:solidFill>
            </a:endParaRPr>
          </a:p>
        </p:txBody>
      </p:sp>
      <p:sp>
        <p:nvSpPr>
          <p:cNvPr id="7" name="Dikdörtgen 6"/>
          <p:cNvSpPr/>
          <p:nvPr/>
        </p:nvSpPr>
        <p:spPr>
          <a:xfrm>
            <a:off x="7266568" y="1869213"/>
            <a:ext cx="3458960" cy="707886"/>
          </a:xfrm>
          <a:prstGeom prst="rect">
            <a:avLst/>
          </a:prstGeom>
        </p:spPr>
        <p:txBody>
          <a:bodyPr wrap="none">
            <a:spAutoFit/>
          </a:bodyPr>
          <a:lstStyle/>
          <a:p>
            <a:pPr algn="ctr"/>
            <a:r>
              <a:rPr lang="tr-TR" sz="4000" b="1" dirty="0" smtClean="0">
                <a:solidFill>
                  <a:schemeClr val="bg1"/>
                </a:solidFill>
                <a:latin typeface="Cambria" pitchFamily="18" charset="0"/>
              </a:rPr>
              <a:t>Timur Devleti</a:t>
            </a:r>
            <a:endParaRPr lang="tr-TR" sz="4000" b="1" dirty="0">
              <a:solidFill>
                <a:schemeClr val="bg1"/>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solidFill>
                <a:prstClr val="white"/>
              </a:solidFill>
            </a:endParaRPr>
          </a:p>
        </p:txBody>
      </p:sp>
      <p:sp>
        <p:nvSpPr>
          <p:cNvPr id="10" name="Metin kutusu 9"/>
          <p:cNvSpPr txBox="1"/>
          <p:nvPr/>
        </p:nvSpPr>
        <p:spPr>
          <a:xfrm>
            <a:off x="68519" y="3157293"/>
            <a:ext cx="11689080" cy="1015663"/>
          </a:xfrm>
          <a:prstGeom prst="rect">
            <a:avLst/>
          </a:prstGeom>
          <a:solidFill>
            <a:srgbClr val="FFFF00"/>
          </a:solidFill>
          <a:ln w="57150">
            <a:solidFill>
              <a:schemeClr val="bg1"/>
            </a:solidFill>
          </a:ln>
        </p:spPr>
        <p:txBody>
          <a:bodyPr wrap="square" rtlCol="0">
            <a:spAutoFit/>
          </a:bodyPr>
          <a:lstStyle/>
          <a:p>
            <a:pPr marL="180975" indent="-74613">
              <a:buClr>
                <a:srgbClr val="0000FF"/>
              </a:buClr>
              <a:defRPr/>
            </a:pPr>
            <a:r>
              <a:rPr lang="tr-TR" sz="2000" b="1" dirty="0" smtClean="0">
                <a:solidFill>
                  <a:schemeClr val="bg1"/>
                </a:solidFill>
                <a:latin typeface="Comic Sans MS" pitchFamily="66" charset="0"/>
              </a:rPr>
              <a:t>Timur </a:t>
            </a:r>
            <a:r>
              <a:rPr lang="tr-TR" sz="2000" b="1" dirty="0">
                <a:solidFill>
                  <a:schemeClr val="bg1"/>
                </a:solidFill>
                <a:latin typeface="Comic Sans MS" pitchFamily="66" charset="0"/>
              </a:rPr>
              <a:t>önce Türkistan'a egemen olmuş sonra birçok ülkeyi ele geçirerek büyük bir devlet kurmuştur</a:t>
            </a:r>
            <a:r>
              <a:rPr lang="tr-TR" sz="2000" b="1" dirty="0" smtClean="0">
                <a:solidFill>
                  <a:schemeClr val="bg1"/>
                </a:solidFill>
                <a:latin typeface="Comic Sans MS" pitchFamily="66" charset="0"/>
              </a:rPr>
              <a:t>. </a:t>
            </a:r>
            <a:r>
              <a:rPr lang="tr-TR" sz="2000" b="1" dirty="0">
                <a:solidFill>
                  <a:schemeClr val="bg1"/>
                </a:solidFill>
                <a:latin typeface="Comic Sans MS" pitchFamily="66" charset="0"/>
              </a:rPr>
              <a:t>Anadolu Türk birliği kurulurken Timur </a:t>
            </a:r>
            <a:r>
              <a:rPr lang="tr-TR" sz="2000" b="1" dirty="0">
                <a:solidFill>
                  <a:srgbClr val="FF0000"/>
                </a:solidFill>
                <a:latin typeface="Comic Sans MS" pitchFamily="66" charset="0"/>
              </a:rPr>
              <a:t>İran-Kafkasya-</a:t>
            </a:r>
            <a:r>
              <a:rPr lang="tr-TR" sz="2000" b="1" dirty="0" err="1">
                <a:solidFill>
                  <a:srgbClr val="FF0000"/>
                </a:solidFill>
                <a:latin typeface="Comic Sans MS" pitchFamily="66" charset="0"/>
              </a:rPr>
              <a:t>Azerbaycanı</a:t>
            </a:r>
            <a:r>
              <a:rPr lang="tr-TR" sz="2000" b="1" dirty="0">
                <a:solidFill>
                  <a:schemeClr val="bg1"/>
                </a:solidFill>
                <a:latin typeface="Comic Sans MS" pitchFamily="66" charset="0"/>
              </a:rPr>
              <a:t> almıştır ve Osmanlı sınırlarına yaklaşmıştır.</a:t>
            </a:r>
            <a:endParaRPr lang="tr-TR" sz="2000" b="1" dirty="0" smtClean="0">
              <a:solidFill>
                <a:schemeClr val="bg1"/>
              </a:solidFill>
              <a:latin typeface="Comic Sans MS" pitchFamily="66" charset="0"/>
              <a:cs typeface="Times New Roman" pitchFamily="18" charset="0"/>
            </a:endParaRPr>
          </a:p>
        </p:txBody>
      </p:sp>
      <p:sp>
        <p:nvSpPr>
          <p:cNvPr id="11" name="Metin kutusu 10"/>
          <p:cNvSpPr txBox="1"/>
          <p:nvPr/>
        </p:nvSpPr>
        <p:spPr>
          <a:xfrm>
            <a:off x="68519" y="4409944"/>
            <a:ext cx="11689080" cy="2246769"/>
          </a:xfrm>
          <a:prstGeom prst="rect">
            <a:avLst/>
          </a:prstGeom>
          <a:solidFill>
            <a:schemeClr val="tx1"/>
          </a:solidFill>
          <a:ln w="57150">
            <a:solidFill>
              <a:schemeClr val="bg1"/>
            </a:solidFill>
          </a:ln>
        </p:spPr>
        <p:txBody>
          <a:bodyPr wrap="square" rtlCol="0">
            <a:spAutoFit/>
          </a:bodyPr>
          <a:lstStyle/>
          <a:p>
            <a:pPr marL="85725" indent="-85725">
              <a:buClr>
                <a:srgbClr val="0000FF"/>
              </a:buClr>
              <a:defRPr/>
            </a:pPr>
            <a:r>
              <a:rPr lang="tr-TR" sz="2000" b="1" dirty="0">
                <a:solidFill>
                  <a:schemeClr val="bg1"/>
                </a:solidFill>
                <a:latin typeface="Comic Sans MS" pitchFamily="66" charset="0"/>
              </a:rPr>
              <a:t> </a:t>
            </a:r>
            <a:r>
              <a:rPr lang="tr-TR" sz="2000" b="1" dirty="0" smtClean="0">
                <a:solidFill>
                  <a:schemeClr val="bg1"/>
                </a:solidFill>
                <a:latin typeface="Comic Sans MS" pitchFamily="66" charset="0"/>
              </a:rPr>
              <a:t>                                </a:t>
            </a:r>
            <a:r>
              <a:rPr lang="tr-TR" sz="2000" b="1" dirty="0" smtClean="0">
                <a:solidFill>
                  <a:srgbClr val="FF0000"/>
                </a:solidFill>
                <a:latin typeface="Comic Sans MS" pitchFamily="66" charset="0"/>
              </a:rPr>
              <a:t>SEBEPLERİ</a:t>
            </a:r>
          </a:p>
          <a:p>
            <a:pPr marL="85725" indent="-85725">
              <a:buClr>
                <a:srgbClr val="0000FF"/>
              </a:buClr>
              <a:defRPr/>
            </a:pPr>
            <a:r>
              <a:rPr lang="tr-TR" sz="2000" b="1" dirty="0" smtClean="0">
                <a:solidFill>
                  <a:schemeClr val="bg1"/>
                </a:solidFill>
                <a:latin typeface="Comic Sans MS" pitchFamily="66" charset="0"/>
              </a:rPr>
              <a:t>-Anadolu </a:t>
            </a:r>
            <a:r>
              <a:rPr lang="tr-TR" sz="2000" b="1" dirty="0">
                <a:solidFill>
                  <a:schemeClr val="bg1"/>
                </a:solidFill>
                <a:latin typeface="Comic Sans MS" pitchFamily="66" charset="0"/>
              </a:rPr>
              <a:t>beyliklerinden </a:t>
            </a:r>
            <a:r>
              <a:rPr lang="tr-TR" sz="2000" b="1" dirty="0">
                <a:solidFill>
                  <a:srgbClr val="FF0000"/>
                </a:solidFill>
                <a:latin typeface="Comic Sans MS" pitchFamily="66" charset="0"/>
              </a:rPr>
              <a:t>Karakoyunlu hükümdarı </a:t>
            </a:r>
            <a:r>
              <a:rPr lang="tr-TR" sz="2000" b="1" dirty="0">
                <a:solidFill>
                  <a:schemeClr val="bg1"/>
                </a:solidFill>
                <a:latin typeface="Comic Sans MS" pitchFamily="66" charset="0"/>
              </a:rPr>
              <a:t>Kara Yusuf  Timur'a yenilmiş Osmanlıya sığınarak Yıldırımı Timur'a karşı kışkırtmıştır. </a:t>
            </a:r>
            <a:endParaRPr lang="tr-TR" sz="2000" b="1" dirty="0" smtClean="0">
              <a:solidFill>
                <a:schemeClr val="bg1"/>
              </a:solidFill>
              <a:latin typeface="Comic Sans MS" pitchFamily="66" charset="0"/>
            </a:endParaRPr>
          </a:p>
          <a:p>
            <a:pPr marL="85725" indent="-85725">
              <a:buClr>
                <a:srgbClr val="0000FF"/>
              </a:buClr>
              <a:defRP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Yıldırımın </a:t>
            </a:r>
            <a:r>
              <a:rPr lang="tr-TR" sz="2000" b="1" dirty="0">
                <a:solidFill>
                  <a:schemeClr val="bg1"/>
                </a:solidFill>
                <a:latin typeface="Comic Sans MS" pitchFamily="66" charset="0"/>
              </a:rPr>
              <a:t>son vermiş olduğu beylik hükümdarlarda Timur'a sığınarak Timur'u Yıldırıma karşı kışkırtmıştır.</a:t>
            </a:r>
          </a:p>
          <a:p>
            <a:pPr>
              <a:buClr>
                <a:srgbClr val="0000FF"/>
              </a:buClr>
              <a:defRPr/>
            </a:pPr>
            <a:r>
              <a:rPr lang="tr-TR" sz="2000" b="1" dirty="0" smtClean="0">
                <a:solidFill>
                  <a:schemeClr val="bg1"/>
                </a:solidFill>
                <a:latin typeface="Comic Sans MS" pitchFamily="66" charset="0"/>
              </a:rPr>
              <a:t>-Timur </a:t>
            </a:r>
            <a:r>
              <a:rPr lang="tr-TR" sz="2000" b="1" dirty="0">
                <a:solidFill>
                  <a:schemeClr val="bg1"/>
                </a:solidFill>
                <a:latin typeface="Comic Sans MS" pitchFamily="66" charset="0"/>
              </a:rPr>
              <a:t>Çin üzerine bir sefere çıkmak istiyor ama arkasında güçlü bir Osmanlıda görmek </a:t>
            </a:r>
            <a:r>
              <a:rPr lang="tr-TR" sz="2000" b="1" dirty="0" smtClean="0">
                <a:solidFill>
                  <a:schemeClr val="bg1"/>
                </a:solidFill>
                <a:latin typeface="Comic Sans MS" pitchFamily="66" charset="0"/>
              </a:rPr>
              <a:t>istemiyordu. Osmanlı kaybetti.</a:t>
            </a:r>
            <a:endParaRPr lang="tr-TR" sz="2000" b="1" dirty="0">
              <a:solidFill>
                <a:schemeClr val="bg1"/>
              </a:solidFill>
              <a:latin typeface="Comic Sans MS" pitchFamily="66" charset="0"/>
            </a:endParaRPr>
          </a:p>
        </p:txBody>
      </p:sp>
    </p:spTree>
    <p:extLst>
      <p:ext uri="{BB962C8B-B14F-4D97-AF65-F5344CB8AC3E}">
        <p14:creationId xmlns:p14="http://schemas.microsoft.com/office/powerpoint/2010/main" val="30908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schemeClr val="bg1"/>
                </a:solidFill>
                <a:latin typeface="Cambria" pitchFamily="18" charset="0"/>
              </a:rPr>
              <a:t>YILDIRIM BAYEZIT 1389-1402</a:t>
            </a:r>
          </a:p>
        </p:txBody>
      </p:sp>
      <p:sp>
        <p:nvSpPr>
          <p:cNvPr id="20" name="Metin kutusu 19"/>
          <p:cNvSpPr txBox="1"/>
          <p:nvPr/>
        </p:nvSpPr>
        <p:spPr>
          <a:xfrm>
            <a:off x="876301" y="1017355"/>
            <a:ext cx="11064240" cy="4401205"/>
          </a:xfrm>
          <a:prstGeom prst="rect">
            <a:avLst/>
          </a:prstGeom>
          <a:solidFill>
            <a:schemeClr val="tx1"/>
          </a:solidFill>
          <a:ln w="57150">
            <a:solidFill>
              <a:schemeClr val="bg1"/>
            </a:solidFill>
          </a:ln>
        </p:spPr>
        <p:txBody>
          <a:bodyPr wrap="square" rtlCol="0">
            <a:spAutoFit/>
          </a:bodyPr>
          <a:lstStyle/>
          <a:p>
            <a:pPr>
              <a:buClr>
                <a:srgbClr val="0000FF"/>
              </a:buClr>
            </a:pPr>
            <a:r>
              <a:rPr lang="tr-TR" sz="2000" b="1" dirty="0">
                <a:solidFill>
                  <a:schemeClr val="bg1"/>
                </a:solidFill>
                <a:latin typeface="Comic Sans MS" pitchFamily="66" charset="0"/>
              </a:rPr>
              <a:t> </a:t>
            </a:r>
            <a:r>
              <a:rPr lang="tr-TR" sz="2000" b="1" dirty="0" smtClean="0">
                <a:solidFill>
                  <a:schemeClr val="bg1"/>
                </a:solidFill>
                <a:latin typeface="Comic Sans MS" pitchFamily="66" charset="0"/>
              </a:rPr>
              <a:t>                                      </a:t>
            </a:r>
            <a:r>
              <a:rPr lang="tr-TR" sz="2000" b="1" dirty="0" smtClean="0">
                <a:solidFill>
                  <a:srgbClr val="FF0000"/>
                </a:solidFill>
                <a:latin typeface="Comic Sans MS" pitchFamily="66" charset="0"/>
              </a:rPr>
              <a:t>SONUÇLARI</a:t>
            </a:r>
            <a:r>
              <a:rPr lang="tr-TR" sz="2000" b="1" dirty="0">
                <a:solidFill>
                  <a:srgbClr val="FF0000"/>
                </a:solidFill>
                <a:latin typeface="Comic Sans MS" pitchFamily="66" charset="0"/>
              </a:rPr>
              <a:t>:</a:t>
            </a:r>
          </a:p>
          <a:p>
            <a:pPr>
              <a:buClr>
                <a:srgbClr val="0000FF"/>
              </a:buCl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28 </a:t>
            </a:r>
            <a:r>
              <a:rPr lang="tr-TR" sz="2000" b="1" dirty="0">
                <a:solidFill>
                  <a:schemeClr val="bg1"/>
                </a:solidFill>
                <a:latin typeface="Comic Sans MS" pitchFamily="66" charset="0"/>
              </a:rPr>
              <a:t>Temmuz 1402  Ankara Çubuk ovasında Osmanlı yenildi.</a:t>
            </a:r>
          </a:p>
          <a:p>
            <a:pPr>
              <a:buClr>
                <a:srgbClr val="0000FF"/>
              </a:buCl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Osmanlının </a:t>
            </a:r>
            <a:r>
              <a:rPr lang="tr-TR" sz="2000" b="1" dirty="0">
                <a:solidFill>
                  <a:schemeClr val="bg1"/>
                </a:solidFill>
                <a:latin typeface="Comic Sans MS" pitchFamily="66" charset="0"/>
              </a:rPr>
              <a:t>Balkanlarda ve Avrupa'daki ilerleyişi durdu.</a:t>
            </a:r>
          </a:p>
          <a:p>
            <a:pPr>
              <a:buClr>
                <a:srgbClr val="0000FF"/>
              </a:buClr>
            </a:pPr>
            <a:endParaRPr lang="tr-TR" sz="2000" b="1" dirty="0">
              <a:solidFill>
                <a:schemeClr val="bg1"/>
              </a:solidFill>
              <a:latin typeface="Comic Sans MS" pitchFamily="66" charset="0"/>
            </a:endParaRPr>
          </a:p>
          <a:p>
            <a:pPr>
              <a:buClr>
                <a:srgbClr val="0000FF"/>
              </a:buCl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Yıldırımın </a:t>
            </a:r>
            <a:r>
              <a:rPr lang="tr-TR" sz="2000" b="1" dirty="0">
                <a:solidFill>
                  <a:schemeClr val="bg1"/>
                </a:solidFill>
                <a:latin typeface="Comic Sans MS" pitchFamily="66" charset="0"/>
              </a:rPr>
              <a:t>son verdiği Anadolu Beylikleri tekrar kuruldu Türk birliği bozuldu</a:t>
            </a:r>
          </a:p>
          <a:p>
            <a:pPr>
              <a:buClr>
                <a:srgbClr val="0000FF"/>
              </a:buCl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Yıldırımın </a:t>
            </a:r>
            <a:r>
              <a:rPr lang="tr-TR" sz="2000" b="1" dirty="0">
                <a:solidFill>
                  <a:schemeClr val="bg1"/>
                </a:solidFill>
                <a:latin typeface="Comic Sans MS" pitchFamily="66" charset="0"/>
              </a:rPr>
              <a:t>oğulları arasında Taht kavgaları başladı. Osmanlı Tarihinde bu devre </a:t>
            </a:r>
            <a:r>
              <a:rPr lang="tr-TR" sz="2000" b="1" dirty="0">
                <a:solidFill>
                  <a:srgbClr val="FF0000"/>
                </a:solidFill>
                <a:latin typeface="Comic Sans MS" pitchFamily="66" charset="0"/>
              </a:rPr>
              <a:t>FETRET DEVRİ denir.1402-1413 </a:t>
            </a:r>
            <a:r>
              <a:rPr lang="tr-TR" sz="2000" b="1" dirty="0">
                <a:solidFill>
                  <a:schemeClr val="bg1"/>
                </a:solidFill>
                <a:latin typeface="Comic Sans MS" pitchFamily="66" charset="0"/>
              </a:rPr>
              <a:t>tarihine kadar sürdü</a:t>
            </a:r>
          </a:p>
          <a:p>
            <a:pPr>
              <a:buClr>
                <a:srgbClr val="0000FF"/>
              </a:buClr>
            </a:pPr>
            <a:endParaRPr lang="tr-TR" sz="2000" b="1" dirty="0">
              <a:solidFill>
                <a:schemeClr val="bg1"/>
              </a:solidFill>
              <a:latin typeface="Comic Sans MS" pitchFamily="66" charset="0"/>
            </a:endParaRPr>
          </a:p>
          <a:p>
            <a:pPr>
              <a:buClr>
                <a:srgbClr val="0000FF"/>
              </a:buClr>
            </a:pPr>
            <a:r>
              <a:rPr lang="tr-TR" sz="2000" b="1" dirty="0" smtClean="0">
                <a:solidFill>
                  <a:schemeClr val="bg1"/>
                </a:solidFill>
                <a:latin typeface="Comic Sans MS" pitchFamily="66" charset="0"/>
              </a:rPr>
              <a:t>-İstanbul'un </a:t>
            </a:r>
            <a:r>
              <a:rPr lang="tr-TR" sz="2000" b="1" dirty="0">
                <a:solidFill>
                  <a:schemeClr val="bg1"/>
                </a:solidFill>
                <a:latin typeface="Comic Sans MS" pitchFamily="66" charset="0"/>
              </a:rPr>
              <a:t>alınması yarım yüzyıl gecikti ve Yıldırımın İstanbul'da açtırmış olduğu Türk Mahallesi yok edildi.</a:t>
            </a:r>
          </a:p>
          <a:p>
            <a:pPr>
              <a:buClr>
                <a:srgbClr val="0000FF"/>
              </a:buCl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Karakoyunlu </a:t>
            </a:r>
            <a:r>
              <a:rPr lang="tr-TR" sz="2000" b="1" dirty="0">
                <a:solidFill>
                  <a:schemeClr val="bg1"/>
                </a:solidFill>
                <a:latin typeface="Comic Sans MS" pitchFamily="66" charset="0"/>
              </a:rPr>
              <a:t>ve Akkoyunlu devletleri güçlenerek Osmanlıya rakip hale geldiler</a:t>
            </a:r>
          </a:p>
          <a:p>
            <a:pPr>
              <a:buClr>
                <a:srgbClr val="0000FF"/>
              </a:buClr>
            </a:pPr>
            <a:endParaRPr lang="tr-TR" sz="2000" b="1" dirty="0">
              <a:solidFill>
                <a:schemeClr val="bg1"/>
              </a:solidFill>
              <a:latin typeface="Comic Sans MS" pitchFamily="66" charset="0"/>
            </a:endParaRPr>
          </a:p>
          <a:p>
            <a:pPr>
              <a:buClr>
                <a:srgbClr val="0000FF"/>
              </a:buClr>
            </a:pPr>
            <a:r>
              <a:rPr lang="tr-TR" sz="2000" b="1" dirty="0">
                <a:solidFill>
                  <a:schemeClr val="bg1"/>
                </a:solidFill>
                <a:latin typeface="Comic Sans MS" pitchFamily="66" charset="0"/>
              </a:rPr>
              <a:t>-</a:t>
            </a:r>
            <a:r>
              <a:rPr lang="tr-TR" sz="2000" b="1" dirty="0" smtClean="0">
                <a:solidFill>
                  <a:schemeClr val="bg1"/>
                </a:solidFill>
                <a:latin typeface="Comic Sans MS" pitchFamily="66" charset="0"/>
              </a:rPr>
              <a:t>Osmanlı </a:t>
            </a:r>
            <a:r>
              <a:rPr lang="tr-TR" sz="2000" b="1" dirty="0">
                <a:solidFill>
                  <a:schemeClr val="bg1"/>
                </a:solidFill>
                <a:latin typeface="Comic Sans MS" pitchFamily="66" charset="0"/>
              </a:rPr>
              <a:t>hazinesi ve Arşivleri yağmalandı.</a:t>
            </a:r>
          </a:p>
          <a:p>
            <a:pPr>
              <a:buClr>
                <a:srgbClr val="0000FF"/>
              </a:buClr>
            </a:pPr>
            <a:r>
              <a:rPr lang="tr-TR" sz="2000" b="1" dirty="0">
                <a:solidFill>
                  <a:schemeClr val="bg1"/>
                </a:solidFill>
                <a:latin typeface="Comic Sans MS" pitchFamily="66" charset="0"/>
              </a:rPr>
              <a:t>*******Tarihimizde ilk ve son kez bir Hükümdar Düşmana esir düştü******          </a:t>
            </a:r>
          </a:p>
        </p:txBody>
      </p:sp>
    </p:spTree>
    <p:extLst>
      <p:ext uri="{BB962C8B-B14F-4D97-AF65-F5344CB8AC3E}">
        <p14:creationId xmlns:p14="http://schemas.microsoft.com/office/powerpoint/2010/main" val="40871474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prstClr val="black"/>
                </a:solidFill>
                <a:latin typeface="Cambria" pitchFamily="18" charset="0"/>
              </a:rPr>
              <a:t>I.MEHMET ÇELEBİ 1413-1421</a:t>
            </a:r>
          </a:p>
        </p:txBody>
      </p:sp>
      <p:sp>
        <p:nvSpPr>
          <p:cNvPr id="20" name="Metin kutusu 19"/>
          <p:cNvSpPr txBox="1"/>
          <p:nvPr/>
        </p:nvSpPr>
        <p:spPr>
          <a:xfrm>
            <a:off x="3987800" y="1030090"/>
            <a:ext cx="7734300" cy="1323439"/>
          </a:xfrm>
          <a:prstGeom prst="rect">
            <a:avLst/>
          </a:prstGeom>
          <a:solidFill>
            <a:schemeClr val="tx1"/>
          </a:solidFill>
          <a:ln w="57150">
            <a:solidFill>
              <a:schemeClr val="bg1"/>
            </a:solidFill>
          </a:ln>
        </p:spPr>
        <p:txBody>
          <a:bodyPr wrap="square" rtlCol="0">
            <a:spAutoFit/>
          </a:bodyPr>
          <a:lstStyle/>
          <a:p>
            <a:r>
              <a:rPr lang="tr-TR" sz="2000" b="1" dirty="0">
                <a:solidFill>
                  <a:schemeClr val="bg1"/>
                </a:solidFill>
                <a:latin typeface="Comic Sans MS" pitchFamily="66" charset="0"/>
              </a:rPr>
              <a:t>Zor bir dönemde Osmanlı tahtına geçen Çelebi Mehmet devleti toparlamaya, merkezi otoriteyi yeniden güçlendirmeye çalışmıştır. Bu sebepledir ki Osmanlı devletinin </a:t>
            </a:r>
            <a:r>
              <a:rPr lang="tr-TR" sz="2000" b="1" dirty="0">
                <a:solidFill>
                  <a:srgbClr val="FF0000"/>
                </a:solidFill>
                <a:latin typeface="Comic Sans MS" pitchFamily="66" charset="0"/>
              </a:rPr>
              <a:t>II. Kurucusu </a:t>
            </a:r>
            <a:r>
              <a:rPr lang="tr-TR" sz="2000" b="1" dirty="0">
                <a:solidFill>
                  <a:schemeClr val="bg1"/>
                </a:solidFill>
                <a:latin typeface="Comic Sans MS" pitchFamily="66" charset="0"/>
              </a:rPr>
              <a:t>olarak kabul edilir. </a:t>
            </a:r>
          </a:p>
        </p:txBody>
      </p:sp>
      <p:pic>
        <p:nvPicPr>
          <p:cNvPr id="7" name="Picture 5" descr="C:\Users\Yusuf KEREM DUMAN\Desktop\jjj.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 y="927075"/>
            <a:ext cx="2844799"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386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41960" y="64297"/>
            <a:ext cx="11879621" cy="6369072"/>
          </a:xfrm>
        </p:spPr>
        <p:txBody>
          <a:bodyPr anchor="t">
            <a:normAutofit/>
          </a:bodyPr>
          <a:lstStyle/>
          <a:p>
            <a:pPr algn="l"/>
            <a:r>
              <a:rPr lang="tr-TR" sz="2800" b="1" dirty="0" smtClean="0">
                <a:solidFill>
                  <a:srgbClr val="FFFF00"/>
                </a:solidFill>
                <a:latin typeface="Cambria" pitchFamily="18" charset="0"/>
              </a:rPr>
              <a:t>                                    </a:t>
            </a:r>
            <a:r>
              <a:rPr lang="tr-TR" sz="2800" dirty="0">
                <a:latin typeface="Cambria" pitchFamily="18" charset="0"/>
              </a:rPr>
              <a:t>	</a:t>
            </a:r>
            <a:br>
              <a:rPr lang="tr-TR" sz="2800" dirty="0">
                <a:latin typeface="Cambria" pitchFamily="18" charset="0"/>
              </a:rPr>
            </a:br>
            <a:r>
              <a:rPr lang="tr-TR" sz="2800" b="1" dirty="0" smtClean="0">
                <a:solidFill>
                  <a:srgbClr val="00B0F0"/>
                </a:solidFill>
                <a:latin typeface="Cambria" pitchFamily="18" charset="0"/>
              </a:rPr>
              <a:t>  </a:t>
            </a:r>
            <a:endParaRPr lang="tr-TR" sz="2800" b="1" dirty="0">
              <a:solidFill>
                <a:srgbClr val="FF0000"/>
              </a:solidFill>
              <a:latin typeface="Cambria" pitchFamily="18" charset="0"/>
            </a:endParaRPr>
          </a:p>
        </p:txBody>
      </p:sp>
      <p:sp>
        <p:nvSpPr>
          <p:cNvPr id="3" name="6 Dikdörtgen"/>
          <p:cNvSpPr/>
          <p:nvPr/>
        </p:nvSpPr>
        <p:spPr>
          <a:xfrm>
            <a:off x="3375600" y="282659"/>
            <a:ext cx="4785360" cy="523220"/>
          </a:xfrm>
          <a:prstGeom prst="rect">
            <a:avLst/>
          </a:prstGeom>
          <a:gradFill>
            <a:gsLst>
              <a:gs pos="56000">
                <a:schemeClr val="tx1"/>
              </a:gs>
              <a:gs pos="100000">
                <a:schemeClr val="accent1">
                  <a:shade val="93000"/>
                  <a:satMod val="130000"/>
                </a:schemeClr>
              </a:gs>
              <a:gs pos="100000">
                <a:schemeClr val="accent1">
                  <a:shade val="94000"/>
                  <a:satMod val="135000"/>
                </a:schemeClr>
              </a:gs>
            </a:gsLst>
          </a:gradFill>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black"/>
                </a:solidFill>
              </a:rPr>
              <a:t>İLK DENİZ SAVAŞI</a:t>
            </a:r>
          </a:p>
        </p:txBody>
      </p:sp>
      <p:sp>
        <p:nvSpPr>
          <p:cNvPr id="4" name="Dikdörtgen 3"/>
          <p:cNvSpPr/>
          <p:nvPr/>
        </p:nvSpPr>
        <p:spPr>
          <a:xfrm>
            <a:off x="1220661" y="2326520"/>
            <a:ext cx="2528256" cy="830997"/>
          </a:xfrm>
          <a:prstGeom prst="rect">
            <a:avLst/>
          </a:prstGeom>
        </p:spPr>
        <p:txBody>
          <a:bodyPr wrap="none">
            <a:spAutoFit/>
          </a:bodyPr>
          <a:lstStyle/>
          <a:p>
            <a:pPr algn="ctr"/>
            <a:r>
              <a:rPr lang="tr-TR" sz="4800" b="1" dirty="0" smtClean="0">
                <a:solidFill>
                  <a:schemeClr val="bg1"/>
                </a:solidFill>
                <a:latin typeface="Cambria" pitchFamily="18" charset="0"/>
              </a:rPr>
              <a:t>Osmanlı</a:t>
            </a:r>
            <a:endParaRPr lang="tr-TR" sz="4800" b="1" dirty="0">
              <a:solidFill>
                <a:schemeClr val="bg1"/>
              </a:solidFill>
              <a:latin typeface="Cambria" pitchFamily="18" charset="0"/>
            </a:endParaRPr>
          </a:p>
        </p:txBody>
      </p:sp>
      <p:pic>
        <p:nvPicPr>
          <p:cNvPr id="5" name="Picture 2" descr="C:\Users\Yusuf Kerem DUMAN\Desktop\swords-h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155" y="1658846"/>
            <a:ext cx="2667124" cy="180063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4973832" y="841666"/>
            <a:ext cx="1588897" cy="923330"/>
          </a:xfrm>
          <a:prstGeom prst="rect">
            <a:avLst/>
          </a:prstGeom>
        </p:spPr>
        <p:txBody>
          <a:bodyPr wrap="none">
            <a:spAutoFit/>
          </a:bodyPr>
          <a:lstStyle/>
          <a:p>
            <a:pPr algn="ctr"/>
            <a:r>
              <a:rPr lang="tr-TR" sz="5400" b="1" dirty="0" smtClean="0">
                <a:solidFill>
                  <a:srgbClr val="FF0000"/>
                </a:solidFill>
              </a:rPr>
              <a:t>1416</a:t>
            </a:r>
            <a:endParaRPr lang="tr-TR" sz="5400" b="1" dirty="0">
              <a:solidFill>
                <a:srgbClr val="FF0000"/>
              </a:solidFill>
            </a:endParaRPr>
          </a:p>
        </p:txBody>
      </p:sp>
      <p:sp>
        <p:nvSpPr>
          <p:cNvPr id="7" name="Dikdörtgen 6"/>
          <p:cNvSpPr/>
          <p:nvPr/>
        </p:nvSpPr>
        <p:spPr>
          <a:xfrm>
            <a:off x="7834029" y="2335518"/>
            <a:ext cx="1911101" cy="584775"/>
          </a:xfrm>
          <a:prstGeom prst="rect">
            <a:avLst/>
          </a:prstGeom>
        </p:spPr>
        <p:txBody>
          <a:bodyPr wrap="none">
            <a:spAutoFit/>
          </a:bodyPr>
          <a:lstStyle/>
          <a:p>
            <a:pPr algn="ctr"/>
            <a:r>
              <a:rPr lang="tr-TR" sz="3200" b="1" dirty="0" smtClean="0">
                <a:solidFill>
                  <a:schemeClr val="bg1"/>
                </a:solidFill>
                <a:latin typeface="Cambria" pitchFamily="18" charset="0"/>
              </a:rPr>
              <a:t>VENEDİK</a:t>
            </a:r>
            <a:endParaRPr lang="tr-TR" sz="3200" b="1" dirty="0">
              <a:solidFill>
                <a:schemeClr val="bg1"/>
              </a:solidFill>
              <a:latin typeface="Cambria" pitchFamily="18" charset="0"/>
            </a:endParaRPr>
          </a:p>
        </p:txBody>
      </p:sp>
      <p:sp>
        <p:nvSpPr>
          <p:cNvPr id="9" name="Dikdörtgen 8"/>
          <p:cNvSpPr/>
          <p:nvPr/>
        </p:nvSpPr>
        <p:spPr>
          <a:xfrm>
            <a:off x="441960" y="3636723"/>
            <a:ext cx="10850880" cy="523220"/>
          </a:xfrm>
          <a:prstGeom prst="rect">
            <a:avLst/>
          </a:prstGeom>
        </p:spPr>
        <p:txBody>
          <a:bodyPr wrap="square">
            <a:spAutoFit/>
          </a:bodyPr>
          <a:lstStyle/>
          <a:p>
            <a:r>
              <a:rPr lang="tr-TR" sz="2800" b="1" dirty="0" smtClean="0">
                <a:solidFill>
                  <a:srgbClr val="00B0F0"/>
                </a:solidFill>
                <a:latin typeface="Cambria" pitchFamily="18" charset="0"/>
              </a:rPr>
              <a:t> </a:t>
            </a:r>
            <a:endParaRPr lang="tr-TR" sz="2800" dirty="0">
              <a:solidFill>
                <a:prstClr val="white"/>
              </a:solidFill>
            </a:endParaRPr>
          </a:p>
        </p:txBody>
      </p:sp>
      <p:sp>
        <p:nvSpPr>
          <p:cNvPr id="10" name="Metin kutusu 9"/>
          <p:cNvSpPr txBox="1"/>
          <p:nvPr/>
        </p:nvSpPr>
        <p:spPr>
          <a:xfrm>
            <a:off x="258833" y="3583963"/>
            <a:ext cx="5029200" cy="1015663"/>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SEBEP:</a:t>
            </a:r>
          </a:p>
          <a:p>
            <a:pPr>
              <a:buClr>
                <a:srgbClr val="FF9900"/>
              </a:buClr>
              <a:defRPr/>
            </a:pPr>
            <a:r>
              <a:rPr lang="tr-TR" sz="2000" b="1" dirty="0" smtClean="0">
                <a:solidFill>
                  <a:prstClr val="black"/>
                </a:solidFill>
                <a:latin typeface="Comic Sans MS" pitchFamily="66" charset="0"/>
              </a:rPr>
              <a:t> </a:t>
            </a:r>
            <a:r>
              <a:rPr lang="tr-TR" sz="2000" b="1" dirty="0">
                <a:solidFill>
                  <a:schemeClr val="bg1"/>
                </a:solidFill>
                <a:latin typeface="Comic Sans MS" pitchFamily="66" charset="0"/>
              </a:rPr>
              <a:t>Venediklilerin Osmanlı gemilerine düşmanca saldırıda bulunmaları</a:t>
            </a:r>
            <a:endParaRPr lang="tr-TR" sz="2000" b="1" dirty="0" smtClean="0">
              <a:solidFill>
                <a:schemeClr val="bg1"/>
              </a:solidFill>
              <a:latin typeface="Comic Sans MS" pitchFamily="66" charset="0"/>
              <a:cs typeface="Times New Roman" pitchFamily="18" charset="0"/>
            </a:endParaRPr>
          </a:p>
        </p:txBody>
      </p:sp>
      <p:sp>
        <p:nvSpPr>
          <p:cNvPr id="11" name="Metin kutusu 10"/>
          <p:cNvSpPr txBox="1"/>
          <p:nvPr/>
        </p:nvSpPr>
        <p:spPr>
          <a:xfrm>
            <a:off x="5676717" y="3584561"/>
            <a:ext cx="6225724" cy="1323439"/>
          </a:xfrm>
          <a:prstGeom prst="rect">
            <a:avLst/>
          </a:prstGeom>
          <a:solidFill>
            <a:srgbClr val="FFFF00"/>
          </a:solidFill>
          <a:ln w="57150">
            <a:solidFill>
              <a:srgbClr val="00B050"/>
            </a:solidFill>
          </a:ln>
        </p:spPr>
        <p:txBody>
          <a:bodyPr wrap="square" rtlCol="0">
            <a:spAutoFit/>
          </a:bodyPr>
          <a:lstStyle/>
          <a:p>
            <a:pPr>
              <a:spcBef>
                <a:spcPct val="0"/>
              </a:spcBef>
              <a:defRPr/>
            </a:pPr>
            <a:r>
              <a:rPr lang="tr-TR" sz="2000" b="1" dirty="0" smtClean="0">
                <a:solidFill>
                  <a:srgbClr val="0070C0"/>
                </a:solidFill>
                <a:latin typeface="Comic Sans MS" pitchFamily="66" charset="0"/>
                <a:cs typeface="Times New Roman" pitchFamily="18" charset="0"/>
              </a:rPr>
              <a:t>SONUÇ:</a:t>
            </a:r>
          </a:p>
          <a:p>
            <a:pPr>
              <a:spcBef>
                <a:spcPct val="0"/>
              </a:spcBef>
              <a:defRPr/>
            </a:pPr>
            <a:r>
              <a:rPr lang="tr-TR" sz="2000" b="1" dirty="0" smtClean="0">
                <a:solidFill>
                  <a:prstClr val="white"/>
                </a:solidFill>
                <a:latin typeface="Comic Sans MS" pitchFamily="66" charset="0"/>
                <a:cs typeface="Times New Roman" pitchFamily="18" charset="0"/>
              </a:rPr>
              <a:t> </a:t>
            </a:r>
            <a:r>
              <a:rPr lang="tr-TR" sz="2000" b="1" dirty="0" smtClean="0">
                <a:solidFill>
                  <a:schemeClr val="bg1"/>
                </a:solidFill>
                <a:latin typeface="Comic Sans MS" pitchFamily="66" charset="0"/>
                <a:cs typeface="Times New Roman" pitchFamily="18" charset="0"/>
              </a:rPr>
              <a:t>*</a:t>
            </a:r>
            <a:r>
              <a:rPr lang="tr-TR" sz="2000" b="1" dirty="0" smtClean="0">
                <a:solidFill>
                  <a:schemeClr val="bg1"/>
                </a:solidFill>
                <a:latin typeface="Comic Sans MS" pitchFamily="66" charset="0"/>
              </a:rPr>
              <a:t>Çalı </a:t>
            </a:r>
            <a:r>
              <a:rPr lang="tr-TR" sz="2000" b="1" dirty="0">
                <a:solidFill>
                  <a:schemeClr val="bg1"/>
                </a:solidFill>
                <a:latin typeface="Comic Sans MS" pitchFamily="66" charset="0"/>
              </a:rPr>
              <a:t>Bey komutasındaki Osmanlı donanması </a:t>
            </a:r>
            <a:r>
              <a:rPr lang="tr-TR" sz="2000" b="1" dirty="0" smtClean="0">
                <a:solidFill>
                  <a:schemeClr val="bg1"/>
                </a:solidFill>
                <a:latin typeface="Comic Sans MS" pitchFamily="66" charset="0"/>
              </a:rPr>
              <a:t>yenildi.</a:t>
            </a:r>
          </a:p>
          <a:p>
            <a:pPr>
              <a:spcBef>
                <a:spcPct val="0"/>
              </a:spcBef>
              <a:defRPr/>
            </a:pPr>
            <a:r>
              <a:rPr lang="tr-TR" sz="2000" b="1" dirty="0" smtClean="0">
                <a:solidFill>
                  <a:schemeClr val="bg1"/>
                </a:solidFill>
                <a:latin typeface="Comic Sans MS" pitchFamily="66" charset="0"/>
                <a:cs typeface="Times New Roman" pitchFamily="18" charset="0"/>
              </a:rPr>
              <a:t>*</a:t>
            </a:r>
            <a:r>
              <a:rPr lang="tr-TR" sz="2000" b="1" dirty="0" smtClean="0">
                <a:solidFill>
                  <a:srgbClr val="FF0000"/>
                </a:solidFill>
                <a:latin typeface="Comic Sans MS" pitchFamily="66" charset="0"/>
                <a:cs typeface="Times New Roman" pitchFamily="18" charset="0"/>
              </a:rPr>
              <a:t>Osmanlının ilk deniz savaşıdır.</a:t>
            </a:r>
          </a:p>
        </p:txBody>
      </p:sp>
    </p:spTree>
    <p:extLst>
      <p:ext uri="{BB962C8B-B14F-4D97-AF65-F5344CB8AC3E}">
        <p14:creationId xmlns:p14="http://schemas.microsoft.com/office/powerpoint/2010/main" val="18646475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prstClr val="black"/>
                </a:solidFill>
                <a:latin typeface="Cambria" pitchFamily="18" charset="0"/>
              </a:rPr>
              <a:t>I.MEHMET ÇELEBİ 1413-1421</a:t>
            </a:r>
          </a:p>
        </p:txBody>
      </p:sp>
      <p:sp>
        <p:nvSpPr>
          <p:cNvPr id="8" name="Metin kutusu 7"/>
          <p:cNvSpPr txBox="1"/>
          <p:nvPr/>
        </p:nvSpPr>
        <p:spPr>
          <a:xfrm>
            <a:off x="876303" y="967084"/>
            <a:ext cx="11193963" cy="1323439"/>
          </a:xfrm>
          <a:prstGeom prst="rect">
            <a:avLst/>
          </a:prstGeom>
          <a:solidFill>
            <a:schemeClr val="tx1"/>
          </a:solidFill>
          <a:ln w="57150">
            <a:solidFill>
              <a:schemeClr val="bg1"/>
            </a:solidFill>
          </a:ln>
        </p:spPr>
        <p:txBody>
          <a:bodyPr wrap="square" rtlCol="0">
            <a:spAutoFit/>
          </a:bodyPr>
          <a:lstStyle/>
          <a:p>
            <a:pPr indent="449263">
              <a:spcBef>
                <a:spcPct val="0"/>
              </a:spcBef>
            </a:pPr>
            <a:r>
              <a:rPr lang="tr-TR" sz="2000" b="1" dirty="0" smtClean="0">
                <a:solidFill>
                  <a:schemeClr val="bg1"/>
                </a:solidFill>
                <a:latin typeface="Comic Sans MS" pitchFamily="66" charset="0"/>
                <a:cs typeface="Times New Roman" pitchFamily="18" charset="0"/>
              </a:rPr>
              <a:t>                   </a:t>
            </a:r>
            <a:r>
              <a:rPr lang="tr-TR" sz="2000" b="1" dirty="0" smtClean="0">
                <a:solidFill>
                  <a:srgbClr val="FF0000"/>
                </a:solidFill>
                <a:latin typeface="Comic Sans MS" pitchFamily="66" charset="0"/>
                <a:cs typeface="Times New Roman" pitchFamily="18" charset="0"/>
              </a:rPr>
              <a:t>ŞEYH BEDREDDİN İSYANI 1420</a:t>
            </a:r>
          </a:p>
          <a:p>
            <a:pPr indent="449263">
              <a:spcBef>
                <a:spcPct val="0"/>
              </a:spcBef>
            </a:pPr>
            <a:r>
              <a:rPr lang="tr-TR" sz="2000" b="1" dirty="0" smtClean="0">
                <a:solidFill>
                  <a:schemeClr val="bg1"/>
                </a:solidFill>
                <a:latin typeface="Comic Sans MS" pitchFamily="66" charset="0"/>
                <a:cs typeface="Times New Roman" pitchFamily="18" charset="0"/>
              </a:rPr>
              <a:t> Çelebi </a:t>
            </a:r>
            <a:r>
              <a:rPr lang="tr-TR" sz="2000" b="1" dirty="0">
                <a:solidFill>
                  <a:schemeClr val="bg1"/>
                </a:solidFill>
                <a:latin typeface="Comic Sans MS" pitchFamily="66" charset="0"/>
                <a:cs typeface="Times New Roman" pitchFamily="18" charset="0"/>
              </a:rPr>
              <a:t>Mehmet, kardeşi Musa Çelebi’nin kazasker tayin ettiği Şeyh Bedreddin’i görevinden alınca isyan </a:t>
            </a:r>
            <a:r>
              <a:rPr lang="tr-TR" sz="2000" b="1" dirty="0" smtClean="0">
                <a:solidFill>
                  <a:schemeClr val="bg1"/>
                </a:solidFill>
                <a:latin typeface="Comic Sans MS" pitchFamily="66" charset="0"/>
                <a:cs typeface="Times New Roman" pitchFamily="18" charset="0"/>
              </a:rPr>
              <a:t>başladı. Şeyh </a:t>
            </a:r>
            <a:r>
              <a:rPr lang="tr-TR" sz="2000" b="1" dirty="0">
                <a:solidFill>
                  <a:schemeClr val="bg1"/>
                </a:solidFill>
                <a:latin typeface="Comic Sans MS" pitchFamily="66" charset="0"/>
                <a:cs typeface="Times New Roman" pitchFamily="18" charset="0"/>
              </a:rPr>
              <a:t>Bedreddin yakalandı, yargılandı ve idam </a:t>
            </a:r>
            <a:r>
              <a:rPr lang="tr-TR" sz="2000" b="1" dirty="0" smtClean="0">
                <a:solidFill>
                  <a:schemeClr val="bg1"/>
                </a:solidFill>
                <a:latin typeface="Comic Sans MS" pitchFamily="66" charset="0"/>
                <a:cs typeface="Times New Roman" pitchFamily="18" charset="0"/>
              </a:rPr>
              <a:t>edildi </a:t>
            </a:r>
            <a:endParaRPr lang="tr-TR" sz="2000" b="1" dirty="0">
              <a:solidFill>
                <a:schemeClr val="bg1"/>
              </a:solidFill>
              <a:latin typeface="Comic Sans MS" pitchFamily="66" charset="0"/>
            </a:endParaRPr>
          </a:p>
          <a:p>
            <a:pPr indent="449263">
              <a:spcBef>
                <a:spcPct val="0"/>
              </a:spcBef>
            </a:pPr>
            <a:r>
              <a:rPr lang="tr-TR" sz="2000" b="1" dirty="0">
                <a:solidFill>
                  <a:schemeClr val="bg1"/>
                </a:solidFill>
                <a:latin typeface="Comic Sans MS" pitchFamily="66" charset="0"/>
                <a:cs typeface="Times New Roman" pitchFamily="18" charset="0"/>
              </a:rPr>
              <a:t> Önemi: </a:t>
            </a:r>
            <a:r>
              <a:rPr lang="tr-TR" sz="2000" b="1" dirty="0">
                <a:solidFill>
                  <a:srgbClr val="FF0000"/>
                </a:solidFill>
                <a:latin typeface="Comic Sans MS" pitchFamily="66" charset="0"/>
                <a:cs typeface="Times New Roman" pitchFamily="18" charset="0"/>
              </a:rPr>
              <a:t>Osmanlı Devleti’ndeki ilk dini isyandır.</a:t>
            </a:r>
            <a:endParaRPr lang="tr-TR" sz="2000" b="1" dirty="0">
              <a:solidFill>
                <a:srgbClr val="FF0000"/>
              </a:solidFill>
              <a:latin typeface="Comic Sans MS" pitchFamily="66" charset="0"/>
            </a:endParaRPr>
          </a:p>
        </p:txBody>
      </p:sp>
      <p:sp>
        <p:nvSpPr>
          <p:cNvPr id="11" name="Metin kutusu 10"/>
          <p:cNvSpPr txBox="1"/>
          <p:nvPr/>
        </p:nvSpPr>
        <p:spPr>
          <a:xfrm>
            <a:off x="876303" y="2579984"/>
            <a:ext cx="11193963" cy="1631216"/>
          </a:xfrm>
          <a:prstGeom prst="rect">
            <a:avLst/>
          </a:prstGeom>
          <a:solidFill>
            <a:schemeClr val="tx1"/>
          </a:solidFill>
          <a:ln w="57150">
            <a:solidFill>
              <a:schemeClr val="bg1"/>
            </a:solidFill>
          </a:ln>
        </p:spPr>
        <p:txBody>
          <a:bodyPr wrap="square" rtlCol="0">
            <a:spAutoFit/>
          </a:bodyPr>
          <a:lstStyle/>
          <a:p>
            <a:pPr lvl="0" indent="449263" algn="ctr" eaLnBrk="0" fontAlgn="base" hangingPunct="0">
              <a:spcBef>
                <a:spcPct val="0"/>
              </a:spcBef>
              <a:spcAft>
                <a:spcPct val="0"/>
              </a:spcAft>
            </a:pPr>
            <a:r>
              <a:rPr kumimoji="1" lang="tr-TR" sz="2000" b="1" dirty="0">
                <a:solidFill>
                  <a:srgbClr val="FF0000"/>
                </a:solidFill>
                <a:latin typeface="Comic Sans MS" pitchFamily="66" charset="0"/>
                <a:cs typeface="Times New Roman" pitchFamily="18" charset="0"/>
              </a:rPr>
              <a:t>ŞEHZADE MUSTAFA İSYANI(DÜZMECE MUSTAFA</a:t>
            </a:r>
            <a:r>
              <a:rPr kumimoji="1" lang="tr-TR" sz="2000" b="1" dirty="0" smtClean="0">
                <a:solidFill>
                  <a:srgbClr val="FF0000"/>
                </a:solidFill>
                <a:latin typeface="Comic Sans MS" pitchFamily="66" charset="0"/>
                <a:cs typeface="Times New Roman" pitchFamily="18" charset="0"/>
              </a:rPr>
              <a:t>)</a:t>
            </a:r>
          </a:p>
          <a:p>
            <a:pPr lvl="0" indent="449263" algn="ctr" eaLnBrk="0" fontAlgn="base" hangingPunct="0">
              <a:spcBef>
                <a:spcPct val="0"/>
              </a:spcBef>
              <a:spcAft>
                <a:spcPct val="0"/>
              </a:spcAft>
            </a:pPr>
            <a:r>
              <a:rPr kumimoji="1" lang="tr-TR" sz="2000" b="1" dirty="0" smtClean="0">
                <a:solidFill>
                  <a:srgbClr val="FF0000"/>
                </a:solidFill>
                <a:latin typeface="Comic Sans MS" pitchFamily="66" charset="0"/>
                <a:cs typeface="Times New Roman" pitchFamily="18" charset="0"/>
              </a:rPr>
              <a:t>(</a:t>
            </a:r>
            <a:r>
              <a:rPr kumimoji="1" lang="tr-TR" sz="2000" b="1" dirty="0">
                <a:solidFill>
                  <a:srgbClr val="FF0000"/>
                </a:solidFill>
                <a:latin typeface="Comic Sans MS" pitchFamily="66" charset="0"/>
                <a:cs typeface="Times New Roman" pitchFamily="18" charset="0"/>
              </a:rPr>
              <a:t>Yıldırımın oğlu)1420</a:t>
            </a:r>
            <a:endParaRPr kumimoji="1" lang="tr-TR" sz="2000" b="1" dirty="0">
              <a:solidFill>
                <a:srgbClr val="FF0000"/>
              </a:solidFill>
              <a:latin typeface="Comic Sans MS" pitchFamily="66" charset="0"/>
            </a:endParaRPr>
          </a:p>
          <a:p>
            <a:pPr lvl="0" indent="449263" eaLnBrk="0" fontAlgn="base" hangingPunct="0">
              <a:spcBef>
                <a:spcPct val="0"/>
              </a:spcBef>
              <a:spcAft>
                <a:spcPct val="0"/>
              </a:spcAft>
            </a:pPr>
            <a:r>
              <a:rPr kumimoji="1" lang="tr-TR" sz="2000" b="1" dirty="0" smtClean="0">
                <a:solidFill>
                  <a:schemeClr val="bg1"/>
                </a:solidFill>
                <a:latin typeface="Comic Sans MS" pitchFamily="66" charset="0"/>
                <a:cs typeface="Times New Roman" pitchFamily="18" charset="0"/>
              </a:rPr>
              <a:t>Timur </a:t>
            </a:r>
            <a:r>
              <a:rPr kumimoji="1" lang="tr-TR" sz="2000" b="1" dirty="0">
                <a:solidFill>
                  <a:schemeClr val="bg1"/>
                </a:solidFill>
                <a:latin typeface="Comic Sans MS" pitchFamily="66" charset="0"/>
                <a:cs typeface="Times New Roman" pitchFamily="18" charset="0"/>
              </a:rPr>
              <a:t>Yıldırım </a:t>
            </a:r>
            <a:r>
              <a:rPr kumimoji="1" lang="tr-TR" sz="2000" b="1" dirty="0" smtClean="0">
                <a:solidFill>
                  <a:schemeClr val="bg1"/>
                </a:solidFill>
                <a:latin typeface="Comic Sans MS" pitchFamily="66" charset="0"/>
                <a:cs typeface="Times New Roman" pitchFamily="18" charset="0"/>
              </a:rPr>
              <a:t>Beyazıt'ın </a:t>
            </a:r>
            <a:r>
              <a:rPr kumimoji="1" lang="tr-TR" sz="2000" b="1" dirty="0">
                <a:solidFill>
                  <a:schemeClr val="bg1"/>
                </a:solidFill>
                <a:latin typeface="Comic Sans MS" pitchFamily="66" charset="0"/>
                <a:cs typeface="Times New Roman" pitchFamily="18" charset="0"/>
              </a:rPr>
              <a:t>oğlu Mustafa Çelebiyi Ankara savaşı sonunda yanında </a:t>
            </a:r>
            <a:r>
              <a:rPr kumimoji="1" lang="tr-TR" sz="2000" b="1" dirty="0" smtClean="0">
                <a:solidFill>
                  <a:schemeClr val="bg1"/>
                </a:solidFill>
                <a:latin typeface="Comic Sans MS" pitchFamily="66" charset="0"/>
                <a:cs typeface="Times New Roman" pitchFamily="18" charset="0"/>
              </a:rPr>
              <a:t>Semerkant'a </a:t>
            </a:r>
            <a:r>
              <a:rPr kumimoji="1" lang="tr-TR" sz="2000" b="1" dirty="0">
                <a:solidFill>
                  <a:schemeClr val="bg1"/>
                </a:solidFill>
                <a:latin typeface="Comic Sans MS" pitchFamily="66" charset="0"/>
                <a:cs typeface="Times New Roman" pitchFamily="18" charset="0"/>
              </a:rPr>
              <a:t>götürmüştü. Timur un ölümü üzerine Mustafa Çelebi geri döndü ve tahta çıkmak isteği ile isyan etti. </a:t>
            </a:r>
            <a:r>
              <a:rPr kumimoji="1" lang="tr-TR" sz="2000" b="1" dirty="0" smtClean="0">
                <a:solidFill>
                  <a:schemeClr val="bg1"/>
                </a:solidFill>
                <a:latin typeface="Comic Sans MS" pitchFamily="66" charset="0"/>
                <a:cs typeface="Times New Roman" pitchFamily="18" charset="0"/>
              </a:rPr>
              <a:t> </a:t>
            </a:r>
            <a:endParaRPr kumimoji="1" lang="tr-TR" sz="2000" b="1" dirty="0">
              <a:solidFill>
                <a:schemeClr val="bg1"/>
              </a:solidFill>
              <a:latin typeface="Comic Sans MS" pitchFamily="66" charset="0"/>
            </a:endParaRPr>
          </a:p>
        </p:txBody>
      </p:sp>
    </p:spTree>
    <p:extLst>
      <p:ext uri="{BB962C8B-B14F-4D97-AF65-F5344CB8AC3E}">
        <p14:creationId xmlns:p14="http://schemas.microsoft.com/office/powerpoint/2010/main" val="37606147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prstClr val="black"/>
                </a:solidFill>
                <a:latin typeface="Cambria" pitchFamily="18" charset="0"/>
              </a:rPr>
              <a:t>II.MURAT 1421-1451</a:t>
            </a:r>
          </a:p>
        </p:txBody>
      </p:sp>
      <p:pic>
        <p:nvPicPr>
          <p:cNvPr id="7" name="Picture 5" descr="C:\Users\Yusuf KEREM DUMAN\Desktop\tgfyhgy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 y="857888"/>
            <a:ext cx="3031808" cy="579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etin kutusu 11"/>
          <p:cNvSpPr txBox="1"/>
          <p:nvPr/>
        </p:nvSpPr>
        <p:spPr>
          <a:xfrm>
            <a:off x="3931920" y="1024434"/>
            <a:ext cx="8107680" cy="1323439"/>
          </a:xfrm>
          <a:prstGeom prst="rect">
            <a:avLst/>
          </a:prstGeom>
          <a:solidFill>
            <a:schemeClr val="tx1"/>
          </a:solidFill>
          <a:ln w="57150">
            <a:solidFill>
              <a:schemeClr val="bg1"/>
            </a:solidFill>
          </a:ln>
        </p:spPr>
        <p:txBody>
          <a:bodyPr wrap="square" rtlCol="0">
            <a:spAutoFit/>
          </a:bodyPr>
          <a:lstStyle/>
          <a:p>
            <a:pPr>
              <a:defRPr/>
            </a:pPr>
            <a:r>
              <a:rPr lang="tr-TR" sz="2000" b="1" dirty="0">
                <a:solidFill>
                  <a:srgbClr val="FF0000"/>
                </a:solidFill>
                <a:latin typeface="Comic Sans MS" pitchFamily="66" charset="0"/>
              </a:rPr>
              <a:t>1:Mustafa Çelebi (Düzmece)İsyanı </a:t>
            </a:r>
            <a:r>
              <a:rPr lang="tr-TR" sz="2000" b="1" dirty="0" smtClean="0">
                <a:solidFill>
                  <a:srgbClr val="FF0000"/>
                </a:solidFill>
                <a:latin typeface="Comic Sans MS" pitchFamily="66" charset="0"/>
              </a:rPr>
              <a:t>1422</a:t>
            </a:r>
            <a:endParaRPr lang="tr-TR" sz="2000" b="1" dirty="0" smtClean="0">
              <a:solidFill>
                <a:schemeClr val="bg1"/>
              </a:solidFill>
              <a:latin typeface="Comic Sans MS" pitchFamily="66" charset="0"/>
            </a:endParaRPr>
          </a:p>
          <a:p>
            <a:pPr>
              <a:defRPr/>
            </a:pPr>
            <a:r>
              <a:rPr lang="tr-TR" sz="2000" b="1" dirty="0" smtClean="0">
                <a:solidFill>
                  <a:schemeClr val="bg1"/>
                </a:solidFill>
                <a:latin typeface="Comic Sans MS" pitchFamily="66" charset="0"/>
              </a:rPr>
              <a:t>II.Murat </a:t>
            </a:r>
            <a:r>
              <a:rPr lang="tr-TR" sz="2000" b="1" dirty="0">
                <a:solidFill>
                  <a:schemeClr val="bg1"/>
                </a:solidFill>
                <a:latin typeface="Comic Sans MS" pitchFamily="66" charset="0"/>
              </a:rPr>
              <a:t>başa geçince Bizans Yıldırımın oğlu sanılan Mustafa Çelebiyi serbest </a:t>
            </a:r>
            <a:r>
              <a:rPr lang="tr-TR" sz="2000" b="1" dirty="0" smtClean="0">
                <a:solidFill>
                  <a:schemeClr val="bg1"/>
                </a:solidFill>
                <a:latin typeface="Comic Sans MS" pitchFamily="66" charset="0"/>
              </a:rPr>
              <a:t>bıraktı. Mustafa </a:t>
            </a:r>
            <a:r>
              <a:rPr lang="tr-TR" sz="2000" b="1" dirty="0">
                <a:solidFill>
                  <a:schemeClr val="bg1"/>
                </a:solidFill>
                <a:latin typeface="Comic Sans MS" pitchFamily="66" charset="0"/>
              </a:rPr>
              <a:t>çelebi </a:t>
            </a:r>
            <a:r>
              <a:rPr lang="tr-TR" sz="2000" b="1" dirty="0" smtClean="0">
                <a:solidFill>
                  <a:schemeClr val="bg1"/>
                </a:solidFill>
                <a:latin typeface="Comic Sans MS" pitchFamily="66" charset="0"/>
              </a:rPr>
              <a:t>Edirne'yi </a:t>
            </a:r>
            <a:r>
              <a:rPr lang="tr-TR" sz="2000" b="1" dirty="0">
                <a:solidFill>
                  <a:schemeClr val="bg1"/>
                </a:solidFill>
                <a:latin typeface="Comic Sans MS" pitchFamily="66" charset="0"/>
              </a:rPr>
              <a:t>alarak hükümdarlığını ilan </a:t>
            </a:r>
            <a:r>
              <a:rPr lang="tr-TR" sz="2000" b="1" dirty="0" smtClean="0">
                <a:solidFill>
                  <a:schemeClr val="bg1"/>
                </a:solidFill>
                <a:latin typeface="Comic Sans MS" pitchFamily="66" charset="0"/>
              </a:rPr>
              <a:t>etti. Yapılan </a:t>
            </a:r>
            <a:r>
              <a:rPr lang="tr-TR" sz="2000" b="1" dirty="0">
                <a:solidFill>
                  <a:schemeClr val="bg1"/>
                </a:solidFill>
                <a:latin typeface="Comic Sans MS" pitchFamily="66" charset="0"/>
              </a:rPr>
              <a:t>mücadeleyi II.Murat kazandı.</a:t>
            </a:r>
          </a:p>
        </p:txBody>
      </p:sp>
      <p:sp>
        <p:nvSpPr>
          <p:cNvPr id="13" name="Metin kutusu 12"/>
          <p:cNvSpPr txBox="1"/>
          <p:nvPr/>
        </p:nvSpPr>
        <p:spPr>
          <a:xfrm>
            <a:off x="3931920" y="3297733"/>
            <a:ext cx="8107680" cy="1323439"/>
          </a:xfrm>
          <a:prstGeom prst="rect">
            <a:avLst/>
          </a:prstGeom>
          <a:solidFill>
            <a:schemeClr val="tx1"/>
          </a:solidFill>
          <a:ln w="57150">
            <a:solidFill>
              <a:schemeClr val="bg1"/>
            </a:solidFill>
          </a:ln>
        </p:spPr>
        <p:txBody>
          <a:bodyPr wrap="square" rtlCol="0">
            <a:spAutoFit/>
          </a:bodyPr>
          <a:lstStyle/>
          <a:p>
            <a:pPr>
              <a:defRPr/>
            </a:pPr>
            <a:r>
              <a:rPr lang="tr-TR" sz="2000" b="1" dirty="0">
                <a:solidFill>
                  <a:srgbClr val="FF0000"/>
                </a:solidFill>
                <a:latin typeface="Comic Sans MS" pitchFamily="66" charset="0"/>
              </a:rPr>
              <a:t>2:Şehzade Mustafa İsyanı </a:t>
            </a:r>
            <a:r>
              <a:rPr lang="tr-TR" sz="2000" b="1" dirty="0" smtClean="0">
                <a:solidFill>
                  <a:srgbClr val="FF0000"/>
                </a:solidFill>
                <a:latin typeface="Comic Sans MS" pitchFamily="66" charset="0"/>
              </a:rPr>
              <a:t>1422</a:t>
            </a:r>
            <a:endParaRPr lang="tr-TR" sz="2000" b="1" dirty="0" smtClean="0">
              <a:solidFill>
                <a:schemeClr val="bg1"/>
              </a:solidFill>
              <a:latin typeface="Comic Sans MS" pitchFamily="66" charset="0"/>
            </a:endParaRPr>
          </a:p>
          <a:p>
            <a:pPr>
              <a:defRPr/>
            </a:pPr>
            <a:r>
              <a:rPr lang="tr-TR" sz="2000" b="1" dirty="0" smtClean="0">
                <a:solidFill>
                  <a:schemeClr val="bg1"/>
                </a:solidFill>
                <a:latin typeface="Comic Sans MS" pitchFamily="66" charset="0"/>
              </a:rPr>
              <a:t>Bizans'ın </a:t>
            </a:r>
            <a:r>
              <a:rPr lang="tr-TR" sz="2000" b="1" dirty="0">
                <a:solidFill>
                  <a:schemeClr val="bg1"/>
                </a:solidFill>
                <a:latin typeface="Comic Sans MS" pitchFamily="66" charset="0"/>
              </a:rPr>
              <a:t>kışkırtmaları ile Tahta geçmek isteyen II.Muratın </a:t>
            </a:r>
            <a:r>
              <a:rPr lang="tr-TR" sz="2000" b="1" dirty="0" smtClean="0">
                <a:solidFill>
                  <a:srgbClr val="FF0000"/>
                </a:solidFill>
                <a:latin typeface="Comic Sans MS" pitchFamily="66" charset="0"/>
              </a:rPr>
              <a:t>oğlu </a:t>
            </a:r>
            <a:r>
              <a:rPr lang="tr-TR" sz="2000" b="1" dirty="0">
                <a:solidFill>
                  <a:srgbClr val="FF0000"/>
                </a:solidFill>
                <a:latin typeface="Comic Sans MS" pitchFamily="66" charset="0"/>
              </a:rPr>
              <a:t>Mustafa</a:t>
            </a:r>
            <a:r>
              <a:rPr lang="tr-TR" sz="2000" b="1" dirty="0">
                <a:solidFill>
                  <a:schemeClr val="bg1"/>
                </a:solidFill>
                <a:latin typeface="Comic Sans MS" pitchFamily="66" charset="0"/>
              </a:rPr>
              <a:t> isyan etti yakalandı idam edildi.</a:t>
            </a:r>
          </a:p>
          <a:p>
            <a:pPr>
              <a:defRPr/>
            </a:pPr>
            <a:r>
              <a:rPr lang="tr-TR" sz="2000" b="1" dirty="0">
                <a:solidFill>
                  <a:schemeClr val="bg1"/>
                </a:solidFill>
                <a:latin typeface="Comic Sans MS" pitchFamily="66" charset="0"/>
              </a:rPr>
              <a:t>*İsyanda rolü olan Bizans (İstanbul)kuşatıldı alınamadı.</a:t>
            </a:r>
          </a:p>
        </p:txBody>
      </p:sp>
    </p:spTree>
    <p:extLst>
      <p:ext uri="{BB962C8B-B14F-4D97-AF65-F5344CB8AC3E}">
        <p14:creationId xmlns:p14="http://schemas.microsoft.com/office/powerpoint/2010/main" val="2554241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7"/>
            <a:ext cx="4559300"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solidFill>
                  <a:prstClr val="black"/>
                </a:solidFill>
                <a:latin typeface="Cambria" pitchFamily="18" charset="0"/>
              </a:rPr>
              <a:t>II.MURAT 1421-1451</a:t>
            </a:r>
          </a:p>
        </p:txBody>
      </p:sp>
      <p:sp>
        <p:nvSpPr>
          <p:cNvPr id="8" name="Metin kutusu 7"/>
          <p:cNvSpPr txBox="1"/>
          <p:nvPr/>
        </p:nvSpPr>
        <p:spPr>
          <a:xfrm>
            <a:off x="876301" y="951951"/>
            <a:ext cx="10934699" cy="3539430"/>
          </a:xfrm>
          <a:prstGeom prst="rect">
            <a:avLst/>
          </a:prstGeom>
          <a:solidFill>
            <a:schemeClr val="tx1"/>
          </a:solidFill>
          <a:ln w="57150">
            <a:solidFill>
              <a:schemeClr val="bg1"/>
            </a:solidFill>
          </a:ln>
        </p:spPr>
        <p:txBody>
          <a:bodyPr wrap="square" rtlCol="0">
            <a:spAutoFit/>
          </a:bodyPr>
          <a:lstStyle/>
          <a:p>
            <a:pPr>
              <a:defRPr/>
            </a:pPr>
            <a:r>
              <a:rPr lang="tr-TR" sz="2400" spc="-100" dirty="0" smtClean="0">
                <a:solidFill>
                  <a:srgbClr val="00B050"/>
                </a:solidFill>
                <a:latin typeface="Comic Sans MS" pitchFamily="66" charset="0"/>
              </a:rPr>
              <a:t>                                        </a:t>
            </a:r>
            <a:r>
              <a:rPr lang="tr-TR" sz="2000" b="1" spc="-100" dirty="0">
                <a:solidFill>
                  <a:srgbClr val="FF0000"/>
                </a:solidFill>
                <a:latin typeface="Comic Sans MS" pitchFamily="66" charset="0"/>
              </a:rPr>
              <a:t>EDİRNE SEGEDİN ANTLAŞMASI 1444</a:t>
            </a:r>
            <a:r>
              <a:rPr lang="tr-TR" sz="2000" b="1" spc="-100" dirty="0">
                <a:solidFill>
                  <a:schemeClr val="bg1"/>
                </a:solidFill>
                <a:latin typeface="Comic Sans MS" pitchFamily="66" charset="0"/>
              </a:rPr>
              <a:t/>
            </a:r>
            <a:br>
              <a:rPr lang="tr-TR" sz="2000" b="1" spc="-100" dirty="0">
                <a:solidFill>
                  <a:schemeClr val="bg1"/>
                </a:solidFill>
                <a:latin typeface="Comic Sans MS" pitchFamily="66" charset="0"/>
              </a:rPr>
            </a:br>
            <a:r>
              <a:rPr lang="tr-TR" sz="2000" b="1" spc="-100" dirty="0">
                <a:solidFill>
                  <a:schemeClr val="bg1"/>
                </a:solidFill>
                <a:latin typeface="Comic Sans MS" pitchFamily="66" charset="0"/>
              </a:rPr>
              <a:t>*Macarlarla 10 yıl savaş </a:t>
            </a:r>
            <a:r>
              <a:rPr lang="tr-TR" sz="2000" b="1" spc="-100" dirty="0" smtClean="0">
                <a:solidFill>
                  <a:schemeClr val="bg1"/>
                </a:solidFill>
                <a:latin typeface="Comic Sans MS" pitchFamily="66" charset="0"/>
              </a:rPr>
              <a:t>yapılmayacak. </a:t>
            </a:r>
            <a:r>
              <a:rPr lang="tr-TR" sz="2000" b="1" spc="-100" dirty="0">
                <a:solidFill>
                  <a:schemeClr val="bg1"/>
                </a:solidFill>
                <a:latin typeface="Comic Sans MS" pitchFamily="66" charset="0"/>
              </a:rPr>
              <a:t/>
            </a:r>
            <a:br>
              <a:rPr lang="tr-TR" sz="2000" b="1" spc="-100" dirty="0">
                <a:solidFill>
                  <a:schemeClr val="bg1"/>
                </a:solidFill>
                <a:latin typeface="Comic Sans MS" pitchFamily="66" charset="0"/>
              </a:rPr>
            </a:br>
            <a:endParaRPr lang="tr-TR" sz="2000" b="1" spc="-100" dirty="0" smtClean="0">
              <a:solidFill>
                <a:schemeClr val="bg1"/>
              </a:solidFill>
              <a:latin typeface="Comic Sans MS" pitchFamily="66" charset="0"/>
            </a:endParaRPr>
          </a:p>
          <a:p>
            <a:pPr>
              <a:defRPr/>
            </a:pPr>
            <a:r>
              <a:rPr lang="tr-TR" sz="2000" b="1" spc="-100" dirty="0" smtClean="0">
                <a:solidFill>
                  <a:schemeClr val="bg1"/>
                </a:solidFill>
                <a:latin typeface="Comic Sans MS" pitchFamily="66" charset="0"/>
              </a:rPr>
              <a:t>*SIRBİSTANIN </a:t>
            </a:r>
            <a:r>
              <a:rPr lang="tr-TR" sz="2000" b="1" spc="-100" dirty="0">
                <a:solidFill>
                  <a:schemeClr val="bg1"/>
                </a:solidFill>
                <a:latin typeface="Comic Sans MS" pitchFamily="66" charset="0"/>
              </a:rPr>
              <a:t>bağımsızlığı tanınacak, fakat Sırplar Osmanlıya vergi </a:t>
            </a:r>
            <a:r>
              <a:rPr lang="tr-TR" sz="2000" b="1" spc="-100" dirty="0" smtClean="0">
                <a:solidFill>
                  <a:schemeClr val="bg1"/>
                </a:solidFill>
                <a:latin typeface="Comic Sans MS" pitchFamily="66" charset="0"/>
              </a:rPr>
              <a:t>verecekler.</a:t>
            </a:r>
            <a:r>
              <a:rPr lang="tr-TR" sz="2000" b="1" spc="-100" dirty="0">
                <a:solidFill>
                  <a:schemeClr val="bg1"/>
                </a:solidFill>
                <a:latin typeface="Comic Sans MS" pitchFamily="66" charset="0"/>
              </a:rPr>
              <a:t/>
            </a:r>
            <a:br>
              <a:rPr lang="tr-TR" sz="2000" b="1" spc="-100" dirty="0">
                <a:solidFill>
                  <a:schemeClr val="bg1"/>
                </a:solidFill>
                <a:latin typeface="Comic Sans MS" pitchFamily="66" charset="0"/>
              </a:rPr>
            </a:br>
            <a:endParaRPr lang="tr-TR" sz="2000" b="1" spc="-100" dirty="0" smtClean="0">
              <a:solidFill>
                <a:schemeClr val="bg1"/>
              </a:solidFill>
              <a:latin typeface="Comic Sans MS" pitchFamily="66" charset="0"/>
            </a:endParaRPr>
          </a:p>
          <a:p>
            <a:pPr>
              <a:defRPr/>
            </a:pPr>
            <a:r>
              <a:rPr lang="tr-TR" sz="2000" b="1" spc="-100" dirty="0" smtClean="0">
                <a:solidFill>
                  <a:schemeClr val="bg1"/>
                </a:solidFill>
                <a:latin typeface="Comic Sans MS" pitchFamily="66" charset="0"/>
              </a:rPr>
              <a:t>*</a:t>
            </a:r>
            <a:r>
              <a:rPr lang="tr-TR" sz="2000" b="1" spc="-100" dirty="0">
                <a:solidFill>
                  <a:schemeClr val="bg1"/>
                </a:solidFill>
                <a:latin typeface="Comic Sans MS" pitchFamily="66" charset="0"/>
              </a:rPr>
              <a:t>EFLAK Macaristan’ın himayesine bırakılacak, fakat Osmanlıya vergi </a:t>
            </a:r>
            <a:r>
              <a:rPr lang="tr-TR" sz="2000" b="1" spc="-100" dirty="0" smtClean="0">
                <a:solidFill>
                  <a:schemeClr val="bg1"/>
                </a:solidFill>
                <a:latin typeface="Comic Sans MS" pitchFamily="66" charset="0"/>
              </a:rPr>
              <a:t>verecek.</a:t>
            </a:r>
            <a:r>
              <a:rPr lang="tr-TR" sz="2000" b="1" spc="-100" dirty="0">
                <a:solidFill>
                  <a:schemeClr val="bg1"/>
                </a:solidFill>
                <a:latin typeface="Comic Sans MS" pitchFamily="66" charset="0"/>
              </a:rPr>
              <a:t/>
            </a:r>
            <a:br>
              <a:rPr lang="tr-TR" sz="2000" b="1" spc="-100" dirty="0">
                <a:solidFill>
                  <a:schemeClr val="bg1"/>
                </a:solidFill>
                <a:latin typeface="Comic Sans MS" pitchFamily="66" charset="0"/>
              </a:rPr>
            </a:br>
            <a:endParaRPr lang="tr-TR" sz="2000" b="1" spc="-100" dirty="0" smtClean="0">
              <a:solidFill>
                <a:schemeClr val="bg1"/>
              </a:solidFill>
              <a:latin typeface="Comic Sans MS" pitchFamily="66" charset="0"/>
            </a:endParaRPr>
          </a:p>
          <a:p>
            <a:pPr>
              <a:defRPr/>
            </a:pPr>
            <a:r>
              <a:rPr lang="tr-TR" sz="2000" b="1" spc="-100" dirty="0" smtClean="0">
                <a:solidFill>
                  <a:schemeClr val="bg1"/>
                </a:solidFill>
                <a:latin typeface="Comic Sans MS" pitchFamily="66" charset="0"/>
              </a:rPr>
              <a:t>Bu </a:t>
            </a:r>
            <a:r>
              <a:rPr lang="tr-TR" sz="2000" b="1" spc="-100" dirty="0">
                <a:solidFill>
                  <a:schemeClr val="bg1"/>
                </a:solidFill>
                <a:latin typeface="Comic Sans MS" pitchFamily="66" charset="0"/>
              </a:rPr>
              <a:t>antlaşmadan sonra tahtı 14 yaşındaki 2. Mehmet bıraktı fatihin tecrübesizliğinde yararlanmak isteyen Macarlar antlaşmayı bozdular.</a:t>
            </a:r>
            <a:br>
              <a:rPr lang="tr-TR" sz="2000" b="1" spc="-100" dirty="0">
                <a:solidFill>
                  <a:schemeClr val="bg1"/>
                </a:solidFill>
                <a:latin typeface="Comic Sans MS" pitchFamily="66" charset="0"/>
              </a:rPr>
            </a:br>
            <a:endParaRPr lang="tr-TR" sz="2000" b="1" spc="-100" dirty="0" smtClean="0">
              <a:solidFill>
                <a:schemeClr val="bg1"/>
              </a:solidFill>
              <a:latin typeface="Comic Sans MS" pitchFamily="66" charset="0"/>
            </a:endParaRPr>
          </a:p>
          <a:p>
            <a:pPr>
              <a:defRPr/>
            </a:pPr>
            <a:r>
              <a:rPr lang="tr-TR" sz="2000" b="1" spc="-100" dirty="0" smtClean="0">
                <a:solidFill>
                  <a:schemeClr val="bg1"/>
                </a:solidFill>
                <a:latin typeface="Comic Sans MS" pitchFamily="66" charset="0"/>
              </a:rPr>
              <a:t>NOT</a:t>
            </a:r>
            <a:r>
              <a:rPr lang="tr-TR" sz="2000" b="1" spc="-100" dirty="0">
                <a:solidFill>
                  <a:schemeClr val="bg1"/>
                </a:solidFill>
                <a:latin typeface="Comic Sans MS" pitchFamily="66" charset="0"/>
              </a:rPr>
              <a:t>: II. Murat, tahtı kendi isteği ile bırakan tek Osmanlı </a:t>
            </a:r>
            <a:r>
              <a:rPr lang="tr-TR" sz="2000" b="1" spc="-100" dirty="0" smtClean="0">
                <a:solidFill>
                  <a:schemeClr val="bg1"/>
                </a:solidFill>
                <a:latin typeface="Comic Sans MS" pitchFamily="66" charset="0"/>
              </a:rPr>
              <a:t>Padişah'ıdır</a:t>
            </a:r>
            <a:endParaRPr lang="tr-TR" sz="2000" b="1" dirty="0">
              <a:solidFill>
                <a:schemeClr val="bg1"/>
              </a:solidFill>
              <a:latin typeface="Comic Sans MS" pitchFamily="66" charset="0"/>
            </a:endParaRPr>
          </a:p>
        </p:txBody>
      </p:sp>
    </p:spTree>
    <p:extLst>
      <p:ext uri="{BB962C8B-B14F-4D97-AF65-F5344CB8AC3E}">
        <p14:creationId xmlns:p14="http://schemas.microsoft.com/office/powerpoint/2010/main" val="26788771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9" name="Dolu Çerçeve 8"/>
          <p:cNvSpPr/>
          <p:nvPr/>
        </p:nvSpPr>
        <p:spPr>
          <a:xfrm>
            <a:off x="876301" y="278866"/>
            <a:ext cx="6115050" cy="797459"/>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ambria" pitchFamily="18" charset="0"/>
              </a:rPr>
              <a:t>OSMANLI DEVLETİNİN BALKANLARDA İZLEDİĞİ İSKAN(Şekillendirme) ve İSTİMALET POLİTİKASI</a:t>
            </a:r>
            <a:endParaRPr lang="tr-TR" sz="2000" b="1" dirty="0">
              <a:solidFill>
                <a:prstClr val="black"/>
              </a:solidFill>
              <a:latin typeface="Cambria" pitchFamily="18" charset="0"/>
            </a:endParaRPr>
          </a:p>
        </p:txBody>
      </p:sp>
      <p:sp>
        <p:nvSpPr>
          <p:cNvPr id="12" name="Metin kutusu 11"/>
          <p:cNvSpPr txBox="1"/>
          <p:nvPr/>
        </p:nvSpPr>
        <p:spPr>
          <a:xfrm>
            <a:off x="1076325" y="1782108"/>
            <a:ext cx="10801350" cy="707886"/>
          </a:xfrm>
          <a:prstGeom prst="rect">
            <a:avLst/>
          </a:prstGeom>
          <a:solidFill>
            <a:schemeClr val="tx1"/>
          </a:solidFill>
          <a:ln w="57150">
            <a:solidFill>
              <a:schemeClr val="bg1"/>
            </a:solidFill>
          </a:ln>
        </p:spPr>
        <p:txBody>
          <a:bodyPr wrap="square" rtlCol="0">
            <a:spAutoFit/>
          </a:bodyPr>
          <a:lstStyle/>
          <a:p>
            <a:pPr>
              <a:defRPr/>
            </a:pPr>
            <a:r>
              <a:rPr lang="tr-TR" sz="2000" b="1" dirty="0" smtClean="0">
                <a:solidFill>
                  <a:schemeClr val="bg1"/>
                </a:solidFill>
                <a:latin typeface="Comic Sans MS" pitchFamily="66" charset="0"/>
              </a:rPr>
              <a:t>_Osmanlı Devletinin Rumeli'ye geçmesiyle birlikte devletin, ele geçirdiği topraklarda Anadolu'nun çeşitli yerlerinden getirdiği Türkmenleri yerleştirmesine denir.</a:t>
            </a:r>
            <a:endParaRPr lang="tr-TR" sz="2000" b="1" dirty="0">
              <a:solidFill>
                <a:schemeClr val="bg1"/>
              </a:solidFill>
              <a:latin typeface="Comic Sans MS" pitchFamily="66" charset="0"/>
            </a:endParaRPr>
          </a:p>
        </p:txBody>
      </p:sp>
      <p:sp>
        <p:nvSpPr>
          <p:cNvPr id="8" name="Dolu Çerçeve 7"/>
          <p:cNvSpPr/>
          <p:nvPr/>
        </p:nvSpPr>
        <p:spPr>
          <a:xfrm>
            <a:off x="1076325" y="1148284"/>
            <a:ext cx="1200149"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ambria" pitchFamily="18" charset="0"/>
              </a:rPr>
              <a:t> İSKAN</a:t>
            </a:r>
            <a:endParaRPr lang="tr-TR" sz="2000" b="1" dirty="0">
              <a:solidFill>
                <a:prstClr val="black"/>
              </a:solidFill>
              <a:latin typeface="Cambria" pitchFamily="18" charset="0"/>
            </a:endParaRPr>
          </a:p>
        </p:txBody>
      </p:sp>
      <p:sp>
        <p:nvSpPr>
          <p:cNvPr id="11" name="Dolu Çerçeve 10"/>
          <p:cNvSpPr/>
          <p:nvPr/>
        </p:nvSpPr>
        <p:spPr>
          <a:xfrm>
            <a:off x="1076325" y="2666723"/>
            <a:ext cx="1914525"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ambria" pitchFamily="18" charset="0"/>
              </a:rPr>
              <a:t>İSTİMALET</a:t>
            </a:r>
            <a:endParaRPr lang="tr-TR" sz="2000" b="1" dirty="0">
              <a:solidFill>
                <a:prstClr val="black"/>
              </a:solidFill>
              <a:latin typeface="Cambria" pitchFamily="18" charset="0"/>
            </a:endParaRPr>
          </a:p>
        </p:txBody>
      </p:sp>
      <p:sp>
        <p:nvSpPr>
          <p:cNvPr id="14" name="Metin kutusu 13"/>
          <p:cNvSpPr txBox="1"/>
          <p:nvPr/>
        </p:nvSpPr>
        <p:spPr>
          <a:xfrm>
            <a:off x="1076325" y="3363258"/>
            <a:ext cx="7905749" cy="400110"/>
          </a:xfrm>
          <a:prstGeom prst="rect">
            <a:avLst/>
          </a:prstGeom>
          <a:solidFill>
            <a:schemeClr val="tx1"/>
          </a:solidFill>
          <a:ln w="57150">
            <a:solidFill>
              <a:schemeClr val="bg1"/>
            </a:solidFill>
          </a:ln>
        </p:spPr>
        <p:txBody>
          <a:bodyPr wrap="square" rtlCol="0">
            <a:spAutoFit/>
          </a:bodyPr>
          <a:lstStyle/>
          <a:p>
            <a:pPr>
              <a:defRPr/>
            </a:pPr>
            <a:r>
              <a:rPr lang="tr-TR" sz="2000" b="1" dirty="0" smtClean="0">
                <a:solidFill>
                  <a:schemeClr val="bg1"/>
                </a:solidFill>
                <a:latin typeface="Comic Sans MS" pitchFamily="66" charset="0"/>
              </a:rPr>
              <a:t>_Fethedilen topraklarda izlediği hoşgörü politikasına denir.</a:t>
            </a:r>
            <a:endParaRPr lang="tr-TR" sz="2000" b="1" dirty="0">
              <a:solidFill>
                <a:schemeClr val="bg1"/>
              </a:solidFill>
              <a:latin typeface="Comic Sans MS" pitchFamily="66" charset="0"/>
            </a:endParaRPr>
          </a:p>
        </p:txBody>
      </p:sp>
      <p:sp>
        <p:nvSpPr>
          <p:cNvPr id="15" name="Dolu Çerçeve 14"/>
          <p:cNvSpPr/>
          <p:nvPr/>
        </p:nvSpPr>
        <p:spPr>
          <a:xfrm>
            <a:off x="1076325" y="3981173"/>
            <a:ext cx="5400674"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ambria" pitchFamily="18" charset="0"/>
              </a:rPr>
              <a:t>İskan ve İstimalet Politikasının Amaçları</a:t>
            </a:r>
            <a:endParaRPr lang="tr-TR" sz="2000" b="1" dirty="0">
              <a:solidFill>
                <a:prstClr val="black"/>
              </a:solidFill>
              <a:latin typeface="Cambria" pitchFamily="18" charset="0"/>
            </a:endParaRPr>
          </a:p>
        </p:txBody>
      </p:sp>
      <p:sp>
        <p:nvSpPr>
          <p:cNvPr id="16" name="Metin kutusu 15"/>
          <p:cNvSpPr txBox="1"/>
          <p:nvPr/>
        </p:nvSpPr>
        <p:spPr>
          <a:xfrm>
            <a:off x="1076325" y="4735791"/>
            <a:ext cx="9220200" cy="1323439"/>
          </a:xfrm>
          <a:prstGeom prst="rect">
            <a:avLst/>
          </a:prstGeom>
          <a:solidFill>
            <a:schemeClr val="tx1"/>
          </a:solidFill>
          <a:ln w="57150">
            <a:solidFill>
              <a:schemeClr val="bg1"/>
            </a:solidFill>
          </a:ln>
        </p:spPr>
        <p:txBody>
          <a:bodyPr wrap="square" rtlCol="0">
            <a:spAutoFit/>
          </a:bodyPr>
          <a:lstStyle/>
          <a:p>
            <a:pPr>
              <a:defRPr/>
            </a:pPr>
            <a:r>
              <a:rPr lang="tr-TR" sz="2000" b="1" dirty="0" smtClean="0">
                <a:solidFill>
                  <a:schemeClr val="bg1"/>
                </a:solidFill>
                <a:latin typeface="Comic Sans MS" pitchFamily="66" charset="0"/>
              </a:rPr>
              <a:t>_Fethedilen topraklarda kalıcılığı sağlamak</a:t>
            </a:r>
          </a:p>
          <a:p>
            <a:pPr>
              <a:defRPr/>
            </a:pPr>
            <a:r>
              <a:rPr lang="tr-TR" sz="2000" b="1" dirty="0" smtClean="0">
                <a:solidFill>
                  <a:schemeClr val="bg1"/>
                </a:solidFill>
                <a:latin typeface="Comic Sans MS" pitchFamily="66" charset="0"/>
              </a:rPr>
              <a:t>_Fethedilen toprakları Türkleştirmek (Türk nüfusunu arttırmak)</a:t>
            </a:r>
          </a:p>
          <a:p>
            <a:pPr>
              <a:defRPr/>
            </a:pPr>
            <a:r>
              <a:rPr lang="tr-TR" sz="2000" b="1" dirty="0" smtClean="0">
                <a:solidFill>
                  <a:schemeClr val="bg1"/>
                </a:solidFill>
                <a:latin typeface="Comic Sans MS" pitchFamily="66" charset="0"/>
              </a:rPr>
              <a:t>_Fethedilen topraklarda Türk-İslam kültürünü yaymak.</a:t>
            </a:r>
          </a:p>
          <a:p>
            <a:pPr>
              <a:defRPr/>
            </a:pPr>
            <a:r>
              <a:rPr lang="tr-TR" sz="2000" b="1" dirty="0" smtClean="0">
                <a:solidFill>
                  <a:schemeClr val="bg1"/>
                </a:solidFill>
                <a:latin typeface="Comic Sans MS" pitchFamily="66" charset="0"/>
              </a:rPr>
              <a:t>_Yeni fetihlere zemin hazırlamak. </a:t>
            </a:r>
            <a:endParaRPr lang="tr-TR" sz="2000" b="1" dirty="0">
              <a:solidFill>
                <a:schemeClr val="bg1"/>
              </a:solidFill>
              <a:latin typeface="Comic Sans MS" pitchFamily="66" charset="0"/>
            </a:endParaRPr>
          </a:p>
        </p:txBody>
      </p:sp>
    </p:spTree>
    <p:extLst>
      <p:ext uri="{BB962C8B-B14F-4D97-AF65-F5344CB8AC3E}">
        <p14:creationId xmlns:p14="http://schemas.microsoft.com/office/powerpoint/2010/main" val="7150614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12" name="Metin kutusu 11"/>
          <p:cNvSpPr txBox="1"/>
          <p:nvPr/>
        </p:nvSpPr>
        <p:spPr>
          <a:xfrm>
            <a:off x="1085850" y="1934506"/>
            <a:ext cx="10801350" cy="2246769"/>
          </a:xfrm>
          <a:prstGeom prst="rect">
            <a:avLst/>
          </a:prstGeom>
          <a:solidFill>
            <a:schemeClr val="tx1"/>
          </a:solidFill>
          <a:ln w="57150">
            <a:solidFill>
              <a:schemeClr val="bg1"/>
            </a:solidFill>
          </a:ln>
        </p:spPr>
        <p:txBody>
          <a:bodyPr wrap="square" rtlCol="0">
            <a:spAutoFit/>
          </a:bodyPr>
          <a:lstStyle/>
          <a:p>
            <a:pPr>
              <a:defRPr/>
            </a:pPr>
            <a:r>
              <a:rPr lang="tr-TR" sz="2000" b="1" dirty="0" smtClean="0">
                <a:solidFill>
                  <a:schemeClr val="bg1"/>
                </a:solidFill>
                <a:latin typeface="Comic Sans MS" pitchFamily="66" charset="0"/>
              </a:rPr>
              <a:t>_İskan edilecek kişinin konar-göçer olmasına önem verildi</a:t>
            </a:r>
          </a:p>
          <a:p>
            <a:pPr>
              <a:defRPr/>
            </a:pPr>
            <a:r>
              <a:rPr lang="tr-TR" sz="2000" b="1" dirty="0" smtClean="0">
                <a:solidFill>
                  <a:schemeClr val="bg1"/>
                </a:solidFill>
                <a:latin typeface="Comic Sans MS" pitchFamily="66" charset="0"/>
              </a:rPr>
              <a:t>_İskan edilenlerden belli bir süre devlet vergi almamıştır. Onların tohum ve malzeme ihtiyaçlarını karşılamıştır.</a:t>
            </a:r>
          </a:p>
          <a:p>
            <a:pPr>
              <a:defRPr/>
            </a:pPr>
            <a:r>
              <a:rPr lang="tr-TR" sz="2000" b="1" dirty="0" smtClean="0">
                <a:solidFill>
                  <a:schemeClr val="bg1"/>
                </a:solidFill>
                <a:latin typeface="Comic Sans MS" pitchFamily="66" charset="0"/>
              </a:rPr>
              <a:t>_İskan edilecek kişinin iskan bölgesine yakın bir yerden olmasına dikkat edildi.</a:t>
            </a:r>
          </a:p>
          <a:p>
            <a:pPr>
              <a:defRPr/>
            </a:pPr>
            <a:r>
              <a:rPr lang="tr-TR" sz="2000" b="1" dirty="0" smtClean="0">
                <a:solidFill>
                  <a:schemeClr val="bg1"/>
                </a:solidFill>
                <a:latin typeface="Comic Sans MS" pitchFamily="66" charset="0"/>
              </a:rPr>
              <a:t>_Aileler seçilirken aralarında anlaşmazlık olan ailelerden biri tercih edilmiştir.</a:t>
            </a:r>
          </a:p>
          <a:p>
            <a:pPr>
              <a:defRPr/>
            </a:pPr>
            <a:r>
              <a:rPr lang="tr-TR" sz="2000" b="1" dirty="0" smtClean="0">
                <a:solidFill>
                  <a:schemeClr val="bg1"/>
                </a:solidFill>
                <a:latin typeface="Comic Sans MS" pitchFamily="66" charset="0"/>
              </a:rPr>
              <a:t>_İskan ettirilenlerin geçerli bir neden olmadan yerlerini terk etmelerine izin verilmedi.</a:t>
            </a:r>
            <a:endParaRPr lang="tr-TR" sz="2000" b="1" dirty="0">
              <a:solidFill>
                <a:schemeClr val="bg1"/>
              </a:solidFill>
              <a:latin typeface="Comic Sans MS" pitchFamily="66" charset="0"/>
            </a:endParaRPr>
          </a:p>
        </p:txBody>
      </p:sp>
      <p:sp>
        <p:nvSpPr>
          <p:cNvPr id="8" name="Dolu Çerçeve 7"/>
          <p:cNvSpPr/>
          <p:nvPr/>
        </p:nvSpPr>
        <p:spPr>
          <a:xfrm>
            <a:off x="1085850" y="1205434"/>
            <a:ext cx="2524125" cy="52120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prstClr val="black"/>
                </a:solidFill>
                <a:latin typeface="Cambria" pitchFamily="18" charset="0"/>
              </a:rPr>
              <a:t> </a:t>
            </a:r>
            <a:r>
              <a:rPr lang="tr-TR" sz="2000" b="1" dirty="0" smtClean="0">
                <a:solidFill>
                  <a:prstClr val="black"/>
                </a:solidFill>
                <a:latin typeface="Cambria" pitchFamily="18" charset="0"/>
              </a:rPr>
              <a:t>İskan Yöntemleri</a:t>
            </a:r>
            <a:endParaRPr lang="tr-TR" sz="2000" b="1" dirty="0">
              <a:solidFill>
                <a:prstClr val="black"/>
              </a:solidFill>
              <a:latin typeface="Cambria" pitchFamily="18" charset="0"/>
            </a:endParaRPr>
          </a:p>
        </p:txBody>
      </p:sp>
      <p:sp>
        <p:nvSpPr>
          <p:cNvPr id="13" name="Dolu Çerçeve 12"/>
          <p:cNvSpPr/>
          <p:nvPr/>
        </p:nvSpPr>
        <p:spPr>
          <a:xfrm>
            <a:off x="876301" y="278866"/>
            <a:ext cx="6115050" cy="797459"/>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ambria" pitchFamily="18" charset="0"/>
              </a:rPr>
              <a:t>OSMANLI DEVLETİNİN BALKANLARDA İZLEDİĞİ İSKAN(Şekillendirme) ve İSTİMALET POLİTİKASI</a:t>
            </a:r>
            <a:endParaRPr lang="tr-TR" sz="2000" b="1" dirty="0">
              <a:solidFill>
                <a:prstClr val="black"/>
              </a:solidFill>
              <a:latin typeface="Cambria" pitchFamily="18" charset="0"/>
            </a:endParaRPr>
          </a:p>
        </p:txBody>
      </p:sp>
    </p:spTree>
    <p:extLst>
      <p:ext uri="{BB962C8B-B14F-4D97-AF65-F5344CB8AC3E}">
        <p14:creationId xmlns:p14="http://schemas.microsoft.com/office/powerpoint/2010/main" val="20152985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4324</TotalTime>
  <Words>2000</Words>
  <Application>Microsoft Office PowerPoint</Application>
  <PresentationFormat>Özel</PresentationFormat>
  <Paragraphs>364</Paragraphs>
  <Slides>42</Slides>
  <Notes>10</Notes>
  <HiddenSlides>0</HiddenSlides>
  <MMClips>0</MMClips>
  <ScaleCrop>false</ScaleCrop>
  <HeadingPairs>
    <vt:vector size="4" baseType="variant">
      <vt:variant>
        <vt:lpstr>Tema</vt:lpstr>
      </vt:variant>
      <vt:variant>
        <vt:i4>2</vt:i4>
      </vt:variant>
      <vt:variant>
        <vt:lpstr>Slayt Başlıkları</vt:lpstr>
      </vt:variant>
      <vt:variant>
        <vt:i4>42</vt:i4>
      </vt:variant>
    </vt:vector>
  </HeadingPairs>
  <TitlesOfParts>
    <vt:vector size="44" baseType="lpstr">
      <vt:lpstr>Ofis Teması</vt:lpstr>
      <vt:lpstr>2_Ofis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                                        </vt:lpstr>
      <vt:lpstr>PowerPoint Sunusu</vt:lpstr>
      <vt:lpstr>PowerPoint Sunusu</vt:lpstr>
      <vt:lpstr>PowerPoint Sunusu</vt:lpstr>
      <vt:lpstr>PowerPoint Sunusu</vt:lpstr>
      <vt:lpstr>                                        </vt:lpstr>
      <vt:lpstr>                                        </vt:lpstr>
      <vt:lpstr>                                        </vt:lpstr>
      <vt:lpstr>                                        </vt:lpstr>
      <vt:lpstr>PowerPoint Sunusu</vt:lpstr>
      <vt:lpstr>PowerPoint Sunusu</vt:lpstr>
      <vt:lpstr>PowerPoint Sunusu</vt:lpstr>
      <vt:lpstr>                                        </vt:lpstr>
      <vt:lpstr>                                        </vt:lpstr>
      <vt:lpstr>PowerPoint Sunusu</vt:lpstr>
      <vt:lpstr>PowerPoint Sunusu</vt:lpstr>
      <vt:lpstr>                                        </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417</cp:revision>
  <dcterms:created xsi:type="dcterms:W3CDTF">2017-03-01T11:19:29Z</dcterms:created>
  <dcterms:modified xsi:type="dcterms:W3CDTF">2019-09-05T18:28:56Z</dcterms:modified>
</cp:coreProperties>
</file>