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4"/>
  </p:notesMasterIdLst>
  <p:sldIdLst>
    <p:sldId id="652" r:id="rId2"/>
    <p:sldId id="788" r:id="rId3"/>
    <p:sldId id="789" r:id="rId4"/>
    <p:sldId id="847" r:id="rId5"/>
    <p:sldId id="794" r:id="rId6"/>
    <p:sldId id="846" r:id="rId7"/>
    <p:sldId id="795" r:id="rId8"/>
    <p:sldId id="848" r:id="rId9"/>
    <p:sldId id="797" r:id="rId10"/>
    <p:sldId id="849" r:id="rId11"/>
    <p:sldId id="850" r:id="rId12"/>
    <p:sldId id="851"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7" autoAdjust="0"/>
    <p:restoredTop sz="92800" autoAdjust="0"/>
  </p:normalViewPr>
  <p:slideViewPr>
    <p:cSldViewPr snapToGrid="0">
      <p:cViewPr>
        <p:scale>
          <a:sx n="70" d="100"/>
          <a:sy n="70" d="100"/>
        </p:scale>
        <p:origin x="-451" y="-2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04B53-6AA7-4C72-921E-9F79250CC82C}" type="datetimeFigureOut">
              <a:rPr lang="tr-TR" smtClean="0"/>
              <a:t>22.9.2019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587F0-6448-438E-854D-3DF70B1C4148}" type="slidenum">
              <a:rPr lang="tr-TR" smtClean="0"/>
              <a:t>‹#›</a:t>
            </a:fld>
            <a:endParaRPr lang="tr-TR"/>
          </a:p>
        </p:txBody>
      </p:sp>
    </p:spTree>
    <p:extLst>
      <p:ext uri="{BB962C8B-B14F-4D97-AF65-F5344CB8AC3E}">
        <p14:creationId xmlns:p14="http://schemas.microsoft.com/office/powerpoint/2010/main" val="361113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64"/>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49493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49098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39"/>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2920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347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6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6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6140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4660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3698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8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27000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304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8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77"/>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77"/>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1715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alpha val="78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8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8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8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73270728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lu Çerçeve 5"/>
          <p:cNvSpPr/>
          <p:nvPr/>
        </p:nvSpPr>
        <p:spPr>
          <a:xfrm>
            <a:off x="304800" y="315686"/>
            <a:ext cx="2453640" cy="1813560"/>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800" b="1" dirty="0" smtClean="0"/>
              <a:t>5.</a:t>
            </a:r>
          </a:p>
          <a:p>
            <a:r>
              <a:rPr lang="tr-TR" sz="4800" b="1" dirty="0" smtClean="0"/>
              <a:t>Ünite</a:t>
            </a:r>
            <a:endParaRPr lang="tr-TR" sz="4800" b="1" dirty="0"/>
          </a:p>
        </p:txBody>
      </p:sp>
      <p:sp>
        <p:nvSpPr>
          <p:cNvPr id="7" name="Metin kutusu 6"/>
          <p:cNvSpPr txBox="1"/>
          <p:nvPr/>
        </p:nvSpPr>
        <p:spPr>
          <a:xfrm>
            <a:off x="609601" y="2217889"/>
            <a:ext cx="10877006" cy="3416320"/>
          </a:xfrm>
          <a:prstGeom prst="rect">
            <a:avLst/>
          </a:prstGeom>
          <a:solidFill>
            <a:srgbClr val="0070C0"/>
          </a:solidFill>
          <a:ln w="88900">
            <a:solidFill>
              <a:schemeClr val="bg1"/>
            </a:solidFill>
          </a:ln>
        </p:spPr>
        <p:txBody>
          <a:bodyPr wrap="square" rtlCol="0">
            <a:spAutoFit/>
          </a:bodyPr>
          <a:lstStyle/>
          <a:p>
            <a:pPr algn="ctr"/>
            <a:r>
              <a:rPr lang="tr-TR" sz="7200" b="1" dirty="0" smtClean="0">
                <a:latin typeface="Cambria" pitchFamily="18" charset="0"/>
              </a:rPr>
              <a:t>EMEK </a:t>
            </a:r>
          </a:p>
          <a:p>
            <a:pPr algn="ctr"/>
            <a:r>
              <a:rPr lang="tr-TR" sz="7200" b="1" dirty="0" smtClean="0">
                <a:latin typeface="Cambria" pitchFamily="18" charset="0"/>
              </a:rPr>
              <a:t>VE </a:t>
            </a:r>
          </a:p>
          <a:p>
            <a:pPr algn="ctr"/>
            <a:r>
              <a:rPr lang="tr-TR" sz="7200" b="1" dirty="0" smtClean="0">
                <a:latin typeface="Cambria" pitchFamily="18" charset="0"/>
              </a:rPr>
              <a:t>SERMAYE</a:t>
            </a:r>
            <a:endParaRPr lang="tr-TR" sz="7200" b="1" dirty="0">
              <a:latin typeface="Cambria" pitchFamily="18" charset="0"/>
            </a:endParaRPr>
          </a:p>
        </p:txBody>
      </p:sp>
      <p:pic>
        <p:nvPicPr>
          <p:cNvPr id="1026" name="Picture 2" descr="C:\Users\YUSUF KEREM DUMAN\Desktop\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6600" y="3144899"/>
            <a:ext cx="1581150" cy="2489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128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3" name="5 Başlık"/>
          <p:cNvSpPr txBox="1">
            <a:spLocks/>
          </p:cNvSpPr>
          <p:nvPr/>
        </p:nvSpPr>
        <p:spPr>
          <a:xfrm>
            <a:off x="876301" y="1695451"/>
            <a:ext cx="11100707" cy="71754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Sanayi Devrimi´ne kadar dünya enerji olarak </a:t>
            </a:r>
            <a:r>
              <a:rPr lang="tr-TR" b="1" dirty="0" smtClean="0">
                <a:solidFill>
                  <a:srgbClr val="FF0000"/>
                </a:solidFill>
                <a:latin typeface="Comic Sans MS" pitchFamily="66" charset="0"/>
                <a:cs typeface="Arial" pitchFamily="34" charset="0"/>
              </a:rPr>
              <a:t>SU-RÜZGAR-HAYVAN ENERJİSİ </a:t>
            </a:r>
            <a:r>
              <a:rPr lang="tr-TR" b="1" dirty="0" smtClean="0">
                <a:solidFill>
                  <a:schemeClr val="bg1"/>
                </a:solidFill>
                <a:latin typeface="Comic Sans MS" pitchFamily="66" charset="0"/>
                <a:cs typeface="Arial" pitchFamily="34" charset="0"/>
              </a:rPr>
              <a:t>kullanırken, üretim insan emeği, el tezgahları,basit makineler üzerinden yapılıyordu.</a:t>
            </a:r>
            <a:endParaRPr lang="tr-TR" b="1" dirty="0">
              <a:solidFill>
                <a:schemeClr val="bg1"/>
              </a:solidFill>
              <a:latin typeface="Comic Sans MS" pitchFamily="66" charset="0"/>
              <a:cs typeface="Arial" pitchFamily="34" charset="0"/>
            </a:endParaRPr>
          </a:p>
        </p:txBody>
      </p:sp>
      <p:sp>
        <p:nvSpPr>
          <p:cNvPr id="17" name="Dolu Çerçeve 16"/>
          <p:cNvSpPr/>
          <p:nvPr/>
        </p:nvSpPr>
        <p:spPr>
          <a:xfrm>
            <a:off x="876301" y="295978"/>
            <a:ext cx="68071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SANAYİ İNKILABI VE OSMANLI DEVLETİNE ETKİLERİ</a:t>
            </a:r>
            <a:endParaRPr lang="tr-TR" sz="2400" b="1" dirty="0">
              <a:solidFill>
                <a:schemeClr val="tx1"/>
              </a:solidFill>
            </a:endParaRPr>
          </a:p>
        </p:txBody>
      </p:sp>
      <p:sp>
        <p:nvSpPr>
          <p:cNvPr id="6" name="5 Başlık"/>
          <p:cNvSpPr txBox="1">
            <a:spLocks/>
          </p:cNvSpPr>
          <p:nvPr/>
        </p:nvSpPr>
        <p:spPr>
          <a:xfrm>
            <a:off x="876300" y="1005834"/>
            <a:ext cx="838200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Sanayi İnkılabı Öncesinde Dünyada ve Osmanlıda Üretim Anlayışı</a:t>
            </a:r>
            <a:endParaRPr lang="tr-TR" sz="2000" b="1" dirty="0">
              <a:solidFill>
                <a:schemeClr val="bg1"/>
              </a:solidFill>
              <a:latin typeface="Comic Sans MS" pitchFamily="66" charset="0"/>
              <a:cs typeface="Arial" pitchFamily="34" charset="0"/>
            </a:endParaRPr>
          </a:p>
        </p:txBody>
      </p:sp>
      <p:sp>
        <p:nvSpPr>
          <p:cNvPr id="7" name="5 Başlık"/>
          <p:cNvSpPr txBox="1">
            <a:spLocks/>
          </p:cNvSpPr>
          <p:nvPr/>
        </p:nvSpPr>
        <p:spPr>
          <a:xfrm>
            <a:off x="876300" y="2571752"/>
            <a:ext cx="5550353" cy="4286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Üretim miktarı genelde insan gücü ile sınırlıydı.</a:t>
            </a:r>
            <a:endParaRPr lang="tr-TR" b="1" dirty="0">
              <a:solidFill>
                <a:schemeClr val="bg1"/>
              </a:solidFill>
              <a:latin typeface="Comic Sans MS" pitchFamily="66" charset="0"/>
              <a:cs typeface="Arial" pitchFamily="34" charset="0"/>
            </a:endParaRPr>
          </a:p>
        </p:txBody>
      </p:sp>
      <p:sp>
        <p:nvSpPr>
          <p:cNvPr id="11" name="5 Başlık"/>
          <p:cNvSpPr txBox="1">
            <a:spLocks/>
          </p:cNvSpPr>
          <p:nvPr/>
        </p:nvSpPr>
        <p:spPr>
          <a:xfrm>
            <a:off x="876300" y="3196584"/>
            <a:ext cx="1704975" cy="381002"/>
          </a:xfrm>
          <a:prstGeom prst="rect">
            <a:avLst/>
          </a:prstGeom>
          <a:solidFill>
            <a:srgbClr val="0070C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Manifaktür</a:t>
            </a:r>
            <a:endParaRPr lang="tr-TR" sz="2000" b="1" dirty="0">
              <a:solidFill>
                <a:schemeClr val="bg1"/>
              </a:solidFill>
              <a:latin typeface="Comic Sans MS" pitchFamily="66" charset="0"/>
              <a:cs typeface="Arial" pitchFamily="34" charset="0"/>
            </a:endParaRPr>
          </a:p>
        </p:txBody>
      </p:sp>
      <p:sp>
        <p:nvSpPr>
          <p:cNvPr id="12" name="5 Başlık"/>
          <p:cNvSpPr txBox="1">
            <a:spLocks/>
          </p:cNvSpPr>
          <p:nvPr/>
        </p:nvSpPr>
        <p:spPr>
          <a:xfrm>
            <a:off x="876300" y="3810001"/>
            <a:ext cx="7309758" cy="88174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XVI. yüzyıl </a:t>
            </a:r>
            <a:r>
              <a:rPr lang="tr-TR" b="1" dirty="0" smtClean="0">
                <a:solidFill>
                  <a:schemeClr val="bg1"/>
                </a:solidFill>
                <a:latin typeface="Comic Sans MS" pitchFamily="66" charset="0"/>
              </a:rPr>
              <a:t>ile XIX</a:t>
            </a:r>
            <a:r>
              <a:rPr lang="tr-TR" b="1" dirty="0">
                <a:solidFill>
                  <a:schemeClr val="bg1"/>
                </a:solidFill>
                <a:latin typeface="Comic Sans MS" pitchFamily="66" charset="0"/>
              </a:rPr>
              <a:t>. yüzyıl arasında </a:t>
            </a:r>
            <a:r>
              <a:rPr lang="tr-TR" b="1" dirty="0" smtClean="0">
                <a:solidFill>
                  <a:schemeClr val="bg1"/>
                </a:solidFill>
                <a:latin typeface="Comic Sans MS" pitchFamily="66" charset="0"/>
              </a:rPr>
              <a:t>fabrika  sistemine </a:t>
            </a:r>
            <a:r>
              <a:rPr lang="tr-TR" b="1" dirty="0">
                <a:solidFill>
                  <a:schemeClr val="bg1"/>
                </a:solidFill>
                <a:latin typeface="Comic Sans MS" pitchFamily="66" charset="0"/>
              </a:rPr>
              <a:t>doğru geçişi </a:t>
            </a:r>
            <a:r>
              <a:rPr lang="tr-TR" b="1" dirty="0" smtClean="0">
                <a:solidFill>
                  <a:schemeClr val="bg1"/>
                </a:solidFill>
                <a:latin typeface="Comic Sans MS" pitchFamily="66" charset="0"/>
              </a:rPr>
              <a:t>ifade eden </a:t>
            </a:r>
            <a:r>
              <a:rPr lang="tr-TR" b="1" dirty="0">
                <a:solidFill>
                  <a:schemeClr val="bg1"/>
                </a:solidFill>
                <a:latin typeface="Comic Sans MS" pitchFamily="66" charset="0"/>
              </a:rPr>
              <a:t>kapitalist bir üretim tarzıdır</a:t>
            </a:r>
            <a:r>
              <a:rPr lang="tr-TR" b="1" dirty="0" smtClean="0">
                <a:solidFill>
                  <a:schemeClr val="bg1"/>
                </a:solidFill>
                <a:latin typeface="Comic Sans MS" pitchFamily="66" charset="0"/>
              </a:rPr>
              <a:t>.</a:t>
            </a:r>
          </a:p>
        </p:txBody>
      </p:sp>
      <p:sp>
        <p:nvSpPr>
          <p:cNvPr id="14" name="5 Başlık"/>
          <p:cNvSpPr txBox="1">
            <a:spLocks/>
          </p:cNvSpPr>
          <p:nvPr/>
        </p:nvSpPr>
        <p:spPr>
          <a:xfrm>
            <a:off x="876301" y="4846866"/>
            <a:ext cx="7309757" cy="100964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Manifaktür, makineli sanayi ile zanaat üretimi arasında bir köprü görevi görerek fabrika sistemine geçiş için gerekli koşulları hazırlamıştır.</a:t>
            </a:r>
            <a:endParaRPr lang="tr-TR" b="1" dirty="0">
              <a:solidFill>
                <a:schemeClr val="bg1"/>
              </a:solidFill>
              <a:latin typeface="Comic Sans MS" pitchFamily="66" charset="0"/>
              <a:cs typeface="Arial" pitchFamily="34" charset="0"/>
            </a:endParaRPr>
          </a:p>
        </p:txBody>
      </p:sp>
      <p:pic>
        <p:nvPicPr>
          <p:cNvPr id="1026" name="Picture 2" descr="C:\Users\YUSUF KEREM DUMAN\Desktop\Ekran Alıntısı.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6058" y="2767468"/>
            <a:ext cx="3703638" cy="3881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80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7" name="5 Başlık"/>
          <p:cNvSpPr txBox="1">
            <a:spLocks/>
          </p:cNvSpPr>
          <p:nvPr/>
        </p:nvSpPr>
        <p:spPr>
          <a:xfrm>
            <a:off x="942975" y="366081"/>
            <a:ext cx="5924549"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Osmanlı Devleti´nin Endüstriyel Üretime Geçişi</a:t>
            </a:r>
            <a:endParaRPr lang="tr-TR" sz="2000" b="1" dirty="0">
              <a:solidFill>
                <a:schemeClr val="bg1"/>
              </a:solidFill>
              <a:latin typeface="Comic Sans MS" pitchFamily="66" charset="0"/>
              <a:cs typeface="Arial" pitchFamily="34" charset="0"/>
            </a:endParaRPr>
          </a:p>
        </p:txBody>
      </p:sp>
      <p:sp>
        <p:nvSpPr>
          <p:cNvPr id="9" name="5 Başlık"/>
          <p:cNvSpPr txBox="1">
            <a:spLocks/>
          </p:cNvSpPr>
          <p:nvPr/>
        </p:nvSpPr>
        <p:spPr>
          <a:xfrm>
            <a:off x="942975" y="959407"/>
            <a:ext cx="8381999" cy="148988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rgbClr val="FF0000"/>
                </a:solidFill>
                <a:latin typeface="Comic Sans MS" pitchFamily="66" charset="0"/>
                <a:cs typeface="Arial" pitchFamily="34" charset="0"/>
              </a:rPr>
              <a:t>Osmanlı Devleti Neden Sanayileşmemiştir</a:t>
            </a:r>
            <a:r>
              <a:rPr lang="tr-TR" b="1" dirty="0" smtClean="0">
                <a:solidFill>
                  <a:srgbClr val="0070C0"/>
                </a:solidFill>
                <a:latin typeface="Comic Sans MS" pitchFamily="66" charset="0"/>
                <a:cs typeface="Arial" pitchFamily="34" charset="0"/>
              </a:rPr>
              <a:t>?</a:t>
            </a:r>
          </a:p>
          <a:p>
            <a:pPr lvl="0" eaLnBrk="0" fontAlgn="base" hangingPunct="0">
              <a:spcBef>
                <a:spcPct val="0"/>
              </a:spcBef>
              <a:spcAft>
                <a:spcPct val="0"/>
              </a:spcAft>
            </a:pPr>
            <a:r>
              <a:rPr lang="tr-TR" b="1" dirty="0" smtClean="0">
                <a:solidFill>
                  <a:srgbClr val="0070C0"/>
                </a:solidFill>
                <a:latin typeface="Comic Sans MS" pitchFamily="66" charset="0"/>
                <a:cs typeface="Arial" pitchFamily="34" charset="0"/>
              </a:rPr>
              <a:t>1:Pozitif eğitim devrimini gerçekleştiremedi.</a:t>
            </a:r>
          </a:p>
          <a:p>
            <a:pPr lvl="0" eaLnBrk="0" fontAlgn="base" hangingPunct="0">
              <a:spcBef>
                <a:spcPct val="0"/>
              </a:spcBef>
              <a:spcAft>
                <a:spcPct val="0"/>
              </a:spcAft>
            </a:pPr>
            <a:r>
              <a:rPr lang="tr-TR" b="1" dirty="0" smtClean="0">
                <a:solidFill>
                  <a:srgbClr val="0070C0"/>
                </a:solidFill>
                <a:latin typeface="Comic Sans MS" pitchFamily="66" charset="0"/>
                <a:cs typeface="Arial" pitchFamily="34" charset="0"/>
              </a:rPr>
              <a:t>2:Sermaye sahibi bir burjuva sınıfının olmaması</a:t>
            </a:r>
          </a:p>
          <a:p>
            <a:pPr lvl="0" eaLnBrk="0" fontAlgn="base" hangingPunct="0">
              <a:spcBef>
                <a:spcPct val="0"/>
              </a:spcBef>
              <a:spcAft>
                <a:spcPct val="0"/>
              </a:spcAft>
            </a:pPr>
            <a:r>
              <a:rPr lang="tr-TR" b="1" dirty="0" smtClean="0">
                <a:solidFill>
                  <a:srgbClr val="0070C0"/>
                </a:solidFill>
                <a:latin typeface="Comic Sans MS" pitchFamily="66" charset="0"/>
                <a:cs typeface="Arial" pitchFamily="34" charset="0"/>
              </a:rPr>
              <a:t>3:Yabancı ülkelere verilen kapitülasyonlar nedeniyle yerli tüccarların yabancı tüccarlar karşısında rekabet gücünü kaybetmesi</a:t>
            </a:r>
            <a:endParaRPr lang="tr-TR" b="1" dirty="0">
              <a:solidFill>
                <a:srgbClr val="0070C0"/>
              </a:solidFill>
              <a:latin typeface="Comic Sans MS" pitchFamily="66" charset="0"/>
              <a:cs typeface="Arial" pitchFamily="34" charset="0"/>
            </a:endParaRPr>
          </a:p>
        </p:txBody>
      </p:sp>
      <p:sp>
        <p:nvSpPr>
          <p:cNvPr id="11" name="5 Başlık"/>
          <p:cNvSpPr txBox="1">
            <a:spLocks/>
          </p:cNvSpPr>
          <p:nvPr/>
        </p:nvSpPr>
        <p:spPr>
          <a:xfrm>
            <a:off x="942976" y="2700484"/>
            <a:ext cx="8745310" cy="381002"/>
          </a:xfrm>
          <a:prstGeom prst="rect">
            <a:avLst/>
          </a:prstGeom>
          <a:solidFill>
            <a:srgbClr val="FF0000">
              <a:alpha val="55000"/>
            </a:srgb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Ekonomik Çöküşte Balta Limanı Ticaret Sözleşmesi (1838)´nin Etkisi</a:t>
            </a:r>
            <a:endParaRPr lang="tr-TR" sz="2000" b="1" dirty="0">
              <a:solidFill>
                <a:schemeClr val="bg1"/>
              </a:solidFill>
              <a:latin typeface="Comic Sans MS" pitchFamily="66" charset="0"/>
              <a:cs typeface="Arial" pitchFamily="34" charset="0"/>
            </a:endParaRPr>
          </a:p>
        </p:txBody>
      </p:sp>
      <p:sp>
        <p:nvSpPr>
          <p:cNvPr id="12" name="5 Başlık"/>
          <p:cNvSpPr txBox="1">
            <a:spLocks/>
          </p:cNvSpPr>
          <p:nvPr/>
        </p:nvSpPr>
        <p:spPr>
          <a:xfrm>
            <a:off x="942976" y="3354264"/>
            <a:ext cx="9158968" cy="215390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Mısır sorunu sırasında İngiliz desteğini almak için yapılan kapitülasyon antlaşmasıdır.</a:t>
            </a:r>
          </a:p>
          <a:p>
            <a:pPr lvl="0" eaLnBrk="0" fontAlgn="base" hangingPunct="0">
              <a:spcBef>
                <a:spcPct val="0"/>
              </a:spcBef>
              <a:spcAft>
                <a:spcPct val="0"/>
              </a:spcAft>
            </a:pPr>
            <a:r>
              <a:rPr lang="tr-TR" b="1" dirty="0">
                <a:solidFill>
                  <a:schemeClr val="bg1"/>
                </a:solidFill>
                <a:latin typeface="Comic Sans MS" pitchFamily="66" charset="0"/>
                <a:cs typeface="Arial" pitchFamily="34" charset="0"/>
              </a:rPr>
              <a:t>	</a:t>
            </a:r>
            <a:r>
              <a:rPr lang="tr-TR" b="1" dirty="0" smtClean="0">
                <a:solidFill>
                  <a:schemeClr val="bg1"/>
                </a:solidFill>
                <a:latin typeface="Comic Sans MS" pitchFamily="66" charset="0"/>
                <a:cs typeface="Arial" pitchFamily="34" charset="0"/>
              </a:rPr>
              <a:t>	</a:t>
            </a:r>
            <a:r>
              <a:rPr lang="tr-TR" b="1" dirty="0" smtClean="0">
                <a:solidFill>
                  <a:srgbClr val="FF0000"/>
                </a:solidFill>
                <a:latin typeface="Comic Sans MS" pitchFamily="66" charset="0"/>
                <a:cs typeface="Arial" pitchFamily="34" charset="0"/>
              </a:rPr>
              <a:t>Bu antlaşma ile yabancı tüccarlara verilen ayrıcalıklar:</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1.Yerli malların fiyatları yükseltilmiş.</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2.İthal mallar ucuzlatılmıştır.</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3.Yerli tüccarların yabancı tüccarlarla rekabeti zorlaşmıştır.</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4.Ticaret gelirlerinin çoğu yabancıların eline geçmiştir.</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4497366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7" name="5 Başlık"/>
          <p:cNvSpPr txBox="1">
            <a:spLocks/>
          </p:cNvSpPr>
          <p:nvPr/>
        </p:nvSpPr>
        <p:spPr>
          <a:xfrm>
            <a:off x="942975" y="366081"/>
            <a:ext cx="5924549"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Osmanlı Devleti´nin Endüstriyel Üretime Geçişi</a:t>
            </a:r>
            <a:endParaRPr lang="tr-TR" sz="2000" b="1" dirty="0">
              <a:solidFill>
                <a:schemeClr val="bg1"/>
              </a:solidFill>
              <a:latin typeface="Comic Sans MS" pitchFamily="66" charset="0"/>
              <a:cs typeface="Arial" pitchFamily="34" charset="0"/>
            </a:endParaRPr>
          </a:p>
        </p:txBody>
      </p:sp>
      <p:pic>
        <p:nvPicPr>
          <p:cNvPr id="3074" name="Picture 2" descr="C:\Users\YUSUF KEREM DUMAN\Desktop\Ekran Alıntısı.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4258" y="1393598"/>
            <a:ext cx="8893627" cy="3962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261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3" name="5 Başlık"/>
          <p:cNvSpPr txBox="1">
            <a:spLocks/>
          </p:cNvSpPr>
          <p:nvPr/>
        </p:nvSpPr>
        <p:spPr>
          <a:xfrm>
            <a:off x="908051" y="931111"/>
            <a:ext cx="9867899" cy="70200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lumMod val="95000"/>
                    <a:lumOff val="5000"/>
                  </a:schemeClr>
                </a:solidFill>
                <a:latin typeface="Comic Sans MS" pitchFamily="66" charset="0"/>
                <a:cs typeface="Arial" pitchFamily="34" charset="0"/>
              </a:rPr>
              <a:t>Tarımsal hayatın başlaması sonrasında ortaya çıkan kölelik anlayışı Coğrafi Keşiflerle yaygınlaşmıştır.</a:t>
            </a:r>
          </a:p>
        </p:txBody>
      </p:sp>
      <p:sp>
        <p:nvSpPr>
          <p:cNvPr id="12" name="5 Başlık"/>
          <p:cNvSpPr txBox="1">
            <a:spLocks/>
          </p:cNvSpPr>
          <p:nvPr/>
        </p:nvSpPr>
        <p:spPr>
          <a:xfrm>
            <a:off x="942975" y="366081"/>
            <a:ext cx="1704975" cy="381002"/>
          </a:xfrm>
          <a:prstGeom prst="rect">
            <a:avLst/>
          </a:prstGeom>
          <a:solidFill>
            <a:srgbClr val="0070C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Kölecilik</a:t>
            </a:r>
            <a:endParaRPr lang="tr-TR" sz="2000" b="1" dirty="0">
              <a:solidFill>
                <a:schemeClr val="bg1"/>
              </a:solidFill>
              <a:latin typeface="Comic Sans MS" pitchFamily="66" charset="0"/>
              <a:cs typeface="Arial" pitchFamily="34" charset="0"/>
            </a:endParaRPr>
          </a:p>
        </p:txBody>
      </p:sp>
      <p:sp>
        <p:nvSpPr>
          <p:cNvPr id="14" name="5 Başlık"/>
          <p:cNvSpPr txBox="1">
            <a:spLocks/>
          </p:cNvSpPr>
          <p:nvPr/>
        </p:nvSpPr>
        <p:spPr>
          <a:xfrm>
            <a:off x="908050" y="1796398"/>
            <a:ext cx="9867899" cy="70200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lumMod val="95000"/>
                    <a:lumOff val="5000"/>
                  </a:schemeClr>
                </a:solidFill>
                <a:latin typeface="Comic Sans MS" pitchFamily="66" charset="0"/>
                <a:cs typeface="Arial" pitchFamily="34" charset="0"/>
              </a:rPr>
              <a:t>Avrupalı devletler keşfettikleri bölgelerde yeni tarım alanları oluşturup özellikle Afrika yerlilerini köle olarak bu bölgelerde kullanmışlardır.</a:t>
            </a:r>
          </a:p>
        </p:txBody>
      </p:sp>
      <p:pic>
        <p:nvPicPr>
          <p:cNvPr id="2050" name="Picture 2" descr="C:\Users\YUSUF KEREM DUMAN\Desktop\0x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5814" y="2960914"/>
            <a:ext cx="8632372" cy="3573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3388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3" name="5 Başlık"/>
          <p:cNvSpPr txBox="1">
            <a:spLocks/>
          </p:cNvSpPr>
          <p:nvPr/>
        </p:nvSpPr>
        <p:spPr>
          <a:xfrm>
            <a:off x="942975" y="925540"/>
            <a:ext cx="10880270" cy="70200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a:solidFill>
                  <a:schemeClr val="bg1">
                    <a:lumMod val="95000"/>
                    <a:lumOff val="5000"/>
                  </a:schemeClr>
                </a:solidFill>
                <a:latin typeface="Comic Sans MS" pitchFamily="66" charset="0"/>
                <a:cs typeface="Arial" pitchFamily="34" charset="0"/>
              </a:rPr>
              <a:t>_</a:t>
            </a:r>
            <a:r>
              <a:rPr lang="tr-TR" b="1" dirty="0" smtClean="0">
                <a:solidFill>
                  <a:schemeClr val="bg1">
                    <a:lumMod val="95000"/>
                    <a:lumOff val="5000"/>
                  </a:schemeClr>
                </a:solidFill>
                <a:latin typeface="Comic Sans MS" pitchFamily="66" charset="0"/>
                <a:cs typeface="Arial" pitchFamily="34" charset="0"/>
              </a:rPr>
              <a:t>Farklı etnik kökene sahip toplumların farklı kültür birikimlerini(</a:t>
            </a:r>
            <a:r>
              <a:rPr lang="tr-TR" b="1" dirty="0" err="1" smtClean="0">
                <a:solidFill>
                  <a:schemeClr val="bg1">
                    <a:lumMod val="95000"/>
                    <a:lumOff val="5000"/>
                  </a:schemeClr>
                </a:solidFill>
                <a:latin typeface="Comic Sans MS" pitchFamily="66" charset="0"/>
                <a:cs typeface="Arial" pitchFamily="34" charset="0"/>
              </a:rPr>
              <a:t>din,dil,gelenek,alışkanlık</a:t>
            </a:r>
            <a:r>
              <a:rPr lang="tr-TR" b="1" dirty="0" smtClean="0">
                <a:solidFill>
                  <a:schemeClr val="bg1">
                    <a:lumMod val="95000"/>
                    <a:lumOff val="5000"/>
                  </a:schemeClr>
                </a:solidFill>
                <a:latin typeface="Comic Sans MS" pitchFamily="66" charset="0"/>
                <a:cs typeface="Arial" pitchFamily="34" charset="0"/>
              </a:rPr>
              <a:t>)egemen kültür ve kimlik dokusu içinde eritip yok etmektir.</a:t>
            </a:r>
          </a:p>
        </p:txBody>
      </p:sp>
      <p:sp>
        <p:nvSpPr>
          <p:cNvPr id="12" name="5 Başlık"/>
          <p:cNvSpPr txBox="1">
            <a:spLocks/>
          </p:cNvSpPr>
          <p:nvPr/>
        </p:nvSpPr>
        <p:spPr>
          <a:xfrm>
            <a:off x="942975" y="366081"/>
            <a:ext cx="1704975" cy="381002"/>
          </a:xfrm>
          <a:prstGeom prst="rect">
            <a:avLst/>
          </a:prstGeom>
          <a:solidFill>
            <a:srgbClr val="0070C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Asimilasyon</a:t>
            </a:r>
            <a:endParaRPr lang="tr-TR" sz="2000" b="1" dirty="0">
              <a:solidFill>
                <a:schemeClr val="bg1"/>
              </a:solidFill>
              <a:latin typeface="Comic Sans MS" pitchFamily="66" charset="0"/>
              <a:cs typeface="Arial" pitchFamily="34" charset="0"/>
            </a:endParaRPr>
          </a:p>
        </p:txBody>
      </p:sp>
      <p:sp>
        <p:nvSpPr>
          <p:cNvPr id="9" name="5 Başlık"/>
          <p:cNvSpPr txBox="1">
            <a:spLocks/>
          </p:cNvSpPr>
          <p:nvPr/>
        </p:nvSpPr>
        <p:spPr>
          <a:xfrm>
            <a:off x="942975" y="1834371"/>
            <a:ext cx="10880270" cy="100056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lumMod val="95000"/>
                    <a:lumOff val="5000"/>
                  </a:schemeClr>
                </a:solidFill>
                <a:latin typeface="Comic Sans MS" pitchFamily="66" charset="0"/>
                <a:cs typeface="Arial" pitchFamily="34" charset="0"/>
              </a:rPr>
              <a:t>_Avrupalı sömürgeci devletler egemen oldukları coğrafyalarda kalıcılığı sağlamak için bir yandan ele geçirdikleri ülkelerin hafızalarını, tarihi ve kültürel eserlerini yok ederken kendi ve kültürlerini Hindistan, Çin ,Afrika gibi bölgelere yayarak bir asimilasyon politikası takip ettiler.</a:t>
            </a:r>
          </a:p>
        </p:txBody>
      </p:sp>
      <p:pic>
        <p:nvPicPr>
          <p:cNvPr id="4098" name="Picture 2" descr="C:\Users\YUSUF KEREM DUMAN\Desktop\z.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5464" y="3015343"/>
            <a:ext cx="6945993" cy="3419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3545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3" name="5 Başlık"/>
          <p:cNvSpPr txBox="1">
            <a:spLocks/>
          </p:cNvSpPr>
          <p:nvPr/>
        </p:nvSpPr>
        <p:spPr>
          <a:xfrm>
            <a:off x="942974" y="960550"/>
            <a:ext cx="11100707" cy="92268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b="1" dirty="0" smtClean="0">
                <a:solidFill>
                  <a:schemeClr val="bg1">
                    <a:lumMod val="95000"/>
                    <a:lumOff val="5000"/>
                  </a:schemeClr>
                </a:solidFill>
                <a:latin typeface="Comic Sans MS" pitchFamily="66" charset="0"/>
                <a:ea typeface="Times New Roman" pitchFamily="18" charset="0"/>
                <a:cs typeface="Arial" pitchFamily="34" charset="0"/>
              </a:rPr>
              <a:t>_Sanayi devrimi ile artan hammadde ve Pazar ihtiyacı bir yandan yeni sömürge anlayışına ve köleciliğin yaygınlaşmasına neden olurken diğer taraftan fabrikalarda ağır koşullarda çalışan işçi sınıfının örgütlenip çeşitli isyanların çıkmasına (1848 İhtilalleri) neden oldu.</a:t>
            </a:r>
            <a:endParaRPr lang="tr-TR" sz="2000" b="1" dirty="0">
              <a:solidFill>
                <a:schemeClr val="bg1">
                  <a:lumMod val="95000"/>
                  <a:lumOff val="5000"/>
                </a:schemeClr>
              </a:solidFill>
              <a:latin typeface="Comic Sans MS" pitchFamily="66" charset="0"/>
              <a:ea typeface="Times New Roman" pitchFamily="18" charset="0"/>
              <a:cs typeface="Arial" pitchFamily="34" charset="0"/>
            </a:endParaRPr>
          </a:p>
        </p:txBody>
      </p:sp>
      <p:sp>
        <p:nvSpPr>
          <p:cNvPr id="12" name="5 Başlık"/>
          <p:cNvSpPr txBox="1">
            <a:spLocks/>
          </p:cNvSpPr>
          <p:nvPr/>
        </p:nvSpPr>
        <p:spPr>
          <a:xfrm>
            <a:off x="942974" y="366081"/>
            <a:ext cx="3933826" cy="381002"/>
          </a:xfrm>
          <a:prstGeom prst="rect">
            <a:avLst/>
          </a:prstGeom>
          <a:solidFill>
            <a:srgbClr val="0070C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Hammadde ve Pazar İhtiyacı</a:t>
            </a:r>
            <a:endParaRPr lang="tr-TR" sz="2000" b="1" dirty="0">
              <a:solidFill>
                <a:schemeClr val="bg1"/>
              </a:solidFill>
              <a:latin typeface="Comic Sans MS" pitchFamily="66" charset="0"/>
              <a:cs typeface="Arial" pitchFamily="34" charset="0"/>
            </a:endParaRPr>
          </a:p>
        </p:txBody>
      </p:sp>
      <p:sp>
        <p:nvSpPr>
          <p:cNvPr id="14" name="5 Başlık"/>
          <p:cNvSpPr txBox="1">
            <a:spLocks/>
          </p:cNvSpPr>
          <p:nvPr/>
        </p:nvSpPr>
        <p:spPr>
          <a:xfrm>
            <a:off x="942973" y="2035630"/>
            <a:ext cx="11100707" cy="67491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b="1" dirty="0" smtClean="0">
                <a:solidFill>
                  <a:schemeClr val="bg1">
                    <a:lumMod val="95000"/>
                    <a:lumOff val="5000"/>
                  </a:schemeClr>
                </a:solidFill>
                <a:latin typeface="Comic Sans MS" pitchFamily="66" charset="0"/>
                <a:ea typeface="Times New Roman" pitchFamily="18" charset="0"/>
                <a:cs typeface="Arial" pitchFamily="34" charset="0"/>
              </a:rPr>
              <a:t>_Sanayileşme bir taraftan büyük şehirlere göçü hızlandırırken diğer yandan artan şehir nüfusu şehirlerde sosyal sorunlara neden oldu.</a:t>
            </a:r>
            <a:endParaRPr lang="tr-TR" sz="2000" b="1" dirty="0">
              <a:solidFill>
                <a:schemeClr val="bg1">
                  <a:lumMod val="95000"/>
                  <a:lumOff val="5000"/>
                </a:schemeClr>
              </a:solidFill>
              <a:latin typeface="Comic Sans MS" pitchFamily="66" charset="0"/>
              <a:ea typeface="Times New Roman" pitchFamily="18" charset="0"/>
              <a:cs typeface="Arial" pitchFamily="34" charset="0"/>
            </a:endParaRPr>
          </a:p>
        </p:txBody>
      </p:sp>
      <p:sp>
        <p:nvSpPr>
          <p:cNvPr id="15" name="5 Başlık"/>
          <p:cNvSpPr txBox="1">
            <a:spLocks/>
          </p:cNvSpPr>
          <p:nvPr/>
        </p:nvSpPr>
        <p:spPr>
          <a:xfrm>
            <a:off x="942975" y="2880681"/>
            <a:ext cx="7177768"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Osmanlı Ekonomisi Neden Dışa Bağımlı Hale Gelmiştir?</a:t>
            </a:r>
            <a:endParaRPr lang="tr-TR" sz="2000" b="1" dirty="0">
              <a:solidFill>
                <a:schemeClr val="bg1"/>
              </a:solidFill>
              <a:latin typeface="Comic Sans MS" pitchFamily="66" charset="0"/>
              <a:cs typeface="Arial" pitchFamily="34" charset="0"/>
            </a:endParaRPr>
          </a:p>
        </p:txBody>
      </p:sp>
      <p:sp>
        <p:nvSpPr>
          <p:cNvPr id="16" name="Dikdörtgen 15"/>
          <p:cNvSpPr/>
          <p:nvPr/>
        </p:nvSpPr>
        <p:spPr>
          <a:xfrm>
            <a:off x="647700" y="29695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5 Başlık"/>
          <p:cNvSpPr txBox="1">
            <a:spLocks/>
          </p:cNvSpPr>
          <p:nvPr/>
        </p:nvSpPr>
        <p:spPr>
          <a:xfrm>
            <a:off x="942975" y="4045269"/>
            <a:ext cx="11100707" cy="2181360"/>
          </a:xfrm>
          <a:prstGeom prst="rect">
            <a:avLst/>
          </a:prstGeom>
          <a:solidFill>
            <a:srgbClr val="FFFF00">
              <a:alpha val="42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_</a:t>
            </a:r>
            <a:r>
              <a:rPr lang="tr-TR" b="1" dirty="0" smtClean="0">
                <a:solidFill>
                  <a:schemeClr val="bg1"/>
                </a:solidFill>
                <a:latin typeface="Comic Sans MS" pitchFamily="66" charset="0"/>
                <a:ea typeface="Times New Roman" pitchFamily="18" charset="0"/>
                <a:cs typeface="Arial" pitchFamily="34" charset="0"/>
              </a:rPr>
              <a:t>18.Yüzyıldan itibaren Avrupa'da başlayan makineleşme hareketi Pazar ve hammadde ihtiyacını artırmıştır. Osmanlı Devleti´nin  bu gelişmeye ayak uyduramaması ve kapitülasyonların etkisiyle:</a:t>
            </a:r>
          </a:p>
          <a:p>
            <a:pPr lvl="0" indent="92075"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-İthalat artarken ihracat azalmıştır.</a:t>
            </a:r>
          </a:p>
          <a:p>
            <a:pPr lvl="0" indent="92075"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a:t>
            </a:r>
            <a:r>
              <a:rPr lang="tr-TR" b="1" dirty="0" smtClean="0">
                <a:solidFill>
                  <a:schemeClr val="bg1"/>
                </a:solidFill>
                <a:latin typeface="Comic Sans MS" pitchFamily="66" charset="0"/>
                <a:ea typeface="Times New Roman" pitchFamily="18" charset="0"/>
                <a:cs typeface="Arial" pitchFamily="34" charset="0"/>
              </a:rPr>
              <a:t>-Hammadde ihtiyacı artmış.</a:t>
            </a:r>
          </a:p>
          <a:p>
            <a:pPr lvl="0" indent="92075"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a:t>
            </a:r>
            <a:r>
              <a:rPr lang="tr-TR" b="1" dirty="0" smtClean="0">
                <a:solidFill>
                  <a:schemeClr val="bg1"/>
                </a:solidFill>
                <a:latin typeface="Comic Sans MS" pitchFamily="66" charset="0"/>
                <a:ea typeface="Times New Roman" pitchFamily="18" charset="0"/>
                <a:cs typeface="Arial" pitchFamily="34" charset="0"/>
              </a:rPr>
              <a:t>-Atölye tipi sanayi çökmüş işsizlik artmıştır.</a:t>
            </a:r>
          </a:p>
          <a:p>
            <a:pPr lvl="0" indent="92075"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a:t>
            </a:r>
            <a:r>
              <a:rPr lang="tr-TR" b="1" dirty="0" smtClean="0">
                <a:solidFill>
                  <a:schemeClr val="bg1"/>
                </a:solidFill>
                <a:latin typeface="Comic Sans MS" pitchFamily="66" charset="0"/>
                <a:ea typeface="Times New Roman" pitchFamily="18" charset="0"/>
                <a:cs typeface="Arial" pitchFamily="34" charset="0"/>
              </a:rPr>
              <a:t>-Loncalar önemini kaybetmiş.</a:t>
            </a:r>
          </a:p>
          <a:p>
            <a:pPr lvl="0" indent="92075"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-Osmanlı ülkesi Avrupa'nın açık pazarı haşine </a:t>
            </a:r>
            <a:r>
              <a:rPr lang="tr-TR" b="1" dirty="0">
                <a:solidFill>
                  <a:schemeClr val="bg1"/>
                </a:solidFill>
                <a:latin typeface="Comic Sans MS" pitchFamily="66" charset="0"/>
                <a:ea typeface="Times New Roman" pitchFamily="18" charset="0"/>
                <a:cs typeface="Arial" pitchFamily="34" charset="0"/>
              </a:rPr>
              <a:t>g</a:t>
            </a:r>
            <a:r>
              <a:rPr lang="tr-TR" b="1" dirty="0" smtClean="0">
                <a:solidFill>
                  <a:schemeClr val="bg1"/>
                </a:solidFill>
                <a:latin typeface="Comic Sans MS" pitchFamily="66" charset="0"/>
                <a:ea typeface="Times New Roman" pitchFamily="18" charset="0"/>
                <a:cs typeface="Arial" pitchFamily="34" charset="0"/>
              </a:rPr>
              <a:t>elmiştir.</a:t>
            </a:r>
            <a:endParaRPr lang="tr-TR" b="1" dirty="0">
              <a:solidFill>
                <a:schemeClr val="bg1"/>
              </a:solidFill>
              <a:latin typeface="Comic Sans MS" pitchFamily="66" charset="0"/>
              <a:ea typeface="Times New Roman" pitchFamily="18" charset="0"/>
              <a:cs typeface="Arial" pitchFamily="34" charset="0"/>
            </a:endParaRPr>
          </a:p>
        </p:txBody>
      </p:sp>
      <p:sp>
        <p:nvSpPr>
          <p:cNvPr id="20" name="5 Başlık"/>
          <p:cNvSpPr txBox="1">
            <a:spLocks/>
          </p:cNvSpPr>
          <p:nvPr/>
        </p:nvSpPr>
        <p:spPr>
          <a:xfrm>
            <a:off x="942974" y="3431429"/>
            <a:ext cx="3705225" cy="381002"/>
          </a:xfrm>
          <a:prstGeom prst="rect">
            <a:avLst/>
          </a:prstGeom>
          <a:solidFill>
            <a:srgbClr val="0070C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sz="2000" b="1" dirty="0" smtClean="0">
                <a:solidFill>
                  <a:schemeClr val="tx1"/>
                </a:solidFill>
                <a:latin typeface="Comic Sans MS" pitchFamily="66" charset="0"/>
                <a:ea typeface="Times New Roman" pitchFamily="18" charset="0"/>
                <a:cs typeface="Arial" pitchFamily="34" charset="0"/>
              </a:rPr>
              <a:t>1.Sanayi </a:t>
            </a:r>
            <a:r>
              <a:rPr lang="tr-TR" sz="2000" b="1" dirty="0">
                <a:solidFill>
                  <a:schemeClr val="tx1"/>
                </a:solidFill>
                <a:latin typeface="Comic Sans MS" pitchFamily="66" charset="0"/>
                <a:ea typeface="Times New Roman" pitchFamily="18" charset="0"/>
                <a:cs typeface="Arial" pitchFamily="34" charset="0"/>
              </a:rPr>
              <a:t>İnkılabının Etkisi</a:t>
            </a:r>
          </a:p>
        </p:txBody>
      </p:sp>
    </p:spTree>
    <p:extLst>
      <p:ext uri="{BB962C8B-B14F-4D97-AF65-F5344CB8AC3E}">
        <p14:creationId xmlns:p14="http://schemas.microsoft.com/office/powerpoint/2010/main" val="22872142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pic>
        <p:nvPicPr>
          <p:cNvPr id="5123" name="Picture 3" descr="C:\Users\YUSUF KEREM DUMAN\Desktop\Ekran Alıntısı.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756152"/>
            <a:ext cx="8610599" cy="454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302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7" name="5 Başlık"/>
          <p:cNvSpPr txBox="1">
            <a:spLocks/>
          </p:cNvSpPr>
          <p:nvPr/>
        </p:nvSpPr>
        <p:spPr>
          <a:xfrm>
            <a:off x="801686" y="824594"/>
            <a:ext cx="10987543" cy="100420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*Osmanlı </a:t>
            </a:r>
            <a:r>
              <a:rPr lang="tr-TR" b="1" dirty="0" smtClean="0">
                <a:solidFill>
                  <a:srgbClr val="FF0000"/>
                </a:solidFill>
                <a:latin typeface="Comic Sans MS" pitchFamily="66" charset="0"/>
                <a:cs typeface="Arial" pitchFamily="34" charset="0"/>
              </a:rPr>
              <a:t>ilk dış borcunu </a:t>
            </a:r>
            <a:r>
              <a:rPr lang="tr-TR" b="1" dirty="0" smtClean="0">
                <a:solidFill>
                  <a:schemeClr val="bg1"/>
                </a:solidFill>
                <a:latin typeface="Comic Sans MS" pitchFamily="66" charset="0"/>
                <a:cs typeface="Arial" pitchFamily="34" charset="0"/>
              </a:rPr>
              <a:t>1854 yılında Kırım Savaşı sırasında </a:t>
            </a:r>
            <a:r>
              <a:rPr lang="tr-TR" b="1" dirty="0" smtClean="0">
                <a:solidFill>
                  <a:srgbClr val="FF0000"/>
                </a:solidFill>
                <a:latin typeface="Comic Sans MS" pitchFamily="66" charset="0"/>
                <a:cs typeface="Arial" pitchFamily="34" charset="0"/>
              </a:rPr>
              <a:t>İngiltere'den</a:t>
            </a:r>
            <a:r>
              <a:rPr lang="tr-TR" b="1" dirty="0" smtClean="0">
                <a:solidFill>
                  <a:schemeClr val="bg1"/>
                </a:solidFill>
                <a:latin typeface="Comic Sans MS" pitchFamily="66" charset="0"/>
                <a:cs typeface="Arial" pitchFamily="34" charset="0"/>
              </a:rPr>
              <a:t> aldı.</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*Ağustos 1854´te bir sözleşme yaparak </a:t>
            </a:r>
            <a:r>
              <a:rPr lang="tr-TR" b="1" dirty="0" smtClean="0">
                <a:solidFill>
                  <a:srgbClr val="FF0000"/>
                </a:solidFill>
                <a:latin typeface="Comic Sans MS" pitchFamily="66" charset="0"/>
                <a:cs typeface="Arial" pitchFamily="34" charset="0"/>
              </a:rPr>
              <a:t>3.000.000</a:t>
            </a:r>
            <a:r>
              <a:rPr lang="tr-TR" b="1" dirty="0" smtClean="0">
                <a:solidFill>
                  <a:schemeClr val="bg1"/>
                </a:solidFill>
                <a:latin typeface="Comic Sans MS" pitchFamily="66" charset="0"/>
                <a:cs typeface="Arial" pitchFamily="34" charset="0"/>
              </a:rPr>
              <a:t> İngiliz lirası borç aldı.</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*Osmanlı tarihinde bu ilk borca </a:t>
            </a:r>
            <a:r>
              <a:rPr lang="tr-TR" b="1" dirty="0" smtClean="0">
                <a:solidFill>
                  <a:srgbClr val="FF0000"/>
                </a:solidFill>
                <a:latin typeface="Comic Sans MS" pitchFamily="66" charset="0"/>
                <a:cs typeface="Arial" pitchFamily="34" charset="0"/>
              </a:rPr>
              <a:t>Mısırdan</a:t>
            </a:r>
            <a:r>
              <a:rPr lang="tr-TR" b="1" dirty="0" smtClean="0">
                <a:solidFill>
                  <a:schemeClr val="bg1"/>
                </a:solidFill>
                <a:latin typeface="Comic Sans MS" pitchFamily="66" charset="0"/>
                <a:cs typeface="Arial" pitchFamily="34" charset="0"/>
              </a:rPr>
              <a:t> alınan vergiler karşılık gösterildi.</a:t>
            </a:r>
            <a:endParaRPr lang="tr-TR" b="1" dirty="0">
              <a:solidFill>
                <a:schemeClr val="bg1"/>
              </a:solidFill>
              <a:latin typeface="Comic Sans MS" pitchFamily="66" charset="0"/>
              <a:cs typeface="Arial" pitchFamily="34" charset="0"/>
            </a:endParaRPr>
          </a:p>
        </p:txBody>
      </p:sp>
      <p:sp>
        <p:nvSpPr>
          <p:cNvPr id="11" name="5 Başlık"/>
          <p:cNvSpPr txBox="1">
            <a:spLocks/>
          </p:cNvSpPr>
          <p:nvPr/>
        </p:nvSpPr>
        <p:spPr>
          <a:xfrm>
            <a:off x="801686" y="297375"/>
            <a:ext cx="3705225" cy="381002"/>
          </a:xfrm>
          <a:prstGeom prst="rect">
            <a:avLst/>
          </a:prstGeom>
          <a:solidFill>
            <a:srgbClr val="0070C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sz="2000" b="1" dirty="0" smtClean="0">
                <a:solidFill>
                  <a:schemeClr val="tx1"/>
                </a:solidFill>
                <a:latin typeface="Comic Sans MS" pitchFamily="66" charset="0"/>
                <a:ea typeface="Times New Roman" pitchFamily="18" charset="0"/>
                <a:cs typeface="Arial" pitchFamily="34" charset="0"/>
              </a:rPr>
              <a:t>2.Dış Borçlanmanın Etkisi</a:t>
            </a:r>
            <a:endParaRPr lang="tr-TR" sz="2000" b="1" dirty="0">
              <a:solidFill>
                <a:schemeClr val="tx1"/>
              </a:solidFill>
              <a:latin typeface="Comic Sans MS" pitchFamily="66" charset="0"/>
              <a:ea typeface="Times New Roman" pitchFamily="18" charset="0"/>
              <a:cs typeface="Arial" pitchFamily="34" charset="0"/>
            </a:endParaRPr>
          </a:p>
        </p:txBody>
      </p:sp>
      <p:sp>
        <p:nvSpPr>
          <p:cNvPr id="12" name="5 Başlık"/>
          <p:cNvSpPr txBox="1">
            <a:spLocks/>
          </p:cNvSpPr>
          <p:nvPr/>
        </p:nvSpPr>
        <p:spPr>
          <a:xfrm>
            <a:off x="801686" y="1981200"/>
            <a:ext cx="10987543" cy="100420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*Osmanlı </a:t>
            </a:r>
            <a:r>
              <a:rPr lang="tr-TR" b="1" dirty="0" smtClean="0">
                <a:solidFill>
                  <a:srgbClr val="FF0000"/>
                </a:solidFill>
                <a:latin typeface="Comic Sans MS" pitchFamily="66" charset="0"/>
                <a:cs typeface="Arial" pitchFamily="34" charset="0"/>
              </a:rPr>
              <a:t>İkinci borçlanmayı </a:t>
            </a:r>
            <a:r>
              <a:rPr lang="tr-TR" b="1" dirty="0" smtClean="0">
                <a:solidFill>
                  <a:schemeClr val="bg1"/>
                </a:solidFill>
                <a:latin typeface="Comic Sans MS" pitchFamily="66" charset="0"/>
                <a:cs typeface="Arial" pitchFamily="34" charset="0"/>
              </a:rPr>
              <a:t>İngiltere ve Fransa'nın kefaleti sağlanarak 1855´de </a:t>
            </a:r>
            <a:r>
              <a:rPr lang="tr-TR" b="1" dirty="0" smtClean="0">
                <a:solidFill>
                  <a:srgbClr val="FF0000"/>
                </a:solidFill>
                <a:latin typeface="Comic Sans MS" pitchFamily="66" charset="0"/>
                <a:cs typeface="Arial" pitchFamily="34" charset="0"/>
              </a:rPr>
              <a:t>Rotschild </a:t>
            </a:r>
            <a:r>
              <a:rPr lang="tr-TR" b="1" dirty="0" smtClean="0">
                <a:solidFill>
                  <a:schemeClr val="bg1"/>
                </a:solidFill>
                <a:latin typeface="Comic Sans MS" pitchFamily="66" charset="0"/>
                <a:cs typeface="Arial" pitchFamily="34" charset="0"/>
              </a:rPr>
              <a:t>kurumundan</a:t>
            </a:r>
            <a:r>
              <a:rPr lang="tr-TR" b="1" dirty="0" smtClean="0">
                <a:solidFill>
                  <a:srgbClr val="FF0000"/>
                </a:solidFill>
                <a:latin typeface="Comic Sans MS" pitchFamily="66" charset="0"/>
                <a:cs typeface="Arial" pitchFamily="34" charset="0"/>
              </a:rPr>
              <a:t> 5.000.000 </a:t>
            </a:r>
            <a:r>
              <a:rPr lang="tr-TR" b="1" dirty="0" smtClean="0">
                <a:solidFill>
                  <a:schemeClr val="bg1"/>
                </a:solidFill>
                <a:latin typeface="Comic Sans MS" pitchFamily="66" charset="0"/>
                <a:cs typeface="Arial" pitchFamily="34" charset="0"/>
              </a:rPr>
              <a:t>Sterlinlik bir sözleşme ile aldı.</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*Bu borca karşılık da </a:t>
            </a:r>
            <a:r>
              <a:rPr lang="tr-TR" b="1" dirty="0" smtClean="0">
                <a:solidFill>
                  <a:srgbClr val="FF0000"/>
                </a:solidFill>
                <a:latin typeface="Comic Sans MS" pitchFamily="66" charset="0"/>
                <a:cs typeface="Arial" pitchFamily="34" charset="0"/>
              </a:rPr>
              <a:t>İzmir ve Suriye </a:t>
            </a:r>
            <a:r>
              <a:rPr lang="tr-TR" b="1" dirty="0" smtClean="0">
                <a:solidFill>
                  <a:schemeClr val="bg1"/>
                </a:solidFill>
                <a:latin typeface="Comic Sans MS" pitchFamily="66" charset="0"/>
                <a:cs typeface="Arial" pitchFamily="34" charset="0"/>
              </a:rPr>
              <a:t>gümrüklerinin gelirleri gösterildi.</a:t>
            </a:r>
            <a:endParaRPr lang="tr-TR" b="1" dirty="0">
              <a:solidFill>
                <a:schemeClr val="bg1"/>
              </a:solidFill>
              <a:latin typeface="Comic Sans MS" pitchFamily="66" charset="0"/>
              <a:cs typeface="Arial" pitchFamily="34" charset="0"/>
            </a:endParaRPr>
          </a:p>
        </p:txBody>
      </p:sp>
      <p:sp>
        <p:nvSpPr>
          <p:cNvPr id="14" name="5 Başlık"/>
          <p:cNvSpPr txBox="1">
            <a:spLocks/>
          </p:cNvSpPr>
          <p:nvPr/>
        </p:nvSpPr>
        <p:spPr>
          <a:xfrm>
            <a:off x="801686" y="3137806"/>
            <a:ext cx="10987543" cy="100420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*Ayrıca sözleşme gereği alınacak paranın sadece savaş masraflarına karşılık kullanılması bunu kontrol etmek üzere İngiltere ve Fransa hükümetlerinin temsilcilerinde oluşan bir komisyonun kurulmasına karar verildi.</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 </a:t>
            </a:r>
            <a:endParaRPr lang="tr-TR" b="1" dirty="0">
              <a:solidFill>
                <a:schemeClr val="bg1"/>
              </a:solidFill>
              <a:latin typeface="Comic Sans MS" pitchFamily="66" charset="0"/>
              <a:cs typeface="Arial" pitchFamily="34" charset="0"/>
            </a:endParaRPr>
          </a:p>
        </p:txBody>
      </p:sp>
      <p:sp>
        <p:nvSpPr>
          <p:cNvPr id="15" name="5 Başlık"/>
          <p:cNvSpPr txBox="1">
            <a:spLocks/>
          </p:cNvSpPr>
          <p:nvPr/>
        </p:nvSpPr>
        <p:spPr>
          <a:xfrm>
            <a:off x="801686" y="4269920"/>
            <a:ext cx="7776258" cy="38916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*Bu komisyona </a:t>
            </a:r>
            <a:r>
              <a:rPr lang="tr-TR" b="1" dirty="0" smtClean="0">
                <a:solidFill>
                  <a:srgbClr val="FF0000"/>
                </a:solidFill>
                <a:latin typeface="Comic Sans MS" pitchFamily="66" charset="0"/>
                <a:cs typeface="Arial" pitchFamily="34" charset="0"/>
              </a:rPr>
              <a:t>Duyun-u Umumiye </a:t>
            </a:r>
            <a:r>
              <a:rPr lang="tr-TR" b="1" dirty="0" smtClean="0">
                <a:solidFill>
                  <a:schemeClr val="bg1"/>
                </a:solidFill>
                <a:latin typeface="Comic Sans MS" pitchFamily="66" charset="0"/>
                <a:cs typeface="Arial" pitchFamily="34" charset="0"/>
              </a:rPr>
              <a:t>(genel borçlar idaresi)denildi.</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172155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7" name="5 Başlık"/>
          <p:cNvSpPr txBox="1">
            <a:spLocks/>
          </p:cNvSpPr>
          <p:nvPr/>
        </p:nvSpPr>
        <p:spPr>
          <a:xfrm>
            <a:off x="801686" y="824594"/>
            <a:ext cx="10987543" cy="71029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*1881´de alacaklı temsilcilerden oluşan bu kurum İstanbul'da kurulmuş zamanla devletin bazı gelirlerine el koyup doğrudan kendisi toplayarak alacaklılara dağıtmıştır.</a:t>
            </a:r>
            <a:endParaRPr lang="tr-TR" b="1" dirty="0">
              <a:solidFill>
                <a:schemeClr val="bg1"/>
              </a:solidFill>
              <a:latin typeface="Comic Sans MS" pitchFamily="66" charset="0"/>
              <a:cs typeface="Arial" pitchFamily="34" charset="0"/>
            </a:endParaRPr>
          </a:p>
        </p:txBody>
      </p:sp>
      <p:sp>
        <p:nvSpPr>
          <p:cNvPr id="11" name="5 Başlık"/>
          <p:cNvSpPr txBox="1">
            <a:spLocks/>
          </p:cNvSpPr>
          <p:nvPr/>
        </p:nvSpPr>
        <p:spPr>
          <a:xfrm>
            <a:off x="801686" y="297375"/>
            <a:ext cx="5893028" cy="381002"/>
          </a:xfrm>
          <a:prstGeom prst="rect">
            <a:avLst/>
          </a:prstGeom>
          <a:solidFill>
            <a:srgbClr val="0070C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sz="2000" b="1" dirty="0" smtClean="0">
                <a:solidFill>
                  <a:schemeClr val="tx1"/>
                </a:solidFill>
                <a:latin typeface="Comic Sans MS" pitchFamily="66" charset="0"/>
                <a:ea typeface="Times New Roman" pitchFamily="18" charset="0"/>
                <a:cs typeface="Arial" pitchFamily="34" charset="0"/>
              </a:rPr>
              <a:t>3.Duyun-u Umumiye (Genel Borçlar)İdaresi</a:t>
            </a:r>
            <a:endParaRPr lang="tr-TR" sz="2000" b="1" dirty="0">
              <a:solidFill>
                <a:schemeClr val="tx1"/>
              </a:solidFill>
              <a:latin typeface="Comic Sans MS" pitchFamily="66" charset="0"/>
              <a:ea typeface="Times New Roman" pitchFamily="18" charset="0"/>
              <a:cs typeface="Arial" pitchFamily="34" charset="0"/>
            </a:endParaRPr>
          </a:p>
        </p:txBody>
      </p:sp>
      <p:sp>
        <p:nvSpPr>
          <p:cNvPr id="15" name="5 Başlık"/>
          <p:cNvSpPr txBox="1">
            <a:spLocks/>
          </p:cNvSpPr>
          <p:nvPr/>
        </p:nvSpPr>
        <p:spPr>
          <a:xfrm>
            <a:off x="801685" y="1679119"/>
            <a:ext cx="10987543" cy="65042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*Yüksek faizle alınan borçlar zamanında ödenemez duruma gelince devlet </a:t>
            </a:r>
            <a:r>
              <a:rPr lang="tr-TR" b="1" dirty="0" smtClean="0">
                <a:solidFill>
                  <a:srgbClr val="FF0000"/>
                </a:solidFill>
                <a:latin typeface="Comic Sans MS" pitchFamily="66" charset="0"/>
                <a:cs typeface="Arial" pitchFamily="34" charset="0"/>
              </a:rPr>
              <a:t>Muharrem Kanunnamesi ile iflasını açıklamıştır.</a:t>
            </a:r>
            <a:endParaRPr lang="tr-TR" b="1" dirty="0">
              <a:solidFill>
                <a:srgbClr val="FF0000"/>
              </a:solidFill>
              <a:latin typeface="Comic Sans MS" pitchFamily="66" charset="0"/>
              <a:cs typeface="Arial" pitchFamily="34" charset="0"/>
            </a:endParaRPr>
          </a:p>
        </p:txBody>
      </p:sp>
      <p:sp>
        <p:nvSpPr>
          <p:cNvPr id="8" name="5 Başlık"/>
          <p:cNvSpPr txBox="1">
            <a:spLocks/>
          </p:cNvSpPr>
          <p:nvPr/>
        </p:nvSpPr>
        <p:spPr>
          <a:xfrm>
            <a:off x="801685" y="2473775"/>
            <a:ext cx="10987543" cy="65042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Duyun-u Umumiye İdaresinin varlığı Osmanlı devletinin egemenlik ve bağımsızlık haklarına aykırıdır. </a:t>
            </a:r>
            <a:endParaRPr lang="tr-TR" b="1" dirty="0">
              <a:solidFill>
                <a:schemeClr val="bg1"/>
              </a:solidFill>
              <a:latin typeface="Comic Sans MS" pitchFamily="66" charset="0"/>
              <a:cs typeface="Arial" pitchFamily="34" charset="0"/>
            </a:endParaRPr>
          </a:p>
        </p:txBody>
      </p:sp>
      <p:sp>
        <p:nvSpPr>
          <p:cNvPr id="9" name="5 Başlık"/>
          <p:cNvSpPr txBox="1">
            <a:spLocks/>
          </p:cNvSpPr>
          <p:nvPr/>
        </p:nvSpPr>
        <p:spPr>
          <a:xfrm>
            <a:off x="801684" y="3276598"/>
            <a:ext cx="10987543" cy="65042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Duyun-u Umumiye İdaresi Lozan Antlaşması ile kaldırılmış ve böylece bağımsızlığı sağlama yönünde önemli bir adım atılmıştır.</a:t>
            </a:r>
            <a:endParaRPr lang="tr-TR" b="1" dirty="0">
              <a:solidFill>
                <a:schemeClr val="bg1"/>
              </a:solidFill>
              <a:latin typeface="Comic Sans MS" pitchFamily="66" charset="0"/>
              <a:cs typeface="Arial" pitchFamily="34" charset="0"/>
            </a:endParaRPr>
          </a:p>
        </p:txBody>
      </p:sp>
      <p:pic>
        <p:nvPicPr>
          <p:cNvPr id="6146" name="Picture 2" descr="C:\Users\YUSUF KEREM DUMAN\Desktop\Ekran Alıntısı.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4842" y="4049811"/>
            <a:ext cx="7217229" cy="2598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8765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7" name="5 Başlık"/>
          <p:cNvSpPr txBox="1">
            <a:spLocks/>
          </p:cNvSpPr>
          <p:nvPr/>
        </p:nvSpPr>
        <p:spPr>
          <a:xfrm>
            <a:off x="942975" y="366081"/>
            <a:ext cx="5381625"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Osmanlı Devleti'nde Ekonomide Yenileşme</a:t>
            </a:r>
            <a:endParaRPr lang="tr-TR" sz="2000" b="1" dirty="0">
              <a:solidFill>
                <a:schemeClr val="bg1"/>
              </a:solidFill>
              <a:latin typeface="Comic Sans MS" pitchFamily="66" charset="0"/>
              <a:cs typeface="Arial" pitchFamily="34" charset="0"/>
            </a:endParaRPr>
          </a:p>
        </p:txBody>
      </p:sp>
      <p:sp>
        <p:nvSpPr>
          <p:cNvPr id="8" name="5 Başlık"/>
          <p:cNvSpPr txBox="1">
            <a:spLocks/>
          </p:cNvSpPr>
          <p:nvPr/>
        </p:nvSpPr>
        <p:spPr>
          <a:xfrm>
            <a:off x="942975" y="928747"/>
            <a:ext cx="3400425" cy="381002"/>
          </a:xfrm>
          <a:prstGeom prst="rect">
            <a:avLst/>
          </a:prstGeom>
          <a:solidFill>
            <a:srgbClr val="0070C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sz="2000" b="1" dirty="0" smtClean="0">
                <a:solidFill>
                  <a:schemeClr val="tx1"/>
                </a:solidFill>
                <a:latin typeface="Comic Sans MS" pitchFamily="66" charset="0"/>
                <a:ea typeface="Times New Roman" pitchFamily="18" charset="0"/>
                <a:cs typeface="Arial" pitchFamily="34" charset="0"/>
              </a:rPr>
              <a:t>Islahı Sanayi Komisyonu</a:t>
            </a:r>
            <a:endParaRPr lang="tr-TR" sz="2000" b="1" dirty="0">
              <a:solidFill>
                <a:schemeClr val="tx1"/>
              </a:solidFill>
              <a:latin typeface="Comic Sans MS" pitchFamily="66" charset="0"/>
              <a:ea typeface="Times New Roman" pitchFamily="18" charset="0"/>
              <a:cs typeface="Arial" pitchFamily="34" charset="0"/>
            </a:endParaRPr>
          </a:p>
        </p:txBody>
      </p:sp>
      <p:sp>
        <p:nvSpPr>
          <p:cNvPr id="13" name="5 Başlık"/>
          <p:cNvSpPr txBox="1">
            <a:spLocks/>
          </p:cNvSpPr>
          <p:nvPr/>
        </p:nvSpPr>
        <p:spPr>
          <a:xfrm>
            <a:off x="942974" y="1434195"/>
            <a:ext cx="10987543" cy="100420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_Önemini kaybeden Lonca ve Gedik sisteminin sona ermesiyle ticaret ve sanayi odalarının kuruluşu arasındaki sürede, yerli sanayiyi korumaya ve geliştirmeye yönelik işlevi olan bir kurumdur.</a:t>
            </a:r>
            <a:endParaRPr lang="tr-TR" b="1" dirty="0">
              <a:solidFill>
                <a:schemeClr val="bg1"/>
              </a:solidFill>
              <a:latin typeface="Comic Sans MS" pitchFamily="66" charset="0"/>
              <a:cs typeface="Arial" pitchFamily="34" charset="0"/>
            </a:endParaRPr>
          </a:p>
        </p:txBody>
      </p:sp>
      <p:pic>
        <p:nvPicPr>
          <p:cNvPr id="7171" name="Picture 3" descr="C:\Users\YUSUF KEREM DUMAN\Desktop\Ekran Alıntısı.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975" y="2607129"/>
            <a:ext cx="5272768" cy="379104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YUSUF KEREM DUMAN\Desktop\z.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6745" y="2628217"/>
            <a:ext cx="5493772" cy="1029383"/>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YUSUF KEREM DUMAN\Desktop\Ekran Alıntısı.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6745" y="3831771"/>
            <a:ext cx="5493772" cy="294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510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7" name="5 Başlık"/>
          <p:cNvSpPr txBox="1">
            <a:spLocks/>
          </p:cNvSpPr>
          <p:nvPr/>
        </p:nvSpPr>
        <p:spPr>
          <a:xfrm>
            <a:off x="942975" y="366081"/>
            <a:ext cx="6568168"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cs typeface="Arial" pitchFamily="34" charset="0"/>
              </a:rPr>
              <a:t>İttihat Terakki Yönetiminin Milli Ekonomi Politikası</a:t>
            </a:r>
            <a:endParaRPr lang="tr-TR" sz="2000" b="1" dirty="0">
              <a:solidFill>
                <a:schemeClr val="bg1"/>
              </a:solidFill>
              <a:latin typeface="Comic Sans MS" pitchFamily="66" charset="0"/>
              <a:cs typeface="Arial" pitchFamily="34" charset="0"/>
            </a:endParaRPr>
          </a:p>
        </p:txBody>
      </p:sp>
      <p:sp>
        <p:nvSpPr>
          <p:cNvPr id="13" name="5 Başlık"/>
          <p:cNvSpPr txBox="1">
            <a:spLocks/>
          </p:cNvSpPr>
          <p:nvPr/>
        </p:nvSpPr>
        <p:spPr>
          <a:xfrm>
            <a:off x="942975" y="932091"/>
            <a:ext cx="10987543" cy="468493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_İttihat Terakki yönetimi siyasal milliyetçilik yanında ekonomik milliyetçilik fikrini de geliştirmiştir.</a:t>
            </a:r>
          </a:p>
          <a:p>
            <a:pPr lvl="0" eaLnBrk="0" fontAlgn="base" hangingPunct="0">
              <a:spcBef>
                <a:spcPct val="0"/>
              </a:spcBef>
              <a:spcAft>
                <a:spcPct val="0"/>
              </a:spcAft>
            </a:pPr>
            <a:endParaRPr lang="tr-TR" b="1" dirty="0" smtClean="0">
              <a:solidFill>
                <a:srgbClr val="FF0000"/>
              </a:solidFill>
              <a:latin typeface="Comic Sans MS" pitchFamily="66" charset="0"/>
              <a:cs typeface="Arial" pitchFamily="34" charset="0"/>
            </a:endParaRPr>
          </a:p>
          <a:p>
            <a:pPr lvl="0" eaLnBrk="0" fontAlgn="base" hangingPunct="0">
              <a:spcBef>
                <a:spcPct val="0"/>
              </a:spcBef>
              <a:spcAft>
                <a:spcPct val="0"/>
              </a:spcAft>
            </a:pPr>
            <a:r>
              <a:rPr lang="tr-TR" b="1" dirty="0" smtClean="0">
                <a:solidFill>
                  <a:srgbClr val="FF0000"/>
                </a:solidFill>
                <a:latin typeface="Comic Sans MS" pitchFamily="66" charset="0"/>
                <a:cs typeface="Arial" pitchFamily="34" charset="0"/>
              </a:rPr>
              <a:t>Temel </a:t>
            </a:r>
            <a:r>
              <a:rPr lang="tr-TR" b="1" dirty="0" smtClean="0">
                <a:solidFill>
                  <a:srgbClr val="FF0000"/>
                </a:solidFill>
                <a:latin typeface="Comic Sans MS" pitchFamily="66" charset="0"/>
                <a:cs typeface="Arial" pitchFamily="34" charset="0"/>
              </a:rPr>
              <a:t>Politikaları:</a:t>
            </a:r>
            <a:endParaRPr lang="tr-TR" b="1" dirty="0">
              <a:solidFill>
                <a:srgbClr val="FF0000"/>
              </a:solidFill>
              <a:latin typeface="Comic Sans MS" pitchFamily="66" charset="0"/>
              <a:cs typeface="Arial" pitchFamily="34" charset="0"/>
            </a:endParaRP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*Yeni bir ulusal burjuvazi oluşturulmaya çalışmıştır. Bunun için çeşitli kentlerdeki yiyecek temini, çeşitli askeri malzeme satın alınması gibi konularda bir takım </a:t>
            </a:r>
            <a:r>
              <a:rPr lang="tr-TR" b="1" dirty="0" smtClean="0">
                <a:solidFill>
                  <a:srgbClr val="FF0000"/>
                </a:solidFill>
                <a:latin typeface="Comic Sans MS" pitchFamily="66" charset="0"/>
                <a:cs typeface="Arial" pitchFamily="34" charset="0"/>
              </a:rPr>
              <a:t>yerli ailelere </a:t>
            </a:r>
            <a:r>
              <a:rPr lang="tr-TR" b="1" dirty="0" smtClean="0">
                <a:solidFill>
                  <a:schemeClr val="bg1"/>
                </a:solidFill>
                <a:latin typeface="Comic Sans MS" pitchFamily="66" charset="0"/>
                <a:cs typeface="Arial" pitchFamily="34" charset="0"/>
              </a:rPr>
              <a:t>ayrıcalık verildi.</a:t>
            </a:r>
          </a:p>
          <a:p>
            <a:pPr lvl="0" eaLnBrk="0" fontAlgn="base" hangingPunct="0">
              <a:spcBef>
                <a:spcPct val="0"/>
              </a:spcBef>
              <a:spcAft>
                <a:spcPct val="0"/>
              </a:spcAft>
            </a:pPr>
            <a:endParaRPr lang="tr-TR" b="1" dirty="0" smtClean="0">
              <a:solidFill>
                <a:srgbClr val="0070C0"/>
              </a:solidFill>
              <a:latin typeface="Comic Sans MS" pitchFamily="66" charset="0"/>
              <a:cs typeface="Arial" pitchFamily="34" charset="0"/>
            </a:endParaRPr>
          </a:p>
          <a:p>
            <a:pPr lvl="0" eaLnBrk="0" fontAlgn="base" hangingPunct="0">
              <a:spcBef>
                <a:spcPct val="0"/>
              </a:spcBef>
              <a:spcAft>
                <a:spcPct val="0"/>
              </a:spcAft>
            </a:pPr>
            <a:r>
              <a:rPr lang="tr-TR" b="1" dirty="0" smtClean="0">
                <a:solidFill>
                  <a:srgbClr val="0070C0"/>
                </a:solidFill>
                <a:latin typeface="Comic Sans MS" pitchFamily="66" charset="0"/>
                <a:cs typeface="Arial" pitchFamily="34" charset="0"/>
              </a:rPr>
              <a:t>*</a:t>
            </a:r>
            <a:r>
              <a:rPr lang="tr-TR" b="1" dirty="0" smtClean="0">
                <a:solidFill>
                  <a:srgbClr val="0070C0"/>
                </a:solidFill>
                <a:latin typeface="Comic Sans MS" pitchFamily="66" charset="0"/>
                <a:cs typeface="Arial" pitchFamily="34" charset="0"/>
              </a:rPr>
              <a:t>Yabancı Şirketlere:</a:t>
            </a:r>
          </a:p>
          <a:p>
            <a:pPr lvl="0" eaLnBrk="0" fontAlgn="base" hangingPunct="0">
              <a:spcBef>
                <a:spcPct val="0"/>
              </a:spcBef>
              <a:spcAft>
                <a:spcPct val="0"/>
              </a:spcAft>
            </a:pPr>
            <a:r>
              <a:rPr lang="tr-TR" b="1" dirty="0">
                <a:solidFill>
                  <a:schemeClr val="bg1"/>
                </a:solidFill>
                <a:latin typeface="Comic Sans MS" pitchFamily="66" charset="0"/>
                <a:cs typeface="Arial" pitchFamily="34" charset="0"/>
              </a:rPr>
              <a:t>	</a:t>
            </a:r>
            <a:r>
              <a:rPr lang="tr-TR" b="1" dirty="0" smtClean="0">
                <a:solidFill>
                  <a:schemeClr val="bg1"/>
                </a:solidFill>
                <a:latin typeface="Comic Sans MS" pitchFamily="66" charset="0"/>
                <a:cs typeface="Arial" pitchFamily="34" charset="0"/>
              </a:rPr>
              <a:t>_Osmanlı yasalarına bağlılık getirilmiş.</a:t>
            </a:r>
          </a:p>
          <a:p>
            <a:pPr lvl="0" eaLnBrk="0" fontAlgn="base" hangingPunct="0">
              <a:spcBef>
                <a:spcPct val="0"/>
              </a:spcBef>
              <a:spcAft>
                <a:spcPct val="0"/>
              </a:spcAft>
            </a:pPr>
            <a:r>
              <a:rPr lang="tr-TR" b="1" dirty="0">
                <a:solidFill>
                  <a:schemeClr val="bg1"/>
                </a:solidFill>
                <a:latin typeface="Comic Sans MS" pitchFamily="66" charset="0"/>
                <a:cs typeface="Arial" pitchFamily="34" charset="0"/>
              </a:rPr>
              <a:t>	</a:t>
            </a:r>
            <a:r>
              <a:rPr lang="tr-TR" b="1" dirty="0" smtClean="0">
                <a:solidFill>
                  <a:schemeClr val="bg1"/>
                </a:solidFill>
                <a:latin typeface="Comic Sans MS" pitchFamily="66" charset="0"/>
                <a:cs typeface="Arial" pitchFamily="34" charset="0"/>
              </a:rPr>
              <a:t>_Türk personel çalıştırma şartı getirilmiş.</a:t>
            </a:r>
          </a:p>
          <a:p>
            <a:pPr lvl="0" eaLnBrk="0" fontAlgn="base" hangingPunct="0">
              <a:spcBef>
                <a:spcPct val="0"/>
              </a:spcBef>
              <a:spcAft>
                <a:spcPct val="0"/>
              </a:spcAft>
            </a:pPr>
            <a:r>
              <a:rPr lang="tr-TR" b="1" dirty="0">
                <a:solidFill>
                  <a:schemeClr val="bg1"/>
                </a:solidFill>
                <a:latin typeface="Comic Sans MS" pitchFamily="66" charset="0"/>
                <a:cs typeface="Arial" pitchFamily="34" charset="0"/>
              </a:rPr>
              <a:t>	</a:t>
            </a:r>
            <a:r>
              <a:rPr lang="tr-TR" b="1" dirty="0" smtClean="0">
                <a:solidFill>
                  <a:schemeClr val="bg1"/>
                </a:solidFill>
                <a:latin typeface="Comic Sans MS" pitchFamily="66" charset="0"/>
                <a:cs typeface="Arial" pitchFamily="34" charset="0"/>
              </a:rPr>
              <a:t>_Türkçe kayıt tutma ve Türkçe tabela kullanma zorunluluğu getirildi.</a:t>
            </a:r>
          </a:p>
          <a:p>
            <a:pPr lvl="0" eaLnBrk="0" fontAlgn="base" hangingPunct="0">
              <a:spcBef>
                <a:spcPct val="0"/>
              </a:spcBef>
              <a:spcAft>
                <a:spcPct val="0"/>
              </a:spcAft>
            </a:pPr>
            <a:endParaRPr lang="tr-TR" b="1" dirty="0" smtClean="0">
              <a:solidFill>
                <a:srgbClr val="0070C0"/>
              </a:solidFill>
              <a:latin typeface="Comic Sans MS" pitchFamily="66" charset="0"/>
              <a:cs typeface="Arial" pitchFamily="34" charset="0"/>
            </a:endParaRPr>
          </a:p>
          <a:p>
            <a:pPr lvl="0" eaLnBrk="0" fontAlgn="base" hangingPunct="0">
              <a:spcBef>
                <a:spcPct val="0"/>
              </a:spcBef>
              <a:spcAft>
                <a:spcPct val="0"/>
              </a:spcAft>
            </a:pPr>
            <a:r>
              <a:rPr lang="tr-TR" b="1" dirty="0" smtClean="0">
                <a:solidFill>
                  <a:srgbClr val="0070C0"/>
                </a:solidFill>
                <a:latin typeface="Comic Sans MS" pitchFamily="66" charset="0"/>
                <a:cs typeface="Arial" pitchFamily="34" charset="0"/>
              </a:rPr>
              <a:t>*</a:t>
            </a:r>
            <a:r>
              <a:rPr lang="tr-TR" b="1" dirty="0" smtClean="0">
                <a:solidFill>
                  <a:srgbClr val="0070C0"/>
                </a:solidFill>
                <a:latin typeface="Comic Sans MS" pitchFamily="66" charset="0"/>
                <a:cs typeface="Arial" pitchFamily="34" charset="0"/>
              </a:rPr>
              <a:t>Teşvik Kanunu 1914 :</a:t>
            </a:r>
          </a:p>
          <a:p>
            <a:pPr lvl="0" eaLnBrk="0" fontAlgn="base" hangingPunct="0">
              <a:spcBef>
                <a:spcPct val="0"/>
              </a:spcBef>
              <a:spcAft>
                <a:spcPct val="0"/>
              </a:spcAft>
            </a:pPr>
            <a:r>
              <a:rPr lang="tr-TR" b="1" dirty="0">
                <a:solidFill>
                  <a:srgbClr val="0070C0"/>
                </a:solidFill>
                <a:latin typeface="Comic Sans MS" pitchFamily="66" charset="0"/>
                <a:cs typeface="Arial" pitchFamily="34" charset="0"/>
              </a:rPr>
              <a:t>	</a:t>
            </a:r>
            <a:r>
              <a:rPr lang="tr-TR" b="1" dirty="0" smtClean="0">
                <a:solidFill>
                  <a:srgbClr val="0070C0"/>
                </a:solidFill>
                <a:latin typeface="Comic Sans MS" pitchFamily="66" charset="0"/>
                <a:cs typeface="Arial" pitchFamily="34" charset="0"/>
              </a:rPr>
              <a:t>_</a:t>
            </a:r>
            <a:r>
              <a:rPr lang="tr-TR" b="1" dirty="0" smtClean="0">
                <a:solidFill>
                  <a:schemeClr val="bg1"/>
                </a:solidFill>
                <a:latin typeface="Comic Sans MS" pitchFamily="66" charset="0"/>
                <a:cs typeface="Arial" pitchFamily="34" charset="0"/>
              </a:rPr>
              <a:t>Fabrika kurmak isteyenlere arsa vermek ve onları vergiden muaf tutmak için yürürlüğe konuldu ama aynı yıl I.Dünya savaşının başlamasıyla bu kanun yürürlükten kalktı.</a:t>
            </a:r>
          </a:p>
          <a:p>
            <a:pPr lvl="0" eaLnBrk="0" fontAlgn="base" hangingPunct="0">
              <a:spcBef>
                <a:spcPct val="0"/>
              </a:spcBef>
              <a:spcAft>
                <a:spcPct val="0"/>
              </a:spcAft>
            </a:pP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3898343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6584</TotalTime>
  <Words>616</Words>
  <Application>Microsoft Office PowerPoint</Application>
  <PresentationFormat>Özel</PresentationFormat>
  <Paragraphs>83</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TARİHİ</dc:title>
  <dc:creator>Md.Yrd. İ. Kapkara</dc:creator>
  <cp:lastModifiedBy>YUSUF KEREM DUMAN</cp:lastModifiedBy>
  <cp:revision>648</cp:revision>
  <dcterms:created xsi:type="dcterms:W3CDTF">2017-03-01T11:19:29Z</dcterms:created>
  <dcterms:modified xsi:type="dcterms:W3CDTF">2019-09-22T11:08:25Z</dcterms:modified>
</cp:coreProperties>
</file>