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  <p:sldMasterId id="2147484323" r:id="rId2"/>
  </p:sldMasterIdLst>
  <p:notesMasterIdLst>
    <p:notesMasterId r:id="rId30"/>
  </p:notesMasterIdLst>
  <p:sldIdLst>
    <p:sldId id="257" r:id="rId3"/>
    <p:sldId id="416" r:id="rId4"/>
    <p:sldId id="420" r:id="rId5"/>
    <p:sldId id="376" r:id="rId6"/>
    <p:sldId id="423" r:id="rId7"/>
    <p:sldId id="424" r:id="rId8"/>
    <p:sldId id="427" r:id="rId9"/>
    <p:sldId id="426" r:id="rId10"/>
    <p:sldId id="425" r:id="rId11"/>
    <p:sldId id="428" r:id="rId12"/>
    <p:sldId id="431" r:id="rId13"/>
    <p:sldId id="432" r:id="rId14"/>
    <p:sldId id="433" r:id="rId15"/>
    <p:sldId id="435" r:id="rId16"/>
    <p:sldId id="436" r:id="rId17"/>
    <p:sldId id="437" r:id="rId18"/>
    <p:sldId id="438" r:id="rId19"/>
    <p:sldId id="439" r:id="rId20"/>
    <p:sldId id="440" r:id="rId21"/>
    <p:sldId id="441" r:id="rId22"/>
    <p:sldId id="442" r:id="rId23"/>
    <p:sldId id="443" r:id="rId24"/>
    <p:sldId id="444" r:id="rId25"/>
    <p:sldId id="445" r:id="rId26"/>
    <p:sldId id="446" r:id="rId27"/>
    <p:sldId id="447" r:id="rId28"/>
    <p:sldId id="448" r:id="rId2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Orta Stil 1 - Vurgu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0" d="100"/>
          <a:sy n="70" d="100"/>
        </p:scale>
        <p:origin x="-58" y="-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304B53-6AA7-4C72-921E-9F79250CC82C}" type="datetimeFigureOut">
              <a:rPr lang="tr-TR" smtClean="0"/>
              <a:t>6.9.2019</a:t>
            </a:fld>
            <a:endParaRPr lang="tr-TR" dirty="0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D587F0-6448-438E-854D-3DF70B1C4148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11138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587F0-6448-438E-854D-3DF70B1C4148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23986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587F0-6448-438E-854D-3DF70B1C4148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43136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587F0-6448-438E-854D-3DF70B1C4148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43136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587F0-6448-438E-854D-3DF70B1C4148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43136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587F0-6448-438E-854D-3DF70B1C4148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43136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587F0-6448-438E-854D-3DF70B1C4148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43136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587F0-6448-438E-854D-3DF70B1C4148}" type="slidenum">
              <a:rPr lang="tr-TR" smtClean="0"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43136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587F0-6448-438E-854D-3DF70B1C4148}" type="slidenum">
              <a:rPr lang="tr-TR" smtClean="0"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43136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587F0-6448-438E-854D-3DF70B1C4148}" type="slidenum">
              <a:rPr lang="tr-TR" smtClean="0"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43136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587F0-6448-438E-854D-3DF70B1C4148}" type="slidenum">
              <a:rPr lang="tr-TR" smtClean="0"/>
              <a:t>25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543136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587F0-6448-438E-854D-3DF70B1C4148}" type="slidenum">
              <a:rPr lang="tr-TR" smtClean="0"/>
              <a:t>26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543136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587F0-6448-438E-854D-3DF70B1C4148}" type="slidenum">
              <a:rPr lang="tr-TR" smtClean="0"/>
              <a:t>27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54313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914400" y="2131744"/>
            <a:ext cx="103632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/>
              <a:t>6.9.2019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57841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/>
              <a:t>6.9.2019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22408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63084" y="440821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/>
              <a:t>6.9.2019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38868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/>
              <a:t>6.9.2019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44835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9424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9424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/>
              <a:t>6.9.2019</a:t>
            </a:fld>
            <a:endParaRPr lang="tr-TR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16314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/>
              <a:t>6.9.2019</a:t>
            </a:fld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05227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/>
              <a:t>6.9.2019</a:t>
            </a:fld>
            <a:endParaRPr lang="tr-TR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34982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766733" y="27436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/>
              <a:t>6.9.2019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29249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/>
              <a:t>6.9.2019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18195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/>
              <a:t>6.9.2019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60559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11785600" y="275957"/>
            <a:ext cx="36576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12800" y="275957"/>
            <a:ext cx="107696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/>
              <a:t>6.9.2019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24680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914400" y="2131830"/>
            <a:ext cx="103632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6.9.2019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3229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6.9.2019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984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63084" y="44083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6.9.2019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1101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6.9.2019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3425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94304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94304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6.9.2019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7509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6.9.2019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2077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6.9.2019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0239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766733" y="2744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6.9.2019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3024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6.9.2019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8957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6.9.2019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5803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11785600" y="276043"/>
            <a:ext cx="36576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12800" y="276043"/>
            <a:ext cx="107696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6.9.2019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22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09600" y="635766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1C25E4-5791-4E22-A724-63D5B07CD8FA}" type="datetimeFigureOut">
              <a:rPr lang="tr-TR" smtClean="0"/>
              <a:t>6.9.2019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165600" y="6357669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737600" y="635766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5FEA5-8458-4968-B13A-EA7BE28A30CB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016142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09600" y="63577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6.9.2019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165600" y="63577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737600" y="63577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2022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324" r:id="rId1"/>
    <p:sldLayoutId id="2147484325" r:id="rId2"/>
    <p:sldLayoutId id="2147484326" r:id="rId3"/>
    <p:sldLayoutId id="2147484327" r:id="rId4"/>
    <p:sldLayoutId id="2147484328" r:id="rId5"/>
    <p:sldLayoutId id="2147484329" r:id="rId6"/>
    <p:sldLayoutId id="2147484330" r:id="rId7"/>
    <p:sldLayoutId id="2147484331" r:id="rId8"/>
    <p:sldLayoutId id="2147484332" r:id="rId9"/>
    <p:sldLayoutId id="2147484333" r:id="rId10"/>
    <p:sldLayoutId id="214748433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675640" y="2278041"/>
            <a:ext cx="11170920" cy="2308324"/>
          </a:xfrm>
          <a:prstGeom prst="rect">
            <a:avLst/>
          </a:prstGeom>
          <a:solidFill>
            <a:srgbClr val="00B0F0"/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7200" b="1" dirty="0" smtClean="0">
                <a:latin typeface="Cambria" pitchFamily="18" charset="0"/>
              </a:rPr>
              <a:t>İSLAM TARİHİ VE MEDENİYETİ</a:t>
            </a:r>
            <a:endParaRPr lang="tr-TR" sz="7200" b="1" dirty="0">
              <a:latin typeface="Cambria" pitchFamily="18" charset="0"/>
            </a:endParaRPr>
          </a:p>
        </p:txBody>
      </p:sp>
      <p:sp>
        <p:nvSpPr>
          <p:cNvPr id="6" name="Dolu Çerçeve 5"/>
          <p:cNvSpPr/>
          <p:nvPr/>
        </p:nvSpPr>
        <p:spPr>
          <a:xfrm>
            <a:off x="304800" y="243840"/>
            <a:ext cx="2453640" cy="1813560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4800" b="1" dirty="0" smtClean="0"/>
              <a:t>4.</a:t>
            </a:r>
          </a:p>
          <a:p>
            <a:r>
              <a:rPr lang="tr-TR" sz="4800" b="1" dirty="0" smtClean="0"/>
              <a:t>Ünite</a:t>
            </a:r>
            <a:endParaRPr lang="tr-TR" sz="4800" b="1" dirty="0"/>
          </a:p>
        </p:txBody>
      </p:sp>
      <p:pic>
        <p:nvPicPr>
          <p:cNvPr id="2" name="Picture 2" descr="C:\Users\YUSUF KEREM DUMAN\Desktop\v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5257" y="4092575"/>
            <a:ext cx="2080306" cy="1796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3928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501" y="177521"/>
            <a:ext cx="211980" cy="6471027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3" name="Dolu Çerçeve 2"/>
          <p:cNvSpPr/>
          <p:nvPr/>
        </p:nvSpPr>
        <p:spPr>
          <a:xfrm>
            <a:off x="1061944" y="177521"/>
            <a:ext cx="10716399" cy="961322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schemeClr val="tx1"/>
                </a:solidFill>
              </a:rPr>
              <a:t>İslamiyet Öncesi Arabistan'ın Genel Durumu</a:t>
            </a:r>
          </a:p>
          <a:p>
            <a:pPr algn="ctr"/>
            <a:r>
              <a:rPr lang="tr-TR" sz="2400" b="1" dirty="0" smtClean="0">
                <a:solidFill>
                  <a:schemeClr val="tx1"/>
                </a:solidFill>
              </a:rPr>
              <a:t>Cahiliye Devri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23" name="5 Başlık"/>
          <p:cNvSpPr txBox="1">
            <a:spLocks/>
          </p:cNvSpPr>
          <p:nvPr/>
        </p:nvSpPr>
        <p:spPr>
          <a:xfrm>
            <a:off x="1045320" y="1332542"/>
            <a:ext cx="7019179" cy="446619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altLang="tr-TR" sz="2000" b="1" dirty="0">
                <a:solidFill>
                  <a:schemeClr val="bg1"/>
                </a:solidFill>
                <a:latin typeface="Comic Sans MS" pitchFamily="66" charset="0"/>
              </a:rPr>
              <a:t>Arabistan Yarımadası,Asyanın güneybatısında bulunur.</a:t>
            </a:r>
          </a:p>
        </p:txBody>
      </p:sp>
      <p:sp>
        <p:nvSpPr>
          <p:cNvPr id="11" name="5 Başlık"/>
          <p:cNvSpPr txBox="1">
            <a:spLocks/>
          </p:cNvSpPr>
          <p:nvPr/>
        </p:nvSpPr>
        <p:spPr>
          <a:xfrm>
            <a:off x="1045320" y="1846837"/>
            <a:ext cx="4360860" cy="446619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altLang="tr-TR" sz="2000" b="1" dirty="0">
                <a:solidFill>
                  <a:schemeClr val="bg1"/>
                </a:solidFill>
              </a:rPr>
              <a:t> </a:t>
            </a:r>
            <a:r>
              <a:rPr lang="tr-TR" altLang="tr-TR" sz="2000" b="1" dirty="0">
                <a:solidFill>
                  <a:schemeClr val="bg1"/>
                </a:solidFill>
                <a:latin typeface="Comic Sans MS" pitchFamily="66" charset="0"/>
              </a:rPr>
              <a:t>Arabistan'da 3 önemli bölge </a:t>
            </a:r>
            <a:r>
              <a:rPr lang="tr-TR" alt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var: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4" name="5 Başlık"/>
          <p:cNvSpPr txBox="1">
            <a:spLocks/>
          </p:cNvSpPr>
          <p:nvPr/>
        </p:nvSpPr>
        <p:spPr>
          <a:xfrm>
            <a:off x="673101" y="546527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5" name="5 Başlık"/>
          <p:cNvSpPr txBox="1">
            <a:spLocks/>
          </p:cNvSpPr>
          <p:nvPr/>
        </p:nvSpPr>
        <p:spPr>
          <a:xfrm>
            <a:off x="1049241" y="4165761"/>
            <a:ext cx="10215659" cy="446619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lvl="0">
              <a:defRPr/>
            </a:pPr>
            <a:r>
              <a:rPr lang="tr-TR" altLang="tr-TR" sz="2000" b="1" dirty="0">
                <a:solidFill>
                  <a:schemeClr val="bg1"/>
                </a:solidFill>
                <a:latin typeface="Comic Sans MS" pitchFamily="66" charset="0"/>
              </a:rPr>
              <a:t>Yemen, tarıma elverişli bir </a:t>
            </a:r>
            <a:r>
              <a:rPr lang="tr-TR" alt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bölgedir.</a:t>
            </a:r>
            <a:r>
              <a:rPr lang="tr-TR" altLang="tr-TR" sz="2000" b="1" dirty="0">
                <a:solidFill>
                  <a:schemeClr val="bg1"/>
                </a:solidFill>
                <a:latin typeface="Comic Sans MS" pitchFamily="66" charset="0"/>
              </a:rPr>
              <a:t> Hicaz, Önemli ticaret yollarının merkezidir</a:t>
            </a:r>
            <a:endParaRPr lang="tr-TR" sz="2000" b="1" kern="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6" name="5 Başlık"/>
          <p:cNvSpPr txBox="1">
            <a:spLocks/>
          </p:cNvSpPr>
          <p:nvPr/>
        </p:nvSpPr>
        <p:spPr>
          <a:xfrm>
            <a:off x="3914984" y="4762514"/>
            <a:ext cx="2982392" cy="364657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lvl="0">
              <a:defRPr/>
            </a:pPr>
            <a:r>
              <a:rPr lang="tr-TR" altLang="tr-TR" sz="2000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altLang="tr-TR" sz="2000" b="1" dirty="0">
                <a:solidFill>
                  <a:schemeClr val="tx1"/>
                </a:solidFill>
                <a:latin typeface="Comic Sans MS" pitchFamily="66" charset="0"/>
              </a:rPr>
              <a:t>MEKKE´NİN ÖNEMİ</a:t>
            </a:r>
            <a:endParaRPr lang="tr-TR" sz="2000" b="1" kern="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7" name="5 Başlık"/>
          <p:cNvSpPr txBox="1">
            <a:spLocks/>
          </p:cNvSpPr>
          <p:nvPr/>
        </p:nvSpPr>
        <p:spPr>
          <a:xfrm>
            <a:off x="1049262" y="5397514"/>
            <a:ext cx="8069359" cy="446619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altLang="tr-TR" sz="2000" b="1" dirty="0">
                <a:solidFill>
                  <a:srgbClr val="0070C0"/>
                </a:solidFill>
                <a:latin typeface="Comic Sans MS" pitchFamily="66" charset="0"/>
              </a:rPr>
              <a:t>Dinsel </a:t>
            </a:r>
            <a:r>
              <a:rPr lang="tr-TR" altLang="tr-TR" sz="2000" b="1" dirty="0" smtClean="0">
                <a:solidFill>
                  <a:srgbClr val="0070C0"/>
                </a:solidFill>
                <a:latin typeface="Comic Sans MS" pitchFamily="66" charset="0"/>
              </a:rPr>
              <a:t>Konumu</a:t>
            </a:r>
            <a:r>
              <a:rPr lang="tr-TR" alt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:En </a:t>
            </a:r>
            <a:r>
              <a:rPr lang="tr-TR" altLang="tr-TR" sz="2000" b="1" dirty="0">
                <a:solidFill>
                  <a:schemeClr val="bg1"/>
                </a:solidFill>
                <a:latin typeface="Comic Sans MS" pitchFamily="66" charset="0"/>
              </a:rPr>
              <a:t>önemli putların olduğu </a:t>
            </a:r>
            <a:r>
              <a:rPr lang="tr-TR" altLang="tr-TR" sz="2000" b="1" dirty="0">
                <a:solidFill>
                  <a:srgbClr val="FF0000"/>
                </a:solidFill>
                <a:latin typeface="Comic Sans MS" pitchFamily="66" charset="0"/>
              </a:rPr>
              <a:t>KABE</a:t>
            </a:r>
            <a:r>
              <a:rPr lang="tr-TR" altLang="tr-TR" sz="2000" b="1" dirty="0">
                <a:solidFill>
                  <a:schemeClr val="bg1"/>
                </a:solidFill>
                <a:latin typeface="Comic Sans MS" pitchFamily="66" charset="0"/>
              </a:rPr>
              <a:t> buradadır.</a:t>
            </a:r>
          </a:p>
          <a:p>
            <a:r>
              <a:rPr lang="tr-TR" altLang="tr-TR" sz="2000" b="1" dirty="0">
                <a:solidFill>
                  <a:schemeClr val="bg1"/>
                </a:solidFill>
                <a:latin typeface="Comic Sans MS" pitchFamily="66" charset="0"/>
              </a:rPr>
              <a:t>          </a:t>
            </a:r>
          </a:p>
        </p:txBody>
      </p:sp>
      <p:sp>
        <p:nvSpPr>
          <p:cNvPr id="31" name="Dikdörtgen 30"/>
          <p:cNvSpPr/>
          <p:nvPr/>
        </p:nvSpPr>
        <p:spPr>
          <a:xfrm>
            <a:off x="1257715" y="2446858"/>
            <a:ext cx="2488785" cy="4487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r-TR" sz="2400" b="1" dirty="0">
                <a:solidFill>
                  <a:schemeClr val="tx1"/>
                </a:solidFill>
              </a:rPr>
              <a:t>Kuzeyde:Necid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32" name="Dikdörtgen 31"/>
          <p:cNvSpPr/>
          <p:nvPr/>
        </p:nvSpPr>
        <p:spPr>
          <a:xfrm>
            <a:off x="1257699" y="3009900"/>
            <a:ext cx="5841602" cy="4107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r-TR" sz="2400" b="1" dirty="0">
                <a:solidFill>
                  <a:schemeClr val="tx1"/>
                </a:solidFill>
              </a:rPr>
              <a:t>Güneyde: YEMEN </a:t>
            </a:r>
            <a:r>
              <a:rPr lang="tr-TR" sz="2400" b="1" dirty="0" smtClean="0">
                <a:solidFill>
                  <a:schemeClr val="tx1"/>
                </a:solidFill>
              </a:rPr>
              <a:t> </a:t>
            </a:r>
            <a:r>
              <a:rPr lang="tr-TR" sz="2400" b="1" dirty="0">
                <a:solidFill>
                  <a:schemeClr val="tx1"/>
                </a:solidFill>
              </a:rPr>
              <a:t>(Yaşamaya en uygun yer)</a:t>
            </a:r>
          </a:p>
        </p:txBody>
      </p:sp>
      <p:sp>
        <p:nvSpPr>
          <p:cNvPr id="33" name="Dikdörtgen 32"/>
          <p:cNvSpPr/>
          <p:nvPr/>
        </p:nvSpPr>
        <p:spPr>
          <a:xfrm>
            <a:off x="1257697" y="3533509"/>
            <a:ext cx="6108302" cy="3782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r-TR" sz="2400" b="1" dirty="0">
                <a:solidFill>
                  <a:schemeClr val="tx1"/>
                </a:solidFill>
              </a:rPr>
              <a:t>Batıda: Hicaz </a:t>
            </a:r>
            <a:r>
              <a:rPr lang="tr-TR" sz="2400" b="1" dirty="0" smtClean="0">
                <a:solidFill>
                  <a:schemeClr val="tx1"/>
                </a:solidFill>
              </a:rPr>
              <a:t> </a:t>
            </a:r>
            <a:r>
              <a:rPr lang="tr-TR" sz="2400" b="1" dirty="0">
                <a:solidFill>
                  <a:schemeClr val="tx1"/>
                </a:solidFill>
              </a:rPr>
              <a:t>(</a:t>
            </a:r>
            <a:r>
              <a:rPr lang="tr-TR" sz="2400" b="1" dirty="0" smtClean="0">
                <a:solidFill>
                  <a:schemeClr val="tx1"/>
                </a:solidFill>
              </a:rPr>
              <a:t>Mekke-Medine-</a:t>
            </a:r>
            <a:r>
              <a:rPr lang="tr-TR" sz="2400" b="1" dirty="0" err="1" smtClean="0">
                <a:solidFill>
                  <a:schemeClr val="tx1"/>
                </a:solidFill>
              </a:rPr>
              <a:t>Taif</a:t>
            </a:r>
            <a:r>
              <a:rPr lang="tr-TR" sz="2400" b="1" dirty="0" smtClean="0">
                <a:solidFill>
                  <a:schemeClr val="tx1"/>
                </a:solidFill>
              </a:rPr>
              <a:t>)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4" name="5 Başlık"/>
          <p:cNvSpPr txBox="1">
            <a:spLocks/>
          </p:cNvSpPr>
          <p:nvPr/>
        </p:nvSpPr>
        <p:spPr>
          <a:xfrm>
            <a:off x="1045320" y="5937394"/>
            <a:ext cx="9571880" cy="446619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altLang="tr-TR" sz="2000" b="1" dirty="0">
                <a:solidFill>
                  <a:srgbClr val="0070C0"/>
                </a:solidFill>
                <a:latin typeface="Comic Sans MS" pitchFamily="66" charset="0"/>
              </a:rPr>
              <a:t>Ekonomik Konumu</a:t>
            </a:r>
            <a:r>
              <a:rPr lang="tr-TR" altLang="tr-TR" sz="2000" b="1" dirty="0">
                <a:solidFill>
                  <a:schemeClr val="bg1"/>
                </a:solidFill>
                <a:latin typeface="Comic Sans MS" pitchFamily="66" charset="0"/>
              </a:rPr>
              <a:t>: En önemli Panayırları olan </a:t>
            </a:r>
            <a:r>
              <a:rPr lang="tr-TR" altLang="tr-TR" sz="2000" b="1" dirty="0">
                <a:solidFill>
                  <a:srgbClr val="FF0000"/>
                </a:solidFill>
                <a:latin typeface="Comic Sans MS" pitchFamily="66" charset="0"/>
              </a:rPr>
              <a:t>UKAZ</a:t>
            </a:r>
            <a:r>
              <a:rPr lang="tr-TR" altLang="tr-TR" sz="2000" b="1" dirty="0">
                <a:solidFill>
                  <a:schemeClr val="bg1"/>
                </a:solidFill>
                <a:latin typeface="Comic Sans MS" pitchFamily="66" charset="0"/>
              </a:rPr>
              <a:t> panayırı burada olur.</a:t>
            </a:r>
          </a:p>
        </p:txBody>
      </p:sp>
    </p:spTree>
    <p:extLst>
      <p:ext uri="{BB962C8B-B14F-4D97-AF65-F5344CB8AC3E}">
        <p14:creationId xmlns:p14="http://schemas.microsoft.com/office/powerpoint/2010/main" val="80520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4788" y="175666"/>
            <a:ext cx="11644312" cy="66823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47248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1" name="5 Başlık"/>
          <p:cNvSpPr txBox="1">
            <a:spLocks/>
          </p:cNvSpPr>
          <p:nvPr/>
        </p:nvSpPr>
        <p:spPr>
          <a:xfrm>
            <a:off x="1061945" y="996583"/>
            <a:ext cx="2938557" cy="33546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Dinsel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birlik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yoktu.</a:t>
            </a:r>
          </a:p>
        </p:txBody>
      </p:sp>
      <p:sp>
        <p:nvSpPr>
          <p:cNvPr id="12" name="5 Başlık"/>
          <p:cNvSpPr txBox="1">
            <a:spLocks/>
          </p:cNvSpPr>
          <p:nvPr/>
        </p:nvSpPr>
        <p:spPr>
          <a:xfrm>
            <a:off x="1061945" y="1556208"/>
            <a:ext cx="3597142" cy="327021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defRPr/>
            </a:pP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-Yaygın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inanç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putperestlikti.</a:t>
            </a: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1061944" y="2067268"/>
            <a:ext cx="10444256" cy="379653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defRPr/>
            </a:pP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-Bu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bölgede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Museviliğe 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,Hristiyanlığa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ve Hz İbrahim dinine 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(Hanefilik)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inananlar da vardı.</a:t>
            </a:r>
          </a:p>
        </p:txBody>
      </p:sp>
      <p:sp>
        <p:nvSpPr>
          <p:cNvPr id="19" name="5 Başlık"/>
          <p:cNvSpPr txBox="1">
            <a:spLocks/>
          </p:cNvSpPr>
          <p:nvPr/>
        </p:nvSpPr>
        <p:spPr>
          <a:xfrm>
            <a:off x="673101" y="518153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4" name="5 Başlık"/>
          <p:cNvSpPr txBox="1">
            <a:spLocks/>
          </p:cNvSpPr>
          <p:nvPr/>
        </p:nvSpPr>
        <p:spPr>
          <a:xfrm>
            <a:off x="1061944" y="2622812"/>
            <a:ext cx="3085513" cy="32671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lvl="0">
              <a:defRPr/>
            </a:pP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Kabe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kutsal bir yerdir.</a:t>
            </a:r>
            <a:endParaRPr lang="tr-TR" b="1" kern="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31" name="Dolu Çerçeve 30"/>
          <p:cNvSpPr/>
          <p:nvPr/>
        </p:nvSpPr>
        <p:spPr>
          <a:xfrm>
            <a:off x="1061944" y="344708"/>
            <a:ext cx="1795556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Dinsel Yapı</a:t>
            </a:r>
            <a:endParaRPr lang="tr-TR" sz="2400" b="1" dirty="0">
              <a:solidFill>
                <a:schemeClr val="tx1"/>
              </a:solidFill>
            </a:endParaRPr>
          </a:p>
        </p:txBody>
      </p:sp>
      <p:pic>
        <p:nvPicPr>
          <p:cNvPr id="32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087" y="2622812"/>
            <a:ext cx="7171871" cy="4025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269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1" name="5 Başlık"/>
          <p:cNvSpPr txBox="1">
            <a:spLocks/>
          </p:cNvSpPr>
          <p:nvPr/>
        </p:nvSpPr>
        <p:spPr>
          <a:xfrm>
            <a:off x="1078566" y="992596"/>
            <a:ext cx="1681255" cy="368120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Eşitlik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yok.</a:t>
            </a:r>
          </a:p>
        </p:txBody>
      </p:sp>
      <p:sp>
        <p:nvSpPr>
          <p:cNvPr id="12" name="5 Başlık"/>
          <p:cNvSpPr txBox="1">
            <a:spLocks/>
          </p:cNvSpPr>
          <p:nvPr/>
        </p:nvSpPr>
        <p:spPr>
          <a:xfrm>
            <a:off x="1061944" y="1544383"/>
            <a:ext cx="4500656" cy="349038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defRPr/>
            </a:pP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Kölecilik ve köle ticareti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yaygındı.</a:t>
            </a:r>
            <a:endParaRPr lang="tr-TR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1078566" y="2004430"/>
            <a:ext cx="6432577" cy="314227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defRPr/>
            </a:pP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Arap toplumunda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ERKEK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 egemenliği vardı </a:t>
            </a:r>
            <a:r>
              <a:rPr lang="tr-TR" b="1" dirty="0">
                <a:solidFill>
                  <a:srgbClr val="0070C0"/>
                </a:solidFill>
                <a:latin typeface="Comic Sans MS" pitchFamily="66" charset="0"/>
              </a:rPr>
              <a:t>[ATAERKİL]</a:t>
            </a:r>
          </a:p>
        </p:txBody>
      </p:sp>
      <p:sp>
        <p:nvSpPr>
          <p:cNvPr id="31" name="Dolu Çerçeve 30"/>
          <p:cNvSpPr/>
          <p:nvPr/>
        </p:nvSpPr>
        <p:spPr>
          <a:xfrm>
            <a:off x="1078566" y="342900"/>
            <a:ext cx="2544856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Toplumsal  Yapı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89723" y="515606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0" name="5 Başlık"/>
          <p:cNvSpPr txBox="1">
            <a:spLocks/>
          </p:cNvSpPr>
          <p:nvPr/>
        </p:nvSpPr>
        <p:spPr>
          <a:xfrm>
            <a:off x="1078567" y="2511986"/>
            <a:ext cx="5409320" cy="33632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defRPr/>
            </a:pP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Kabileler arasında sürekli kan davaları vardı.</a:t>
            </a:r>
            <a:endParaRPr lang="tr-TR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21" name="Picture 2" descr="C:\Users\Yusuf Kerem DUMAN\Desktop\arton70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144" y="3316288"/>
            <a:ext cx="3527425" cy="291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" descr="C:\Users\Yusuf Kerem DUMAN\Desktop\thumb_COLOURBOX1002576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325" y="4583113"/>
            <a:ext cx="1504950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" descr="C:\Users\Yusuf Kerem DUMAN\Desktop\arton70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263" y="3316288"/>
            <a:ext cx="3529012" cy="291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116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89723" y="408911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5 Başlık"/>
          <p:cNvSpPr txBox="1">
            <a:spLocks/>
          </p:cNvSpPr>
          <p:nvPr/>
        </p:nvSpPr>
        <p:spPr>
          <a:xfrm>
            <a:off x="1078566" y="999114"/>
            <a:ext cx="10808634" cy="3181000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defRPr/>
            </a:pP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-Dilleri </a:t>
            </a:r>
            <a:r>
              <a:rPr lang="tr-TR" b="1" dirty="0">
                <a:solidFill>
                  <a:srgbClr val="0070C0"/>
                </a:solidFill>
                <a:latin typeface="Comic Sans MS" pitchFamily="66" charset="0"/>
              </a:rPr>
              <a:t>Japonca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 idi. </a:t>
            </a:r>
            <a:endParaRPr lang="tr-TR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defRPr/>
            </a:pPr>
            <a:endParaRPr lang="tr-TR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defRPr/>
            </a:pP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-Kabileler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arasında kan davalarının unutulduğu savaşların günah sayıldığı yılın belli bir bölümüne </a:t>
            </a:r>
            <a:r>
              <a:rPr lang="tr-TR" b="1" dirty="0">
                <a:solidFill>
                  <a:srgbClr val="0070C0"/>
                </a:solidFill>
                <a:latin typeface="Comic Sans MS" pitchFamily="66" charset="0"/>
              </a:rPr>
              <a:t>HARAM AYLARI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denilirdi. Haram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aylarında kabileler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Mekke'de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toplanır ve putlar ziyaret edilirdi. </a:t>
            </a:r>
          </a:p>
          <a:p>
            <a:pPr>
              <a:defRPr/>
            </a:pPr>
            <a:endParaRPr lang="tr-TR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defRPr/>
            </a:pP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-Kabileler 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aranda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 çeşitli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ekonomik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 kültürel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dinsel konularda iletişim kurulurdu </a:t>
            </a:r>
            <a:r>
              <a:rPr lang="tr-TR" b="1" dirty="0">
                <a:solidFill>
                  <a:srgbClr val="0070C0"/>
                </a:solidFill>
                <a:latin typeface="Comic Sans MS" pitchFamily="66" charset="0"/>
              </a:rPr>
              <a:t>SUKU UKAZ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denilen bir panayır düzenlenir ticaret yapılır eğlence ve spor karşılaşmaları düzenlenir politik şairler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görüşlerini.</a:t>
            </a:r>
          </a:p>
          <a:p>
            <a:pPr>
              <a:defRPr/>
            </a:pPr>
            <a:r>
              <a:rPr lang="tr-TR" b="1" dirty="0" smtClean="0">
                <a:solidFill>
                  <a:srgbClr val="0070C0"/>
                </a:solidFill>
                <a:latin typeface="Comic Sans MS" pitchFamily="66" charset="0"/>
              </a:rPr>
              <a:t>YEDİ </a:t>
            </a:r>
            <a:r>
              <a:rPr lang="tr-TR" b="1" dirty="0">
                <a:solidFill>
                  <a:srgbClr val="0070C0"/>
                </a:solidFill>
                <a:latin typeface="Comic Sans MS" pitchFamily="66" charset="0"/>
              </a:rPr>
              <a:t>AŞK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denilen şiirler yazarak Kabenin duvarlarına asarlardı ve buradan geniş kitlelere ulaşırdı bu yüzden </a:t>
            </a:r>
            <a:r>
              <a:rPr lang="tr-TR" b="1" dirty="0">
                <a:solidFill>
                  <a:srgbClr val="0070C0"/>
                </a:solidFill>
                <a:latin typeface="Comic Sans MS" pitchFamily="66" charset="0"/>
              </a:rPr>
              <a:t>Edebiyat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oldukça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gelişmişti.</a:t>
            </a:r>
            <a:endParaRPr lang="tr-TR" b="1" dirty="0">
              <a:solidFill>
                <a:schemeClr val="bg1"/>
              </a:solidFill>
              <a:latin typeface="Comic Sans MS" pitchFamily="66" charset="0"/>
            </a:endParaRPr>
          </a:p>
          <a:p>
            <a:pPr indent="449263">
              <a:defRPr/>
            </a:pPr>
            <a:r>
              <a:rPr lang="tr-TR" dirty="0">
                <a:solidFill>
                  <a:schemeClr val="bg1"/>
                </a:solidFill>
                <a:latin typeface="Comic Sans MS" pitchFamily="66" charset="0"/>
              </a:rPr>
              <a:t>	  </a:t>
            </a:r>
          </a:p>
        </p:txBody>
      </p:sp>
      <p:sp>
        <p:nvSpPr>
          <p:cNvPr id="9" name="Dolu Çerçeve 8"/>
          <p:cNvSpPr/>
          <p:nvPr/>
        </p:nvSpPr>
        <p:spPr>
          <a:xfrm>
            <a:off x="1078566" y="255002"/>
            <a:ext cx="2544856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Dil, Edebiyat</a:t>
            </a:r>
            <a:endParaRPr lang="tr-TR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96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1061944" y="1618106"/>
            <a:ext cx="9402856" cy="283959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just">
              <a:tabLst>
                <a:tab pos="1047750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571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yılında Mekke’de doğdu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.</a:t>
            </a:r>
          </a:p>
          <a:p>
            <a:pPr algn="just">
              <a:tabLst>
                <a:tab pos="1047750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    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Babası           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Abdullah (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doğmadan kaybetti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)</a:t>
            </a:r>
          </a:p>
          <a:p>
            <a:pPr indent="449263" algn="just">
              <a:tabLst>
                <a:tab pos="1047750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Annesi           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Amine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(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6 yaşındayken kaybetti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)</a:t>
            </a:r>
          </a:p>
          <a:p>
            <a:pPr indent="449263" algn="just">
              <a:tabLst>
                <a:tab pos="1047750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Dedesi           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Abdülmuttalip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(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8 yaşına kadar baktı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)</a:t>
            </a:r>
          </a:p>
          <a:p>
            <a:pPr indent="449263" algn="just">
              <a:tabLst>
                <a:tab pos="1047750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 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Amcası           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Ebu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Talip (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yanında ticarete başladı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)</a:t>
            </a:r>
          </a:p>
          <a:p>
            <a:pPr indent="449263" algn="just">
              <a:tabLst>
                <a:tab pos="804863" algn="l"/>
                <a:tab pos="1047750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El Emin          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Çevresinde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uyandırdığı güvenden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kendisine denildi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pPr algn="just">
              <a:tabLst>
                <a:tab pos="1047750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     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İlk Vahiy 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     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40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yaşında geldi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31" name="Dolu Çerçeve 30"/>
          <p:cNvSpPr/>
          <p:nvPr/>
        </p:nvSpPr>
        <p:spPr>
          <a:xfrm>
            <a:off x="3746500" y="304800"/>
            <a:ext cx="3835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H.Z MUHAMMET DÖNEMİ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73101" y="1101957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1078566" y="953008"/>
            <a:ext cx="3835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Mekke Dönemi 571-622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4264500" y="4577834"/>
            <a:ext cx="23007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b="1" dirty="0">
                <a:solidFill>
                  <a:schemeClr val="bg1"/>
                </a:solidFill>
              </a:rPr>
              <a:t>İLK MÜSLÜMANLAR</a:t>
            </a:r>
            <a:endParaRPr lang="tr-TR" sz="2000" dirty="0">
              <a:solidFill>
                <a:schemeClr val="bg1"/>
              </a:solidFill>
            </a:endParaRPr>
          </a:p>
        </p:txBody>
      </p:sp>
      <p:sp>
        <p:nvSpPr>
          <p:cNvPr id="14" name="Yuvarlatılmış Dikdörtgen 13"/>
          <p:cNvSpPr/>
          <p:nvPr/>
        </p:nvSpPr>
        <p:spPr>
          <a:xfrm>
            <a:off x="3373438" y="4988263"/>
            <a:ext cx="4691062" cy="1660285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r-TR" sz="2000" b="1" dirty="0">
                <a:solidFill>
                  <a:srgbClr val="FF0000"/>
                </a:solidFill>
              </a:rPr>
              <a:t>HZ.HATİCE</a:t>
            </a:r>
            <a:r>
              <a:rPr lang="tr-TR" sz="2000" b="1" dirty="0">
                <a:solidFill>
                  <a:schemeClr val="bg1"/>
                </a:solidFill>
              </a:rPr>
              <a:t> (Eşi)</a:t>
            </a:r>
          </a:p>
          <a:p>
            <a:pPr>
              <a:defRPr/>
            </a:pPr>
            <a:r>
              <a:rPr lang="tr-TR" sz="2000" b="1" dirty="0">
                <a:solidFill>
                  <a:srgbClr val="FF0000"/>
                </a:solidFill>
              </a:rPr>
              <a:t>HZ.ALİ</a:t>
            </a:r>
            <a:r>
              <a:rPr lang="tr-TR" sz="2000" b="1" dirty="0">
                <a:solidFill>
                  <a:schemeClr val="bg1"/>
                </a:solidFill>
              </a:rPr>
              <a:t> (Amcasının Oğlu-Damadı)</a:t>
            </a:r>
          </a:p>
          <a:p>
            <a:pPr>
              <a:defRPr/>
            </a:pPr>
            <a:r>
              <a:rPr lang="tr-TR" sz="2000" b="1" dirty="0">
                <a:solidFill>
                  <a:srgbClr val="FF0000"/>
                </a:solidFill>
              </a:rPr>
              <a:t>HZ.EBUBEKİR</a:t>
            </a:r>
            <a:r>
              <a:rPr lang="tr-TR" sz="2000" b="1" dirty="0">
                <a:solidFill>
                  <a:schemeClr val="bg1"/>
                </a:solidFill>
              </a:rPr>
              <a:t> (Yakın Arkadaşı)</a:t>
            </a:r>
          </a:p>
          <a:p>
            <a:pPr>
              <a:defRPr/>
            </a:pPr>
            <a:r>
              <a:rPr lang="tr-TR" sz="2000" b="1" dirty="0">
                <a:solidFill>
                  <a:srgbClr val="FF0000"/>
                </a:solidFill>
              </a:rPr>
              <a:t>HZ.ZEYD</a:t>
            </a:r>
            <a:r>
              <a:rPr lang="tr-TR" sz="2000" b="1" dirty="0">
                <a:solidFill>
                  <a:schemeClr val="bg1"/>
                </a:solidFill>
              </a:rPr>
              <a:t> (Özgürlüğünü verdiği Kölesi</a:t>
            </a:r>
            <a:r>
              <a:rPr lang="tr-TR" b="1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8496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2" name="5 Başlık"/>
          <p:cNvSpPr txBox="1">
            <a:spLocks/>
          </p:cNvSpPr>
          <p:nvPr/>
        </p:nvSpPr>
        <p:spPr>
          <a:xfrm>
            <a:off x="1078566" y="927584"/>
            <a:ext cx="10414934" cy="69801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defRPr/>
            </a:pP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 H.Z.Muhammed bir süre sonra İslamiyet'i açıkça yaymaya başladı. Bu durum putperestler tarafından tepkiyle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karşılandı. Çünkü:</a:t>
            </a:r>
            <a:endParaRPr lang="tr-TR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89723" y="515606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1061944" y="342900"/>
            <a:ext cx="3835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Mekke Dönemi 571-622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9" name="Dolu Çerçeve 8"/>
          <p:cNvSpPr/>
          <p:nvPr/>
        </p:nvSpPr>
        <p:spPr>
          <a:xfrm>
            <a:off x="1061944" y="4743040"/>
            <a:ext cx="2113056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İlk Hicret 615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4" name="5 Başlık"/>
          <p:cNvSpPr txBox="1">
            <a:spLocks/>
          </p:cNvSpPr>
          <p:nvPr/>
        </p:nvSpPr>
        <p:spPr>
          <a:xfrm>
            <a:off x="1078566" y="5500216"/>
            <a:ext cx="10414934" cy="69801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defRPr/>
            </a:pP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Müslümanlar Mekke'deki baskının artması üzerine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HABEŞİSTANA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ilk hicreti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gerçekleştirdiler.</a:t>
            </a:r>
            <a:endParaRPr lang="tr-TR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6" name="5 Başlık"/>
          <p:cNvSpPr txBox="1">
            <a:spLocks/>
          </p:cNvSpPr>
          <p:nvPr/>
        </p:nvSpPr>
        <p:spPr>
          <a:xfrm>
            <a:off x="7491202" y="2885032"/>
            <a:ext cx="3840489" cy="1979068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-Kan davaları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yasak.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-Köle ticareti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yasak.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-Faiz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yasak.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-Kız çocuklarına değer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verdi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-Kendi elinizle yaptıklarınıza tapmayın emretti.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7" name="5 Başlık"/>
          <p:cNvSpPr txBox="1">
            <a:spLocks/>
          </p:cNvSpPr>
          <p:nvPr/>
        </p:nvSpPr>
        <p:spPr>
          <a:xfrm>
            <a:off x="2008840" y="2059094"/>
            <a:ext cx="2105959" cy="45671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defRPr/>
            </a:pPr>
            <a:r>
              <a:rPr lang="tr-TR" sz="2000" b="1" dirty="0"/>
              <a:t>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Putperestlerde   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8" name="5 Başlık"/>
          <p:cNvSpPr txBox="1">
            <a:spLocks/>
          </p:cNvSpPr>
          <p:nvPr/>
        </p:nvSpPr>
        <p:spPr>
          <a:xfrm>
            <a:off x="1034116" y="2887164"/>
            <a:ext cx="4678923" cy="167591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-Kan davaları onlar için kaçınılmaz</a:t>
            </a:r>
          </a:p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-Köle ticareti gelir kaynakları</a:t>
            </a:r>
          </a:p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-Faiz gelir kaynakları</a:t>
            </a:r>
          </a:p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-Kız çocuklarına değer verilmez</a:t>
            </a:r>
          </a:p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-Çoktan beri Putlara tapıyorlar</a:t>
            </a:r>
          </a:p>
          <a:p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9" name="5 Başlık"/>
          <p:cNvSpPr txBox="1">
            <a:spLocks/>
          </p:cNvSpPr>
          <p:nvPr/>
        </p:nvSpPr>
        <p:spPr>
          <a:xfrm>
            <a:off x="8193741" y="2086188"/>
            <a:ext cx="1941606" cy="45671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defRPr/>
            </a:pPr>
            <a:r>
              <a:rPr lang="tr-TR" sz="2000" b="1" dirty="0"/>
              <a:t>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İslam Dininde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0" name="5 Başlık"/>
          <p:cNvSpPr txBox="1">
            <a:spLocks/>
          </p:cNvSpPr>
          <p:nvPr/>
        </p:nvSpPr>
        <p:spPr>
          <a:xfrm>
            <a:off x="5563067" y="3021309"/>
            <a:ext cx="1928135" cy="110496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1" name="5 Başlık"/>
          <p:cNvSpPr txBox="1">
            <a:spLocks/>
          </p:cNvSpPr>
          <p:nvPr/>
        </p:nvSpPr>
        <p:spPr>
          <a:xfrm>
            <a:off x="4750932" y="3358537"/>
            <a:ext cx="2740270" cy="110496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2" name="5 Başlık"/>
          <p:cNvSpPr txBox="1">
            <a:spLocks/>
          </p:cNvSpPr>
          <p:nvPr/>
        </p:nvSpPr>
        <p:spPr>
          <a:xfrm>
            <a:off x="3975100" y="3659882"/>
            <a:ext cx="3516102" cy="110496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3" name="5 Başlık"/>
          <p:cNvSpPr txBox="1">
            <a:spLocks/>
          </p:cNvSpPr>
          <p:nvPr/>
        </p:nvSpPr>
        <p:spPr>
          <a:xfrm>
            <a:off x="5181600" y="3993537"/>
            <a:ext cx="2309602" cy="110496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4" name="5 Başlık"/>
          <p:cNvSpPr txBox="1">
            <a:spLocks/>
          </p:cNvSpPr>
          <p:nvPr/>
        </p:nvSpPr>
        <p:spPr>
          <a:xfrm>
            <a:off x="5181600" y="4260237"/>
            <a:ext cx="2309602" cy="110496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5" name="5 Başlık"/>
          <p:cNvSpPr txBox="1">
            <a:spLocks/>
          </p:cNvSpPr>
          <p:nvPr/>
        </p:nvSpPr>
        <p:spPr>
          <a:xfrm>
            <a:off x="689723" y="4891989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496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1" name="5 Başlık"/>
          <p:cNvSpPr txBox="1">
            <a:spLocks/>
          </p:cNvSpPr>
          <p:nvPr/>
        </p:nvSpPr>
        <p:spPr>
          <a:xfrm>
            <a:off x="1061944" y="1090566"/>
            <a:ext cx="10418856" cy="75093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1047750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Medineliler bu görüşmelerde İslamiyet'i kabule söz verip,Hz. Muhammed’i kendi şehirlerine davet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etmişlerdir. Bu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olayın sonunda hicret yaşanmıştır.</a:t>
            </a:r>
          </a:p>
        </p:txBody>
      </p:sp>
      <p:sp>
        <p:nvSpPr>
          <p:cNvPr id="31" name="Dolu Çerçeve 30"/>
          <p:cNvSpPr/>
          <p:nvPr/>
        </p:nvSpPr>
        <p:spPr>
          <a:xfrm>
            <a:off x="1078566" y="342900"/>
            <a:ext cx="2544856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Akabe Biatları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89723" y="515606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1061944" y="2006600"/>
            <a:ext cx="2544856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Hicret 622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9" name="5 Başlık"/>
          <p:cNvSpPr txBox="1">
            <a:spLocks/>
          </p:cNvSpPr>
          <p:nvPr/>
        </p:nvSpPr>
        <p:spPr>
          <a:xfrm>
            <a:off x="673101" y="2155549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4" name="5 Başlık"/>
          <p:cNvSpPr txBox="1">
            <a:spLocks/>
          </p:cNvSpPr>
          <p:nvPr/>
        </p:nvSpPr>
        <p:spPr>
          <a:xfrm>
            <a:off x="1078566" y="2730412"/>
            <a:ext cx="9424334" cy="375467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1047750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Müslümanların Mekke’den Medine’ye göç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etmesidir.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Hicretin sonucunda:</a:t>
            </a:r>
          </a:p>
          <a:p>
            <a:pPr>
              <a:tabLst>
                <a:tab pos="1047750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 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6" name="5 Başlık"/>
          <p:cNvSpPr txBox="1">
            <a:spLocks/>
          </p:cNvSpPr>
          <p:nvPr/>
        </p:nvSpPr>
        <p:spPr>
          <a:xfrm>
            <a:off x="1078566" y="3258191"/>
            <a:ext cx="9424334" cy="3206109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1047750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-Medine'de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3 toplum oluştu.</a:t>
            </a:r>
            <a:b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        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Mekke'den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göç eden </a:t>
            </a:r>
            <a:r>
              <a:rPr lang="tr-TR" sz="2000" b="1" dirty="0">
                <a:solidFill>
                  <a:srgbClr val="0070C0"/>
                </a:solidFill>
                <a:latin typeface="Comic Sans MS" pitchFamily="66" charset="0"/>
              </a:rPr>
              <a:t>MUHACİRLER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        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Medine'nin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yerli halkı olan </a:t>
            </a:r>
            <a:r>
              <a:rPr lang="tr-TR" sz="2000" b="1" dirty="0">
                <a:solidFill>
                  <a:srgbClr val="0070C0"/>
                </a:solidFill>
                <a:latin typeface="Comic Sans MS" pitchFamily="66" charset="0"/>
              </a:rPr>
              <a:t>ENSAR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         </a:t>
            </a:r>
            <a:r>
              <a:rPr lang="tr-TR" sz="2000" b="1" dirty="0">
                <a:solidFill>
                  <a:srgbClr val="0070C0"/>
                </a:solidFill>
                <a:latin typeface="Comic Sans MS" pitchFamily="66" charset="0"/>
              </a:rPr>
              <a:t>Medine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tr-TR" sz="2000" b="1" dirty="0" smtClean="0">
                <a:solidFill>
                  <a:srgbClr val="0070C0"/>
                </a:solidFill>
                <a:latin typeface="Comic Sans MS" pitchFamily="66" charset="0"/>
              </a:rPr>
              <a:t>YAHUDİLERİ</a:t>
            </a:r>
          </a:p>
          <a:p>
            <a:pPr>
              <a:tabLst>
                <a:tab pos="1047750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-Muhacirler ve Ensarlar  kardeş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ilan edilmiştir.</a:t>
            </a:r>
            <a:b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Müslümanlar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ile Medine’de yaşayan Yahudiler arasında bir ‘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’Vatandaşlık Antlaşması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’’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imzalandı.</a:t>
            </a:r>
          </a:p>
          <a:p>
            <a:pPr>
              <a:tabLst>
                <a:tab pos="1047750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-Ay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yılına dayanan Hicri takvim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oluşturuldu.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-İslam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inancının yayılması için gerekli olan ortam sağlanmış oldu.</a:t>
            </a:r>
            <a:b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-Medine’de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İslam devletinin temelleri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atıldı.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</a:br>
            <a:endParaRPr lang="tr-TR" sz="20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496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2463800" y="1601558"/>
            <a:ext cx="5956300" cy="36507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just">
              <a:tabLst>
                <a:tab pos="1047750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Hz. Peygamberin bizzat katıldığı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savaşlardır.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73101" y="491849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1061944" y="342900"/>
            <a:ext cx="3835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Medine Dönemi  622-632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9" name="Dolu Çerçeve 8"/>
          <p:cNvSpPr/>
          <p:nvPr/>
        </p:nvSpPr>
        <p:spPr>
          <a:xfrm>
            <a:off x="1061944" y="1003808"/>
            <a:ext cx="5072156" cy="418592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 Hz. Muhammed Dönemi Savaşları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1061944" y="1574800"/>
            <a:ext cx="1274856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  Gazve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2" name="Dolu Çerçeve 11"/>
          <p:cNvSpPr/>
          <p:nvPr/>
        </p:nvSpPr>
        <p:spPr>
          <a:xfrm>
            <a:off x="1061944" y="2006092"/>
            <a:ext cx="1579656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  Serriye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6" name="5 Başlık"/>
          <p:cNvSpPr txBox="1">
            <a:spLocks/>
          </p:cNvSpPr>
          <p:nvPr/>
        </p:nvSpPr>
        <p:spPr>
          <a:xfrm>
            <a:off x="2755900" y="2032850"/>
            <a:ext cx="7988300" cy="36507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just">
              <a:tabLst>
                <a:tab pos="1047750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Hz. Peygamberin görevlendirdiği komutanın yaptığı savaşlardır.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7" name="Dolu Çerçeve 16"/>
          <p:cNvSpPr/>
          <p:nvPr/>
        </p:nvSpPr>
        <p:spPr>
          <a:xfrm>
            <a:off x="1061944" y="2629408"/>
            <a:ext cx="2536078" cy="418592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 Bedir Savaşı 624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8" name="5 Başlık"/>
          <p:cNvSpPr txBox="1">
            <a:spLocks/>
          </p:cNvSpPr>
          <p:nvPr/>
        </p:nvSpPr>
        <p:spPr>
          <a:xfrm>
            <a:off x="1082488" y="3130648"/>
            <a:ext cx="10939556" cy="2698652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449263">
              <a:tabLst>
                <a:tab pos="1514475" algn="l"/>
              </a:tabLst>
              <a:defRPr/>
            </a:pP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Nedenleri: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Mekke’nin kervan ticaretine darbe vurmak  ve hicret edildiği sırada Mekke’de bırakılan malların karşılığının alınmak istenmesi</a:t>
            </a:r>
          </a:p>
          <a:p>
            <a:pPr indent="449263">
              <a:tabLst>
                <a:tab pos="1514475" algn="l"/>
              </a:tabLst>
              <a:defRPr/>
            </a:pP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Sonuçları:</a:t>
            </a:r>
          </a:p>
          <a:p>
            <a:pPr>
              <a:tabLst>
                <a:tab pos="1514475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*Müslümanların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ilk askeri başarısıdır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.</a:t>
            </a:r>
          </a:p>
          <a:p>
            <a:pPr>
              <a:tabLst>
                <a:tab pos="1514475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*Mekke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kervan ticaretine darbe vurulmuş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,</a:t>
            </a:r>
          </a:p>
          <a:p>
            <a:pPr>
              <a:tabLst>
                <a:tab pos="1514475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*Büyük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ganimet elde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edilmiştir.</a:t>
            </a:r>
          </a:p>
          <a:p>
            <a:pPr>
              <a:tabLst>
                <a:tab pos="1514475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*İslam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savaş hukuku uygulanmıştır.(1/5)</a:t>
            </a:r>
          </a:p>
          <a:p>
            <a:pPr>
              <a:tabLst>
                <a:tab pos="1514475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*Savaş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sonunda 10 Müslüman’a okuma yazma öğreten müşrik esir serbest bırakılmıştır.</a:t>
            </a:r>
          </a:p>
        </p:txBody>
      </p:sp>
    </p:spTree>
    <p:extLst>
      <p:ext uri="{BB962C8B-B14F-4D97-AF65-F5344CB8AC3E}">
        <p14:creationId xmlns:p14="http://schemas.microsoft.com/office/powerpoint/2010/main" val="242312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prstClr val="black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73101" y="491849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1061944" y="342900"/>
            <a:ext cx="3835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Medine Dönemi  622-632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9" name="Dolu Çerçeve 8"/>
          <p:cNvSpPr/>
          <p:nvPr/>
        </p:nvSpPr>
        <p:spPr>
          <a:xfrm>
            <a:off x="1061944" y="1003808"/>
            <a:ext cx="5072156" cy="418592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 Hz. Muhammed Dönemi Savaşları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7" name="Dolu Çerçeve 16"/>
          <p:cNvSpPr/>
          <p:nvPr/>
        </p:nvSpPr>
        <p:spPr>
          <a:xfrm>
            <a:off x="1061944" y="1562608"/>
            <a:ext cx="2536078" cy="418592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 </a:t>
            </a:r>
            <a:r>
              <a:rPr lang="tr-TR" sz="2400" b="1" dirty="0" err="1" smtClean="0">
                <a:solidFill>
                  <a:prstClr val="white"/>
                </a:solidFill>
              </a:rPr>
              <a:t>Uhud</a:t>
            </a:r>
            <a:r>
              <a:rPr lang="tr-TR" sz="2400" b="1" dirty="0" smtClean="0">
                <a:solidFill>
                  <a:prstClr val="white"/>
                </a:solidFill>
              </a:rPr>
              <a:t> Savaşı 625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8" name="5 Başlık"/>
          <p:cNvSpPr txBox="1">
            <a:spLocks/>
          </p:cNvSpPr>
          <p:nvPr/>
        </p:nvSpPr>
        <p:spPr>
          <a:xfrm>
            <a:off x="1061944" y="2076548"/>
            <a:ext cx="10939556" cy="755552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1419225" algn="l"/>
              </a:tabLst>
              <a:defRPr/>
            </a:pP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Nedeni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: Mekkelilerin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Bedir Savaşının öcünü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almak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	istemeleri</a:t>
            </a:r>
          </a:p>
          <a:p>
            <a:pPr>
              <a:tabLst>
                <a:tab pos="1419225" algn="l"/>
              </a:tabLst>
              <a:defRPr/>
            </a:pP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Sonucu: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Müslümanlar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yenildi.Hz.Muhammed yaralandı ve amcası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Hz. Hamza şehit oldu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4" name="Dolu Çerçeve 13"/>
          <p:cNvSpPr/>
          <p:nvPr/>
        </p:nvSpPr>
        <p:spPr>
          <a:xfrm>
            <a:off x="1061944" y="2975024"/>
            <a:ext cx="2905312" cy="418592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 Hendek Savaşı 627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9" name="5 Başlık"/>
          <p:cNvSpPr txBox="1">
            <a:spLocks/>
          </p:cNvSpPr>
          <p:nvPr/>
        </p:nvSpPr>
        <p:spPr>
          <a:xfrm>
            <a:off x="1061944" y="3495724"/>
            <a:ext cx="10939556" cy="105087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1419225" algn="l"/>
              </a:tabLst>
              <a:defRPr/>
            </a:pP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Nedeni: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Yahudilerin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Mekkelileri kışkırtması ve Mekkelilerin Müslümanları yok etmek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istemeleri.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tabLst>
                <a:tab pos="1419225" algn="l"/>
              </a:tabLst>
              <a:defRPr/>
            </a:pP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Sonuçları: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Müslümanların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son savunma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savaşıdır. İslamiyet’e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katılımlar artmıştır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662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prstClr val="black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73101" y="491849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1061944" y="342900"/>
            <a:ext cx="3835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Medine Dönemi  622-632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9" name="Dolu Çerçeve 8"/>
          <p:cNvSpPr/>
          <p:nvPr/>
        </p:nvSpPr>
        <p:spPr>
          <a:xfrm>
            <a:off x="1061944" y="1003808"/>
            <a:ext cx="5072156" cy="418592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 Hz. Muhammed Dönemi Savaşları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7" name="Dolu Çerçeve 16"/>
          <p:cNvSpPr/>
          <p:nvPr/>
        </p:nvSpPr>
        <p:spPr>
          <a:xfrm>
            <a:off x="1061944" y="1562608"/>
            <a:ext cx="3835400" cy="418592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 Hudeybiye Antlaşması 628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8" name="5 Başlık"/>
          <p:cNvSpPr txBox="1">
            <a:spLocks/>
          </p:cNvSpPr>
          <p:nvPr/>
        </p:nvSpPr>
        <p:spPr>
          <a:xfrm>
            <a:off x="1061944" y="2190848"/>
            <a:ext cx="10939556" cy="2330352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1828800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Hz. Muhammed ile Mekkeliler arasında yapılmıştır.</a:t>
            </a:r>
          </a:p>
          <a:p>
            <a:pPr>
              <a:tabLst>
                <a:tab pos="1828800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Buna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göre;</a:t>
            </a:r>
          </a:p>
          <a:p>
            <a:pPr>
              <a:tabLst>
                <a:tab pos="1828800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-Taraflar on yıl savaşmayacak</a:t>
            </a:r>
          </a:p>
          <a:p>
            <a:pPr>
              <a:tabLst>
                <a:tab pos="1828800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-İki taraf istedikleri kabileler ile antlaşma yapabilecek</a:t>
            </a:r>
          </a:p>
          <a:p>
            <a:pPr>
              <a:tabLst>
                <a:tab pos="1828800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-Müslümanlar ertesi yıl Mekke’yi  ve Kabe’yi üç gün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süreyle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ziyaret edebilecekler.</a:t>
            </a:r>
          </a:p>
          <a:p>
            <a:pPr>
              <a:tabLst>
                <a:tab pos="1828800" algn="l"/>
              </a:tabLst>
              <a:defRPr/>
            </a:pP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Sonuç: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Mekkeliler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Müslümanları resmen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tanıdı ve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Mekke’nin fethi kolaylaştı.</a:t>
            </a:r>
          </a:p>
        </p:txBody>
      </p:sp>
    </p:spTree>
    <p:extLst>
      <p:ext uri="{BB962C8B-B14F-4D97-AF65-F5344CB8AC3E}">
        <p14:creationId xmlns:p14="http://schemas.microsoft.com/office/powerpoint/2010/main" val="85060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prstClr val="black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73101" y="491849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1061944" y="342900"/>
            <a:ext cx="3835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Medine Dönemi  622-632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9" name="Dolu Çerçeve 8"/>
          <p:cNvSpPr/>
          <p:nvPr/>
        </p:nvSpPr>
        <p:spPr>
          <a:xfrm>
            <a:off x="1061944" y="1003808"/>
            <a:ext cx="5072156" cy="418592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 Hz. Muhammed Dönemi Savaşları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7" name="Dolu Çerçeve 16"/>
          <p:cNvSpPr/>
          <p:nvPr/>
        </p:nvSpPr>
        <p:spPr>
          <a:xfrm>
            <a:off x="1061944" y="1562608"/>
            <a:ext cx="3835400" cy="418592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  Hayber Kalesinin Fethi 629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8" name="5 Başlık"/>
          <p:cNvSpPr txBox="1">
            <a:spLocks/>
          </p:cNvSpPr>
          <p:nvPr/>
        </p:nvSpPr>
        <p:spPr>
          <a:xfrm>
            <a:off x="1061944" y="2190848"/>
            <a:ext cx="10939556" cy="1047652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1238250" algn="l"/>
              </a:tabLst>
              <a:defRPr/>
            </a:pP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Nedenleri: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Yahudilerin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Müslümanlara verdiği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zararları engellemek, 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e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konomik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güç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kazanmak.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tabLst>
                <a:tab pos="1238250" algn="l"/>
              </a:tabLst>
              <a:defRPr/>
            </a:pP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Sonuçları: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Şam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Ticaret yolu ele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geçirildi. İlk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kez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cizye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 vergisi uygulandı</a:t>
            </a:r>
          </a:p>
        </p:txBody>
      </p:sp>
      <p:sp>
        <p:nvSpPr>
          <p:cNvPr id="11" name="Dolu Çerçeve 10"/>
          <p:cNvSpPr/>
          <p:nvPr/>
        </p:nvSpPr>
        <p:spPr>
          <a:xfrm>
            <a:off x="1057088" y="3341116"/>
            <a:ext cx="2735356" cy="418592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   </a:t>
            </a:r>
            <a:r>
              <a:rPr lang="tr-TR" sz="2400" b="1" dirty="0" err="1" smtClean="0">
                <a:solidFill>
                  <a:prstClr val="white"/>
                </a:solidFill>
              </a:rPr>
              <a:t>Mute</a:t>
            </a:r>
            <a:r>
              <a:rPr lang="tr-TR" sz="2400" b="1" dirty="0" smtClean="0">
                <a:solidFill>
                  <a:prstClr val="white"/>
                </a:solidFill>
              </a:rPr>
              <a:t> Seferi 629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2" name="5 Başlık"/>
          <p:cNvSpPr txBox="1">
            <a:spLocks/>
          </p:cNvSpPr>
          <p:nvPr/>
        </p:nvSpPr>
        <p:spPr>
          <a:xfrm>
            <a:off x="1061944" y="3892648"/>
            <a:ext cx="10939556" cy="780952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1238250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Bizans desteğini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yapılan savaşa Hz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. Muhammed katılmadı. Kesin bir sonuç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alınmamıştır.</a:t>
            </a:r>
          </a:p>
          <a:p>
            <a:pPr>
              <a:tabLst>
                <a:tab pos="1238250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*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Müslümanlarla Bizans'ın yaptığı ilk savaştır.</a:t>
            </a:r>
            <a:endParaRPr lang="tr-TR" sz="20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3" name="Dolu Çerçeve 12"/>
          <p:cNvSpPr/>
          <p:nvPr/>
        </p:nvSpPr>
        <p:spPr>
          <a:xfrm>
            <a:off x="1057088" y="4865116"/>
            <a:ext cx="3835400" cy="418592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  </a:t>
            </a:r>
            <a:r>
              <a:rPr lang="tr-TR" sz="2400" b="1" dirty="0" err="1" smtClean="0">
                <a:solidFill>
                  <a:prstClr val="white"/>
                </a:solidFill>
              </a:rPr>
              <a:t>Tebük</a:t>
            </a:r>
            <a:r>
              <a:rPr lang="tr-TR" sz="2400" b="1" dirty="0" smtClean="0">
                <a:solidFill>
                  <a:prstClr val="white"/>
                </a:solidFill>
              </a:rPr>
              <a:t> Seferi 631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4" name="5 Başlık"/>
          <p:cNvSpPr txBox="1">
            <a:spLocks/>
          </p:cNvSpPr>
          <p:nvPr/>
        </p:nvSpPr>
        <p:spPr>
          <a:xfrm>
            <a:off x="1061944" y="5480148"/>
            <a:ext cx="4792756" cy="425352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1238250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Hz. Muhammed’in </a:t>
            </a:r>
            <a:r>
              <a:rPr lang="tr-TR" sz="2000" b="1" dirty="0">
                <a:solidFill>
                  <a:srgbClr val="0070C0"/>
                </a:solidFill>
                <a:latin typeface="Comic Sans MS" pitchFamily="66" charset="0"/>
              </a:rPr>
              <a:t>son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seferidir</a:t>
            </a:r>
          </a:p>
        </p:txBody>
      </p:sp>
    </p:spTree>
    <p:extLst>
      <p:ext uri="{BB962C8B-B14F-4D97-AF65-F5344CB8AC3E}">
        <p14:creationId xmlns:p14="http://schemas.microsoft.com/office/powerpoint/2010/main" val="225386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prstClr val="black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73101" y="491849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1061944" y="342900"/>
            <a:ext cx="3835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Medine Dönemi  622-632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9" name="Dolu Çerçeve 8"/>
          <p:cNvSpPr/>
          <p:nvPr/>
        </p:nvSpPr>
        <p:spPr>
          <a:xfrm>
            <a:off x="1061944" y="1003808"/>
            <a:ext cx="5072156" cy="418592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 Hz. Muhammed Dönemi Savaşları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1061944" y="1549400"/>
            <a:ext cx="3835400" cy="418592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   </a:t>
            </a:r>
            <a:r>
              <a:rPr lang="tr-TR" sz="2400" b="1" dirty="0" err="1" smtClean="0">
                <a:solidFill>
                  <a:prstClr val="white"/>
                </a:solidFill>
              </a:rPr>
              <a:t>Huneyn</a:t>
            </a:r>
            <a:r>
              <a:rPr lang="tr-TR" sz="2400" b="1" dirty="0" smtClean="0">
                <a:solidFill>
                  <a:prstClr val="white"/>
                </a:solidFill>
              </a:rPr>
              <a:t> ve </a:t>
            </a:r>
            <a:r>
              <a:rPr lang="tr-TR" sz="2400" b="1" dirty="0" err="1" smtClean="0">
                <a:solidFill>
                  <a:prstClr val="white"/>
                </a:solidFill>
              </a:rPr>
              <a:t>Taif</a:t>
            </a:r>
            <a:r>
              <a:rPr lang="tr-TR" sz="2400" b="1" dirty="0" smtClean="0">
                <a:solidFill>
                  <a:prstClr val="white"/>
                </a:solidFill>
              </a:rPr>
              <a:t> Seferi 630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2" name="5 Başlık"/>
          <p:cNvSpPr txBox="1">
            <a:spLocks/>
          </p:cNvSpPr>
          <p:nvPr/>
        </p:nvSpPr>
        <p:spPr>
          <a:xfrm>
            <a:off x="1061944" y="2111424"/>
            <a:ext cx="6177056" cy="1384300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1238250" algn="l"/>
              </a:tabLst>
              <a:defRPr/>
            </a:pP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Nedeni: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Putperestlerin Ayaklanması.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tabLst>
                <a:tab pos="1238250" algn="l"/>
              </a:tabLst>
              <a:defRPr/>
            </a:pP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Sonucu:</a:t>
            </a:r>
          </a:p>
          <a:p>
            <a:pPr>
              <a:tabLst>
                <a:tab pos="1238250" algn="l"/>
              </a:tabLst>
              <a:defRPr/>
            </a:pP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-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Putperestlerin 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oluşturduğu tehlike yok edildi.</a:t>
            </a:r>
          </a:p>
          <a:p>
            <a:pPr>
              <a:tabLst>
                <a:tab pos="1238250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-Taif’liler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kendiliğinden Müslüman oldu.</a:t>
            </a:r>
          </a:p>
        </p:txBody>
      </p:sp>
      <p:sp>
        <p:nvSpPr>
          <p:cNvPr id="13" name="Dolu Çerçeve 12"/>
          <p:cNvSpPr/>
          <p:nvPr/>
        </p:nvSpPr>
        <p:spPr>
          <a:xfrm>
            <a:off x="1061944" y="3658108"/>
            <a:ext cx="3835400" cy="418592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  Mekke'nin Fethi 630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4" name="5 Başlık"/>
          <p:cNvSpPr txBox="1">
            <a:spLocks/>
          </p:cNvSpPr>
          <p:nvPr/>
        </p:nvSpPr>
        <p:spPr>
          <a:xfrm>
            <a:off x="1061944" y="4283222"/>
            <a:ext cx="4500656" cy="387252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8900"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Hz. Muhammed’in son seferidir.</a:t>
            </a:r>
          </a:p>
        </p:txBody>
      </p:sp>
      <p:sp>
        <p:nvSpPr>
          <p:cNvPr id="16" name="Dolu Çerçeve 15"/>
          <p:cNvSpPr/>
          <p:nvPr/>
        </p:nvSpPr>
        <p:spPr>
          <a:xfrm>
            <a:off x="1061944" y="4813300"/>
            <a:ext cx="3835400" cy="418592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   Veda Hutbesi 632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9" name="5 Başlık"/>
          <p:cNvSpPr txBox="1">
            <a:spLocks/>
          </p:cNvSpPr>
          <p:nvPr/>
        </p:nvSpPr>
        <p:spPr>
          <a:xfrm>
            <a:off x="1061944" y="5369072"/>
            <a:ext cx="10939556" cy="1019028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Hz. Muhammed Hac amacıyla son kez Mekke’ye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geldi. Kâbe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önündeki Müslümanlara konuşma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yaptı, bu konuşmaya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Veda Hutbesi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denir. Böylece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Kuran-ı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Kerim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tamamlandı.Hz. Muhammed 632’de vefat etti.</a:t>
            </a:r>
          </a:p>
        </p:txBody>
      </p:sp>
    </p:spTree>
    <p:extLst>
      <p:ext uri="{BB962C8B-B14F-4D97-AF65-F5344CB8AC3E}">
        <p14:creationId xmlns:p14="http://schemas.microsoft.com/office/powerpoint/2010/main" val="52541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prstClr val="black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73101" y="491849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1061944" y="342900"/>
            <a:ext cx="2875056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Dört Halife Dönemi  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8" name="5 Başlık"/>
          <p:cNvSpPr txBox="1">
            <a:spLocks/>
          </p:cNvSpPr>
          <p:nvPr/>
        </p:nvSpPr>
        <p:spPr>
          <a:xfrm>
            <a:off x="1061944" y="1022448"/>
            <a:ext cx="10939556" cy="780952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Hz. Muhammed’in ölümü ile birlikte Halifeler Devri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başladı. Halifeler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seçimle iş başına geldikleri için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bu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dönem İslam’ın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CUMHURİYET DÖNEMİDİR.</a:t>
            </a:r>
          </a:p>
          <a:p>
            <a:pPr>
              <a:defRPr/>
            </a:pP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1061944" y="1968500"/>
            <a:ext cx="4640356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   Hz. Ebubekir Dönemi 632-634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1061944" y="2597248"/>
            <a:ext cx="8602756" cy="2482752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defRPr/>
            </a:pPr>
            <a:r>
              <a:rPr lang="tr-TR" sz="2000" dirty="0">
                <a:solidFill>
                  <a:schemeClr val="bg1"/>
                </a:solidFill>
                <a:latin typeface="Comic Sans MS" pitchFamily="66" charset="0"/>
              </a:rPr>
              <a:t>_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Yalancı Peygamberler ortadan kaldırıldı.</a:t>
            </a:r>
          </a:p>
          <a:p>
            <a:pPr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_Putperestlerle mücadele edildi.</a:t>
            </a:r>
          </a:p>
          <a:p>
            <a:pPr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_Dinden dönmeler engellendi.</a:t>
            </a:r>
          </a:p>
          <a:p>
            <a:pPr>
              <a:defRPr/>
            </a:pPr>
            <a:r>
              <a:rPr lang="tr-TR" sz="2000" b="1" u="sng" dirty="0">
                <a:solidFill>
                  <a:schemeClr val="bg1"/>
                </a:solidFill>
                <a:latin typeface="Comic Sans MS" pitchFamily="66" charset="0"/>
              </a:rPr>
              <a:t> 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Arap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Yarımadası’nda dinsel ve siyasal birlik yeniden sağlandı.</a:t>
            </a:r>
          </a:p>
          <a:p>
            <a:pPr>
              <a:defRPr/>
            </a:pP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_Ayetler toplanarak Kuran-ı Kerim kitap haline  getirildi.</a:t>
            </a:r>
          </a:p>
          <a:p>
            <a:pPr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_İslamiyet ilk kez Arap Yarımadası dışında yayılmaya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başladı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.</a:t>
            </a:r>
          </a:p>
          <a:p>
            <a:pPr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_Bizans ve Sasani’lerle savaşıldı.(634 Yermük Savaşı)</a:t>
            </a:r>
          </a:p>
        </p:txBody>
      </p:sp>
    </p:spTree>
    <p:extLst>
      <p:ext uri="{BB962C8B-B14F-4D97-AF65-F5344CB8AC3E}">
        <p14:creationId xmlns:p14="http://schemas.microsoft.com/office/powerpoint/2010/main" val="232511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prstClr val="black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73101" y="491849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1061944" y="342900"/>
            <a:ext cx="2798856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Dört Halife Dönemi  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1061944" y="1054100"/>
            <a:ext cx="4640356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   Hz. Ömer Dönemi 634-644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1061944" y="1682848"/>
            <a:ext cx="10939556" cy="1974752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defRPr/>
            </a:pPr>
            <a:r>
              <a:rPr lang="tr-TR" sz="2000" b="1" u="sng" dirty="0">
                <a:solidFill>
                  <a:srgbClr val="FF0000"/>
                </a:solidFill>
                <a:latin typeface="Comic Sans MS" pitchFamily="66" charset="0"/>
              </a:rPr>
              <a:t>Siyasi olaylar;</a:t>
            </a:r>
            <a:endParaRPr lang="tr-TR" sz="2000" b="1" dirty="0">
              <a:solidFill>
                <a:srgbClr val="FF0000"/>
              </a:solidFill>
              <a:latin typeface="Comic Sans MS" pitchFamily="66" charset="0"/>
            </a:endParaRPr>
          </a:p>
          <a:p>
            <a:pPr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_Ecnadeyn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Savaşı Suriye, Filistin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fethi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gerçekleşti,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Kudüs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alındı.</a:t>
            </a:r>
          </a:p>
          <a:p>
            <a:pPr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Kadisiye –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Nihavent- Celula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Savaşları ile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Sasani Devleti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yenilgiye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uğratıldı.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İran,Irak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alındı.</a:t>
            </a:r>
          </a:p>
          <a:p>
            <a:pPr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Mısır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fethedildi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.</a:t>
            </a:r>
          </a:p>
          <a:p>
            <a:pPr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_K.Afrika’nın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fethine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başlandı.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9" name="5 Başlık"/>
          <p:cNvSpPr txBox="1">
            <a:spLocks/>
          </p:cNvSpPr>
          <p:nvPr/>
        </p:nvSpPr>
        <p:spPr>
          <a:xfrm>
            <a:off x="1061944" y="3860800"/>
            <a:ext cx="6380256" cy="2641600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defRPr/>
            </a:pPr>
            <a:r>
              <a:rPr lang="tr-TR" sz="2000" b="1" u="sng" dirty="0">
                <a:solidFill>
                  <a:srgbClr val="FF0000"/>
                </a:solidFill>
                <a:latin typeface="Comic Sans MS" pitchFamily="66" charset="0"/>
              </a:rPr>
              <a:t>Kurumlaşma Faaliyetleri;</a:t>
            </a:r>
            <a:endParaRPr lang="tr-TR" sz="2000" b="1" dirty="0">
              <a:solidFill>
                <a:srgbClr val="FF0000"/>
              </a:solidFill>
              <a:latin typeface="Comic Sans MS" pitchFamily="66" charset="0"/>
            </a:endParaRPr>
          </a:p>
          <a:p>
            <a:pPr>
              <a:defRPr/>
            </a:pP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_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Ülke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E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yaletlere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ayrıldı.</a:t>
            </a:r>
          </a:p>
          <a:p>
            <a:pPr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_Ordu Divanı adıyla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ilk divan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örgütü kuruldu.</a:t>
            </a:r>
          </a:p>
          <a:p>
            <a:pPr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_İlk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kadılık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 makamı oluşturuldu.</a:t>
            </a:r>
          </a:p>
          <a:p>
            <a:pPr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_Devamlı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O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rdugahlar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oluşturuldu.</a:t>
            </a:r>
          </a:p>
          <a:p>
            <a:pPr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İkta sistemi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kuruldu.</a:t>
            </a:r>
          </a:p>
          <a:p>
            <a:pPr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Hicri takvim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uygulanmaya başladı.</a:t>
            </a:r>
          </a:p>
          <a:p>
            <a:pPr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05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prstClr val="black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73101" y="491849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1061944" y="342900"/>
            <a:ext cx="2925856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Dört Halife Dönemi  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1061944" y="1054100"/>
            <a:ext cx="4640356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   Hz. Osman  Dönemi 644-656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1061944" y="1701996"/>
            <a:ext cx="10939556" cy="233992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619125" algn="l"/>
              </a:tabLst>
              <a:defRPr/>
            </a:pPr>
            <a:r>
              <a:rPr lang="tr-TR" sz="2000" dirty="0">
                <a:solidFill>
                  <a:schemeClr val="bg1"/>
                </a:solidFill>
                <a:latin typeface="Comic Sans MS" pitchFamily="66" charset="0"/>
              </a:rPr>
              <a:t>_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Trablusgarp ve Tunus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alındı.</a:t>
            </a:r>
          </a:p>
          <a:p>
            <a:pPr>
              <a:tabLst>
                <a:tab pos="619125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_İlk deniz savaşı Bizans’la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yapıldı.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Kıbrıs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alındı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.(649)</a:t>
            </a:r>
          </a:p>
          <a:p>
            <a:pPr>
              <a:tabLst>
                <a:tab pos="619125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	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(İlk donanma kurulmuş oldu.)</a:t>
            </a:r>
          </a:p>
          <a:p>
            <a:pPr>
              <a:tabLst>
                <a:tab pos="619125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_Horasan ve Harzem alındı.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(Türklerle ilk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çatışmalar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	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 başladı. Hazarlar)</a:t>
            </a:r>
            <a:endParaRPr lang="tr-TR" sz="2000" b="1" dirty="0">
              <a:solidFill>
                <a:srgbClr val="FF0000"/>
              </a:solidFill>
              <a:latin typeface="Comic Sans MS" pitchFamily="66" charset="0"/>
            </a:endParaRPr>
          </a:p>
          <a:p>
            <a:pPr>
              <a:tabLst>
                <a:tab pos="619125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Kuran-ı Kerim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çoğaltıldı, eyaletlere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gönderildi.</a:t>
            </a:r>
          </a:p>
          <a:p>
            <a:pPr>
              <a:tabLst>
                <a:tab pos="619125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Hz.Osman’ın kendi ailesinden olanları kayırdığı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iddiaları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İslam Dünyasındaki ilk ayrılıkları ortaya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çıkarmıştır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. Hz Osman’ın şehit edilmesiyle bu dönem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sona erdi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775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73101" y="491849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1061944" y="342900"/>
            <a:ext cx="3116356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Dört Halife Dönemi  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1061944" y="1054100"/>
            <a:ext cx="4640356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bg1"/>
                </a:solidFill>
              </a:rPr>
              <a:t>   </a:t>
            </a:r>
            <a:r>
              <a:rPr lang="tr-TR" sz="2400" b="1" dirty="0" smtClean="0">
                <a:solidFill>
                  <a:schemeClr val="tx1"/>
                </a:solidFill>
              </a:rPr>
              <a:t>Hz. Ali  Dönemi  656-661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1061944" y="1574996"/>
            <a:ext cx="10939556" cy="485120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619125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_Hz. Osman’ın öldürülmesi ve Halifelik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mücadeleleri nedeniyle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karışıklıkların yaşandığı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dönemdir.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Bu nedenle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dışarıya fetih hareketi düzenlenmemiştir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.</a:t>
            </a:r>
          </a:p>
          <a:p>
            <a:pPr>
              <a:tabLst>
                <a:tab pos="619125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 Hz .Alinin taraftarlarının çok olduğu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Kufe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şehri 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merkez yapıldı.</a:t>
            </a:r>
          </a:p>
          <a:p>
            <a:pPr>
              <a:tabLst>
                <a:tab pos="619125" algn="l"/>
              </a:tabLst>
              <a:defRPr/>
            </a:pPr>
            <a:endParaRPr lang="tr-TR" sz="2000" b="1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>
              <a:tabLst>
                <a:tab pos="619125" algn="l"/>
              </a:tabLst>
              <a:defRPr/>
            </a:pP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Deve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Olayı: (656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)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Hz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.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Ayşe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 ile Hz. Ali arasında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yapılmıştır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. Hz. Ayşe yandaşları yenilgiye uğramıştır. </a:t>
            </a:r>
          </a:p>
          <a:p>
            <a:pPr>
              <a:tabLst>
                <a:tab pos="619125" algn="l"/>
              </a:tabLst>
              <a:defRPr/>
            </a:pP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Sıffin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Savaşı (657):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Hz. Ali ile Hz.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Muaviye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 arasında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yapılmıştır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. Savaşta galip belli olmadığı için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hakemlere başvurulmuştur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.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tabLst>
                <a:tab pos="1144588" algn="l"/>
              </a:tabLst>
              <a:defRPr/>
            </a:pP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Hakem Olayı: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Müslümanlar arasındaki ilk siyasal ayrılıklar ortaya çıkmıştır. </a:t>
            </a:r>
          </a:p>
          <a:p>
            <a:pPr>
              <a:tabLst>
                <a:tab pos="1144588" algn="l"/>
              </a:tabLst>
              <a:defRPr/>
            </a:pP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tabLst>
                <a:tab pos="1144588" algn="l"/>
              </a:tabLst>
              <a:defRPr/>
            </a:pP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Şiiler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(Hz. Ali yandaşları)</a:t>
            </a:r>
          </a:p>
          <a:p>
            <a:pPr>
              <a:tabLst>
                <a:tab pos="1144588" algn="l"/>
              </a:tabLst>
              <a:defRPr/>
            </a:pP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Emeviler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 (Muaviye yandaşları)</a:t>
            </a:r>
          </a:p>
          <a:p>
            <a:pPr>
              <a:tabLst>
                <a:tab pos="1144588" algn="l"/>
              </a:tabLst>
              <a:defRPr/>
            </a:pP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Hariciler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 (iki grubu reddedenler)</a:t>
            </a:r>
          </a:p>
          <a:p>
            <a:pPr>
              <a:tabLst>
                <a:tab pos="1144588" algn="l"/>
              </a:tabLst>
              <a:defRPr/>
            </a:pP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tabLst>
                <a:tab pos="1144588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Hz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. Ali Hariciler tarafından öldürüldü (661) 4 halife devri sona erdi. </a:t>
            </a:r>
          </a:p>
          <a:p>
            <a:pPr indent="449263">
              <a:tabLst>
                <a:tab pos="619125" algn="l"/>
              </a:tabLst>
              <a:defRPr/>
            </a:pP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643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73101" y="491849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1061944" y="342900"/>
            <a:ext cx="3713256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Emevi Devleti 661-750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1061944" y="1041400"/>
            <a:ext cx="2836956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bg1"/>
                </a:solidFill>
              </a:rPr>
              <a:t>   </a:t>
            </a:r>
            <a:r>
              <a:rPr lang="tr-TR" sz="2400" b="1" dirty="0" smtClean="0">
                <a:solidFill>
                  <a:schemeClr val="tx1"/>
                </a:solidFill>
              </a:rPr>
              <a:t>Muaviye Dönemi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1061944" y="1574996"/>
            <a:ext cx="7294656" cy="144760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600075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_Merkez  Küfe’den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Şam’a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taşındı.</a:t>
            </a:r>
          </a:p>
          <a:p>
            <a:pPr>
              <a:tabLst>
                <a:tab pos="600075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İstanbul ilk defa Müslümanlar tarafından kuşatıldı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.</a:t>
            </a:r>
          </a:p>
          <a:p>
            <a:pPr>
              <a:tabLst>
                <a:tab pos="600075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_İlk defa Araplar posta teşkilatı kurdu.</a:t>
            </a:r>
          </a:p>
          <a:p>
            <a:pPr>
              <a:tabLst>
                <a:tab pos="600075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Halifelik saltanat haline geldi.</a:t>
            </a:r>
          </a:p>
        </p:txBody>
      </p:sp>
      <p:sp>
        <p:nvSpPr>
          <p:cNvPr id="7" name="Dolu Çerçeve 6"/>
          <p:cNvSpPr/>
          <p:nvPr/>
        </p:nvSpPr>
        <p:spPr>
          <a:xfrm>
            <a:off x="1061944" y="3187700"/>
            <a:ext cx="2836956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bg1"/>
                </a:solidFill>
              </a:rPr>
              <a:t>   </a:t>
            </a:r>
            <a:r>
              <a:rPr lang="tr-TR" sz="2400" b="1" dirty="0" smtClean="0">
                <a:solidFill>
                  <a:schemeClr val="tx1"/>
                </a:solidFill>
              </a:rPr>
              <a:t>Yezit Dönemi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9" name="5 Başlık"/>
          <p:cNvSpPr txBox="1">
            <a:spLocks/>
          </p:cNvSpPr>
          <p:nvPr/>
        </p:nvSpPr>
        <p:spPr>
          <a:xfrm>
            <a:off x="1061944" y="3746696"/>
            <a:ext cx="10939556" cy="177780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600075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Hz. Hüseyin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Yezidi'n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halifeliğini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tanımadı.Kerbela Olayında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Hz Hüseyin’in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şehit edilmesiyle (681)İslam dünyası Şii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ve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Sünni  olarak  dinsel açıdan ikiye ayrıldı.</a:t>
            </a:r>
          </a:p>
          <a:p>
            <a:pPr>
              <a:tabLst>
                <a:tab pos="600075" algn="l"/>
              </a:tabLst>
              <a:defRPr/>
            </a:pP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tabLst>
                <a:tab pos="600075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_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K.Afrika’nın fethi tamamlandı.</a:t>
            </a:r>
          </a:p>
          <a:p>
            <a:pPr>
              <a:tabLst>
                <a:tab pos="600075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_Halifelik gösterişli bir yaşam biçimine dönüştürüldü.</a:t>
            </a:r>
          </a:p>
        </p:txBody>
      </p:sp>
    </p:spTree>
    <p:extLst>
      <p:ext uri="{BB962C8B-B14F-4D97-AF65-F5344CB8AC3E}">
        <p14:creationId xmlns:p14="http://schemas.microsoft.com/office/powerpoint/2010/main" val="2963085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73101" y="491849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1061944" y="342900"/>
            <a:ext cx="3713256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Emevi Devleti 661-750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1061944" y="1041400"/>
            <a:ext cx="3647328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bg1"/>
                </a:solidFill>
              </a:rPr>
              <a:t>   </a:t>
            </a:r>
            <a:r>
              <a:rPr lang="tr-TR" sz="2400" b="1" dirty="0" smtClean="0">
                <a:solidFill>
                  <a:schemeClr val="tx1"/>
                </a:solidFill>
              </a:rPr>
              <a:t>Abdülmelik Dönemi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1061944" y="1765496"/>
            <a:ext cx="5059456" cy="116820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600075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_Arapça resmi dil ilan edildi.</a:t>
            </a:r>
          </a:p>
          <a:p>
            <a:pPr>
              <a:tabLst>
                <a:tab pos="600075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_İlk İslam Arap parası bastırıldı.</a:t>
            </a:r>
          </a:p>
          <a:p>
            <a:pPr>
              <a:tabLst>
                <a:tab pos="600075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_Arap Milliyetçiliği politikası başlatıldı.</a:t>
            </a:r>
          </a:p>
          <a:p>
            <a:pPr>
              <a:tabLst>
                <a:tab pos="600075" algn="l"/>
              </a:tabLst>
              <a:defRPr/>
            </a:pP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7" name="Dolu Çerçeve 6"/>
          <p:cNvSpPr/>
          <p:nvPr/>
        </p:nvSpPr>
        <p:spPr>
          <a:xfrm>
            <a:off x="1061944" y="3286428"/>
            <a:ext cx="2836956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bg1"/>
                </a:solidFill>
              </a:rPr>
              <a:t>   </a:t>
            </a:r>
            <a:r>
              <a:rPr lang="tr-TR" sz="2400" b="1" dirty="0" smtClean="0">
                <a:solidFill>
                  <a:schemeClr val="tx1"/>
                </a:solidFill>
              </a:rPr>
              <a:t>Velid Dönemi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9" name="5 Başlık"/>
          <p:cNvSpPr txBox="1">
            <a:spLocks/>
          </p:cNvSpPr>
          <p:nvPr/>
        </p:nvSpPr>
        <p:spPr>
          <a:xfrm>
            <a:off x="1061944" y="4156320"/>
            <a:ext cx="10939556" cy="733180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600075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-711 Vizigotlarla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Kadisk Savaşı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yapılarak İspanya alındı. Böylece İslamiyet Avrupa kıtasında yayılmaya başladı.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93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Yusuf Kerem DUMAN\Desktop\emeviler-döneminde-islam-coğrafyası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39700"/>
            <a:ext cx="11214100" cy="604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06822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73101" y="491849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1061944" y="342900"/>
            <a:ext cx="3713256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Emevi Devleti 661-750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1061944" y="1041400"/>
            <a:ext cx="6024656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bg1"/>
                </a:solidFill>
              </a:rPr>
              <a:t>   </a:t>
            </a:r>
            <a:r>
              <a:rPr lang="tr-TR" sz="2400" b="1" dirty="0" smtClean="0">
                <a:solidFill>
                  <a:schemeClr val="tx1"/>
                </a:solidFill>
              </a:rPr>
              <a:t>Emevilerin Yıkılış Nedenleri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1061944" y="1765496"/>
            <a:ext cx="10380756" cy="233660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Doğal sınırlara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ulaşmaları.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Ekonominin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bozulması.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Arap Milliyetçiliği Politikası.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Türkler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,İranlılar gibi Arap olmayanları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MEVALİ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(Azad edilmiş Köle) olarak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görmeleri.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Şii-Sünni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çatışmaları.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Halifeliği saltanata dönüştürmeleri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.</a:t>
            </a:r>
          </a:p>
          <a:p>
            <a:pPr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-Şuubiye akımının etkisi.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2" name="5 Başlık"/>
          <p:cNvSpPr txBox="1">
            <a:spLocks/>
          </p:cNvSpPr>
          <p:nvPr/>
        </p:nvSpPr>
        <p:spPr>
          <a:xfrm>
            <a:off x="1061944" y="4584896"/>
            <a:ext cx="10380756" cy="171430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Şuubiye Akımı: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Emeviler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döneminde Arap olmayan Müslümanlar arasında gelişen hareket. Emeviler döneminde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mevali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 adıyla anılan Arap olmayan Müslümanlar Araplarla eşit sayılmıyordu. Yönetimin bu tutumu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İran ve Türk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kökenli Müslümanları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İslam'ın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öngördüğü eşitliğin gerektirdiği hakları almak için mücadeleye yöneltti.</a:t>
            </a:r>
          </a:p>
        </p:txBody>
      </p:sp>
    </p:spTree>
    <p:extLst>
      <p:ext uri="{BB962C8B-B14F-4D97-AF65-F5344CB8AC3E}">
        <p14:creationId xmlns:p14="http://schemas.microsoft.com/office/powerpoint/2010/main" val="1169668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73101" y="491849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1061944" y="342900"/>
            <a:ext cx="6151656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İspanyada Kurulan Müslüman Devletleri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1061944" y="1041400"/>
            <a:ext cx="4678456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bg1"/>
                </a:solidFill>
              </a:rPr>
              <a:t>   </a:t>
            </a:r>
            <a:r>
              <a:rPr lang="tr-TR" sz="2400" b="1" dirty="0" smtClean="0">
                <a:solidFill>
                  <a:schemeClr val="tx1"/>
                </a:solidFill>
              </a:rPr>
              <a:t>Endülüs Emevi Devleti 756-1031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1061944" y="1765496"/>
            <a:ext cx="10380756" cy="142220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_Kurtuba şehrinde kurulmuştur.</a:t>
            </a:r>
          </a:p>
          <a:p>
            <a:pPr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_Kültür ve sanat alanında oldukça ileriye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gitmişlerdir.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_İç karışıklıklar sonucu 20 yakın küçük devlete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bölündü. Bu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devletlerden en önemlisi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Beni Ahmer Devletidir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.</a:t>
            </a:r>
          </a:p>
        </p:txBody>
      </p:sp>
      <p:sp>
        <p:nvSpPr>
          <p:cNvPr id="12" name="5 Başlık"/>
          <p:cNvSpPr txBox="1">
            <a:spLocks/>
          </p:cNvSpPr>
          <p:nvPr/>
        </p:nvSpPr>
        <p:spPr>
          <a:xfrm>
            <a:off x="1061944" y="4051692"/>
            <a:ext cx="5453156" cy="857152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_Gırnata şehrinde kurulmuştur.</a:t>
            </a:r>
          </a:p>
          <a:p>
            <a:pPr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_Mimaride ilerlemişlerdir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.(Elhamra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Sarayı)</a:t>
            </a:r>
            <a:endParaRPr lang="tr-TR" sz="20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" name="Dolu Çerçeve 8"/>
          <p:cNvSpPr/>
          <p:nvPr/>
        </p:nvSpPr>
        <p:spPr>
          <a:xfrm>
            <a:off x="1061944" y="3390900"/>
            <a:ext cx="4246656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Beni Ahmer Devleti 1232-1492</a:t>
            </a:r>
            <a:endParaRPr lang="tr-TR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02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73101" y="491849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1061944" y="342900"/>
            <a:ext cx="2976656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Abbasiler 750-1258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1061944" y="1003300"/>
            <a:ext cx="2748056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bg1"/>
                </a:solidFill>
              </a:rPr>
              <a:t>   </a:t>
            </a:r>
            <a:r>
              <a:rPr lang="tr-TR" sz="2400" b="1" dirty="0" smtClean="0">
                <a:solidFill>
                  <a:schemeClr val="tx1"/>
                </a:solidFill>
              </a:rPr>
              <a:t>Genel Özellikleri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1061944" y="1485588"/>
            <a:ext cx="6723156" cy="711102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1428750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Arap Milliyetçiliği yerine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ümmetçilik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  politikası, </a:t>
            </a:r>
          </a:p>
          <a:p>
            <a:pPr>
              <a:tabLst>
                <a:tab pos="1428750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Fetih politikası yerine kültür politikası benimsendi.</a:t>
            </a:r>
          </a:p>
        </p:txBody>
      </p:sp>
      <p:sp>
        <p:nvSpPr>
          <p:cNvPr id="12" name="5 Başlık"/>
          <p:cNvSpPr txBox="1">
            <a:spLocks/>
          </p:cNvSpPr>
          <p:nvPr/>
        </p:nvSpPr>
        <p:spPr>
          <a:xfrm>
            <a:off x="1061944" y="2930672"/>
            <a:ext cx="10253756" cy="768252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1428750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_751’de ipek yolu  egemenliği için Abbasilerle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Çin arasında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Talas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savaşını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yapıldı. -Abbasîler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Türklerden destek alarak bu savaşı kazandı. </a:t>
            </a:r>
          </a:p>
        </p:txBody>
      </p:sp>
      <p:sp>
        <p:nvSpPr>
          <p:cNvPr id="9" name="Dolu Çerçeve 8"/>
          <p:cNvSpPr/>
          <p:nvPr/>
        </p:nvSpPr>
        <p:spPr>
          <a:xfrm>
            <a:off x="1061944" y="2405986"/>
            <a:ext cx="2976656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Ebul Abbas Dönemi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4" name="Dolu Çerçeve 13"/>
          <p:cNvSpPr/>
          <p:nvPr/>
        </p:nvSpPr>
        <p:spPr>
          <a:xfrm>
            <a:off x="1061944" y="3847360"/>
            <a:ext cx="4640356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Harun Reşit  ve Oğulları Dönemi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6" name="5 Başlık"/>
          <p:cNvSpPr txBox="1">
            <a:spLocks/>
          </p:cNvSpPr>
          <p:nvPr/>
        </p:nvSpPr>
        <p:spPr>
          <a:xfrm>
            <a:off x="1061944" y="4404342"/>
            <a:ext cx="10253756" cy="224420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1428750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_En parlak dönemdir.</a:t>
            </a:r>
          </a:p>
          <a:p>
            <a:pPr>
              <a:tabLst>
                <a:tab pos="1428750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_İstanbul’a kadar seferler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düzenlendi. Bizans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vergiye bağlandı.</a:t>
            </a:r>
          </a:p>
          <a:p>
            <a:pPr>
              <a:tabLst>
                <a:tab pos="1428750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_Bizans sınırındaki şehirlerden </a:t>
            </a:r>
            <a:r>
              <a:rPr lang="tr-TR" sz="2000" b="1" u="sng" dirty="0">
                <a:solidFill>
                  <a:srgbClr val="FF0000"/>
                </a:solidFill>
                <a:latin typeface="Comic Sans MS" pitchFamily="66" charset="0"/>
              </a:rPr>
              <a:t>Avasım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adı verilen bir eyalet oluşturuldu. (Malatya Tarsus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Arası).Buralarda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kurulan Türk ordularıyla Anadolu’ya seferler düzenlendi.</a:t>
            </a:r>
          </a:p>
          <a:p>
            <a:pPr>
              <a:tabLst>
                <a:tab pos="1428750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_Türk askerleri için</a:t>
            </a:r>
            <a:r>
              <a:rPr lang="tr-TR" sz="2000" b="1" u="sng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tr-TR" sz="2000" b="1" u="sng" dirty="0">
                <a:solidFill>
                  <a:srgbClr val="FF0000"/>
                </a:solidFill>
                <a:latin typeface="Comic Sans MS" pitchFamily="66" charset="0"/>
              </a:rPr>
              <a:t>Semerra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 şehri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kuruldu.Arap kadınlarla evlilikleri yasaklandı.</a:t>
            </a:r>
          </a:p>
          <a:p>
            <a:pPr>
              <a:tabLst>
                <a:tab pos="1428750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_İslam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Rönesans'ı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yaşandı.</a:t>
            </a:r>
          </a:p>
        </p:txBody>
      </p:sp>
    </p:spTree>
    <p:extLst>
      <p:ext uri="{BB962C8B-B14F-4D97-AF65-F5344CB8AC3E}">
        <p14:creationId xmlns:p14="http://schemas.microsoft.com/office/powerpoint/2010/main" val="418865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73101" y="491849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1061944" y="342900"/>
            <a:ext cx="3700556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Kültür ve Medeniyet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1061944" y="1041400"/>
            <a:ext cx="2506756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bg1"/>
                </a:solidFill>
              </a:rPr>
              <a:t>   </a:t>
            </a:r>
            <a:r>
              <a:rPr lang="tr-TR" sz="2400" b="1" dirty="0" smtClean="0">
                <a:solidFill>
                  <a:schemeClr val="tx1"/>
                </a:solidFill>
              </a:rPr>
              <a:t>Devlet Yönetimi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1061944" y="1663896"/>
            <a:ext cx="10380756" cy="1730228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752475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-Hz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. Muhammed 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hicret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 ile devletin temellerini attı.</a:t>
            </a:r>
          </a:p>
          <a:p>
            <a:pPr>
              <a:tabLst>
                <a:tab pos="752475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-Devletin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temelleri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dini kurallara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dayanmıştır.</a:t>
            </a:r>
          </a:p>
          <a:p>
            <a:pPr>
              <a:tabLst>
                <a:tab pos="752475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-Hz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.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Muhammed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=Peygamber=Başkomutan=Baş yargıç</a:t>
            </a:r>
            <a:endParaRPr lang="tr-TR" sz="2000" b="1" dirty="0">
              <a:solidFill>
                <a:srgbClr val="FF0000"/>
              </a:solidFill>
              <a:latin typeface="Comic Sans MS" pitchFamily="66" charset="0"/>
            </a:endParaRPr>
          </a:p>
          <a:p>
            <a:pPr>
              <a:tabLst>
                <a:tab pos="752475" algn="l"/>
              </a:tabLst>
              <a:defRPr/>
            </a:pP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-Halife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=Din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başkanı=Devlet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Başkanı'dır.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tabLst>
                <a:tab pos="752475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-Vezirlik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makamı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oluşturulmuştur.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2" name="5 Başlık"/>
          <p:cNvSpPr txBox="1">
            <a:spLocks/>
          </p:cNvSpPr>
          <p:nvPr/>
        </p:nvSpPr>
        <p:spPr>
          <a:xfrm>
            <a:off x="1061944" y="4077092"/>
            <a:ext cx="6456456" cy="1333108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752475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Hz.Muhammed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dönemi=Gönüllüler</a:t>
            </a:r>
          </a:p>
          <a:p>
            <a:pPr>
              <a:tabLst>
                <a:tab pos="752475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Hz.Ömer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=Düzenli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ordular</a:t>
            </a:r>
          </a:p>
          <a:p>
            <a:pPr>
              <a:tabLst>
                <a:tab pos="752475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Emeviler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=Devamlı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ordular</a:t>
            </a:r>
          </a:p>
          <a:p>
            <a:pPr>
              <a:tabLst>
                <a:tab pos="752475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Abbasiler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=Türk askerlerinden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oluşmuştur.</a:t>
            </a:r>
          </a:p>
        </p:txBody>
      </p:sp>
      <p:sp>
        <p:nvSpPr>
          <p:cNvPr id="9" name="Dolu Çerçeve 8"/>
          <p:cNvSpPr/>
          <p:nvPr/>
        </p:nvSpPr>
        <p:spPr>
          <a:xfrm>
            <a:off x="1061944" y="3495724"/>
            <a:ext cx="1147856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Ordu</a:t>
            </a:r>
            <a:endParaRPr lang="tr-TR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42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73101" y="491849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1061944" y="342900"/>
            <a:ext cx="3700556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Kültür ve Medeniyet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1061944" y="1041400"/>
            <a:ext cx="2506756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bg1"/>
                </a:solidFill>
              </a:rPr>
              <a:t>   </a:t>
            </a:r>
            <a:r>
              <a:rPr lang="tr-TR" sz="2400" b="1" dirty="0" smtClean="0">
                <a:solidFill>
                  <a:schemeClr val="tx1"/>
                </a:solidFill>
              </a:rPr>
              <a:t>Hukuk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1061944" y="1663896"/>
            <a:ext cx="6786656" cy="113010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752475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Hz. Muhammed hukuki sorunları kendisi çözmüştür.</a:t>
            </a:r>
          </a:p>
          <a:p>
            <a:pPr>
              <a:tabLst>
                <a:tab pos="752475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İlk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kadılık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teşkilatını Hz. Ömer kurmuştur.</a:t>
            </a:r>
          </a:p>
          <a:p>
            <a:pPr>
              <a:tabLst>
                <a:tab pos="752475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Kadılar Kuran,hadis,fıkıh bilmek zorundadır.</a:t>
            </a:r>
          </a:p>
          <a:p>
            <a:pPr>
              <a:tabLst>
                <a:tab pos="752475" algn="l"/>
              </a:tabLst>
              <a:defRPr/>
            </a:pPr>
            <a:endParaRPr lang="tr-TR" sz="2000" b="1" u="sng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2" name="5 Başlık"/>
          <p:cNvSpPr txBox="1">
            <a:spLocks/>
          </p:cNvSpPr>
          <p:nvPr/>
        </p:nvSpPr>
        <p:spPr>
          <a:xfrm>
            <a:off x="1061944" y="3661216"/>
            <a:ext cx="7774548" cy="136798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752475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-İslam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dininde herkes eşittir.</a:t>
            </a:r>
          </a:p>
          <a:p>
            <a:pPr>
              <a:tabLst>
                <a:tab pos="752475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-Temel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geçim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kaynağı;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ticarettir.</a:t>
            </a:r>
          </a:p>
          <a:p>
            <a:pPr>
              <a:tabLst>
                <a:tab pos="3105150" algn="ctr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-Ganimetler (1/5)	-Öşür,haraç,cizye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vergileri.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tabLst>
                <a:tab pos="3105150" algn="ctr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-Gümrük vergileri	-Bağlı devletlerden alınan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vergiler.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tabLst>
                <a:tab pos="752475" algn="l"/>
              </a:tabLst>
              <a:defRPr/>
            </a:pP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9" name="Dolu Çerçeve 8"/>
          <p:cNvSpPr/>
          <p:nvPr/>
        </p:nvSpPr>
        <p:spPr>
          <a:xfrm>
            <a:off x="1061944" y="3077132"/>
            <a:ext cx="3393328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Sosyal Ekonomik Hayat</a:t>
            </a:r>
            <a:endParaRPr lang="tr-TR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22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73101" y="491849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1061944" y="342900"/>
            <a:ext cx="3700556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Kültür ve Medeniyet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1061944" y="1041400"/>
            <a:ext cx="2506756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bg1"/>
                </a:solidFill>
              </a:rPr>
              <a:t>   </a:t>
            </a:r>
            <a:r>
              <a:rPr lang="tr-TR" sz="2400" b="1" dirty="0" smtClean="0">
                <a:solidFill>
                  <a:schemeClr val="tx1"/>
                </a:solidFill>
              </a:rPr>
              <a:t>Eğitim-Öğretim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1061944" y="1663896"/>
            <a:ext cx="8437656" cy="171430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3105150" algn="ctr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İlk eğitim çalışmaları Hz. Muhammed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zamanında başlamıştır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.</a:t>
            </a:r>
          </a:p>
          <a:p>
            <a:pPr>
              <a:tabLst>
                <a:tab pos="3105150" algn="ctr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Emeviler döneminde okullar açılmıştır.</a:t>
            </a:r>
          </a:p>
          <a:p>
            <a:pPr>
              <a:tabLst>
                <a:tab pos="3105150" algn="ctr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Abbasiler döneminde eğitim kurumları yaygınlaştı.</a:t>
            </a:r>
          </a:p>
          <a:p>
            <a:pPr>
              <a:tabLst>
                <a:tab pos="3105150" algn="ctr"/>
              </a:tabLst>
              <a:defRPr/>
            </a:pP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Beytül Hikme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adlı bir akademi açıldı.</a:t>
            </a:r>
          </a:p>
          <a:p>
            <a:pPr>
              <a:tabLst>
                <a:tab pos="3105150" algn="ctr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İslami Bilimler;Tefsir,Hadis,Fıkıh;Kelam…</a:t>
            </a:r>
          </a:p>
        </p:txBody>
      </p:sp>
      <p:sp>
        <p:nvSpPr>
          <p:cNvPr id="12" name="5 Başlık"/>
          <p:cNvSpPr txBox="1">
            <a:spLocks/>
          </p:cNvSpPr>
          <p:nvPr/>
        </p:nvSpPr>
        <p:spPr>
          <a:xfrm>
            <a:off x="1061944" y="4304374"/>
            <a:ext cx="10863356" cy="85182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3105150" algn="ctr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İslam dininde resim ve heykel yasaklandığı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için Bunların yerine;hat,kakmacılık,</a:t>
            </a:r>
          </a:p>
          <a:p>
            <a:pPr>
              <a:tabLst>
                <a:tab pos="3105150" algn="ctr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oymacılık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ve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minyatür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sanatı gelişmiştir.</a:t>
            </a:r>
          </a:p>
        </p:txBody>
      </p:sp>
      <p:sp>
        <p:nvSpPr>
          <p:cNvPr id="9" name="Dolu Çerçeve 8"/>
          <p:cNvSpPr/>
          <p:nvPr/>
        </p:nvSpPr>
        <p:spPr>
          <a:xfrm>
            <a:off x="1061944" y="3610532"/>
            <a:ext cx="1516156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Sanat</a:t>
            </a:r>
            <a:endParaRPr lang="tr-TR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95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3_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3703</TotalTime>
  <Words>1705</Words>
  <Application>Microsoft Office PowerPoint</Application>
  <PresentationFormat>Özel</PresentationFormat>
  <Paragraphs>317</Paragraphs>
  <Slides>27</Slides>
  <Notes>12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Slayt Başlıkları</vt:lpstr>
      </vt:variant>
      <vt:variant>
        <vt:i4>27</vt:i4>
      </vt:variant>
    </vt:vector>
  </HeadingPairs>
  <TitlesOfParts>
    <vt:vector size="29" baseType="lpstr">
      <vt:lpstr>Ofis Teması</vt:lpstr>
      <vt:lpstr>23_Ofis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İSLAM TARİHİ</dc:title>
  <dc:creator>Md.Yrd. İ. Kapkara</dc:creator>
  <cp:lastModifiedBy>YUSUF KEREM DUMAN</cp:lastModifiedBy>
  <cp:revision>376</cp:revision>
  <dcterms:created xsi:type="dcterms:W3CDTF">2017-03-01T11:19:29Z</dcterms:created>
  <dcterms:modified xsi:type="dcterms:W3CDTF">2019-09-06T18:18:21Z</dcterms:modified>
</cp:coreProperties>
</file>