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68" r:id="rId2"/>
  </p:sldMasterIdLst>
  <p:notesMasterIdLst>
    <p:notesMasterId r:id="rId18"/>
  </p:notesMasterIdLst>
  <p:sldIdLst>
    <p:sldId id="652" r:id="rId3"/>
    <p:sldId id="820" r:id="rId4"/>
    <p:sldId id="694" r:id="rId5"/>
    <p:sldId id="810" r:id="rId6"/>
    <p:sldId id="813" r:id="rId7"/>
    <p:sldId id="812" r:id="rId8"/>
    <p:sldId id="779" r:id="rId9"/>
    <p:sldId id="821" r:id="rId10"/>
    <p:sldId id="822" r:id="rId11"/>
    <p:sldId id="825" r:id="rId12"/>
    <p:sldId id="826" r:id="rId13"/>
    <p:sldId id="827" r:id="rId14"/>
    <p:sldId id="828" r:id="rId15"/>
    <p:sldId id="829" r:id="rId16"/>
    <p:sldId id="830"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7" autoAdjust="0"/>
    <p:restoredTop sz="92800" autoAdjust="0"/>
  </p:normalViewPr>
  <p:slideViewPr>
    <p:cSldViewPr snapToGrid="0">
      <p:cViewPr>
        <p:scale>
          <a:sx n="60" d="100"/>
          <a:sy n="60" d="100"/>
        </p:scale>
        <p:origin x="-557" y="-4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95AA0E-D748-4E9A-A913-6CF8B4C4A5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8F23D018-9275-4D09-9F5B-B031C8F1064A}">
      <dgm:prSet/>
      <dgm:spPr>
        <a:solidFill>
          <a:srgbClr val="FF0000"/>
        </a:solidFill>
      </dgm:spPr>
      <dgm:t>
        <a:bodyPr/>
        <a:lstStyle/>
        <a:p>
          <a:pPr rtl="0"/>
          <a:r>
            <a:rPr lang="tr-TR" b="1" dirty="0" smtClean="0"/>
            <a:t>OSMANLICILIK</a:t>
          </a:r>
          <a:endParaRPr lang="tr-TR" b="1" dirty="0"/>
        </a:p>
      </dgm:t>
    </dgm:pt>
    <dgm:pt modelId="{609EE0F1-7619-4916-919D-64448A04A195}" type="parTrans" cxnId="{7A6FEBF6-566C-4844-8F07-CEA3481D0DC5}">
      <dgm:prSet/>
      <dgm:spPr/>
      <dgm:t>
        <a:bodyPr/>
        <a:lstStyle/>
        <a:p>
          <a:endParaRPr lang="tr-TR"/>
        </a:p>
      </dgm:t>
    </dgm:pt>
    <dgm:pt modelId="{D0F1FC66-390A-4E15-A796-015C81165250}" type="sibTrans" cxnId="{7A6FEBF6-566C-4844-8F07-CEA3481D0DC5}">
      <dgm:prSet/>
      <dgm:spPr/>
      <dgm:t>
        <a:bodyPr/>
        <a:lstStyle/>
        <a:p>
          <a:endParaRPr lang="tr-TR"/>
        </a:p>
      </dgm:t>
    </dgm:pt>
    <dgm:pt modelId="{17DA54F6-70A2-4758-A2CD-08447A8D25EE}" type="pres">
      <dgm:prSet presAssocID="{E395AA0E-D748-4E9A-A913-6CF8B4C4A523}" presName="linear" presStyleCnt="0">
        <dgm:presLayoutVars>
          <dgm:animLvl val="lvl"/>
          <dgm:resizeHandles val="exact"/>
        </dgm:presLayoutVars>
      </dgm:prSet>
      <dgm:spPr/>
      <dgm:t>
        <a:bodyPr/>
        <a:lstStyle/>
        <a:p>
          <a:endParaRPr lang="tr-TR"/>
        </a:p>
      </dgm:t>
    </dgm:pt>
    <dgm:pt modelId="{C9ED09BF-33FD-418A-954C-197767CE31C1}" type="pres">
      <dgm:prSet presAssocID="{8F23D018-9275-4D09-9F5B-B031C8F1064A}" presName="parentText" presStyleLbl="node1" presStyleIdx="0" presStyleCnt="1">
        <dgm:presLayoutVars>
          <dgm:chMax val="0"/>
          <dgm:bulletEnabled val="1"/>
        </dgm:presLayoutVars>
      </dgm:prSet>
      <dgm:spPr/>
      <dgm:t>
        <a:bodyPr/>
        <a:lstStyle/>
        <a:p>
          <a:endParaRPr lang="tr-TR"/>
        </a:p>
      </dgm:t>
    </dgm:pt>
  </dgm:ptLst>
  <dgm:cxnLst>
    <dgm:cxn modelId="{79910123-EE3A-4BCC-886E-6B1E254345F0}" type="presOf" srcId="{E395AA0E-D748-4E9A-A913-6CF8B4C4A523}" destId="{17DA54F6-70A2-4758-A2CD-08447A8D25EE}" srcOrd="0" destOrd="0" presId="urn:microsoft.com/office/officeart/2005/8/layout/vList2"/>
    <dgm:cxn modelId="{7A6FEBF6-566C-4844-8F07-CEA3481D0DC5}" srcId="{E395AA0E-D748-4E9A-A913-6CF8B4C4A523}" destId="{8F23D018-9275-4D09-9F5B-B031C8F1064A}" srcOrd="0" destOrd="0" parTransId="{609EE0F1-7619-4916-919D-64448A04A195}" sibTransId="{D0F1FC66-390A-4E15-A796-015C81165250}"/>
    <dgm:cxn modelId="{5D1F8146-0DB3-4B39-AF2D-51AE95967BCE}" type="presOf" srcId="{8F23D018-9275-4D09-9F5B-B031C8F1064A}" destId="{C9ED09BF-33FD-418A-954C-197767CE31C1}" srcOrd="0" destOrd="0" presId="urn:microsoft.com/office/officeart/2005/8/layout/vList2"/>
    <dgm:cxn modelId="{94CAC1DF-C5C4-4D62-9F58-6FC864886711}" type="presParOf" srcId="{17DA54F6-70A2-4758-A2CD-08447A8D25EE}" destId="{C9ED09BF-33FD-418A-954C-197767CE31C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F2A22B-C291-402F-B6D4-2E24FA3ACEAF}" type="doc">
      <dgm:prSet loTypeId="urn:microsoft.com/office/officeart/2005/8/layout/vList2" loCatId="list" qsTypeId="urn:microsoft.com/office/officeart/2005/8/quickstyle/simple1" qsCatId="simple" csTypeId="urn:microsoft.com/office/officeart/2005/8/colors/accent3_4" csCatId="accent3"/>
      <dgm:spPr/>
      <dgm:t>
        <a:bodyPr/>
        <a:lstStyle/>
        <a:p>
          <a:endParaRPr lang="tr-TR"/>
        </a:p>
      </dgm:t>
    </dgm:pt>
    <dgm:pt modelId="{32ED4563-E440-484F-AD54-145F3ECEE30F}">
      <dgm:prSet/>
      <dgm:spPr/>
      <dgm:t>
        <a:bodyPr/>
        <a:lstStyle/>
        <a:p>
          <a:pPr rtl="0"/>
          <a:r>
            <a:rPr lang="tr-TR" b="1" dirty="0" smtClean="0"/>
            <a:t>İSLAMCILIK(ÜMMETCİLİK)</a:t>
          </a:r>
          <a:endParaRPr lang="tr-TR" b="1" dirty="0"/>
        </a:p>
      </dgm:t>
    </dgm:pt>
    <dgm:pt modelId="{91E2CF43-7A22-464E-B962-50D186205F7E}" type="parTrans" cxnId="{0E124665-B949-435D-94EF-4B33A7A24B51}">
      <dgm:prSet/>
      <dgm:spPr/>
      <dgm:t>
        <a:bodyPr/>
        <a:lstStyle/>
        <a:p>
          <a:endParaRPr lang="tr-TR"/>
        </a:p>
      </dgm:t>
    </dgm:pt>
    <dgm:pt modelId="{73DAE6B4-CB4F-49DC-99A8-0CEBAB2B6069}" type="sibTrans" cxnId="{0E124665-B949-435D-94EF-4B33A7A24B51}">
      <dgm:prSet/>
      <dgm:spPr/>
      <dgm:t>
        <a:bodyPr/>
        <a:lstStyle/>
        <a:p>
          <a:endParaRPr lang="tr-TR"/>
        </a:p>
      </dgm:t>
    </dgm:pt>
    <dgm:pt modelId="{889A1242-A564-4224-9EA2-009F3DE9DAD8}" type="pres">
      <dgm:prSet presAssocID="{BFF2A22B-C291-402F-B6D4-2E24FA3ACEAF}" presName="linear" presStyleCnt="0">
        <dgm:presLayoutVars>
          <dgm:animLvl val="lvl"/>
          <dgm:resizeHandles val="exact"/>
        </dgm:presLayoutVars>
      </dgm:prSet>
      <dgm:spPr/>
      <dgm:t>
        <a:bodyPr/>
        <a:lstStyle/>
        <a:p>
          <a:endParaRPr lang="tr-TR"/>
        </a:p>
      </dgm:t>
    </dgm:pt>
    <dgm:pt modelId="{1BA9D4EF-067D-4B1B-85BF-86A93BB9C6E2}" type="pres">
      <dgm:prSet presAssocID="{32ED4563-E440-484F-AD54-145F3ECEE30F}" presName="parentText" presStyleLbl="node1" presStyleIdx="0" presStyleCnt="1">
        <dgm:presLayoutVars>
          <dgm:chMax val="0"/>
          <dgm:bulletEnabled val="1"/>
        </dgm:presLayoutVars>
      </dgm:prSet>
      <dgm:spPr/>
      <dgm:t>
        <a:bodyPr/>
        <a:lstStyle/>
        <a:p>
          <a:endParaRPr lang="tr-TR"/>
        </a:p>
      </dgm:t>
    </dgm:pt>
  </dgm:ptLst>
  <dgm:cxnLst>
    <dgm:cxn modelId="{7D4806DB-136E-40E5-B568-9D87A133F913}" type="presOf" srcId="{BFF2A22B-C291-402F-B6D4-2E24FA3ACEAF}" destId="{889A1242-A564-4224-9EA2-009F3DE9DAD8}" srcOrd="0" destOrd="0" presId="urn:microsoft.com/office/officeart/2005/8/layout/vList2"/>
    <dgm:cxn modelId="{A2343F9D-2BD8-4F86-9B3E-2154DDC49F15}" type="presOf" srcId="{32ED4563-E440-484F-AD54-145F3ECEE30F}" destId="{1BA9D4EF-067D-4B1B-85BF-86A93BB9C6E2}" srcOrd="0" destOrd="0" presId="urn:microsoft.com/office/officeart/2005/8/layout/vList2"/>
    <dgm:cxn modelId="{0E124665-B949-435D-94EF-4B33A7A24B51}" srcId="{BFF2A22B-C291-402F-B6D4-2E24FA3ACEAF}" destId="{32ED4563-E440-484F-AD54-145F3ECEE30F}" srcOrd="0" destOrd="0" parTransId="{91E2CF43-7A22-464E-B962-50D186205F7E}" sibTransId="{73DAE6B4-CB4F-49DC-99A8-0CEBAB2B6069}"/>
    <dgm:cxn modelId="{AE5AF37A-72D3-4EEC-8E9D-D990CCCA9B30}" type="presParOf" srcId="{889A1242-A564-4224-9EA2-009F3DE9DAD8}" destId="{1BA9D4EF-067D-4B1B-85BF-86A93BB9C6E2}"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D70B53-F061-4FA2-A0C9-3933C918A1B3}"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tr-TR"/>
        </a:p>
      </dgm:t>
    </dgm:pt>
    <dgm:pt modelId="{F0EED526-8CC2-4252-90B4-65112C6BA55A}">
      <dgm:prSet/>
      <dgm:spPr/>
      <dgm:t>
        <a:bodyPr/>
        <a:lstStyle/>
        <a:p>
          <a:pPr rtl="0"/>
          <a:r>
            <a:rPr lang="tr-TR" b="1" dirty="0" smtClean="0"/>
            <a:t>BATICILIK(GARPCILIK)</a:t>
          </a:r>
          <a:endParaRPr lang="tr-TR" b="1" dirty="0"/>
        </a:p>
      </dgm:t>
    </dgm:pt>
    <dgm:pt modelId="{4C8A6B18-7CBA-441F-8943-3DBE81E610D8}" type="parTrans" cxnId="{839B5512-279A-4603-91AF-4D1415485BA9}">
      <dgm:prSet/>
      <dgm:spPr/>
      <dgm:t>
        <a:bodyPr/>
        <a:lstStyle/>
        <a:p>
          <a:endParaRPr lang="tr-TR"/>
        </a:p>
      </dgm:t>
    </dgm:pt>
    <dgm:pt modelId="{D115BF5C-9ED7-47B5-AD3C-2AB48E7AA60F}" type="sibTrans" cxnId="{839B5512-279A-4603-91AF-4D1415485BA9}">
      <dgm:prSet/>
      <dgm:spPr/>
      <dgm:t>
        <a:bodyPr/>
        <a:lstStyle/>
        <a:p>
          <a:endParaRPr lang="tr-TR"/>
        </a:p>
      </dgm:t>
    </dgm:pt>
    <dgm:pt modelId="{3118CAFE-666C-4124-A0DF-FDDB4A4728C6}" type="pres">
      <dgm:prSet presAssocID="{3CD70B53-F061-4FA2-A0C9-3933C918A1B3}" presName="linear" presStyleCnt="0">
        <dgm:presLayoutVars>
          <dgm:animLvl val="lvl"/>
          <dgm:resizeHandles val="exact"/>
        </dgm:presLayoutVars>
      </dgm:prSet>
      <dgm:spPr/>
      <dgm:t>
        <a:bodyPr/>
        <a:lstStyle/>
        <a:p>
          <a:endParaRPr lang="tr-TR"/>
        </a:p>
      </dgm:t>
    </dgm:pt>
    <dgm:pt modelId="{5FC78F4F-2E6B-4E75-93B5-825A2C1CF6B1}" type="pres">
      <dgm:prSet presAssocID="{F0EED526-8CC2-4252-90B4-65112C6BA55A}" presName="parentText" presStyleLbl="node1" presStyleIdx="0" presStyleCnt="1">
        <dgm:presLayoutVars>
          <dgm:chMax val="0"/>
          <dgm:bulletEnabled val="1"/>
        </dgm:presLayoutVars>
      </dgm:prSet>
      <dgm:spPr/>
      <dgm:t>
        <a:bodyPr/>
        <a:lstStyle/>
        <a:p>
          <a:endParaRPr lang="tr-TR"/>
        </a:p>
      </dgm:t>
    </dgm:pt>
  </dgm:ptLst>
  <dgm:cxnLst>
    <dgm:cxn modelId="{A02A1922-5D95-4050-91CA-D7913ED12455}" type="presOf" srcId="{F0EED526-8CC2-4252-90B4-65112C6BA55A}" destId="{5FC78F4F-2E6B-4E75-93B5-825A2C1CF6B1}" srcOrd="0" destOrd="0" presId="urn:microsoft.com/office/officeart/2005/8/layout/vList2"/>
    <dgm:cxn modelId="{839B5512-279A-4603-91AF-4D1415485BA9}" srcId="{3CD70B53-F061-4FA2-A0C9-3933C918A1B3}" destId="{F0EED526-8CC2-4252-90B4-65112C6BA55A}" srcOrd="0" destOrd="0" parTransId="{4C8A6B18-7CBA-441F-8943-3DBE81E610D8}" sibTransId="{D115BF5C-9ED7-47B5-AD3C-2AB48E7AA60F}"/>
    <dgm:cxn modelId="{3B650D00-3922-4C3B-9D49-1C442C18F6E5}" type="presOf" srcId="{3CD70B53-F061-4FA2-A0C9-3933C918A1B3}" destId="{3118CAFE-666C-4124-A0DF-FDDB4A4728C6}" srcOrd="0" destOrd="0" presId="urn:microsoft.com/office/officeart/2005/8/layout/vList2"/>
    <dgm:cxn modelId="{E3646DC4-3470-4EB5-B9B1-288E6FF62A1E}" type="presParOf" srcId="{3118CAFE-666C-4124-A0DF-FDDB4A4728C6}" destId="{5FC78F4F-2E6B-4E75-93B5-825A2C1CF6B1}"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8DB761-C923-4B10-950E-97424F40931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DB7B7C15-22DD-475D-ABEB-746BD91291C2}">
      <dgm:prSet/>
      <dgm:spPr/>
      <dgm:t>
        <a:bodyPr/>
        <a:lstStyle/>
        <a:p>
          <a:pPr rtl="0"/>
          <a:r>
            <a:rPr lang="tr-TR" b="1" dirty="0" smtClean="0"/>
            <a:t>TÜRKÇÜLÜK(TURANCILIK)</a:t>
          </a:r>
          <a:endParaRPr lang="tr-TR" b="1" dirty="0"/>
        </a:p>
      </dgm:t>
    </dgm:pt>
    <dgm:pt modelId="{B19103E3-AEB2-470C-B62A-D3ABFA665705}" type="parTrans" cxnId="{7552A839-3079-4D32-BA3B-1C005D6EB336}">
      <dgm:prSet/>
      <dgm:spPr/>
      <dgm:t>
        <a:bodyPr/>
        <a:lstStyle/>
        <a:p>
          <a:endParaRPr lang="tr-TR"/>
        </a:p>
      </dgm:t>
    </dgm:pt>
    <dgm:pt modelId="{AA1C1ED8-EB5B-4CDA-AE9D-819E7FDD9CEC}" type="sibTrans" cxnId="{7552A839-3079-4D32-BA3B-1C005D6EB336}">
      <dgm:prSet/>
      <dgm:spPr/>
      <dgm:t>
        <a:bodyPr/>
        <a:lstStyle/>
        <a:p>
          <a:endParaRPr lang="tr-TR"/>
        </a:p>
      </dgm:t>
    </dgm:pt>
    <dgm:pt modelId="{EB971316-765A-4D81-879F-39B5167E71A9}" type="pres">
      <dgm:prSet presAssocID="{808DB761-C923-4B10-950E-97424F40931D}" presName="linear" presStyleCnt="0">
        <dgm:presLayoutVars>
          <dgm:animLvl val="lvl"/>
          <dgm:resizeHandles val="exact"/>
        </dgm:presLayoutVars>
      </dgm:prSet>
      <dgm:spPr/>
      <dgm:t>
        <a:bodyPr/>
        <a:lstStyle/>
        <a:p>
          <a:endParaRPr lang="tr-TR"/>
        </a:p>
      </dgm:t>
    </dgm:pt>
    <dgm:pt modelId="{CBD13C2A-E957-43A2-9F6B-20EDC6679FB3}" type="pres">
      <dgm:prSet presAssocID="{DB7B7C15-22DD-475D-ABEB-746BD91291C2}" presName="parentText" presStyleLbl="node1" presStyleIdx="0" presStyleCnt="1">
        <dgm:presLayoutVars>
          <dgm:chMax val="0"/>
          <dgm:bulletEnabled val="1"/>
        </dgm:presLayoutVars>
      </dgm:prSet>
      <dgm:spPr/>
      <dgm:t>
        <a:bodyPr/>
        <a:lstStyle/>
        <a:p>
          <a:endParaRPr lang="tr-TR"/>
        </a:p>
      </dgm:t>
    </dgm:pt>
  </dgm:ptLst>
  <dgm:cxnLst>
    <dgm:cxn modelId="{6B0FEE12-5115-4BCA-848C-10C10F5E3C07}" type="presOf" srcId="{DB7B7C15-22DD-475D-ABEB-746BD91291C2}" destId="{CBD13C2A-E957-43A2-9F6B-20EDC6679FB3}" srcOrd="0" destOrd="0" presId="urn:microsoft.com/office/officeart/2005/8/layout/vList2"/>
    <dgm:cxn modelId="{7552A839-3079-4D32-BA3B-1C005D6EB336}" srcId="{808DB761-C923-4B10-950E-97424F40931D}" destId="{DB7B7C15-22DD-475D-ABEB-746BD91291C2}" srcOrd="0" destOrd="0" parTransId="{B19103E3-AEB2-470C-B62A-D3ABFA665705}" sibTransId="{AA1C1ED8-EB5B-4CDA-AE9D-819E7FDD9CEC}"/>
    <dgm:cxn modelId="{29B480D8-5B35-44D4-B8F4-2FF03E252ACF}" type="presOf" srcId="{808DB761-C923-4B10-950E-97424F40931D}" destId="{EB971316-765A-4D81-879F-39B5167E71A9}" srcOrd="0" destOrd="0" presId="urn:microsoft.com/office/officeart/2005/8/layout/vList2"/>
    <dgm:cxn modelId="{F895EDAD-D4AC-4C12-9013-0E262026FD9B}" type="presParOf" srcId="{EB971316-765A-4D81-879F-39B5167E71A9}" destId="{CBD13C2A-E957-43A2-9F6B-20EDC6679FB3}"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D09BF-33FD-418A-954C-197767CE31C1}">
      <dsp:nvSpPr>
        <dsp:cNvPr id="0" name=""/>
        <dsp:cNvSpPr/>
      </dsp:nvSpPr>
      <dsp:spPr>
        <a:xfrm>
          <a:off x="0" y="11360"/>
          <a:ext cx="6667547" cy="62361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b="1" kern="1200" dirty="0" smtClean="0"/>
            <a:t>OSMANLICILIK</a:t>
          </a:r>
          <a:endParaRPr lang="tr-TR" sz="2600" b="1" kern="1200" dirty="0"/>
        </a:p>
      </dsp:txBody>
      <dsp:txXfrm>
        <a:off x="30442" y="41802"/>
        <a:ext cx="6606663" cy="562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9D4EF-067D-4B1B-85BF-86A93BB9C6E2}">
      <dsp:nvSpPr>
        <dsp:cNvPr id="0" name=""/>
        <dsp:cNvSpPr/>
      </dsp:nvSpPr>
      <dsp:spPr>
        <a:xfrm>
          <a:off x="0" y="11360"/>
          <a:ext cx="6762797" cy="623610"/>
        </a:xfrm>
        <a:prstGeom prst="roundRect">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b="1" kern="1200" dirty="0" smtClean="0"/>
            <a:t>İSLAMCILIK(ÜMMETCİLİK)</a:t>
          </a:r>
          <a:endParaRPr lang="tr-TR" sz="2600" b="1" kern="1200" dirty="0"/>
        </a:p>
      </dsp:txBody>
      <dsp:txXfrm>
        <a:off x="30442" y="41802"/>
        <a:ext cx="6701913" cy="5627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78F4F-2E6B-4E75-93B5-825A2C1CF6B1}">
      <dsp:nvSpPr>
        <dsp:cNvPr id="0" name=""/>
        <dsp:cNvSpPr/>
      </dsp:nvSpPr>
      <dsp:spPr>
        <a:xfrm>
          <a:off x="0" y="11360"/>
          <a:ext cx="6667547" cy="62361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b="1" kern="1200" dirty="0" smtClean="0"/>
            <a:t>BATICILIK(GARPCILIK)</a:t>
          </a:r>
          <a:endParaRPr lang="tr-TR" sz="2600" b="1" kern="1200" dirty="0"/>
        </a:p>
      </dsp:txBody>
      <dsp:txXfrm>
        <a:off x="30442" y="41802"/>
        <a:ext cx="6606663" cy="562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13C2A-E957-43A2-9F6B-20EDC6679FB3}">
      <dsp:nvSpPr>
        <dsp:cNvPr id="0" name=""/>
        <dsp:cNvSpPr/>
      </dsp:nvSpPr>
      <dsp:spPr>
        <a:xfrm>
          <a:off x="0" y="11360"/>
          <a:ext cx="6667545" cy="62361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b="1" kern="1200" dirty="0" smtClean="0"/>
            <a:t>TÜRKÇÜLÜK(TURANCILIK)</a:t>
          </a:r>
          <a:endParaRPr lang="tr-TR" sz="2600" b="1" kern="1200" dirty="0"/>
        </a:p>
      </dsp:txBody>
      <dsp:txXfrm>
        <a:off x="30442" y="41802"/>
        <a:ext cx="6606661" cy="5627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6.9.2019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F652BBAF-AAB7-4EC4-BCD4-8CC368DBB268}" type="slidenum">
              <a:rPr lang="tr-TR" smtClean="0"/>
              <a:pPr/>
              <a:t>13</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6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1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0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0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19" name="18 Altbilgi Yer Tutucusu"/>
          <p:cNvSpPr>
            <a:spLocks noGrp="1"/>
          </p:cNvSpPr>
          <p:nvPr>
            <p:ph type="ftr" sz="quarter" idx="11"/>
          </p:nvPr>
        </p:nvSpPr>
        <p:spPr/>
        <p:txBody>
          <a:bodyPr/>
          <a:lstStyle/>
          <a:p>
            <a:endParaRPr lang="tr-TR">
              <a:solidFill>
                <a:srgbClr val="04617B">
                  <a:shade val="90000"/>
                </a:srgbClr>
              </a:solidFill>
            </a:endParaRPr>
          </a:p>
        </p:txBody>
      </p:sp>
      <p:sp>
        <p:nvSpPr>
          <p:cNvPr id="27" name="26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392715920"/>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5"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6" name="5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52760424"/>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5"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6" name="5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838952555"/>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6"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7" name="6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627640174"/>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6193372" y="1859764"/>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6193372"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8" name="7 Altbilgi Yer Tutucusu"/>
          <p:cNvSpPr>
            <a:spLocks noGrp="1"/>
          </p:cNvSpPr>
          <p:nvPr>
            <p:ph type="ftr" sz="quarter" idx="11"/>
          </p:nvPr>
        </p:nvSpPr>
        <p:spPr/>
        <p:txBody>
          <a:bodyPr/>
          <a:lstStyle/>
          <a:p>
            <a:endParaRPr lang="tr-TR">
              <a:solidFill>
                <a:srgbClr val="04617B">
                  <a:shade val="90000"/>
                </a:srgbClr>
              </a:solidFill>
            </a:endParaRPr>
          </a:p>
        </p:txBody>
      </p:sp>
      <p:sp>
        <p:nvSpPr>
          <p:cNvPr id="9" name="8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2658751341"/>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4" name="3 Altbilgi Yer Tutucusu"/>
          <p:cNvSpPr>
            <a:spLocks noGrp="1"/>
          </p:cNvSpPr>
          <p:nvPr>
            <p:ph type="ftr" sz="quarter" idx="11"/>
          </p:nvPr>
        </p:nvSpPr>
        <p:spPr/>
        <p:txBody>
          <a:bodyPr/>
          <a:lstStyle/>
          <a:p>
            <a:endParaRPr lang="tr-TR">
              <a:solidFill>
                <a:srgbClr val="04617B">
                  <a:shade val="90000"/>
                </a:srgbClr>
              </a:solidFill>
            </a:endParaRPr>
          </a:p>
        </p:txBody>
      </p:sp>
      <p:sp>
        <p:nvSpPr>
          <p:cNvPr id="5" name="4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497695460"/>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3" name="2 Altbilgi Yer Tutucusu"/>
          <p:cNvSpPr>
            <a:spLocks noGrp="1"/>
          </p:cNvSpPr>
          <p:nvPr>
            <p:ph type="ftr" sz="quarter" idx="11"/>
          </p:nvPr>
        </p:nvSpPr>
        <p:spPr/>
        <p:txBody>
          <a:bodyPr/>
          <a:lstStyle/>
          <a:p>
            <a:endParaRPr lang="tr-TR">
              <a:solidFill>
                <a:srgbClr val="04617B">
                  <a:shade val="90000"/>
                </a:srgbClr>
              </a:solidFill>
            </a:endParaRPr>
          </a:p>
        </p:txBody>
      </p:sp>
      <p:sp>
        <p:nvSpPr>
          <p:cNvPr id="4" name="3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034494636"/>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6"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7" name="6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886031605"/>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11 Dik Üçgen"/>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1 Başlık"/>
          <p:cNvSpPr>
            <a:spLocks noGrp="1"/>
          </p:cNvSpPr>
          <p:nvPr>
            <p:ph type="title"/>
          </p:nvPr>
        </p:nvSpPr>
        <p:spPr>
          <a:xfrm>
            <a:off x="812800" y="1176999"/>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6" name="5 Altbilgi Yer Tutucusu"/>
          <p:cNvSpPr>
            <a:spLocks noGrp="1"/>
          </p:cNvSpPr>
          <p:nvPr>
            <p:ph type="ftr" sz="quarter" idx="11"/>
          </p:nvPr>
        </p:nvSpPr>
        <p:spPr/>
        <p:txBody>
          <a:bodyPr/>
          <a:lstStyle/>
          <a:p>
            <a:endParaRPr lang="tr-TR">
              <a:solidFill>
                <a:srgbClr val="04617B">
                  <a:shade val="90000"/>
                </a:srgbClr>
              </a:solidFill>
            </a:endParaRPr>
          </a:p>
        </p:txBody>
      </p:sp>
      <p:sp>
        <p:nvSpPr>
          <p:cNvPr id="7" name="6 Slayt Numarası Yer Tutucusu"/>
          <p:cNvSpPr>
            <a:spLocks noGrp="1"/>
          </p:cNvSpPr>
          <p:nvPr>
            <p:ph type="sldNum" sz="quarter" idx="12"/>
          </p:nvPr>
        </p:nvSpPr>
        <p:spPr>
          <a:xfrm>
            <a:off x="10769600" y="6356357"/>
            <a:ext cx="812800" cy="365125"/>
          </a:xfrm>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
        <p:nvSpPr>
          <p:cNvPr id="3" name="2 Resim Yer Tutucusu"/>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10 Serbest Form"/>
          <p:cNvSpPr>
            <a:spLocks/>
          </p:cNvSpPr>
          <p:nvPr/>
        </p:nvSpPr>
        <p:spPr bwMode="auto">
          <a:xfrm flipV="1">
            <a:off x="5842000" y="6219832"/>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579533513"/>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5"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6" name="5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3073607712"/>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5" name="4 Altbilgi Yer Tutucusu"/>
          <p:cNvSpPr>
            <a:spLocks noGrp="1"/>
          </p:cNvSpPr>
          <p:nvPr>
            <p:ph type="ftr" sz="quarter" idx="11"/>
          </p:nvPr>
        </p:nvSpPr>
        <p:spPr/>
        <p:txBody>
          <a:bodyPr/>
          <a:lstStyle/>
          <a:p>
            <a:endParaRPr lang="tr-TR">
              <a:solidFill>
                <a:srgbClr val="04617B">
                  <a:shade val="90000"/>
                </a:srgbClr>
              </a:solidFill>
            </a:endParaRPr>
          </a:p>
        </p:txBody>
      </p:sp>
      <p:sp>
        <p:nvSpPr>
          <p:cNvPr id="6" name="5 Slayt Numarası Yer Tutucusu"/>
          <p:cNvSpPr>
            <a:spLocks noGrp="1"/>
          </p:cNvSpPr>
          <p:nvPr>
            <p:ph type="sldNum" sz="quarter" idx="12"/>
          </p:nvPr>
        </p:nvSpPr>
        <p:spPr/>
        <p:txBody>
          <a:body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p14="http://schemas.microsoft.com/office/powerpoint/2010/main" val="1614879544"/>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57000"/>
          </a:srgb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1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1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1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030A0">
            <a:alpha val="57000"/>
          </a:srgbClr>
        </a:solidFill>
        <a:effectLst/>
      </p:bgPr>
    </p:bg>
    <p:spTree>
      <p:nvGrpSpPr>
        <p:cNvPr id="1" name=""/>
        <p:cNvGrpSpPr/>
        <p:nvPr/>
      </p:nvGrpSpPr>
      <p:grpSpPr>
        <a:xfrm>
          <a:off x="0" y="0"/>
          <a:ext cx="0" cy="0"/>
          <a:chOff x="0" y="0"/>
          <a:chExt cx="0" cy="0"/>
        </a:xfrm>
      </p:grpSpPr>
      <p:sp>
        <p:nvSpPr>
          <p:cNvPr id="7" name="6 Serbest Form"/>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7 Serbest Form"/>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8 Başlık Yer Tutucusu"/>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609600" y="6356357"/>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4128F54-0AB3-4C0D-9271-5B537B47E05C}" type="datetimeFigureOut">
              <a:rPr lang="tr-TR" smtClean="0">
                <a:solidFill>
                  <a:srgbClr val="04617B">
                    <a:shade val="90000"/>
                  </a:srgbClr>
                </a:solidFill>
              </a:rPr>
              <a:pPr/>
              <a:t>6.9.2019</a:t>
            </a:fld>
            <a:endParaRPr lang="tr-TR">
              <a:solidFill>
                <a:srgbClr val="04617B">
                  <a:shade val="90000"/>
                </a:srgbClr>
              </a:solidFill>
            </a:endParaRPr>
          </a:p>
        </p:txBody>
      </p:sp>
      <p:sp>
        <p:nvSpPr>
          <p:cNvPr id="22" name="21 Altbilgi Yer Tutucusu"/>
          <p:cNvSpPr>
            <a:spLocks noGrp="1"/>
          </p:cNvSpPr>
          <p:nvPr>
            <p:ph type="ftr" sz="quarter" idx="3"/>
          </p:nvPr>
        </p:nvSpPr>
        <p:spPr>
          <a:xfrm>
            <a:off x="3556000" y="6356357"/>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8" name="17 Slayt Numarası Yer Tutucusu"/>
          <p:cNvSpPr>
            <a:spLocks noGrp="1"/>
          </p:cNvSpPr>
          <p:nvPr>
            <p:ph type="sldNum" sz="quarter" idx="4"/>
          </p:nvPr>
        </p:nvSpPr>
        <p:spPr>
          <a:xfrm>
            <a:off x="10566400" y="6356357"/>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7F9C0A-7BE6-488B-91BF-08E433A7C0FD}" type="slidenum">
              <a:rPr lang="tr-TR" smtClean="0">
                <a:solidFill>
                  <a:srgbClr val="04617B">
                    <a:shade val="90000"/>
                  </a:srgbClr>
                </a:solidFill>
              </a:rPr>
              <a:pPr/>
              <a:t>‹#›</a:t>
            </a:fld>
            <a:endParaRPr lang="tr-TR">
              <a:solidFill>
                <a:srgbClr val="04617B">
                  <a:shade val="90000"/>
                </a:srgbClr>
              </a:solidFill>
            </a:endParaRPr>
          </a:p>
        </p:txBody>
      </p:sp>
      <p:grpSp>
        <p:nvGrpSpPr>
          <p:cNvPr id="2" name="1 Grup"/>
          <p:cNvGrpSpPr/>
          <p:nvPr/>
        </p:nvGrpSpPr>
        <p:grpSpPr>
          <a:xfrm>
            <a:off x="-25356" y="202408"/>
            <a:ext cx="12240731"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39977773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slow">
    <p:cover/>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smtClean="0"/>
              <a:t>16.</a:t>
            </a:r>
            <a:endParaRPr lang="tr-TR" sz="4800" b="1" dirty="0" smtClean="0"/>
          </a:p>
          <a:p>
            <a:r>
              <a:rPr lang="tr-TR" sz="4800" b="1" dirty="0" smtClean="0"/>
              <a:t>Ünite</a:t>
            </a:r>
            <a:endParaRPr lang="tr-TR" sz="4800" b="1" dirty="0"/>
          </a:p>
        </p:txBody>
      </p:sp>
      <p:sp>
        <p:nvSpPr>
          <p:cNvPr id="7" name="Metin kutusu 6"/>
          <p:cNvSpPr txBox="1"/>
          <p:nvPr/>
        </p:nvSpPr>
        <p:spPr>
          <a:xfrm>
            <a:off x="609601" y="2217889"/>
            <a:ext cx="10877006" cy="2554545"/>
          </a:xfrm>
          <a:prstGeom prst="rect">
            <a:avLst/>
          </a:prstGeom>
          <a:solidFill>
            <a:srgbClr val="0070C0"/>
          </a:solidFill>
          <a:ln w="88900">
            <a:solidFill>
              <a:schemeClr val="bg1"/>
            </a:solidFill>
          </a:ln>
        </p:spPr>
        <p:txBody>
          <a:bodyPr wrap="square" rtlCol="0">
            <a:spAutoFit/>
          </a:bodyPr>
          <a:lstStyle/>
          <a:p>
            <a:pPr algn="ctr"/>
            <a:r>
              <a:rPr lang="tr-TR" sz="8000" b="1" dirty="0" smtClean="0">
                <a:latin typeface="Cambria" pitchFamily="18" charset="0"/>
              </a:rPr>
              <a:t>1881-1919</a:t>
            </a:r>
          </a:p>
          <a:p>
            <a:pPr algn="ctr"/>
            <a:r>
              <a:rPr lang="tr-TR" sz="8000" b="1" dirty="0" smtClean="0">
                <a:latin typeface="Cambria" pitchFamily="18" charset="0"/>
              </a:rPr>
              <a:t>MUSTAFA KEMAL</a:t>
            </a:r>
            <a:endParaRPr lang="tr-TR" sz="8000" b="1" dirty="0">
              <a:latin typeface="Cambria" pitchFamily="18" charset="0"/>
            </a:endParaRPr>
          </a:p>
        </p:txBody>
      </p:sp>
      <p:pic>
        <p:nvPicPr>
          <p:cNvPr id="2"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3900" y="3495161"/>
            <a:ext cx="2178050" cy="2229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28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Resim" descr="ataturk_7788.jpg"/>
          <p:cNvPicPr>
            <a:picLocks noChangeAspect="1"/>
          </p:cNvPicPr>
          <p:nvPr/>
        </p:nvPicPr>
        <p:blipFill>
          <a:blip r:embed="rId2"/>
          <a:stretch>
            <a:fillRect/>
          </a:stretch>
        </p:blipFill>
        <p:spPr>
          <a:xfrm>
            <a:off x="1946258" y="536568"/>
            <a:ext cx="8759844" cy="5876932"/>
          </a:xfrm>
          <a:prstGeom prst="rect">
            <a:avLst/>
          </a:prstGeom>
        </p:spPr>
      </p:pic>
    </p:spTree>
    <p:extLst>
      <p:ext uri="{BB962C8B-B14F-4D97-AF65-F5344CB8AC3E}">
        <p14:creationId xmlns:p14="http://schemas.microsoft.com/office/powerpoint/2010/main" val="3130959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3292054" y="229213"/>
            <a:ext cx="5525374" cy="456587"/>
          </a:xfrm>
          <a:prstGeom prst="rect">
            <a:avLst/>
          </a:prstGeom>
          <a:solidFill>
            <a:srgbClr val="00B0F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tx1"/>
                </a:solidFill>
              </a:rPr>
              <a:t>Mustafa Kemal´in Doğduğu Kent </a:t>
            </a:r>
            <a:r>
              <a:rPr lang="tr-TR" sz="2400" b="1" dirty="0">
                <a:solidFill>
                  <a:schemeClr val="tx1"/>
                </a:solidFill>
              </a:rPr>
              <a:t>SELANİK</a:t>
            </a:r>
          </a:p>
        </p:txBody>
      </p:sp>
      <p:sp>
        <p:nvSpPr>
          <p:cNvPr id="14" name="Metin kutusu 13"/>
          <p:cNvSpPr txBox="1"/>
          <p:nvPr/>
        </p:nvSpPr>
        <p:spPr>
          <a:xfrm>
            <a:off x="620486" y="5317782"/>
            <a:ext cx="11342918" cy="1015663"/>
          </a:xfrm>
          <a:prstGeom prst="rect">
            <a:avLst/>
          </a:prstGeom>
          <a:solidFill>
            <a:schemeClr val="tx1"/>
          </a:solidFill>
          <a:ln w="57150">
            <a:solidFill>
              <a:schemeClr val="bg1"/>
            </a:solidFill>
          </a:ln>
        </p:spPr>
        <p:txBody>
          <a:bodyPr wrap="square" rtlCol="0">
            <a:spAutoFit/>
          </a:bodyPr>
          <a:lstStyle/>
          <a:p>
            <a:r>
              <a:rPr lang="tr-TR" sz="2000" b="1" dirty="0" smtClean="0">
                <a:solidFill>
                  <a:schemeClr val="bg1"/>
                </a:solidFill>
                <a:latin typeface="Comic Sans MS" pitchFamily="66" charset="0"/>
              </a:rPr>
              <a:t>Selanik </a:t>
            </a:r>
            <a:r>
              <a:rPr lang="tr-TR" sz="2000" b="1" dirty="0">
                <a:solidFill>
                  <a:schemeClr val="bg1"/>
                </a:solidFill>
                <a:latin typeface="Comic Sans MS" pitchFamily="66" charset="0"/>
              </a:rPr>
              <a:t>Mustafa Kemal doğduğu sıralarda  gelişmiş bir </a:t>
            </a:r>
            <a:r>
              <a:rPr lang="tr-TR" sz="2000" b="1" dirty="0">
                <a:solidFill>
                  <a:srgbClr val="FF0000"/>
                </a:solidFill>
                <a:latin typeface="Comic Sans MS" pitchFamily="66" charset="0"/>
              </a:rPr>
              <a:t>Osmanlı</a:t>
            </a:r>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kentiydi. Ancak </a:t>
            </a:r>
            <a:r>
              <a:rPr lang="tr-TR" sz="2000" b="1" dirty="0">
                <a:solidFill>
                  <a:schemeClr val="bg1"/>
                </a:solidFill>
                <a:latin typeface="Comic Sans MS" pitchFamily="66" charset="0"/>
              </a:rPr>
              <a:t>günümüzde Selanik </a:t>
            </a:r>
            <a:r>
              <a:rPr lang="tr-TR" sz="2000" b="1" dirty="0">
                <a:solidFill>
                  <a:srgbClr val="FF0000"/>
                </a:solidFill>
                <a:latin typeface="Comic Sans MS" pitchFamily="66" charset="0"/>
              </a:rPr>
              <a:t>Yunanistan </a:t>
            </a:r>
            <a:r>
              <a:rPr lang="tr-TR" sz="2000" b="1" dirty="0">
                <a:solidFill>
                  <a:schemeClr val="bg1"/>
                </a:solidFill>
                <a:latin typeface="Comic Sans MS" pitchFamily="66" charset="0"/>
              </a:rPr>
              <a:t>sınırları </a:t>
            </a:r>
            <a:r>
              <a:rPr lang="tr-TR" sz="2000" b="1" dirty="0" smtClean="0">
                <a:solidFill>
                  <a:schemeClr val="bg1"/>
                </a:solidFill>
                <a:latin typeface="Comic Sans MS" pitchFamily="66" charset="0"/>
              </a:rPr>
              <a:t>içerisindedir. Mustafa </a:t>
            </a:r>
            <a:r>
              <a:rPr lang="tr-TR" sz="2000" b="1" dirty="0">
                <a:solidFill>
                  <a:schemeClr val="bg1"/>
                </a:solidFill>
                <a:latin typeface="Comic Sans MS" pitchFamily="66" charset="0"/>
              </a:rPr>
              <a:t>Kemalin anne ve babası Osmanlı iskan politikası sonucu Anadolu'dan </a:t>
            </a:r>
            <a:r>
              <a:rPr lang="tr-TR" sz="2000" b="1" dirty="0" smtClean="0">
                <a:solidFill>
                  <a:schemeClr val="bg1"/>
                </a:solidFill>
                <a:latin typeface="Comic Sans MS" pitchFamily="66" charset="0"/>
              </a:rPr>
              <a:t>Balkanlar  </a:t>
            </a:r>
            <a:r>
              <a:rPr lang="tr-TR" sz="2000" b="1" dirty="0">
                <a:solidFill>
                  <a:schemeClr val="bg1"/>
                </a:solidFill>
                <a:latin typeface="Comic Sans MS" pitchFamily="66" charset="0"/>
              </a:rPr>
              <a:t>tarafına göç </a:t>
            </a:r>
            <a:r>
              <a:rPr lang="tr-TR" sz="2000" b="1" dirty="0" smtClean="0">
                <a:solidFill>
                  <a:schemeClr val="bg1"/>
                </a:solidFill>
                <a:latin typeface="Comic Sans MS" pitchFamily="66" charset="0"/>
              </a:rPr>
              <a:t>ettirilmişlerdir.</a:t>
            </a:r>
            <a:endParaRPr lang="tr-TR" sz="2000" b="1" dirty="0">
              <a:solidFill>
                <a:schemeClr val="bg1"/>
              </a:solidFill>
              <a:latin typeface="Comic Sans MS" pitchFamily="66" charset="0"/>
              <a:cs typeface="Arial" pitchFamily="34" charset="0"/>
            </a:endParaRPr>
          </a:p>
        </p:txBody>
      </p:sp>
      <p:pic>
        <p:nvPicPr>
          <p:cNvPr id="15" name="4 Resim" descr="SEL.jpg"/>
          <p:cNvPicPr>
            <a:picLocks noChangeAspect="1"/>
          </p:cNvPicPr>
          <p:nvPr/>
        </p:nvPicPr>
        <p:blipFill>
          <a:blip r:embed="rId2"/>
          <a:stretch>
            <a:fillRect/>
          </a:stretch>
        </p:blipFill>
        <p:spPr>
          <a:xfrm>
            <a:off x="620486" y="863906"/>
            <a:ext cx="10326913" cy="4241494"/>
          </a:xfrm>
          <a:prstGeom prst="rect">
            <a:avLst/>
          </a:prstGeom>
        </p:spPr>
      </p:pic>
      <p:cxnSp>
        <p:nvCxnSpPr>
          <p:cNvPr id="16" name="12 Düz Ok Bağlayıcısı"/>
          <p:cNvCxnSpPr/>
          <p:nvPr/>
        </p:nvCxnSpPr>
        <p:spPr>
          <a:xfrm flipH="1" flipV="1">
            <a:off x="1700019" y="2006600"/>
            <a:ext cx="2884681" cy="673100"/>
          </a:xfrm>
          <a:prstGeom prst="straightConnector1">
            <a:avLst/>
          </a:prstGeom>
          <a:ln w="92075">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61375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Oval"/>
          <p:cNvSpPr/>
          <p:nvPr/>
        </p:nvSpPr>
        <p:spPr>
          <a:xfrm>
            <a:off x="4381489" y="2643182"/>
            <a:ext cx="3238523" cy="1285884"/>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smtClean="0">
                <a:solidFill>
                  <a:prstClr val="white"/>
                </a:solidFill>
                <a:latin typeface="Comic Sans MS" pitchFamily="66" charset="0"/>
              </a:rPr>
              <a:t>SELANİK</a:t>
            </a:r>
            <a:endParaRPr lang="tr-TR" sz="3600" b="1" dirty="0">
              <a:solidFill>
                <a:prstClr val="white"/>
              </a:solidFill>
              <a:latin typeface="Comic Sans MS" pitchFamily="66" charset="0"/>
            </a:endParaRPr>
          </a:p>
        </p:txBody>
      </p:sp>
      <p:sp>
        <p:nvSpPr>
          <p:cNvPr id="7" name="6 Oval"/>
          <p:cNvSpPr/>
          <p:nvPr/>
        </p:nvSpPr>
        <p:spPr>
          <a:xfrm>
            <a:off x="380961" y="482600"/>
            <a:ext cx="3571899" cy="187483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Osmanlının batıya açılan kapısı konumundadır.</a:t>
            </a:r>
            <a:endParaRPr lang="tr-TR" sz="1600" b="1" dirty="0">
              <a:solidFill>
                <a:prstClr val="white"/>
              </a:solidFill>
              <a:latin typeface="Comic Sans MS" pitchFamily="66" charset="0"/>
            </a:endParaRPr>
          </a:p>
        </p:txBody>
      </p:sp>
      <p:sp>
        <p:nvSpPr>
          <p:cNvPr id="8" name="7 Oval"/>
          <p:cNvSpPr/>
          <p:nvPr/>
        </p:nvSpPr>
        <p:spPr>
          <a:xfrm>
            <a:off x="7959762" y="190500"/>
            <a:ext cx="3511535" cy="185736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Denize kıyısı olması dolayısıyla önemli bir ticaret merkezi ve liman kentidir.</a:t>
            </a:r>
            <a:endParaRPr lang="tr-TR" sz="1600" b="1" dirty="0">
              <a:solidFill>
                <a:prstClr val="white"/>
              </a:solidFill>
              <a:latin typeface="Comic Sans MS" pitchFamily="66" charset="0"/>
            </a:endParaRPr>
          </a:p>
        </p:txBody>
      </p:sp>
      <p:sp>
        <p:nvSpPr>
          <p:cNvPr id="11" name="10 Oval"/>
          <p:cNvSpPr/>
          <p:nvPr/>
        </p:nvSpPr>
        <p:spPr>
          <a:xfrm>
            <a:off x="4359661" y="0"/>
            <a:ext cx="3238523" cy="178672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Önemli demir yolu ağlarına sahip  ekonomik olarak zengin bir kenttir.</a:t>
            </a:r>
            <a:endParaRPr lang="tr-TR" sz="1600" b="1" dirty="0">
              <a:solidFill>
                <a:prstClr val="white"/>
              </a:solidFill>
              <a:latin typeface="Comic Sans MS" pitchFamily="66" charset="0"/>
            </a:endParaRPr>
          </a:p>
        </p:txBody>
      </p:sp>
      <p:cxnSp>
        <p:nvCxnSpPr>
          <p:cNvPr id="13" name="12 Düz Ok Bağlayıcısı"/>
          <p:cNvCxnSpPr>
            <a:stCxn id="4" idx="0"/>
            <a:endCxn id="11" idx="4"/>
          </p:cNvCxnSpPr>
          <p:nvPr/>
        </p:nvCxnSpPr>
        <p:spPr>
          <a:xfrm flipH="1" flipV="1">
            <a:off x="5978923" y="1786720"/>
            <a:ext cx="21828" cy="8564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5" name="14 Düz Ok Bağlayıcısı"/>
          <p:cNvCxnSpPr/>
          <p:nvPr/>
        </p:nvCxnSpPr>
        <p:spPr>
          <a:xfrm flipV="1">
            <a:off x="7239009" y="2143116"/>
            <a:ext cx="1143008" cy="7143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8" name="17 Düz Ok Bağlayıcısı"/>
          <p:cNvCxnSpPr/>
          <p:nvPr/>
        </p:nvCxnSpPr>
        <p:spPr>
          <a:xfrm rot="10800000">
            <a:off x="3333732" y="2143116"/>
            <a:ext cx="1333509" cy="7143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9" name="18 Oval"/>
          <p:cNvSpPr/>
          <p:nvPr/>
        </p:nvSpPr>
        <p:spPr>
          <a:xfrm>
            <a:off x="714337" y="4417359"/>
            <a:ext cx="3238523" cy="218665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Selanik’te birden fazla ulus-millet yaşadığı için çok uluslu bir kenttir.</a:t>
            </a:r>
            <a:endParaRPr lang="tr-TR" sz="1600" b="1" dirty="0">
              <a:solidFill>
                <a:prstClr val="white"/>
              </a:solidFill>
              <a:latin typeface="Comic Sans MS" pitchFamily="66" charset="0"/>
            </a:endParaRPr>
          </a:p>
        </p:txBody>
      </p:sp>
      <p:cxnSp>
        <p:nvCxnSpPr>
          <p:cNvPr id="21" name="20 Düz Ok Bağlayıcısı"/>
          <p:cNvCxnSpPr>
            <a:stCxn id="4" idx="3"/>
          </p:cNvCxnSpPr>
          <p:nvPr/>
        </p:nvCxnSpPr>
        <p:spPr>
          <a:xfrm rot="5400000">
            <a:off x="3631499" y="3633502"/>
            <a:ext cx="1117007" cy="1331527"/>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2" name="21 Oval"/>
          <p:cNvSpPr/>
          <p:nvPr/>
        </p:nvSpPr>
        <p:spPr>
          <a:xfrm>
            <a:off x="4476741" y="4857760"/>
            <a:ext cx="3238523" cy="1822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Farklı din,dil,ırk ve kültürden bir çok insan yaşadığı için dil,din ve ırk birliği yoktur.Kültürel zenginlik vardır</a:t>
            </a:r>
            <a:endParaRPr lang="tr-TR" sz="1600" b="1" dirty="0">
              <a:solidFill>
                <a:prstClr val="white"/>
              </a:solidFill>
              <a:latin typeface="Comic Sans MS" pitchFamily="66" charset="0"/>
            </a:endParaRPr>
          </a:p>
        </p:txBody>
      </p:sp>
      <p:cxnSp>
        <p:nvCxnSpPr>
          <p:cNvPr id="24" name="23 Düz Ok Bağlayıcısı"/>
          <p:cNvCxnSpPr>
            <a:stCxn id="4" idx="4"/>
            <a:endCxn id="22" idx="0"/>
          </p:cNvCxnSpPr>
          <p:nvPr/>
        </p:nvCxnSpPr>
        <p:spPr>
          <a:xfrm>
            <a:off x="6000753" y="3929066"/>
            <a:ext cx="95251" cy="92869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5" name="24 Oval"/>
          <p:cNvSpPr/>
          <p:nvPr/>
        </p:nvSpPr>
        <p:spPr>
          <a:xfrm>
            <a:off x="8318513" y="4572014"/>
            <a:ext cx="3238523" cy="226284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Selanik’te farklı dillerde gazeteler basılmış ve M.Kemal bu gazeteleri takip etmiştir.Bu durum M.Kemalin fikir dünyasının gelişmesini sağlamıştır</a:t>
            </a:r>
            <a:endParaRPr lang="tr-TR" sz="1600" b="1" dirty="0">
              <a:solidFill>
                <a:prstClr val="white"/>
              </a:solidFill>
              <a:latin typeface="Comic Sans MS" pitchFamily="66" charset="0"/>
            </a:endParaRPr>
          </a:p>
        </p:txBody>
      </p:sp>
      <p:cxnSp>
        <p:nvCxnSpPr>
          <p:cNvPr id="27" name="26 Düz Ok Bağlayıcısı"/>
          <p:cNvCxnSpPr/>
          <p:nvPr/>
        </p:nvCxnSpPr>
        <p:spPr>
          <a:xfrm>
            <a:off x="7000884" y="3786190"/>
            <a:ext cx="1619261" cy="107157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15 Oval"/>
          <p:cNvSpPr/>
          <p:nvPr/>
        </p:nvSpPr>
        <p:spPr>
          <a:xfrm>
            <a:off x="285709" y="2419211"/>
            <a:ext cx="3238523" cy="191704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Günümüzde Yunanistan sınırlarındadır</a:t>
            </a:r>
            <a:endParaRPr lang="tr-TR" sz="1600" b="1" dirty="0">
              <a:solidFill>
                <a:prstClr val="white"/>
              </a:solidFill>
              <a:latin typeface="Comic Sans MS" pitchFamily="66" charset="0"/>
            </a:endParaRPr>
          </a:p>
        </p:txBody>
      </p:sp>
      <p:cxnSp>
        <p:nvCxnSpPr>
          <p:cNvPr id="20" name="19 Düz Ok Bağlayıcısı"/>
          <p:cNvCxnSpPr>
            <a:stCxn id="4" idx="2"/>
          </p:cNvCxnSpPr>
          <p:nvPr/>
        </p:nvCxnSpPr>
        <p:spPr>
          <a:xfrm rot="10800000">
            <a:off x="3524232" y="3286124"/>
            <a:ext cx="857256"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8" name="27 Oval"/>
          <p:cNvSpPr/>
          <p:nvPr/>
        </p:nvSpPr>
        <p:spPr>
          <a:xfrm>
            <a:off x="8382017" y="2143116"/>
            <a:ext cx="3524275" cy="221457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white"/>
                </a:solidFill>
                <a:latin typeface="Comic Sans MS" pitchFamily="66" charset="0"/>
              </a:rPr>
              <a:t>Osmanlının hoşgörü politikası sonucu 100 yıllarca kardeş gibi yaşayan uluslar Fransız ihtilalinin yaydığı milliyetçilik akımı etkisiyle isyan etmeye başladılar.</a:t>
            </a:r>
            <a:endParaRPr lang="tr-TR" sz="1600" b="1" dirty="0">
              <a:solidFill>
                <a:prstClr val="white"/>
              </a:solidFill>
              <a:latin typeface="Comic Sans MS" pitchFamily="66" charset="0"/>
            </a:endParaRPr>
          </a:p>
        </p:txBody>
      </p:sp>
      <p:cxnSp>
        <p:nvCxnSpPr>
          <p:cNvPr id="32" name="31 Düz Ok Bağlayıcısı"/>
          <p:cNvCxnSpPr>
            <a:stCxn id="4" idx="6"/>
          </p:cNvCxnSpPr>
          <p:nvPr/>
        </p:nvCxnSpPr>
        <p:spPr>
          <a:xfrm>
            <a:off x="7620012" y="3286124"/>
            <a:ext cx="762005" cy="7143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8881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Yusuf KEREM DUMAN\Deskto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60648"/>
            <a:ext cx="10849205" cy="2808312"/>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911424" y="3284984"/>
            <a:ext cx="10081120" cy="3539430"/>
          </a:xfrm>
          <a:prstGeom prst="rect">
            <a:avLst/>
          </a:prstGeom>
        </p:spPr>
        <p:txBody>
          <a:bodyPr wrap="square">
            <a:spAutoFit/>
          </a:bodyPr>
          <a:lstStyle/>
          <a:p>
            <a:r>
              <a:rPr lang="tr-TR" sz="3200" b="1" dirty="0">
                <a:solidFill>
                  <a:schemeClr val="bg1"/>
                </a:solidFill>
                <a:latin typeface="Cambria" pitchFamily="18" charset="0"/>
              </a:rPr>
              <a:t>(</a:t>
            </a:r>
            <a:r>
              <a:rPr lang="tr-TR" sz="3200" b="1" dirty="0" smtClean="0">
                <a:solidFill>
                  <a:schemeClr val="bg1"/>
                </a:solidFill>
                <a:latin typeface="Cambria" pitchFamily="18" charset="0"/>
              </a:rPr>
              <a:t>Fatma 1872-</a:t>
            </a:r>
            <a:r>
              <a:rPr lang="sv-SE" sz="3200" b="1" dirty="0" smtClean="0">
                <a:solidFill>
                  <a:schemeClr val="bg1"/>
                </a:solidFill>
                <a:latin typeface="Cambria" pitchFamily="18" charset="0"/>
              </a:rPr>
              <a:t>1875</a:t>
            </a:r>
            <a:r>
              <a:rPr lang="tr-TR" sz="3200" b="1" dirty="0" smtClean="0">
                <a:solidFill>
                  <a:schemeClr val="bg1"/>
                </a:solidFill>
                <a:latin typeface="Cambria" pitchFamily="18" charset="0"/>
              </a:rPr>
              <a:t>)</a:t>
            </a:r>
          </a:p>
          <a:p>
            <a:r>
              <a:rPr lang="tr-TR" sz="3200" b="1" dirty="0" smtClean="0">
                <a:solidFill>
                  <a:schemeClr val="bg1"/>
                </a:solidFill>
                <a:latin typeface="Cambria" pitchFamily="18" charset="0"/>
              </a:rPr>
              <a:t>(</a:t>
            </a:r>
            <a:r>
              <a:rPr lang="sv-SE" sz="3200" b="1" dirty="0" smtClean="0">
                <a:solidFill>
                  <a:schemeClr val="bg1"/>
                </a:solidFill>
                <a:latin typeface="Cambria" pitchFamily="18" charset="0"/>
              </a:rPr>
              <a:t>Ahmet 1874-1883</a:t>
            </a:r>
            <a:r>
              <a:rPr lang="tr-TR" sz="3200" b="1" dirty="0" smtClean="0">
                <a:solidFill>
                  <a:schemeClr val="bg1"/>
                </a:solidFill>
                <a:latin typeface="Cambria" pitchFamily="18" charset="0"/>
              </a:rPr>
              <a:t>)</a:t>
            </a:r>
          </a:p>
          <a:p>
            <a:r>
              <a:rPr lang="tr-TR" sz="3200" b="1" dirty="0">
                <a:solidFill>
                  <a:schemeClr val="bg1"/>
                </a:solidFill>
                <a:latin typeface="Cambria" pitchFamily="18" charset="0"/>
              </a:rPr>
              <a:t>(</a:t>
            </a:r>
            <a:r>
              <a:rPr lang="sv-SE" sz="3200" b="1" dirty="0" smtClean="0">
                <a:solidFill>
                  <a:schemeClr val="bg1"/>
                </a:solidFill>
                <a:latin typeface="Cambria" pitchFamily="18" charset="0"/>
              </a:rPr>
              <a:t>Mustafa 1881-1938</a:t>
            </a:r>
            <a:r>
              <a:rPr lang="tr-TR" sz="3200" b="1" dirty="0" smtClean="0">
                <a:solidFill>
                  <a:schemeClr val="bg1"/>
                </a:solidFill>
                <a:latin typeface="Cambria" pitchFamily="18" charset="0"/>
              </a:rPr>
              <a:t>)</a:t>
            </a:r>
            <a:r>
              <a:rPr lang="sv-SE" sz="3200" b="1" dirty="0" smtClean="0">
                <a:solidFill>
                  <a:schemeClr val="bg1"/>
                </a:solidFill>
                <a:latin typeface="Cambria" pitchFamily="18" charset="0"/>
              </a:rPr>
              <a:t> </a:t>
            </a:r>
            <a:endParaRPr lang="tr-TR" sz="3200" b="1" dirty="0" smtClean="0">
              <a:solidFill>
                <a:schemeClr val="bg1"/>
              </a:solidFill>
              <a:latin typeface="Cambria" pitchFamily="18" charset="0"/>
            </a:endParaRPr>
          </a:p>
          <a:p>
            <a:r>
              <a:rPr lang="tr-TR" sz="3200" b="1" dirty="0" smtClean="0">
                <a:solidFill>
                  <a:schemeClr val="bg1"/>
                </a:solidFill>
                <a:latin typeface="Cambria" pitchFamily="18" charset="0"/>
              </a:rPr>
              <a:t>(</a:t>
            </a:r>
            <a:r>
              <a:rPr lang="sv-SE" sz="3200" b="1" dirty="0" smtClean="0">
                <a:solidFill>
                  <a:schemeClr val="bg1"/>
                </a:solidFill>
                <a:latin typeface="Cambria" pitchFamily="18" charset="0"/>
              </a:rPr>
              <a:t>Ömer</a:t>
            </a:r>
            <a:r>
              <a:rPr lang="tr-TR" sz="3200" b="1" dirty="0" smtClean="0">
                <a:solidFill>
                  <a:schemeClr val="bg1"/>
                </a:solidFill>
                <a:latin typeface="Cambria" pitchFamily="18" charset="0"/>
              </a:rPr>
              <a:t> </a:t>
            </a:r>
            <a:r>
              <a:rPr lang="es-ES" sz="3200" b="1" dirty="0" smtClean="0">
                <a:solidFill>
                  <a:schemeClr val="bg1"/>
                </a:solidFill>
                <a:latin typeface="Cambria" pitchFamily="18" charset="0"/>
              </a:rPr>
              <a:t>1875-1883</a:t>
            </a:r>
            <a:r>
              <a:rPr lang="tr-TR" sz="3200" b="1" dirty="0" smtClean="0">
                <a:solidFill>
                  <a:schemeClr val="bg1"/>
                </a:solidFill>
                <a:latin typeface="Cambria" pitchFamily="18" charset="0"/>
              </a:rPr>
              <a:t>)</a:t>
            </a:r>
          </a:p>
          <a:p>
            <a:r>
              <a:rPr lang="tr-TR" sz="3200" b="1" dirty="0" smtClean="0">
                <a:solidFill>
                  <a:srgbClr val="FFFF00"/>
                </a:solidFill>
                <a:latin typeface="Cambria" pitchFamily="18" charset="0"/>
              </a:rPr>
              <a:t>(</a:t>
            </a:r>
            <a:r>
              <a:rPr lang="es-ES" sz="3200" b="1" dirty="0" smtClean="0">
                <a:solidFill>
                  <a:srgbClr val="FFFF00"/>
                </a:solidFill>
                <a:latin typeface="Cambria" pitchFamily="18" charset="0"/>
              </a:rPr>
              <a:t>Makbule 1885-1956</a:t>
            </a:r>
            <a:r>
              <a:rPr lang="tr-TR" sz="3200" b="1" dirty="0" smtClean="0">
                <a:solidFill>
                  <a:srgbClr val="FFFF00"/>
                </a:solidFill>
                <a:latin typeface="Cambria" pitchFamily="18" charset="0"/>
              </a:rPr>
              <a:t>)</a:t>
            </a:r>
            <a:endParaRPr lang="es-ES" sz="3200" b="1" dirty="0">
              <a:solidFill>
                <a:srgbClr val="FFFF00"/>
              </a:solidFill>
              <a:latin typeface="Cambria" pitchFamily="18" charset="0"/>
            </a:endParaRPr>
          </a:p>
          <a:p>
            <a:r>
              <a:rPr lang="tr-TR" sz="3200" b="1" dirty="0" smtClean="0">
                <a:solidFill>
                  <a:schemeClr val="bg1"/>
                </a:solidFill>
                <a:latin typeface="Cambria" pitchFamily="18" charset="0"/>
              </a:rPr>
              <a:t>(Naciye 1889-1901) </a:t>
            </a:r>
          </a:p>
          <a:p>
            <a:r>
              <a:rPr lang="tr-TR" sz="3200" b="1" dirty="0" smtClean="0">
                <a:solidFill>
                  <a:schemeClr val="bg1"/>
                </a:solidFill>
                <a:latin typeface="+mj-lt"/>
              </a:rPr>
              <a:t> </a:t>
            </a:r>
            <a:endParaRPr lang="tr-TR" sz="3200" b="1" dirty="0">
              <a:solidFill>
                <a:schemeClr val="bg1"/>
              </a:solidFill>
              <a:latin typeface="+mj-lt"/>
            </a:endParaRPr>
          </a:p>
        </p:txBody>
      </p:sp>
    </p:spTree>
    <p:extLst>
      <p:ext uri="{BB962C8B-B14F-4D97-AF65-F5344CB8AC3E}">
        <p14:creationId xmlns:p14="http://schemas.microsoft.com/office/powerpoint/2010/main" val="2552203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Metin kutusu"/>
          <p:cNvSpPr txBox="1"/>
          <p:nvPr/>
        </p:nvSpPr>
        <p:spPr>
          <a:xfrm>
            <a:off x="190460" y="3143248"/>
            <a:ext cx="2762269" cy="369332"/>
          </a:xfrm>
          <a:prstGeom prst="rect">
            <a:avLst/>
          </a:prstGeom>
          <a:noFill/>
        </p:spPr>
        <p:txBody>
          <a:bodyPr wrap="square" rtlCol="0">
            <a:spAutoFit/>
          </a:bodyPr>
          <a:lstStyle/>
          <a:p>
            <a:endParaRPr lang="tr-TR" b="1" dirty="0">
              <a:solidFill>
                <a:schemeClr val="bg1"/>
              </a:solidFill>
              <a:latin typeface="Comic Sans MS" pitchFamily="66" charset="0"/>
            </a:endParaRPr>
          </a:p>
        </p:txBody>
      </p:sp>
      <p:sp>
        <p:nvSpPr>
          <p:cNvPr id="15" name="14 Sağ Ok"/>
          <p:cNvSpPr/>
          <p:nvPr/>
        </p:nvSpPr>
        <p:spPr>
          <a:xfrm>
            <a:off x="857213" y="1928802"/>
            <a:ext cx="180976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Comic Sans MS" pitchFamily="66" charset="0"/>
            </a:endParaRPr>
          </a:p>
        </p:txBody>
      </p:sp>
      <p:sp>
        <p:nvSpPr>
          <p:cNvPr id="16" name="15 Sağ Ok"/>
          <p:cNvSpPr/>
          <p:nvPr/>
        </p:nvSpPr>
        <p:spPr>
          <a:xfrm>
            <a:off x="857213" y="2928934"/>
            <a:ext cx="180976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Comic Sans MS" pitchFamily="66" charset="0"/>
            </a:endParaRPr>
          </a:p>
        </p:txBody>
      </p:sp>
      <p:sp>
        <p:nvSpPr>
          <p:cNvPr id="17" name="16 Sağ Ok"/>
          <p:cNvSpPr/>
          <p:nvPr/>
        </p:nvSpPr>
        <p:spPr>
          <a:xfrm>
            <a:off x="857213" y="4000504"/>
            <a:ext cx="180976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Comic Sans MS" pitchFamily="66" charset="0"/>
            </a:endParaRPr>
          </a:p>
        </p:txBody>
      </p:sp>
      <p:sp>
        <p:nvSpPr>
          <p:cNvPr id="18" name="17 Sağ Ok"/>
          <p:cNvSpPr/>
          <p:nvPr/>
        </p:nvSpPr>
        <p:spPr>
          <a:xfrm>
            <a:off x="857213" y="5000636"/>
            <a:ext cx="180976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Comic Sans MS" pitchFamily="66" charset="0"/>
            </a:endParaRPr>
          </a:p>
        </p:txBody>
      </p:sp>
      <p:graphicFrame>
        <p:nvGraphicFramePr>
          <p:cNvPr id="24" name="23 Diyagram"/>
          <p:cNvGraphicFramePr/>
          <p:nvPr>
            <p:extLst>
              <p:ext uri="{D42A27DB-BD31-4B8C-83A1-F6EECF244321}">
                <p14:modId xmlns:p14="http://schemas.microsoft.com/office/powerpoint/2010/main" val="4260432868"/>
              </p:ext>
            </p:extLst>
          </p:nvPr>
        </p:nvGraphicFramePr>
        <p:xfrm>
          <a:off x="2762229" y="1714492"/>
          <a:ext cx="6667547" cy="646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12 Diyagram"/>
          <p:cNvGraphicFramePr/>
          <p:nvPr>
            <p:extLst>
              <p:ext uri="{D42A27DB-BD31-4B8C-83A1-F6EECF244321}">
                <p14:modId xmlns:p14="http://schemas.microsoft.com/office/powerpoint/2010/main" val="2196178563"/>
              </p:ext>
            </p:extLst>
          </p:nvPr>
        </p:nvGraphicFramePr>
        <p:xfrm>
          <a:off x="2666976" y="2714625"/>
          <a:ext cx="6762797" cy="6463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5" name="24 Diyagram"/>
          <p:cNvGraphicFramePr/>
          <p:nvPr>
            <p:extLst>
              <p:ext uri="{D42A27DB-BD31-4B8C-83A1-F6EECF244321}">
                <p14:modId xmlns:p14="http://schemas.microsoft.com/office/powerpoint/2010/main" val="1641427860"/>
              </p:ext>
            </p:extLst>
          </p:nvPr>
        </p:nvGraphicFramePr>
        <p:xfrm>
          <a:off x="2762229" y="3786194"/>
          <a:ext cx="6667547" cy="6463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6" name="25 Diyagram"/>
          <p:cNvGraphicFramePr/>
          <p:nvPr>
            <p:extLst>
              <p:ext uri="{D42A27DB-BD31-4B8C-83A1-F6EECF244321}">
                <p14:modId xmlns:p14="http://schemas.microsoft.com/office/powerpoint/2010/main" val="4184517484"/>
              </p:ext>
            </p:extLst>
          </p:nvPr>
        </p:nvGraphicFramePr>
        <p:xfrm>
          <a:off x="2762230" y="4786327"/>
          <a:ext cx="6667545" cy="64633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4" name="5 Başlık"/>
          <p:cNvSpPr txBox="1">
            <a:spLocks/>
          </p:cNvSpPr>
          <p:nvPr/>
        </p:nvSpPr>
        <p:spPr>
          <a:xfrm>
            <a:off x="1426029" y="729133"/>
            <a:ext cx="9744531" cy="439267"/>
          </a:xfrm>
          <a:prstGeom prst="rect">
            <a:avLst/>
          </a:prstGeom>
          <a:solidFill>
            <a:srgbClr val="00B0F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449263" algn="ctr" eaLnBrk="0" fontAlgn="base" hangingPunct="0">
              <a:spcBef>
                <a:spcPct val="0"/>
              </a:spcBef>
              <a:spcAft>
                <a:spcPct val="0"/>
              </a:spcAft>
            </a:pPr>
            <a:r>
              <a:rPr lang="tr-TR" sz="2400" b="1" dirty="0">
                <a:solidFill>
                  <a:schemeClr val="tx1"/>
                </a:solidFill>
              </a:rPr>
              <a:t>OSMANLI DEVLETİNİ KURTARMAK İÇİN ORTAYA ÇIKAN FİKİR AKIMLARI</a:t>
            </a:r>
            <a:endParaRPr lang="tr-TR" sz="2400" b="1" dirty="0">
              <a:solidFill>
                <a:schemeClr val="tx1"/>
              </a:solidFill>
              <a:cs typeface="Arial" pitchFamily="34" charset="0"/>
            </a:endParaRPr>
          </a:p>
        </p:txBody>
      </p:sp>
      <p:grpSp>
        <p:nvGrpSpPr>
          <p:cNvPr id="19" name="Grup 18"/>
          <p:cNvGrpSpPr/>
          <p:nvPr/>
        </p:nvGrpSpPr>
        <p:grpSpPr>
          <a:xfrm>
            <a:off x="2731788" y="5746095"/>
            <a:ext cx="6667545" cy="623610"/>
            <a:chOff x="0" y="11360"/>
            <a:chExt cx="6667545" cy="623610"/>
          </a:xfrm>
        </p:grpSpPr>
        <p:sp>
          <p:nvSpPr>
            <p:cNvPr id="20" name="Yuvarlatılmış Dikdörtgen 19"/>
            <p:cNvSpPr/>
            <p:nvPr/>
          </p:nvSpPr>
          <p:spPr>
            <a:xfrm>
              <a:off x="0" y="11360"/>
              <a:ext cx="6667545" cy="623610"/>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1" name="Yuvarlatılmış Dikdörtgen 4"/>
            <p:cNvSpPr/>
            <p:nvPr/>
          </p:nvSpPr>
          <p:spPr>
            <a:xfrm>
              <a:off x="30442" y="41802"/>
              <a:ext cx="6606661" cy="5627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tr-TR" sz="2600" b="1" dirty="0" smtClean="0"/>
                <a:t>FEDERASYONCULUK (Ademi-i Merkeziyetçilik)</a:t>
              </a:r>
              <a:endParaRPr lang="tr-TR" sz="2600" b="1" kern="1200" dirty="0"/>
            </a:p>
          </p:txBody>
        </p:sp>
      </p:grpSp>
      <p:sp>
        <p:nvSpPr>
          <p:cNvPr id="22" name="17 Sağ Ok"/>
          <p:cNvSpPr/>
          <p:nvPr/>
        </p:nvSpPr>
        <p:spPr>
          <a:xfrm>
            <a:off x="857213" y="5879305"/>
            <a:ext cx="180976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Comic Sans MS" pitchFamily="66" charset="0"/>
            </a:endParaRPr>
          </a:p>
        </p:txBody>
      </p:sp>
    </p:spTree>
    <p:extLst>
      <p:ext uri="{BB962C8B-B14F-4D97-AF65-F5344CB8AC3E}">
        <p14:creationId xmlns:p14="http://schemas.microsoft.com/office/powerpoint/2010/main" val="1271031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39702" y="317500"/>
            <a:ext cx="15621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Fikir Akımı</a:t>
            </a:r>
            <a:endParaRPr lang="tr-TR" b="1" dirty="0">
              <a:solidFill>
                <a:schemeClr val="bg1"/>
              </a:solidFill>
              <a:latin typeface="Comic Sans MS" pitchFamily="66" charset="0"/>
            </a:endParaRPr>
          </a:p>
        </p:txBody>
      </p:sp>
      <p:sp>
        <p:nvSpPr>
          <p:cNvPr id="8" name="Dikdörtgen 7"/>
          <p:cNvSpPr/>
          <p:nvPr/>
        </p:nvSpPr>
        <p:spPr>
          <a:xfrm>
            <a:off x="1803400" y="330200"/>
            <a:ext cx="15240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Temsilcileri</a:t>
            </a:r>
            <a:endParaRPr lang="tr-TR" b="1" dirty="0">
              <a:solidFill>
                <a:schemeClr val="bg1"/>
              </a:solidFill>
              <a:latin typeface="Comic Sans MS" pitchFamily="66" charset="0"/>
            </a:endParaRPr>
          </a:p>
        </p:txBody>
      </p:sp>
      <p:sp>
        <p:nvSpPr>
          <p:cNvPr id="9" name="Dikdörtgen 8"/>
          <p:cNvSpPr/>
          <p:nvPr/>
        </p:nvSpPr>
        <p:spPr>
          <a:xfrm>
            <a:off x="3429000" y="317500"/>
            <a:ext cx="4140200"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Amacı</a:t>
            </a:r>
            <a:endParaRPr lang="tr-TR" b="1" dirty="0">
              <a:solidFill>
                <a:schemeClr val="bg1"/>
              </a:solidFill>
              <a:latin typeface="Comic Sans MS" pitchFamily="66" charset="0"/>
            </a:endParaRPr>
          </a:p>
        </p:txBody>
      </p:sp>
      <p:sp>
        <p:nvSpPr>
          <p:cNvPr id="10" name="Dikdörtgen 9"/>
          <p:cNvSpPr/>
          <p:nvPr/>
        </p:nvSpPr>
        <p:spPr>
          <a:xfrm>
            <a:off x="7683500" y="317500"/>
            <a:ext cx="1431925"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chemeClr val="bg1"/>
                </a:solidFill>
                <a:latin typeface="Comic Sans MS" pitchFamily="66" charset="0"/>
              </a:rPr>
              <a:t>Etkili Olduğu Dönem</a:t>
            </a:r>
            <a:endParaRPr lang="tr-TR" sz="1600" b="1" dirty="0">
              <a:solidFill>
                <a:schemeClr val="bg1"/>
              </a:solidFill>
              <a:latin typeface="Comic Sans MS" pitchFamily="66" charset="0"/>
            </a:endParaRPr>
          </a:p>
        </p:txBody>
      </p:sp>
      <p:sp>
        <p:nvSpPr>
          <p:cNvPr id="11" name="Dikdörtgen 10"/>
          <p:cNvSpPr/>
          <p:nvPr/>
        </p:nvSpPr>
        <p:spPr>
          <a:xfrm>
            <a:off x="9201153" y="317500"/>
            <a:ext cx="2800351"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Geçerliliği</a:t>
            </a:r>
            <a:endParaRPr lang="tr-TR" b="1" dirty="0">
              <a:solidFill>
                <a:schemeClr val="bg1"/>
              </a:solidFill>
              <a:latin typeface="Comic Sans MS" pitchFamily="66" charset="0"/>
            </a:endParaRPr>
          </a:p>
        </p:txBody>
      </p:sp>
      <p:sp>
        <p:nvSpPr>
          <p:cNvPr id="14" name="Dikdörtgen 13"/>
          <p:cNvSpPr/>
          <p:nvPr/>
        </p:nvSpPr>
        <p:spPr>
          <a:xfrm>
            <a:off x="139702" y="1079500"/>
            <a:ext cx="1562100" cy="25273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Osmanlıcılık</a:t>
            </a:r>
            <a:endParaRPr lang="tr-TR" b="1" dirty="0">
              <a:solidFill>
                <a:schemeClr val="bg1"/>
              </a:solidFill>
              <a:latin typeface="Comic Sans MS" pitchFamily="66" charset="0"/>
            </a:endParaRPr>
          </a:p>
        </p:txBody>
      </p:sp>
      <p:sp>
        <p:nvSpPr>
          <p:cNvPr id="15" name="Dikdörtgen 14"/>
          <p:cNvSpPr/>
          <p:nvPr/>
        </p:nvSpPr>
        <p:spPr>
          <a:xfrm>
            <a:off x="1803400" y="1054100"/>
            <a:ext cx="1524000" cy="25527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Ziya Paşa</a:t>
            </a:r>
          </a:p>
          <a:p>
            <a:pPr algn="ctr"/>
            <a:r>
              <a:rPr lang="tr-TR" b="1" dirty="0" smtClean="0">
                <a:solidFill>
                  <a:schemeClr val="bg1"/>
                </a:solidFill>
                <a:latin typeface="Comic Sans MS" pitchFamily="66" charset="0"/>
              </a:rPr>
              <a:t>Namık Kemal</a:t>
            </a:r>
          </a:p>
          <a:p>
            <a:pPr algn="ctr"/>
            <a:r>
              <a:rPr lang="tr-TR" b="1" dirty="0" smtClean="0">
                <a:solidFill>
                  <a:schemeClr val="bg1"/>
                </a:solidFill>
                <a:latin typeface="Comic Sans MS" pitchFamily="66" charset="0"/>
              </a:rPr>
              <a:t>Mithat Paşa</a:t>
            </a:r>
          </a:p>
          <a:p>
            <a:pPr algn="ctr"/>
            <a:r>
              <a:rPr lang="tr-TR" b="1" dirty="0" smtClean="0">
                <a:solidFill>
                  <a:schemeClr val="bg1"/>
                </a:solidFill>
                <a:latin typeface="Comic Sans MS" pitchFamily="66" charset="0"/>
              </a:rPr>
              <a:t>Ali Suavi</a:t>
            </a:r>
            <a:endParaRPr lang="tr-TR" b="1" dirty="0">
              <a:solidFill>
                <a:schemeClr val="bg1"/>
              </a:solidFill>
              <a:latin typeface="Comic Sans MS" pitchFamily="66" charset="0"/>
            </a:endParaRPr>
          </a:p>
        </p:txBody>
      </p:sp>
      <p:sp>
        <p:nvSpPr>
          <p:cNvPr id="16" name="Dikdörtgen 15"/>
          <p:cNvSpPr/>
          <p:nvPr/>
        </p:nvSpPr>
        <p:spPr>
          <a:xfrm>
            <a:off x="3429000" y="1092200"/>
            <a:ext cx="4140200" cy="25146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a:solidFill>
                  <a:schemeClr val="bg1"/>
                </a:solidFill>
                <a:latin typeface="Comic Sans MS" pitchFamily="66" charset="0"/>
              </a:rPr>
              <a:t>Osmanlı Devleti’ni oluşturan bütün </a:t>
            </a:r>
            <a:r>
              <a:rPr lang="tr-TR" b="1" dirty="0" smtClean="0">
                <a:solidFill>
                  <a:schemeClr val="bg1"/>
                </a:solidFill>
                <a:latin typeface="Comic Sans MS" pitchFamily="66" charset="0"/>
              </a:rPr>
              <a:t>milletleri adalet</a:t>
            </a:r>
            <a:r>
              <a:rPr lang="tr-TR" b="1" dirty="0">
                <a:solidFill>
                  <a:schemeClr val="bg1"/>
                </a:solidFill>
                <a:latin typeface="Comic Sans MS" pitchFamily="66" charset="0"/>
              </a:rPr>
              <a:t>, eşitlik, hürriyet </a:t>
            </a:r>
            <a:r>
              <a:rPr lang="tr-TR" b="1" dirty="0" smtClean="0">
                <a:solidFill>
                  <a:schemeClr val="bg1"/>
                </a:solidFill>
                <a:latin typeface="Comic Sans MS" pitchFamily="66" charset="0"/>
              </a:rPr>
              <a:t>ölçüleri içinde </a:t>
            </a:r>
            <a:r>
              <a:rPr lang="tr-TR" b="1" dirty="0">
                <a:solidFill>
                  <a:schemeClr val="bg1"/>
                </a:solidFill>
                <a:latin typeface="Comic Sans MS" pitchFamily="66" charset="0"/>
              </a:rPr>
              <a:t>bir arada tutup Osmanlılık </a:t>
            </a:r>
            <a:r>
              <a:rPr lang="tr-TR" b="1" dirty="0" smtClean="0">
                <a:solidFill>
                  <a:schemeClr val="bg1"/>
                </a:solidFill>
                <a:latin typeface="Comic Sans MS" pitchFamily="66" charset="0"/>
              </a:rPr>
              <a:t>duygusu ile </a:t>
            </a:r>
            <a:r>
              <a:rPr lang="tr-TR" b="1" dirty="0">
                <a:solidFill>
                  <a:schemeClr val="bg1"/>
                </a:solidFill>
                <a:latin typeface="Comic Sans MS" pitchFamily="66" charset="0"/>
              </a:rPr>
              <a:t>“Osmanlı </a:t>
            </a:r>
            <a:r>
              <a:rPr lang="tr-TR" b="1" dirty="0" smtClean="0">
                <a:solidFill>
                  <a:schemeClr val="bg1"/>
                </a:solidFill>
                <a:latin typeface="Comic Sans MS" pitchFamily="66" charset="0"/>
              </a:rPr>
              <a:t>Toplumu ”nu oluşturmak, toplumsal </a:t>
            </a:r>
            <a:r>
              <a:rPr lang="tr-TR" b="1" dirty="0">
                <a:solidFill>
                  <a:schemeClr val="bg1"/>
                </a:solidFill>
                <a:latin typeface="Comic Sans MS" pitchFamily="66" charset="0"/>
              </a:rPr>
              <a:t>eşitliği sağlamak</a:t>
            </a:r>
          </a:p>
        </p:txBody>
      </p:sp>
      <p:sp>
        <p:nvSpPr>
          <p:cNvPr id="17" name="Dikdörtgen 16"/>
          <p:cNvSpPr/>
          <p:nvPr/>
        </p:nvSpPr>
        <p:spPr>
          <a:xfrm>
            <a:off x="7683500" y="1066800"/>
            <a:ext cx="1431925" cy="25400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Tanzimat</a:t>
            </a:r>
          </a:p>
          <a:p>
            <a:pPr algn="ctr"/>
            <a:r>
              <a:rPr lang="tr-TR" b="1" dirty="0" smtClean="0">
                <a:solidFill>
                  <a:schemeClr val="bg1"/>
                </a:solidFill>
                <a:latin typeface="Comic Sans MS" pitchFamily="66" charset="0"/>
              </a:rPr>
              <a:t>Dönemi</a:t>
            </a:r>
          </a:p>
          <a:p>
            <a:pPr algn="ctr"/>
            <a:endParaRPr lang="tr-TR" b="1" dirty="0">
              <a:solidFill>
                <a:schemeClr val="bg1"/>
              </a:solidFill>
              <a:latin typeface="Comic Sans MS" pitchFamily="66" charset="0"/>
            </a:endParaRPr>
          </a:p>
          <a:p>
            <a:pPr algn="ctr"/>
            <a:r>
              <a:rPr lang="tr-TR" b="1" dirty="0">
                <a:solidFill>
                  <a:schemeClr val="bg1"/>
                </a:solidFill>
                <a:latin typeface="Comic Sans MS" pitchFamily="66" charset="0"/>
              </a:rPr>
              <a:t>I. Meşrutiyet</a:t>
            </a:r>
          </a:p>
        </p:txBody>
      </p:sp>
      <p:sp>
        <p:nvSpPr>
          <p:cNvPr id="18" name="Dikdörtgen 17"/>
          <p:cNvSpPr/>
          <p:nvPr/>
        </p:nvSpPr>
        <p:spPr>
          <a:xfrm>
            <a:off x="9201154" y="1079500"/>
            <a:ext cx="2838449" cy="25273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bg1"/>
                </a:solidFill>
                <a:latin typeface="Comic Sans MS" pitchFamily="66" charset="0"/>
              </a:rPr>
              <a:t>Fransız İhtilâli sonrasında ortaya</a:t>
            </a:r>
          </a:p>
          <a:p>
            <a:r>
              <a:rPr lang="tr-TR" b="1" dirty="0">
                <a:solidFill>
                  <a:schemeClr val="bg1"/>
                </a:solidFill>
                <a:latin typeface="Comic Sans MS" pitchFamily="66" charset="0"/>
              </a:rPr>
              <a:t>çıkan Milliyetçilik </a:t>
            </a:r>
            <a:r>
              <a:rPr lang="tr-TR" b="1" dirty="0" smtClean="0">
                <a:solidFill>
                  <a:schemeClr val="bg1"/>
                </a:solidFill>
                <a:latin typeface="Comic Sans MS" pitchFamily="66" charset="0"/>
              </a:rPr>
              <a:t>akımının etkisiyle </a:t>
            </a:r>
            <a:r>
              <a:rPr lang="tr-TR" b="1" dirty="0">
                <a:solidFill>
                  <a:schemeClr val="bg1"/>
                </a:solidFill>
                <a:latin typeface="Comic Sans MS" pitchFamily="66" charset="0"/>
              </a:rPr>
              <a:t>Balkan milletlerinin</a:t>
            </a:r>
          </a:p>
          <a:p>
            <a:r>
              <a:rPr lang="tr-TR" b="1" dirty="0">
                <a:solidFill>
                  <a:schemeClr val="bg1"/>
                </a:solidFill>
                <a:latin typeface="Comic Sans MS" pitchFamily="66" charset="0"/>
              </a:rPr>
              <a:t>isyan edip Osmanlı </a:t>
            </a:r>
            <a:r>
              <a:rPr lang="tr-TR" b="1" dirty="0" smtClean="0">
                <a:solidFill>
                  <a:schemeClr val="bg1"/>
                </a:solidFill>
                <a:latin typeface="Comic Sans MS" pitchFamily="66" charset="0"/>
              </a:rPr>
              <a:t>Devleti’nden ayrılmasıyla geçerliliğini kaybetmiştir</a:t>
            </a:r>
            <a:r>
              <a:rPr lang="tr-TR" b="1" dirty="0">
                <a:solidFill>
                  <a:schemeClr val="bg1"/>
                </a:solidFill>
                <a:latin typeface="Comic Sans MS" pitchFamily="66" charset="0"/>
              </a:rPr>
              <a:t>.</a:t>
            </a:r>
          </a:p>
        </p:txBody>
      </p:sp>
      <p:sp>
        <p:nvSpPr>
          <p:cNvPr id="19" name="Dikdörtgen 18"/>
          <p:cNvSpPr/>
          <p:nvPr/>
        </p:nvSpPr>
        <p:spPr>
          <a:xfrm>
            <a:off x="139702" y="3886200"/>
            <a:ext cx="1562100" cy="25273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İslamcılık</a:t>
            </a:r>
          </a:p>
          <a:p>
            <a:pPr algn="ctr"/>
            <a:r>
              <a:rPr lang="tr-TR" b="1" dirty="0" smtClean="0">
                <a:solidFill>
                  <a:schemeClr val="bg1"/>
                </a:solidFill>
                <a:latin typeface="Comic Sans MS" pitchFamily="66" charset="0"/>
              </a:rPr>
              <a:t>(Ümmetçilik)</a:t>
            </a:r>
            <a:endParaRPr lang="tr-TR" b="1" dirty="0">
              <a:solidFill>
                <a:schemeClr val="bg1"/>
              </a:solidFill>
              <a:latin typeface="Comic Sans MS" pitchFamily="66" charset="0"/>
            </a:endParaRPr>
          </a:p>
        </p:txBody>
      </p:sp>
      <p:sp>
        <p:nvSpPr>
          <p:cNvPr id="20" name="Dikdörtgen 19"/>
          <p:cNvSpPr/>
          <p:nvPr/>
        </p:nvSpPr>
        <p:spPr>
          <a:xfrm>
            <a:off x="1803400" y="3860800"/>
            <a:ext cx="1524000" cy="25527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Said Halim </a:t>
            </a:r>
          </a:p>
          <a:p>
            <a:pPr algn="ctr"/>
            <a:endParaRPr lang="tr-TR" b="1" dirty="0" smtClean="0">
              <a:solidFill>
                <a:schemeClr val="bg1"/>
              </a:solidFill>
              <a:latin typeface="Comic Sans MS" pitchFamily="66" charset="0"/>
            </a:endParaRPr>
          </a:p>
          <a:p>
            <a:pPr algn="ctr"/>
            <a:r>
              <a:rPr lang="tr-TR" b="1" dirty="0" smtClean="0">
                <a:solidFill>
                  <a:schemeClr val="bg1"/>
                </a:solidFill>
                <a:latin typeface="Comic Sans MS" pitchFamily="66" charset="0"/>
              </a:rPr>
              <a:t>Mehmet Akif</a:t>
            </a:r>
            <a:endParaRPr lang="tr-TR" b="1" dirty="0">
              <a:solidFill>
                <a:schemeClr val="bg1"/>
              </a:solidFill>
              <a:latin typeface="Comic Sans MS" pitchFamily="66" charset="0"/>
            </a:endParaRPr>
          </a:p>
          <a:p>
            <a:pPr algn="ctr"/>
            <a:r>
              <a:rPr lang="tr-TR" b="1" dirty="0" smtClean="0">
                <a:solidFill>
                  <a:schemeClr val="bg1"/>
                </a:solidFill>
                <a:latin typeface="Comic Sans MS" pitchFamily="66" charset="0"/>
              </a:rPr>
              <a:t> </a:t>
            </a:r>
          </a:p>
          <a:p>
            <a:pPr algn="ctr"/>
            <a:r>
              <a:rPr lang="tr-TR" b="1" dirty="0" smtClean="0">
                <a:solidFill>
                  <a:schemeClr val="bg1"/>
                </a:solidFill>
                <a:latin typeface="Comic Sans MS" pitchFamily="66" charset="0"/>
              </a:rPr>
              <a:t>Ahmet </a:t>
            </a:r>
            <a:r>
              <a:rPr lang="tr-TR" b="1" dirty="0">
                <a:solidFill>
                  <a:schemeClr val="bg1"/>
                </a:solidFill>
                <a:latin typeface="Comic Sans MS" pitchFamily="66" charset="0"/>
              </a:rPr>
              <a:t>Hamdi</a:t>
            </a:r>
          </a:p>
          <a:p>
            <a:pPr algn="ctr"/>
            <a:r>
              <a:rPr lang="tr-TR" b="1" dirty="0">
                <a:solidFill>
                  <a:schemeClr val="bg1"/>
                </a:solidFill>
                <a:latin typeface="Comic Sans MS" pitchFamily="66" charset="0"/>
              </a:rPr>
              <a:t>Akseki</a:t>
            </a:r>
          </a:p>
        </p:txBody>
      </p:sp>
      <p:sp>
        <p:nvSpPr>
          <p:cNvPr id="21" name="Dikdörtgen 20"/>
          <p:cNvSpPr/>
          <p:nvPr/>
        </p:nvSpPr>
        <p:spPr>
          <a:xfrm>
            <a:off x="3429000" y="3898900"/>
            <a:ext cx="4140200" cy="25146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a:solidFill>
                  <a:schemeClr val="bg1"/>
                </a:solidFill>
                <a:latin typeface="Comic Sans MS" pitchFamily="66" charset="0"/>
              </a:rPr>
              <a:t>Millet olmanın en önemli özelliği </a:t>
            </a:r>
            <a:r>
              <a:rPr lang="tr-TR" b="1" dirty="0" smtClean="0">
                <a:solidFill>
                  <a:schemeClr val="bg1"/>
                </a:solidFill>
                <a:latin typeface="Comic Sans MS" pitchFamily="66" charset="0"/>
              </a:rPr>
              <a:t>dindir. Dinî </a:t>
            </a:r>
            <a:r>
              <a:rPr lang="tr-TR" b="1" dirty="0">
                <a:solidFill>
                  <a:schemeClr val="bg1"/>
                </a:solidFill>
                <a:latin typeface="Comic Sans MS" pitchFamily="66" charset="0"/>
              </a:rPr>
              <a:t>birlik devleti ayakta tutabilir, </a:t>
            </a:r>
            <a:r>
              <a:rPr lang="tr-TR" b="1" dirty="0" smtClean="0">
                <a:solidFill>
                  <a:schemeClr val="bg1"/>
                </a:solidFill>
                <a:latin typeface="Comic Sans MS" pitchFamily="66" charset="0"/>
              </a:rPr>
              <a:t>düşüncesiyle İslâm </a:t>
            </a:r>
            <a:r>
              <a:rPr lang="tr-TR" b="1" dirty="0">
                <a:solidFill>
                  <a:schemeClr val="bg1"/>
                </a:solidFill>
                <a:latin typeface="Comic Sans MS" pitchFamily="66" charset="0"/>
              </a:rPr>
              <a:t>toplumlarının devletten ayrılmalarını</a:t>
            </a:r>
          </a:p>
          <a:p>
            <a:r>
              <a:rPr lang="tr-TR" b="1" dirty="0">
                <a:solidFill>
                  <a:schemeClr val="bg1"/>
                </a:solidFill>
                <a:latin typeface="Comic Sans MS" pitchFamily="66" charset="0"/>
              </a:rPr>
              <a:t>önlemek ve tüm Müslümanları</a:t>
            </a:r>
          </a:p>
          <a:p>
            <a:r>
              <a:rPr lang="tr-TR" b="1" dirty="0">
                <a:solidFill>
                  <a:schemeClr val="bg1"/>
                </a:solidFill>
                <a:latin typeface="Comic Sans MS" pitchFamily="66" charset="0"/>
              </a:rPr>
              <a:t>tek bir çatı altında toplamak</a:t>
            </a:r>
          </a:p>
        </p:txBody>
      </p:sp>
      <p:sp>
        <p:nvSpPr>
          <p:cNvPr id="22" name="Dikdörtgen 21"/>
          <p:cNvSpPr/>
          <p:nvPr/>
        </p:nvSpPr>
        <p:spPr>
          <a:xfrm>
            <a:off x="7683500" y="3848100"/>
            <a:ext cx="1431925" cy="25400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II. Abdülhamit</a:t>
            </a:r>
          </a:p>
          <a:p>
            <a:pPr algn="ctr"/>
            <a:r>
              <a:rPr lang="tr-TR" b="1" dirty="0">
                <a:solidFill>
                  <a:schemeClr val="bg1"/>
                </a:solidFill>
                <a:latin typeface="Comic Sans MS" pitchFamily="66" charset="0"/>
              </a:rPr>
              <a:t>(İstibdat)</a:t>
            </a:r>
          </a:p>
          <a:p>
            <a:pPr algn="ctr"/>
            <a:r>
              <a:rPr lang="tr-TR" b="1" dirty="0">
                <a:solidFill>
                  <a:schemeClr val="bg1"/>
                </a:solidFill>
                <a:latin typeface="Comic Sans MS" pitchFamily="66" charset="0"/>
              </a:rPr>
              <a:t>Dönemi</a:t>
            </a:r>
          </a:p>
        </p:txBody>
      </p:sp>
      <p:sp>
        <p:nvSpPr>
          <p:cNvPr id="23" name="Dikdörtgen 22"/>
          <p:cNvSpPr/>
          <p:nvPr/>
        </p:nvSpPr>
        <p:spPr>
          <a:xfrm>
            <a:off x="9201154" y="3848100"/>
            <a:ext cx="2838449" cy="25273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bg1"/>
                </a:solidFill>
                <a:latin typeface="Comic Sans MS" pitchFamily="66" charset="0"/>
              </a:rPr>
              <a:t>I. Dünya Savaşı sırasında halifenin</a:t>
            </a:r>
          </a:p>
          <a:p>
            <a:r>
              <a:rPr lang="tr-TR" b="1" dirty="0">
                <a:solidFill>
                  <a:schemeClr val="bg1"/>
                </a:solidFill>
                <a:latin typeface="Comic Sans MS" pitchFamily="66" charset="0"/>
              </a:rPr>
              <a:t>cihat çağrısına rağmen</a:t>
            </a:r>
          </a:p>
          <a:p>
            <a:r>
              <a:rPr lang="tr-TR" b="1" dirty="0">
                <a:solidFill>
                  <a:schemeClr val="bg1"/>
                </a:solidFill>
                <a:latin typeface="Comic Sans MS" pitchFamily="66" charset="0"/>
              </a:rPr>
              <a:t>Müslüman Arapların </a:t>
            </a:r>
            <a:r>
              <a:rPr lang="tr-TR" b="1" dirty="0" smtClean="0">
                <a:solidFill>
                  <a:schemeClr val="bg1"/>
                </a:solidFill>
                <a:latin typeface="Comic Sans MS" pitchFamily="66" charset="0"/>
              </a:rPr>
              <a:t>İngilizlerle birlikte </a:t>
            </a:r>
            <a:r>
              <a:rPr lang="tr-TR" b="1" dirty="0">
                <a:solidFill>
                  <a:schemeClr val="bg1"/>
                </a:solidFill>
                <a:latin typeface="Comic Sans MS" pitchFamily="66" charset="0"/>
              </a:rPr>
              <a:t>hareket etmeleri</a:t>
            </a:r>
          </a:p>
          <a:p>
            <a:r>
              <a:rPr lang="tr-TR" b="1" dirty="0">
                <a:solidFill>
                  <a:schemeClr val="bg1"/>
                </a:solidFill>
                <a:latin typeface="Comic Sans MS" pitchFamily="66" charset="0"/>
              </a:rPr>
              <a:t>ile geçerliliğini </a:t>
            </a:r>
            <a:r>
              <a:rPr lang="tr-TR" b="1" dirty="0" smtClean="0">
                <a:solidFill>
                  <a:schemeClr val="bg1"/>
                </a:solidFill>
                <a:latin typeface="Comic Sans MS" pitchFamily="66" charset="0"/>
              </a:rPr>
              <a:t>kaybetmiştir</a:t>
            </a:r>
            <a:r>
              <a:rPr lang="tr-TR" b="1" dirty="0">
                <a:solidFill>
                  <a:schemeClr val="bg1"/>
                </a:solidFill>
                <a:latin typeface="Comic Sans MS" pitchFamily="66" charset="0"/>
              </a:rPr>
              <a:t>.</a:t>
            </a:r>
          </a:p>
        </p:txBody>
      </p:sp>
    </p:spTree>
    <p:extLst>
      <p:ext uri="{BB962C8B-B14F-4D97-AF65-F5344CB8AC3E}">
        <p14:creationId xmlns:p14="http://schemas.microsoft.com/office/powerpoint/2010/main" val="777759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39702" y="317500"/>
            <a:ext cx="15621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Fikir Akımı</a:t>
            </a:r>
            <a:endParaRPr lang="tr-TR" b="1" dirty="0">
              <a:solidFill>
                <a:schemeClr val="bg1"/>
              </a:solidFill>
              <a:latin typeface="Comic Sans MS" pitchFamily="66" charset="0"/>
            </a:endParaRPr>
          </a:p>
        </p:txBody>
      </p:sp>
      <p:sp>
        <p:nvSpPr>
          <p:cNvPr id="8" name="Dikdörtgen 7"/>
          <p:cNvSpPr/>
          <p:nvPr/>
        </p:nvSpPr>
        <p:spPr>
          <a:xfrm>
            <a:off x="1803400" y="330200"/>
            <a:ext cx="15240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Temsilcileri</a:t>
            </a:r>
            <a:endParaRPr lang="tr-TR" b="1" dirty="0">
              <a:solidFill>
                <a:schemeClr val="bg1"/>
              </a:solidFill>
              <a:latin typeface="Comic Sans MS" pitchFamily="66" charset="0"/>
            </a:endParaRPr>
          </a:p>
        </p:txBody>
      </p:sp>
      <p:sp>
        <p:nvSpPr>
          <p:cNvPr id="9" name="Dikdörtgen 8"/>
          <p:cNvSpPr/>
          <p:nvPr/>
        </p:nvSpPr>
        <p:spPr>
          <a:xfrm>
            <a:off x="3429000" y="317500"/>
            <a:ext cx="4140200"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Amacı</a:t>
            </a:r>
            <a:endParaRPr lang="tr-TR" b="1" dirty="0">
              <a:solidFill>
                <a:schemeClr val="bg1"/>
              </a:solidFill>
              <a:latin typeface="Comic Sans MS" pitchFamily="66" charset="0"/>
            </a:endParaRPr>
          </a:p>
        </p:txBody>
      </p:sp>
      <p:sp>
        <p:nvSpPr>
          <p:cNvPr id="10" name="Dikdörtgen 9"/>
          <p:cNvSpPr/>
          <p:nvPr/>
        </p:nvSpPr>
        <p:spPr>
          <a:xfrm>
            <a:off x="7683500" y="317500"/>
            <a:ext cx="1431925"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schemeClr val="bg1"/>
                </a:solidFill>
                <a:latin typeface="Comic Sans MS" pitchFamily="66" charset="0"/>
              </a:rPr>
              <a:t>Etkili Olduğu Dönem</a:t>
            </a:r>
            <a:endParaRPr lang="tr-TR" sz="1600" b="1" dirty="0">
              <a:solidFill>
                <a:schemeClr val="bg1"/>
              </a:solidFill>
              <a:latin typeface="Comic Sans MS" pitchFamily="66" charset="0"/>
            </a:endParaRPr>
          </a:p>
        </p:txBody>
      </p:sp>
      <p:sp>
        <p:nvSpPr>
          <p:cNvPr id="11" name="Dikdörtgen 10"/>
          <p:cNvSpPr/>
          <p:nvPr/>
        </p:nvSpPr>
        <p:spPr>
          <a:xfrm>
            <a:off x="9201153" y="317500"/>
            <a:ext cx="2800351"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Geçerliliği</a:t>
            </a:r>
            <a:endParaRPr lang="tr-TR" b="1" dirty="0">
              <a:solidFill>
                <a:schemeClr val="bg1"/>
              </a:solidFill>
              <a:latin typeface="Comic Sans MS" pitchFamily="66" charset="0"/>
            </a:endParaRPr>
          </a:p>
        </p:txBody>
      </p:sp>
      <p:sp>
        <p:nvSpPr>
          <p:cNvPr id="14" name="Dikdörtgen 13"/>
          <p:cNvSpPr/>
          <p:nvPr/>
        </p:nvSpPr>
        <p:spPr>
          <a:xfrm>
            <a:off x="139702" y="1079500"/>
            <a:ext cx="1562100" cy="25273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bg1"/>
                </a:solidFill>
                <a:latin typeface="Comic Sans MS" pitchFamily="66" charset="0"/>
              </a:rPr>
              <a:t>Türkçülük</a:t>
            </a:r>
          </a:p>
          <a:p>
            <a:pPr algn="ctr"/>
            <a:r>
              <a:rPr lang="tr-TR" b="1" dirty="0" smtClean="0">
                <a:solidFill>
                  <a:schemeClr val="bg1"/>
                </a:solidFill>
                <a:latin typeface="Comic Sans MS" pitchFamily="66" charset="0"/>
              </a:rPr>
              <a:t>(Turancılık)</a:t>
            </a:r>
            <a:endParaRPr lang="tr-TR" b="1" dirty="0">
              <a:solidFill>
                <a:schemeClr val="bg1"/>
              </a:solidFill>
              <a:latin typeface="Comic Sans MS" pitchFamily="66" charset="0"/>
            </a:endParaRPr>
          </a:p>
        </p:txBody>
      </p:sp>
      <p:sp>
        <p:nvSpPr>
          <p:cNvPr id="15" name="Dikdörtgen 14"/>
          <p:cNvSpPr/>
          <p:nvPr/>
        </p:nvSpPr>
        <p:spPr>
          <a:xfrm>
            <a:off x="1803400" y="1054100"/>
            <a:ext cx="1524000" cy="25527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b="1" dirty="0" smtClean="0">
              <a:solidFill>
                <a:schemeClr val="bg1"/>
              </a:solidFill>
              <a:latin typeface="Comic Sans MS" pitchFamily="66" charset="0"/>
            </a:endParaRPr>
          </a:p>
          <a:p>
            <a:pPr algn="ctr"/>
            <a:r>
              <a:rPr lang="tr-TR" sz="1600" b="1" dirty="0" smtClean="0">
                <a:solidFill>
                  <a:schemeClr val="bg1"/>
                </a:solidFill>
                <a:latin typeface="Comic Sans MS" pitchFamily="66" charset="0"/>
              </a:rPr>
              <a:t>  </a:t>
            </a:r>
            <a:r>
              <a:rPr lang="tr-TR" b="1" dirty="0">
                <a:solidFill>
                  <a:schemeClr val="bg1"/>
                </a:solidFill>
                <a:latin typeface="Comic Sans MS" pitchFamily="66" charset="0"/>
              </a:rPr>
              <a:t>Mehmet Emin</a:t>
            </a:r>
          </a:p>
          <a:p>
            <a:pPr algn="ctr"/>
            <a:r>
              <a:rPr lang="tr-TR" b="1" dirty="0">
                <a:solidFill>
                  <a:schemeClr val="bg1"/>
                </a:solidFill>
                <a:latin typeface="Comic Sans MS" pitchFamily="66" charset="0"/>
              </a:rPr>
              <a:t>Yurdakul</a:t>
            </a:r>
          </a:p>
          <a:p>
            <a:pPr algn="ctr"/>
            <a:r>
              <a:rPr lang="tr-TR" b="1" dirty="0" smtClean="0">
                <a:solidFill>
                  <a:schemeClr val="bg1"/>
                </a:solidFill>
                <a:latin typeface="Comic Sans MS" pitchFamily="66" charset="0"/>
              </a:rPr>
              <a:t> </a:t>
            </a:r>
          </a:p>
          <a:p>
            <a:pPr algn="ctr"/>
            <a:r>
              <a:rPr lang="tr-TR" b="1" dirty="0" smtClean="0">
                <a:solidFill>
                  <a:schemeClr val="bg1"/>
                </a:solidFill>
                <a:latin typeface="Comic Sans MS" pitchFamily="66" charset="0"/>
              </a:rPr>
              <a:t>Ziya </a:t>
            </a:r>
            <a:r>
              <a:rPr lang="tr-TR" b="1" dirty="0">
                <a:solidFill>
                  <a:schemeClr val="bg1"/>
                </a:solidFill>
                <a:latin typeface="Comic Sans MS" pitchFamily="66" charset="0"/>
              </a:rPr>
              <a:t>Gökalp</a:t>
            </a:r>
          </a:p>
          <a:p>
            <a:pPr algn="ctr"/>
            <a:endParaRPr lang="tr-TR" b="1" dirty="0" smtClean="0">
              <a:solidFill>
                <a:schemeClr val="bg1"/>
              </a:solidFill>
              <a:latin typeface="Comic Sans MS" pitchFamily="66" charset="0"/>
            </a:endParaRPr>
          </a:p>
          <a:p>
            <a:pPr algn="ctr"/>
            <a:r>
              <a:rPr lang="tr-TR" b="1" dirty="0" smtClean="0">
                <a:solidFill>
                  <a:schemeClr val="bg1"/>
                </a:solidFill>
                <a:latin typeface="Comic Sans MS" pitchFamily="66" charset="0"/>
              </a:rPr>
              <a:t> </a:t>
            </a:r>
            <a:r>
              <a:rPr lang="tr-TR" b="1" dirty="0">
                <a:solidFill>
                  <a:schemeClr val="bg1"/>
                </a:solidFill>
                <a:latin typeface="Comic Sans MS" pitchFamily="66" charset="0"/>
              </a:rPr>
              <a:t>Ömer Seyfettin</a:t>
            </a:r>
          </a:p>
          <a:p>
            <a:pPr algn="ctr"/>
            <a:r>
              <a:rPr lang="tr-TR" b="1" dirty="0" smtClean="0">
                <a:solidFill>
                  <a:schemeClr val="bg1"/>
                </a:solidFill>
                <a:latin typeface="Comic Sans MS" pitchFamily="66" charset="0"/>
              </a:rPr>
              <a:t> </a:t>
            </a:r>
            <a:endParaRPr lang="tr-TR" b="1" dirty="0">
              <a:solidFill>
                <a:schemeClr val="bg1"/>
              </a:solidFill>
              <a:latin typeface="Comic Sans MS" pitchFamily="66" charset="0"/>
            </a:endParaRPr>
          </a:p>
        </p:txBody>
      </p:sp>
      <p:sp>
        <p:nvSpPr>
          <p:cNvPr id="16" name="Dikdörtgen 15"/>
          <p:cNvSpPr/>
          <p:nvPr/>
        </p:nvSpPr>
        <p:spPr>
          <a:xfrm>
            <a:off x="3429000" y="1092200"/>
            <a:ext cx="4140200" cy="25146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sz="2000" b="1" dirty="0">
                <a:solidFill>
                  <a:schemeClr val="bg1"/>
                </a:solidFill>
                <a:latin typeface="Comic Sans MS" pitchFamily="66" charset="0"/>
              </a:rPr>
              <a:t>Dünyadaki bütün Türkleri millî bir </a:t>
            </a:r>
            <a:r>
              <a:rPr lang="tr-TR" sz="2000" b="1" dirty="0" smtClean="0">
                <a:solidFill>
                  <a:schemeClr val="bg1"/>
                </a:solidFill>
                <a:latin typeface="Comic Sans MS" pitchFamily="66" charset="0"/>
              </a:rPr>
              <a:t>duygu ile </a:t>
            </a:r>
            <a:r>
              <a:rPr lang="tr-TR" sz="2000" b="1" dirty="0">
                <a:solidFill>
                  <a:schemeClr val="bg1"/>
                </a:solidFill>
                <a:latin typeface="Comic Sans MS" pitchFamily="66" charset="0"/>
              </a:rPr>
              <a:t>birleştirerek Osmanlı bayrağı </a:t>
            </a:r>
            <a:r>
              <a:rPr lang="tr-TR" sz="2000" b="1" dirty="0" smtClean="0">
                <a:solidFill>
                  <a:schemeClr val="bg1"/>
                </a:solidFill>
                <a:latin typeface="Comic Sans MS" pitchFamily="66" charset="0"/>
              </a:rPr>
              <a:t>altında kuvvetli </a:t>
            </a:r>
            <a:r>
              <a:rPr lang="tr-TR" sz="2000" b="1" dirty="0">
                <a:solidFill>
                  <a:schemeClr val="bg1"/>
                </a:solidFill>
                <a:latin typeface="Comic Sans MS" pitchFamily="66" charset="0"/>
              </a:rPr>
              <a:t>bir unsur olarak yeniden </a:t>
            </a:r>
            <a:r>
              <a:rPr lang="tr-TR" sz="2000" b="1" dirty="0" smtClean="0">
                <a:solidFill>
                  <a:schemeClr val="bg1"/>
                </a:solidFill>
                <a:latin typeface="Comic Sans MS" pitchFamily="66" charset="0"/>
              </a:rPr>
              <a:t>dünya devletleri </a:t>
            </a:r>
            <a:r>
              <a:rPr lang="tr-TR" sz="2000" b="1" dirty="0">
                <a:solidFill>
                  <a:schemeClr val="bg1"/>
                </a:solidFill>
                <a:latin typeface="Comic Sans MS" pitchFamily="66" charset="0"/>
              </a:rPr>
              <a:t>arasına </a:t>
            </a:r>
            <a:r>
              <a:rPr lang="tr-TR" sz="2000" b="1" dirty="0" smtClean="0">
                <a:solidFill>
                  <a:schemeClr val="bg1"/>
                </a:solidFill>
                <a:latin typeface="Comic Sans MS" pitchFamily="66" charset="0"/>
              </a:rPr>
              <a:t>sokmak  </a:t>
            </a:r>
            <a:endParaRPr lang="tr-TR" sz="2000" b="1" dirty="0">
              <a:solidFill>
                <a:schemeClr val="bg1"/>
              </a:solidFill>
              <a:latin typeface="Comic Sans MS" pitchFamily="66" charset="0"/>
            </a:endParaRPr>
          </a:p>
        </p:txBody>
      </p:sp>
      <p:sp>
        <p:nvSpPr>
          <p:cNvPr id="17" name="Dikdörtgen 16"/>
          <p:cNvSpPr/>
          <p:nvPr/>
        </p:nvSpPr>
        <p:spPr>
          <a:xfrm>
            <a:off x="7683500" y="1092200"/>
            <a:ext cx="1431925" cy="25400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II. Meşrutiyet</a:t>
            </a:r>
          </a:p>
          <a:p>
            <a:pPr algn="ctr"/>
            <a:r>
              <a:rPr lang="tr-TR" b="1" dirty="0">
                <a:solidFill>
                  <a:schemeClr val="bg1"/>
                </a:solidFill>
                <a:latin typeface="Comic Sans MS" pitchFamily="66" charset="0"/>
              </a:rPr>
              <a:t>Dönemi</a:t>
            </a:r>
          </a:p>
        </p:txBody>
      </p:sp>
      <p:sp>
        <p:nvSpPr>
          <p:cNvPr id="18" name="Dikdörtgen 17"/>
          <p:cNvSpPr/>
          <p:nvPr/>
        </p:nvSpPr>
        <p:spPr>
          <a:xfrm>
            <a:off x="9201154" y="1079500"/>
            <a:ext cx="2838449" cy="25273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bg1"/>
                </a:solidFill>
                <a:latin typeface="Comic Sans MS" pitchFamily="66" charset="0"/>
              </a:rPr>
              <a:t>Bilim </a:t>
            </a:r>
            <a:r>
              <a:rPr lang="tr-TR" b="1" dirty="0">
                <a:solidFill>
                  <a:schemeClr val="bg1"/>
                </a:solidFill>
                <a:latin typeface="Comic Sans MS" pitchFamily="66" charset="0"/>
              </a:rPr>
              <a:t>ve teknikte Batı’nın örnek</a:t>
            </a:r>
          </a:p>
          <a:p>
            <a:r>
              <a:rPr lang="tr-TR" b="1" dirty="0" smtClean="0">
                <a:solidFill>
                  <a:schemeClr val="bg1"/>
                </a:solidFill>
                <a:latin typeface="Comic Sans MS" pitchFamily="66" charset="0"/>
              </a:rPr>
              <a:t>alınması, düşüncesiyle Yeni Türk </a:t>
            </a:r>
            <a:r>
              <a:rPr lang="tr-TR" b="1" dirty="0">
                <a:solidFill>
                  <a:schemeClr val="bg1"/>
                </a:solidFill>
                <a:latin typeface="Comic Sans MS" pitchFamily="66" charset="0"/>
              </a:rPr>
              <a:t>Devleti’nin </a:t>
            </a:r>
            <a:r>
              <a:rPr lang="tr-TR" b="1" dirty="0" smtClean="0">
                <a:solidFill>
                  <a:schemeClr val="bg1"/>
                </a:solidFill>
                <a:latin typeface="Comic Sans MS" pitchFamily="66" charset="0"/>
              </a:rPr>
              <a:t>kurulmasında, Atatürk’ün ortaya koyduğu milliyetçilik ilkesinin </a:t>
            </a:r>
            <a:r>
              <a:rPr lang="tr-TR" b="1" dirty="0">
                <a:solidFill>
                  <a:schemeClr val="bg1"/>
                </a:solidFill>
                <a:latin typeface="Comic Sans MS" pitchFamily="66" charset="0"/>
              </a:rPr>
              <a:t>oluşmasında </a:t>
            </a:r>
            <a:r>
              <a:rPr lang="tr-TR" b="1" dirty="0" smtClean="0">
                <a:solidFill>
                  <a:schemeClr val="bg1"/>
                </a:solidFill>
                <a:latin typeface="Comic Sans MS" pitchFamily="66" charset="0"/>
              </a:rPr>
              <a:t>etkili olmuştur</a:t>
            </a:r>
            <a:r>
              <a:rPr lang="tr-TR" b="1" dirty="0">
                <a:solidFill>
                  <a:schemeClr val="bg1"/>
                </a:solidFill>
                <a:latin typeface="Comic Sans MS" pitchFamily="66" charset="0"/>
              </a:rPr>
              <a:t>.</a:t>
            </a:r>
          </a:p>
        </p:txBody>
      </p:sp>
      <p:sp>
        <p:nvSpPr>
          <p:cNvPr id="19" name="Dikdörtgen 18"/>
          <p:cNvSpPr/>
          <p:nvPr/>
        </p:nvSpPr>
        <p:spPr>
          <a:xfrm>
            <a:off x="139702" y="3886200"/>
            <a:ext cx="1562100" cy="25273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Batıcılık</a:t>
            </a:r>
          </a:p>
        </p:txBody>
      </p:sp>
      <p:sp>
        <p:nvSpPr>
          <p:cNvPr id="20" name="Dikdörtgen 19"/>
          <p:cNvSpPr/>
          <p:nvPr/>
        </p:nvSpPr>
        <p:spPr>
          <a:xfrm>
            <a:off x="1803400" y="3860800"/>
            <a:ext cx="1524000" cy="25527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Celâl Nuri</a:t>
            </a:r>
          </a:p>
          <a:p>
            <a:pPr algn="ctr"/>
            <a:r>
              <a:rPr lang="tr-TR" b="1" dirty="0" smtClean="0">
                <a:solidFill>
                  <a:schemeClr val="bg1"/>
                </a:solidFill>
                <a:latin typeface="Comic Sans MS" pitchFamily="66" charset="0"/>
              </a:rPr>
              <a:t> </a:t>
            </a:r>
          </a:p>
          <a:p>
            <a:pPr algn="ctr"/>
            <a:r>
              <a:rPr lang="tr-TR" b="1" dirty="0" smtClean="0">
                <a:solidFill>
                  <a:schemeClr val="bg1"/>
                </a:solidFill>
                <a:latin typeface="Comic Sans MS" pitchFamily="66" charset="0"/>
              </a:rPr>
              <a:t>Tevfik </a:t>
            </a:r>
            <a:r>
              <a:rPr lang="tr-TR" b="1" dirty="0">
                <a:solidFill>
                  <a:schemeClr val="bg1"/>
                </a:solidFill>
                <a:latin typeface="Comic Sans MS" pitchFamily="66" charset="0"/>
              </a:rPr>
              <a:t>Fikret</a:t>
            </a:r>
          </a:p>
          <a:p>
            <a:pPr algn="ctr"/>
            <a:endParaRPr lang="tr-TR" b="1" dirty="0">
              <a:solidFill>
                <a:schemeClr val="bg1"/>
              </a:solidFill>
              <a:latin typeface="Comic Sans MS" pitchFamily="66" charset="0"/>
            </a:endParaRPr>
          </a:p>
          <a:p>
            <a:pPr algn="ctr"/>
            <a:r>
              <a:rPr lang="tr-TR" b="1" dirty="0" smtClean="0">
                <a:solidFill>
                  <a:schemeClr val="bg1"/>
                </a:solidFill>
                <a:latin typeface="Comic Sans MS" pitchFamily="66" charset="0"/>
              </a:rPr>
              <a:t> </a:t>
            </a:r>
            <a:r>
              <a:rPr lang="tr-TR" b="1" dirty="0">
                <a:solidFill>
                  <a:schemeClr val="bg1"/>
                </a:solidFill>
                <a:latin typeface="Comic Sans MS" pitchFamily="66" charset="0"/>
              </a:rPr>
              <a:t>Abdullah</a:t>
            </a:r>
          </a:p>
          <a:p>
            <a:pPr algn="ctr"/>
            <a:r>
              <a:rPr lang="tr-TR" b="1" dirty="0">
                <a:solidFill>
                  <a:schemeClr val="bg1"/>
                </a:solidFill>
                <a:latin typeface="Comic Sans MS" pitchFamily="66" charset="0"/>
              </a:rPr>
              <a:t>Cevdet</a:t>
            </a:r>
          </a:p>
        </p:txBody>
      </p:sp>
      <p:sp>
        <p:nvSpPr>
          <p:cNvPr id="21" name="Dikdörtgen 20"/>
          <p:cNvSpPr/>
          <p:nvPr/>
        </p:nvSpPr>
        <p:spPr>
          <a:xfrm>
            <a:off x="3429000" y="3898900"/>
            <a:ext cx="4140200" cy="25146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sz="2000" b="1" dirty="0">
                <a:solidFill>
                  <a:schemeClr val="bg1"/>
                </a:solidFill>
                <a:latin typeface="Comic Sans MS" pitchFamily="66" charset="0"/>
              </a:rPr>
              <a:t>Türk toplumuna Batı’da gelişen </a:t>
            </a:r>
            <a:r>
              <a:rPr lang="tr-TR" sz="2000" b="1" dirty="0" smtClean="0">
                <a:solidFill>
                  <a:schemeClr val="bg1"/>
                </a:solidFill>
                <a:latin typeface="Comic Sans MS" pitchFamily="66" charset="0"/>
              </a:rPr>
              <a:t>düşünce, yönetim </a:t>
            </a:r>
            <a:r>
              <a:rPr lang="tr-TR" sz="2000" b="1" dirty="0">
                <a:solidFill>
                  <a:schemeClr val="bg1"/>
                </a:solidFill>
                <a:latin typeface="Comic Sans MS" pitchFamily="66" charset="0"/>
              </a:rPr>
              <a:t>biçimi, yaşama tarzını </a:t>
            </a:r>
            <a:r>
              <a:rPr lang="tr-TR" sz="2000" b="1" dirty="0" smtClean="0">
                <a:solidFill>
                  <a:schemeClr val="bg1"/>
                </a:solidFill>
                <a:latin typeface="Comic Sans MS" pitchFamily="66" charset="0"/>
              </a:rPr>
              <a:t>getirerek ülkenin </a:t>
            </a:r>
            <a:r>
              <a:rPr lang="tr-TR" sz="2000" b="1" dirty="0">
                <a:solidFill>
                  <a:schemeClr val="bg1"/>
                </a:solidFill>
                <a:latin typeface="Comic Sans MS" pitchFamily="66" charset="0"/>
              </a:rPr>
              <a:t>kalkınmasını sağlamak, </a:t>
            </a:r>
            <a:r>
              <a:rPr lang="tr-TR" sz="2000" b="1" dirty="0" smtClean="0">
                <a:solidFill>
                  <a:schemeClr val="bg1"/>
                </a:solidFill>
                <a:latin typeface="Comic Sans MS" pitchFamily="66" charset="0"/>
              </a:rPr>
              <a:t>Avrupa’nın  </a:t>
            </a:r>
            <a:r>
              <a:rPr lang="tr-TR" sz="2000" b="1" dirty="0">
                <a:solidFill>
                  <a:schemeClr val="bg1"/>
                </a:solidFill>
                <a:latin typeface="Comic Sans MS" pitchFamily="66" charset="0"/>
              </a:rPr>
              <a:t>izinden gitmek</a:t>
            </a:r>
          </a:p>
        </p:txBody>
      </p:sp>
      <p:sp>
        <p:nvSpPr>
          <p:cNvPr id="22" name="Dikdörtgen 21"/>
          <p:cNvSpPr/>
          <p:nvPr/>
        </p:nvSpPr>
        <p:spPr>
          <a:xfrm>
            <a:off x="7683500" y="3848100"/>
            <a:ext cx="1431925" cy="25400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omic Sans MS" pitchFamily="66" charset="0"/>
              </a:rPr>
              <a:t>Lâle Devri ve</a:t>
            </a:r>
          </a:p>
          <a:p>
            <a:pPr algn="ctr"/>
            <a:r>
              <a:rPr lang="tr-TR" b="1" dirty="0">
                <a:solidFill>
                  <a:schemeClr val="bg1"/>
                </a:solidFill>
                <a:latin typeface="Comic Sans MS" pitchFamily="66" charset="0"/>
              </a:rPr>
              <a:t>Tanzimat</a:t>
            </a:r>
          </a:p>
          <a:p>
            <a:pPr algn="ctr"/>
            <a:r>
              <a:rPr lang="tr-TR" b="1" dirty="0">
                <a:solidFill>
                  <a:schemeClr val="bg1"/>
                </a:solidFill>
                <a:latin typeface="Comic Sans MS" pitchFamily="66" charset="0"/>
              </a:rPr>
              <a:t>Dönemi</a:t>
            </a:r>
          </a:p>
        </p:txBody>
      </p:sp>
      <p:sp>
        <p:nvSpPr>
          <p:cNvPr id="23" name="Dikdörtgen 22"/>
          <p:cNvSpPr/>
          <p:nvPr/>
        </p:nvSpPr>
        <p:spPr>
          <a:xfrm>
            <a:off x="9201154" y="3848100"/>
            <a:ext cx="2838449" cy="25273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bg1"/>
                </a:solidFill>
                <a:latin typeface="Comic Sans MS" pitchFamily="66" charset="0"/>
              </a:rPr>
              <a:t>Batı’nın sadece bilim ve tekniğinin</a:t>
            </a:r>
          </a:p>
          <a:p>
            <a:r>
              <a:rPr lang="tr-TR" b="1" dirty="0">
                <a:solidFill>
                  <a:schemeClr val="bg1"/>
                </a:solidFill>
                <a:latin typeface="Comic Sans MS" pitchFamily="66" charset="0"/>
              </a:rPr>
              <a:t>alınması gerektiğini</a:t>
            </a:r>
          </a:p>
          <a:p>
            <a:r>
              <a:rPr lang="tr-TR" b="1" dirty="0">
                <a:solidFill>
                  <a:schemeClr val="bg1"/>
                </a:solidFill>
                <a:latin typeface="Comic Sans MS" pitchFamily="66" charset="0"/>
              </a:rPr>
              <a:t>savunan bu anlayış Yeni Türk</a:t>
            </a:r>
          </a:p>
          <a:p>
            <a:r>
              <a:rPr lang="tr-TR" b="1" dirty="0">
                <a:solidFill>
                  <a:schemeClr val="bg1"/>
                </a:solidFill>
                <a:latin typeface="Comic Sans MS" pitchFamily="66" charset="0"/>
              </a:rPr>
              <a:t>Devleti’nin temel taşlarından</a:t>
            </a:r>
          </a:p>
          <a:p>
            <a:r>
              <a:rPr lang="tr-TR" b="1" dirty="0">
                <a:solidFill>
                  <a:schemeClr val="bg1"/>
                </a:solidFill>
                <a:latin typeface="Comic Sans MS" pitchFamily="66" charset="0"/>
              </a:rPr>
              <a:t>birini oluşturmuştur.</a:t>
            </a:r>
          </a:p>
        </p:txBody>
      </p:sp>
    </p:spTree>
    <p:extLst>
      <p:ext uri="{BB962C8B-B14F-4D97-AF65-F5344CB8AC3E}">
        <p14:creationId xmlns:p14="http://schemas.microsoft.com/office/powerpoint/2010/main" val="2799519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39700" y="317500"/>
            <a:ext cx="21336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Fikir Akımı</a:t>
            </a:r>
            <a:endParaRPr lang="tr-TR" b="1" dirty="0">
              <a:solidFill>
                <a:prstClr val="black"/>
              </a:solidFill>
              <a:latin typeface="Comic Sans MS" pitchFamily="66" charset="0"/>
            </a:endParaRPr>
          </a:p>
        </p:txBody>
      </p:sp>
      <p:sp>
        <p:nvSpPr>
          <p:cNvPr id="8" name="Dikdörtgen 7"/>
          <p:cNvSpPr/>
          <p:nvPr/>
        </p:nvSpPr>
        <p:spPr>
          <a:xfrm>
            <a:off x="2387600" y="330200"/>
            <a:ext cx="1625600"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Temsilcileri</a:t>
            </a:r>
            <a:endParaRPr lang="tr-TR" b="1" dirty="0">
              <a:solidFill>
                <a:prstClr val="black"/>
              </a:solidFill>
              <a:latin typeface="Comic Sans MS" pitchFamily="66" charset="0"/>
            </a:endParaRPr>
          </a:p>
        </p:txBody>
      </p:sp>
      <p:sp>
        <p:nvSpPr>
          <p:cNvPr id="9" name="Dikdörtgen 8"/>
          <p:cNvSpPr/>
          <p:nvPr/>
        </p:nvSpPr>
        <p:spPr>
          <a:xfrm>
            <a:off x="4152902" y="317500"/>
            <a:ext cx="3416300"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Amacı</a:t>
            </a:r>
            <a:endParaRPr lang="tr-TR" b="1" dirty="0">
              <a:solidFill>
                <a:prstClr val="black"/>
              </a:solidFill>
              <a:latin typeface="Comic Sans MS" pitchFamily="66" charset="0"/>
            </a:endParaRPr>
          </a:p>
        </p:txBody>
      </p:sp>
      <p:sp>
        <p:nvSpPr>
          <p:cNvPr id="10" name="Dikdörtgen 9"/>
          <p:cNvSpPr/>
          <p:nvPr/>
        </p:nvSpPr>
        <p:spPr>
          <a:xfrm>
            <a:off x="7683501" y="317500"/>
            <a:ext cx="1816099" cy="571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smtClean="0">
                <a:solidFill>
                  <a:prstClr val="black"/>
                </a:solidFill>
                <a:latin typeface="Comic Sans MS" pitchFamily="66" charset="0"/>
              </a:rPr>
              <a:t>Etkili Olduğu Dönem</a:t>
            </a:r>
            <a:endParaRPr lang="tr-TR" sz="1600" b="1" dirty="0">
              <a:solidFill>
                <a:prstClr val="black"/>
              </a:solidFill>
              <a:latin typeface="Comic Sans MS" pitchFamily="66" charset="0"/>
            </a:endParaRPr>
          </a:p>
        </p:txBody>
      </p:sp>
      <p:sp>
        <p:nvSpPr>
          <p:cNvPr id="11" name="Dikdörtgen 10"/>
          <p:cNvSpPr/>
          <p:nvPr/>
        </p:nvSpPr>
        <p:spPr>
          <a:xfrm>
            <a:off x="9613900" y="317500"/>
            <a:ext cx="2387600" cy="5842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Geçerliliği</a:t>
            </a:r>
            <a:endParaRPr lang="tr-TR" b="1" dirty="0">
              <a:solidFill>
                <a:prstClr val="black"/>
              </a:solidFill>
              <a:latin typeface="Comic Sans MS" pitchFamily="66" charset="0"/>
            </a:endParaRPr>
          </a:p>
        </p:txBody>
      </p:sp>
      <p:sp>
        <p:nvSpPr>
          <p:cNvPr id="14" name="Dikdörtgen 13"/>
          <p:cNvSpPr/>
          <p:nvPr/>
        </p:nvSpPr>
        <p:spPr>
          <a:xfrm>
            <a:off x="139702" y="1079500"/>
            <a:ext cx="2247900" cy="25273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 Adem-i Merkeziyetçilik</a:t>
            </a:r>
          </a:p>
          <a:p>
            <a:pPr algn="ctr"/>
            <a:r>
              <a:rPr lang="tr-TR" b="1" dirty="0" smtClean="0">
                <a:solidFill>
                  <a:prstClr val="black"/>
                </a:solidFill>
                <a:latin typeface="Comic Sans MS" pitchFamily="66" charset="0"/>
              </a:rPr>
              <a:t>(Federasyonculuk)</a:t>
            </a:r>
            <a:endParaRPr lang="tr-TR" b="1" dirty="0">
              <a:solidFill>
                <a:prstClr val="black"/>
              </a:solidFill>
              <a:latin typeface="Comic Sans MS" pitchFamily="66" charset="0"/>
            </a:endParaRPr>
          </a:p>
        </p:txBody>
      </p:sp>
      <p:sp>
        <p:nvSpPr>
          <p:cNvPr id="15" name="Dikdörtgen 14"/>
          <p:cNvSpPr/>
          <p:nvPr/>
        </p:nvSpPr>
        <p:spPr>
          <a:xfrm>
            <a:off x="2527302" y="1054100"/>
            <a:ext cx="1485900" cy="25527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b="1" dirty="0" smtClean="0">
              <a:solidFill>
                <a:prstClr val="black"/>
              </a:solidFill>
              <a:latin typeface="Comic Sans MS" pitchFamily="66" charset="0"/>
            </a:endParaRPr>
          </a:p>
          <a:p>
            <a:pPr algn="ctr"/>
            <a:r>
              <a:rPr lang="tr-TR" b="1" dirty="0" smtClean="0">
                <a:solidFill>
                  <a:prstClr val="black"/>
                </a:solidFill>
                <a:latin typeface="Comic Sans MS" pitchFamily="66" charset="0"/>
              </a:rPr>
              <a:t>Prens</a:t>
            </a:r>
          </a:p>
          <a:p>
            <a:pPr algn="ctr"/>
            <a:r>
              <a:rPr lang="tr-TR" b="1" dirty="0" smtClean="0">
                <a:solidFill>
                  <a:prstClr val="black"/>
                </a:solidFill>
                <a:latin typeface="Comic Sans MS" pitchFamily="66" charset="0"/>
              </a:rPr>
              <a:t>Sabahattin</a:t>
            </a:r>
            <a:endParaRPr lang="tr-TR" b="1" dirty="0">
              <a:solidFill>
                <a:prstClr val="black"/>
              </a:solidFill>
              <a:latin typeface="Comic Sans MS" pitchFamily="66" charset="0"/>
            </a:endParaRPr>
          </a:p>
        </p:txBody>
      </p:sp>
      <p:sp>
        <p:nvSpPr>
          <p:cNvPr id="16" name="Dikdörtgen 15"/>
          <p:cNvSpPr/>
          <p:nvPr/>
        </p:nvSpPr>
        <p:spPr>
          <a:xfrm>
            <a:off x="4152902" y="1092200"/>
            <a:ext cx="3416300" cy="25146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sz="2000" b="1" dirty="0" smtClean="0">
                <a:solidFill>
                  <a:schemeClr val="bg1"/>
                </a:solidFill>
                <a:latin typeface="Comic Sans MS" pitchFamily="66" charset="0"/>
              </a:rPr>
              <a:t> Osmanlı ülkesi çeşitli bölgelere ayrılmalı ve bu bölgelere özerklik verilmeli</a:t>
            </a:r>
            <a:endParaRPr lang="tr-TR" sz="2000" b="1" dirty="0">
              <a:solidFill>
                <a:schemeClr val="bg1"/>
              </a:solidFill>
              <a:latin typeface="Comic Sans MS" pitchFamily="66" charset="0"/>
            </a:endParaRPr>
          </a:p>
        </p:txBody>
      </p:sp>
      <p:sp>
        <p:nvSpPr>
          <p:cNvPr id="17" name="Dikdörtgen 16"/>
          <p:cNvSpPr/>
          <p:nvPr/>
        </p:nvSpPr>
        <p:spPr>
          <a:xfrm>
            <a:off x="7683500" y="1092200"/>
            <a:ext cx="1816101" cy="25400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II.Meşrutiyet</a:t>
            </a:r>
            <a:endParaRPr lang="tr-TR" b="1" dirty="0">
              <a:solidFill>
                <a:prstClr val="black"/>
              </a:solidFill>
              <a:latin typeface="Comic Sans MS" pitchFamily="66" charset="0"/>
            </a:endParaRPr>
          </a:p>
        </p:txBody>
      </p:sp>
      <p:sp>
        <p:nvSpPr>
          <p:cNvPr id="18" name="Dikdörtgen 17"/>
          <p:cNvSpPr/>
          <p:nvPr/>
        </p:nvSpPr>
        <p:spPr>
          <a:xfrm>
            <a:off x="9613902" y="1079500"/>
            <a:ext cx="2425700" cy="2527300"/>
          </a:xfrm>
          <a:prstGeom prst="rect">
            <a:avLst/>
          </a:prstGeom>
          <a:solidFill>
            <a:srgbClr val="92D05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a:solidFill>
                  <a:schemeClr val="bg1"/>
                </a:solidFill>
                <a:latin typeface="Comic Sans MS" pitchFamily="66" charset="0"/>
              </a:rPr>
              <a:t>İttihat ve Terakki Cemiyeti tarafından</a:t>
            </a:r>
          </a:p>
          <a:p>
            <a:r>
              <a:rPr lang="tr-TR" b="1" dirty="0">
                <a:solidFill>
                  <a:schemeClr val="bg1"/>
                </a:solidFill>
                <a:latin typeface="Comic Sans MS" pitchFamily="66" charset="0"/>
              </a:rPr>
              <a:t>sakıncalı bulunmuş,</a:t>
            </a:r>
          </a:p>
          <a:p>
            <a:r>
              <a:rPr lang="tr-TR" b="1" dirty="0">
                <a:solidFill>
                  <a:schemeClr val="bg1"/>
                </a:solidFill>
                <a:latin typeface="Comic Sans MS" pitchFamily="66" charset="0"/>
              </a:rPr>
              <a:t>taraftarları sürgün edilmiştir</a:t>
            </a:r>
          </a:p>
        </p:txBody>
      </p:sp>
    </p:spTree>
    <p:extLst>
      <p:ext uri="{BB962C8B-B14F-4D97-AF65-F5344CB8AC3E}">
        <p14:creationId xmlns:p14="http://schemas.microsoft.com/office/powerpoint/2010/main" val="1971192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4040417" y="181428"/>
            <a:ext cx="4114798" cy="571500"/>
          </a:xfrm>
          <a:prstGeom prst="rect">
            <a:avLst/>
          </a:prstGeom>
          <a:solidFill>
            <a:srgbClr val="00B0F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Mustafa Kemalin Eğitim Hayatı</a:t>
            </a:r>
            <a:endParaRPr lang="tr-TR" b="1" dirty="0">
              <a:solidFill>
                <a:prstClr val="black"/>
              </a:solidFill>
              <a:latin typeface="Comic Sans MS" pitchFamily="66" charset="0"/>
            </a:endParaRPr>
          </a:p>
        </p:txBody>
      </p:sp>
      <p:grpSp>
        <p:nvGrpSpPr>
          <p:cNvPr id="13" name="Grup 12"/>
          <p:cNvGrpSpPr/>
          <p:nvPr/>
        </p:nvGrpSpPr>
        <p:grpSpPr>
          <a:xfrm>
            <a:off x="328863" y="850900"/>
            <a:ext cx="2579439" cy="5422900"/>
            <a:chOff x="0" y="215757"/>
            <a:chExt cx="1450470" cy="1683252"/>
          </a:xfrm>
        </p:grpSpPr>
        <p:sp>
          <p:nvSpPr>
            <p:cNvPr id="14" name="Köşeli Çift Ayraç 13"/>
            <p:cNvSpPr/>
            <p:nvPr/>
          </p:nvSpPr>
          <p:spPr>
            <a:xfrm rot="5400000">
              <a:off x="-116391" y="332148"/>
              <a:ext cx="1683252" cy="1450470"/>
            </a:xfrm>
            <a:prstGeom prst="chevron">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Köşeli Çift Ayraç 4"/>
            <p:cNvSpPr/>
            <p:nvPr/>
          </p:nvSpPr>
          <p:spPr>
            <a:xfrm>
              <a:off x="0" y="940992"/>
              <a:ext cx="1450470" cy="232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4400" b="1" kern="1200" dirty="0" smtClean="0">
                  <a:solidFill>
                    <a:schemeClr val="tx1"/>
                  </a:solidFill>
                </a:rPr>
                <a:t>SELANİK</a:t>
              </a:r>
              <a:endParaRPr lang="tr-TR" sz="4400" b="1" kern="1200" dirty="0">
                <a:solidFill>
                  <a:schemeClr val="tx1"/>
                </a:solidFill>
              </a:endParaRPr>
            </a:p>
          </p:txBody>
        </p:sp>
      </p:grpSp>
      <p:sp>
        <p:nvSpPr>
          <p:cNvPr id="16" name="Dikdörtgen 15"/>
          <p:cNvSpPr/>
          <p:nvPr/>
        </p:nvSpPr>
        <p:spPr>
          <a:xfrm>
            <a:off x="3022602" y="917231"/>
            <a:ext cx="4444998"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smtClean="0">
                <a:solidFill>
                  <a:schemeClr val="bg1"/>
                </a:solidFill>
                <a:latin typeface="Comic Sans MS" pitchFamily="66" charset="0"/>
              </a:rPr>
              <a:t>1.Mahalle Mektebi 1888</a:t>
            </a:r>
            <a:endParaRPr lang="tr-TR" b="1" dirty="0">
              <a:solidFill>
                <a:schemeClr val="bg1"/>
              </a:solidFill>
              <a:latin typeface="Comic Sans MS" pitchFamily="66" charset="0"/>
            </a:endParaRPr>
          </a:p>
        </p:txBody>
      </p:sp>
      <p:sp>
        <p:nvSpPr>
          <p:cNvPr id="24" name="Dikdörtgen 23"/>
          <p:cNvSpPr/>
          <p:nvPr/>
        </p:nvSpPr>
        <p:spPr>
          <a:xfrm>
            <a:off x="2997204" y="1279685"/>
            <a:ext cx="9004296" cy="930116"/>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a:solidFill>
                  <a:schemeClr val="bg1"/>
                </a:solidFill>
                <a:latin typeface="Comic Sans MS" pitchFamily="66" charset="0"/>
              </a:rPr>
              <a:t>Mustafa, öğrenim çağına gelince Hafız Mehmet Efendi'nin </a:t>
            </a:r>
            <a:r>
              <a:rPr lang="tr-TR" b="1" dirty="0" smtClean="0">
                <a:solidFill>
                  <a:srgbClr val="FF0000"/>
                </a:solidFill>
                <a:latin typeface="Comic Sans MS" pitchFamily="66" charset="0"/>
              </a:rPr>
              <a:t>Mahalle </a:t>
            </a:r>
            <a:r>
              <a:rPr lang="tr-TR" b="1" dirty="0">
                <a:solidFill>
                  <a:srgbClr val="FF0000"/>
                </a:solidFill>
                <a:latin typeface="Comic Sans MS" pitchFamily="66" charset="0"/>
              </a:rPr>
              <a:t>M</a:t>
            </a:r>
            <a:r>
              <a:rPr lang="tr-TR" b="1" dirty="0" smtClean="0">
                <a:solidFill>
                  <a:srgbClr val="FF0000"/>
                </a:solidFill>
                <a:latin typeface="Comic Sans MS" pitchFamily="66" charset="0"/>
              </a:rPr>
              <a:t>ektebine </a:t>
            </a:r>
            <a:r>
              <a:rPr lang="tr-TR" b="1" dirty="0">
                <a:solidFill>
                  <a:schemeClr val="bg1"/>
                </a:solidFill>
                <a:latin typeface="Comic Sans MS" pitchFamily="66" charset="0"/>
              </a:rPr>
              <a:t>başladı. Sonra babasının isteğiyle, yeni bir yöntemle öğretim yapmak üzere Selanik'te açılan, </a:t>
            </a:r>
            <a:r>
              <a:rPr lang="tr-TR" b="1" dirty="0">
                <a:solidFill>
                  <a:srgbClr val="FF0000"/>
                </a:solidFill>
                <a:latin typeface="Comic Sans MS" pitchFamily="66" charset="0"/>
              </a:rPr>
              <a:t>Şemsi Efendi Mektebi'ne </a:t>
            </a:r>
            <a:r>
              <a:rPr lang="tr-TR" b="1" dirty="0">
                <a:solidFill>
                  <a:schemeClr val="bg1"/>
                </a:solidFill>
                <a:latin typeface="Comic Sans MS" pitchFamily="66" charset="0"/>
              </a:rPr>
              <a:t>geçti.</a:t>
            </a:r>
          </a:p>
        </p:txBody>
      </p:sp>
      <p:sp>
        <p:nvSpPr>
          <p:cNvPr id="25" name="Dikdörtgen 24"/>
          <p:cNvSpPr/>
          <p:nvPr/>
        </p:nvSpPr>
        <p:spPr>
          <a:xfrm>
            <a:off x="3022602" y="2361009"/>
            <a:ext cx="4444998"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smtClean="0">
                <a:solidFill>
                  <a:schemeClr val="bg1"/>
                </a:solidFill>
                <a:latin typeface="Comic Sans MS" pitchFamily="66" charset="0"/>
              </a:rPr>
              <a:t>2.Şemsi Efendi İlk Okulu 1888</a:t>
            </a:r>
            <a:endParaRPr lang="tr-TR" b="1" dirty="0">
              <a:solidFill>
                <a:schemeClr val="bg1"/>
              </a:solidFill>
              <a:latin typeface="Comic Sans MS" pitchFamily="66" charset="0"/>
            </a:endParaRPr>
          </a:p>
        </p:txBody>
      </p:sp>
      <p:sp>
        <p:nvSpPr>
          <p:cNvPr id="26" name="Dikdörtgen 25"/>
          <p:cNvSpPr/>
          <p:nvPr/>
        </p:nvSpPr>
        <p:spPr>
          <a:xfrm>
            <a:off x="3022602" y="2723462"/>
            <a:ext cx="5021941" cy="470224"/>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smtClean="0">
                <a:solidFill>
                  <a:schemeClr val="bg1"/>
                </a:solidFill>
                <a:latin typeface="Comic Sans MS" pitchFamily="66" charset="0"/>
              </a:rPr>
              <a:t>Bu okula devam ederken Babasını kaybetti.</a:t>
            </a:r>
            <a:endParaRPr lang="tr-TR" b="1" dirty="0">
              <a:solidFill>
                <a:schemeClr val="bg1"/>
              </a:solidFill>
              <a:latin typeface="Comic Sans MS" pitchFamily="66" charset="0"/>
            </a:endParaRPr>
          </a:p>
        </p:txBody>
      </p:sp>
      <p:sp>
        <p:nvSpPr>
          <p:cNvPr id="27" name="Dikdörtgen 26"/>
          <p:cNvSpPr/>
          <p:nvPr/>
        </p:nvSpPr>
        <p:spPr>
          <a:xfrm>
            <a:off x="3022602" y="3756097"/>
            <a:ext cx="8737596" cy="1743003"/>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a:solidFill>
                  <a:schemeClr val="bg1"/>
                </a:solidFill>
                <a:latin typeface="Comic Sans MS" pitchFamily="66" charset="0"/>
              </a:rPr>
              <a:t>Annesi Mustafa'nın eğitim hayatına devam etmesini istediği için, Selanik Mülkiye </a:t>
            </a:r>
            <a:r>
              <a:rPr lang="tr-TR" b="1" dirty="0" smtClean="0">
                <a:solidFill>
                  <a:schemeClr val="bg1"/>
                </a:solidFill>
                <a:latin typeface="Comic Sans MS" pitchFamily="66" charset="0"/>
              </a:rPr>
              <a:t>Rüştiyesi 'ne </a:t>
            </a:r>
            <a:r>
              <a:rPr lang="tr-TR" b="1" dirty="0">
                <a:solidFill>
                  <a:schemeClr val="bg1"/>
                </a:solidFill>
                <a:latin typeface="Comic Sans MS" pitchFamily="66" charset="0"/>
              </a:rPr>
              <a:t>(</a:t>
            </a:r>
            <a:r>
              <a:rPr lang="tr-TR" b="1" dirty="0">
                <a:solidFill>
                  <a:srgbClr val="FF0000"/>
                </a:solidFill>
                <a:latin typeface="Comic Sans MS" pitchFamily="66" charset="0"/>
              </a:rPr>
              <a:t>ortaokul</a:t>
            </a:r>
            <a:r>
              <a:rPr lang="tr-TR" b="1" dirty="0">
                <a:solidFill>
                  <a:schemeClr val="bg1"/>
                </a:solidFill>
                <a:latin typeface="Comic Sans MS" pitchFamily="66" charset="0"/>
              </a:rPr>
              <a:t>) kaydoldu</a:t>
            </a:r>
            <a:r>
              <a:rPr lang="tr-TR" b="1" dirty="0" smtClean="0">
                <a:solidFill>
                  <a:schemeClr val="bg1"/>
                </a:solidFill>
                <a:latin typeface="Comic Sans MS" pitchFamily="66" charset="0"/>
              </a:rPr>
              <a:t>.</a:t>
            </a:r>
            <a:r>
              <a:rPr lang="tr-TR" b="1" dirty="0">
                <a:solidFill>
                  <a:schemeClr val="bg1"/>
                </a:solidFill>
                <a:latin typeface="Comic Sans MS" pitchFamily="66" charset="0"/>
              </a:rPr>
              <a:t> Askeri Rüştiye elbisesi giyen komşusunun oğluna özenen Mustafa, asker olmasını istemeyen annesinin karşı çıkmalarına rağmen, gizlice, Selanik Askeri </a:t>
            </a:r>
            <a:r>
              <a:rPr lang="tr-TR" b="1" dirty="0" smtClean="0">
                <a:solidFill>
                  <a:schemeClr val="bg1"/>
                </a:solidFill>
                <a:latin typeface="Comic Sans MS" pitchFamily="66" charset="0"/>
              </a:rPr>
              <a:t>Rüştiye'sinin </a:t>
            </a:r>
            <a:r>
              <a:rPr lang="tr-TR" b="1" dirty="0">
                <a:solidFill>
                  <a:schemeClr val="bg1"/>
                </a:solidFill>
                <a:latin typeface="Comic Sans MS" pitchFamily="66" charset="0"/>
              </a:rPr>
              <a:t>sınavına </a:t>
            </a:r>
            <a:r>
              <a:rPr lang="tr-TR" b="1" dirty="0" smtClean="0">
                <a:solidFill>
                  <a:schemeClr val="bg1"/>
                </a:solidFill>
                <a:latin typeface="Comic Sans MS" pitchFamily="66" charset="0"/>
              </a:rPr>
              <a:t>girdi. Sınavı </a:t>
            </a:r>
            <a:r>
              <a:rPr lang="tr-TR" b="1" dirty="0">
                <a:solidFill>
                  <a:schemeClr val="bg1"/>
                </a:solidFill>
                <a:latin typeface="Comic Sans MS" pitchFamily="66" charset="0"/>
              </a:rPr>
              <a:t>kazandığı haberini alan Mustafa annesine karşı bir oldu bitti yapıp, bu okula kaydını yaptırdı.</a:t>
            </a:r>
          </a:p>
        </p:txBody>
      </p:sp>
      <p:sp>
        <p:nvSpPr>
          <p:cNvPr id="28" name="Dikdörtgen 27"/>
          <p:cNvSpPr/>
          <p:nvPr/>
        </p:nvSpPr>
        <p:spPr>
          <a:xfrm>
            <a:off x="2997204" y="3393644"/>
            <a:ext cx="4444996"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smtClean="0">
                <a:solidFill>
                  <a:schemeClr val="bg1"/>
                </a:solidFill>
                <a:latin typeface="Comic Sans MS" pitchFamily="66" charset="0"/>
              </a:rPr>
              <a:t>3.Mülkiye Rüştiyesi (Orta Okul) 1892</a:t>
            </a:r>
            <a:endParaRPr lang="tr-TR" b="1" dirty="0">
              <a:solidFill>
                <a:schemeClr val="bg1"/>
              </a:solidFill>
              <a:latin typeface="Comic Sans MS" pitchFamily="66" charset="0"/>
            </a:endParaRPr>
          </a:p>
        </p:txBody>
      </p:sp>
      <p:sp>
        <p:nvSpPr>
          <p:cNvPr id="31" name="Dikdörtgen 30"/>
          <p:cNvSpPr/>
          <p:nvPr/>
        </p:nvSpPr>
        <p:spPr>
          <a:xfrm>
            <a:off x="2997204" y="5641544"/>
            <a:ext cx="4444996"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smtClean="0">
                <a:solidFill>
                  <a:schemeClr val="bg1"/>
                </a:solidFill>
                <a:latin typeface="Comic Sans MS" pitchFamily="66" charset="0"/>
              </a:rPr>
              <a:t>4.Selanik Askeri Rüştiyesi 1893</a:t>
            </a:r>
            <a:endParaRPr lang="tr-TR" b="1" dirty="0">
              <a:solidFill>
                <a:schemeClr val="bg1"/>
              </a:solidFill>
              <a:latin typeface="Comic Sans MS" pitchFamily="66" charset="0"/>
            </a:endParaRPr>
          </a:p>
        </p:txBody>
      </p:sp>
      <p:sp>
        <p:nvSpPr>
          <p:cNvPr id="32" name="Dikdörtgen 31"/>
          <p:cNvSpPr/>
          <p:nvPr/>
        </p:nvSpPr>
        <p:spPr>
          <a:xfrm>
            <a:off x="2984501" y="6038688"/>
            <a:ext cx="6061528" cy="470224"/>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tr-TR" b="1" dirty="0">
                <a:solidFill>
                  <a:schemeClr val="bg1"/>
                </a:solidFill>
                <a:latin typeface="Comic Sans MS" pitchFamily="66" charset="0"/>
              </a:rPr>
              <a:t>Bu okulda, Matematik hocası ona </a:t>
            </a:r>
            <a:r>
              <a:rPr lang="tr-TR" b="1" dirty="0">
                <a:solidFill>
                  <a:srgbClr val="FF0000"/>
                </a:solidFill>
                <a:latin typeface="Comic Sans MS" pitchFamily="66" charset="0"/>
              </a:rPr>
              <a:t>Kemal </a:t>
            </a:r>
            <a:r>
              <a:rPr lang="tr-TR" b="1" dirty="0">
                <a:solidFill>
                  <a:schemeClr val="bg1"/>
                </a:solidFill>
                <a:latin typeface="Comic Sans MS" pitchFamily="66" charset="0"/>
              </a:rPr>
              <a:t>adını verdi.</a:t>
            </a:r>
          </a:p>
        </p:txBody>
      </p:sp>
    </p:spTree>
    <p:extLst>
      <p:ext uri="{BB962C8B-B14F-4D97-AF65-F5344CB8AC3E}">
        <p14:creationId xmlns:p14="http://schemas.microsoft.com/office/powerpoint/2010/main" val="150168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 12"/>
          <p:cNvGrpSpPr/>
          <p:nvPr/>
        </p:nvGrpSpPr>
        <p:grpSpPr>
          <a:xfrm>
            <a:off x="328863" y="850900"/>
            <a:ext cx="2579439" cy="4241800"/>
            <a:chOff x="0" y="215757"/>
            <a:chExt cx="1450470" cy="1683252"/>
          </a:xfrm>
        </p:grpSpPr>
        <p:sp>
          <p:nvSpPr>
            <p:cNvPr id="14" name="Köşeli Çift Ayraç 13"/>
            <p:cNvSpPr/>
            <p:nvPr/>
          </p:nvSpPr>
          <p:spPr>
            <a:xfrm rot="5400000">
              <a:off x="-116391" y="332148"/>
              <a:ext cx="1683252" cy="1450470"/>
            </a:xfrm>
            <a:prstGeom prst="chevron">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Köşeli Çift Ayraç 4"/>
            <p:cNvSpPr/>
            <p:nvPr/>
          </p:nvSpPr>
          <p:spPr>
            <a:xfrm>
              <a:off x="0" y="940992"/>
              <a:ext cx="1450470" cy="232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1066800">
                <a:lnSpc>
                  <a:spcPct val="90000"/>
                </a:lnSpc>
                <a:spcBef>
                  <a:spcPct val="0"/>
                </a:spcBef>
                <a:spcAft>
                  <a:spcPct val="35000"/>
                </a:spcAft>
              </a:pPr>
              <a:r>
                <a:rPr lang="tr-TR" sz="4000" b="1" dirty="0" smtClean="0">
                  <a:solidFill>
                    <a:prstClr val="white"/>
                  </a:solidFill>
                </a:rPr>
                <a:t>MANASTIR</a:t>
              </a:r>
              <a:endParaRPr lang="tr-TR" sz="4000" b="1" dirty="0">
                <a:solidFill>
                  <a:prstClr val="white"/>
                </a:solidFill>
              </a:endParaRPr>
            </a:p>
          </p:txBody>
        </p:sp>
      </p:grpSp>
      <p:sp>
        <p:nvSpPr>
          <p:cNvPr id="16" name="Dikdörtgen 15"/>
          <p:cNvSpPr/>
          <p:nvPr/>
        </p:nvSpPr>
        <p:spPr>
          <a:xfrm>
            <a:off x="3022602" y="1098457"/>
            <a:ext cx="4444998"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prstClr val="black"/>
                </a:solidFill>
                <a:latin typeface="Comic Sans MS" pitchFamily="66" charset="0"/>
              </a:rPr>
              <a:t>Askeri İdadi (Lise) 1896</a:t>
            </a:r>
            <a:endParaRPr lang="tr-TR" b="1" dirty="0">
              <a:solidFill>
                <a:prstClr val="black"/>
              </a:solidFill>
              <a:latin typeface="Comic Sans MS" pitchFamily="66" charset="0"/>
            </a:endParaRPr>
          </a:p>
        </p:txBody>
      </p:sp>
      <p:sp>
        <p:nvSpPr>
          <p:cNvPr id="24" name="Dikdörtgen 23"/>
          <p:cNvSpPr/>
          <p:nvPr/>
        </p:nvSpPr>
        <p:spPr>
          <a:xfrm>
            <a:off x="2997204" y="1792527"/>
            <a:ext cx="8737596" cy="1992074"/>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schemeClr val="bg1"/>
                </a:solidFill>
                <a:latin typeface="Comic Sans MS" pitchFamily="66" charset="0"/>
              </a:rPr>
              <a:t>-Burada Fransızcadan </a:t>
            </a:r>
            <a:r>
              <a:rPr lang="tr-TR" b="1" dirty="0">
                <a:solidFill>
                  <a:schemeClr val="bg1"/>
                </a:solidFill>
                <a:latin typeface="Comic Sans MS" pitchFamily="66" charset="0"/>
              </a:rPr>
              <a:t>geri kalınca, ilk tatilde Selanik'e gitti ve iki üç ay gizlice Fransız Firerler Okulu'nun özel sınıfına devam ederek, Fransızcasını geliştirdi. </a:t>
            </a:r>
            <a:br>
              <a:rPr lang="tr-TR" b="1" dirty="0">
                <a:solidFill>
                  <a:schemeClr val="bg1"/>
                </a:solidFill>
                <a:latin typeface="Comic Sans MS" pitchFamily="66" charset="0"/>
              </a:rPr>
            </a:br>
            <a:r>
              <a:rPr lang="tr-TR" b="1" dirty="0">
                <a:solidFill>
                  <a:schemeClr val="bg1"/>
                </a:solidFill>
                <a:latin typeface="Comic Sans MS" pitchFamily="66" charset="0"/>
              </a:rPr>
              <a:t/>
            </a:r>
            <a:br>
              <a:rPr lang="tr-TR" b="1" dirty="0">
                <a:solidFill>
                  <a:schemeClr val="bg1"/>
                </a:solidFill>
                <a:latin typeface="Comic Sans MS" pitchFamily="66" charset="0"/>
              </a:rPr>
            </a:br>
            <a:r>
              <a:rPr lang="tr-TR" b="1" dirty="0" smtClean="0">
                <a:solidFill>
                  <a:schemeClr val="bg1"/>
                </a:solidFill>
                <a:latin typeface="Comic Sans MS" pitchFamily="66" charset="0"/>
              </a:rPr>
              <a:t>-Ertesi </a:t>
            </a:r>
            <a:r>
              <a:rPr lang="tr-TR" b="1" dirty="0">
                <a:solidFill>
                  <a:schemeClr val="bg1"/>
                </a:solidFill>
                <a:latin typeface="Comic Sans MS" pitchFamily="66" charset="0"/>
              </a:rPr>
              <a:t>yıl Manastır Askeri </a:t>
            </a:r>
            <a:r>
              <a:rPr lang="tr-TR" b="1" dirty="0" smtClean="0">
                <a:solidFill>
                  <a:schemeClr val="bg1"/>
                </a:solidFill>
                <a:latin typeface="Comic Sans MS" pitchFamily="66" charset="0"/>
              </a:rPr>
              <a:t>İdadisinde, </a:t>
            </a:r>
            <a:r>
              <a:rPr lang="tr-TR" b="1" dirty="0">
                <a:solidFill>
                  <a:schemeClr val="bg1"/>
                </a:solidFill>
                <a:latin typeface="Comic Sans MS" pitchFamily="66" charset="0"/>
              </a:rPr>
              <a:t>buraya yeni gelen Şair </a:t>
            </a:r>
            <a:r>
              <a:rPr lang="tr-TR" b="1" dirty="0">
                <a:solidFill>
                  <a:srgbClr val="FF0000"/>
                </a:solidFill>
                <a:latin typeface="Comic Sans MS" pitchFamily="66" charset="0"/>
              </a:rPr>
              <a:t>Ömer Naci </a:t>
            </a:r>
            <a:r>
              <a:rPr lang="tr-TR" b="1" dirty="0">
                <a:solidFill>
                  <a:schemeClr val="bg1"/>
                </a:solidFill>
                <a:latin typeface="Comic Sans MS" pitchFamily="66" charset="0"/>
              </a:rPr>
              <a:t>ile tanıştı ve </a:t>
            </a:r>
            <a:r>
              <a:rPr lang="tr-TR" b="1" dirty="0">
                <a:solidFill>
                  <a:srgbClr val="FF0000"/>
                </a:solidFill>
                <a:latin typeface="Comic Sans MS" pitchFamily="66" charset="0"/>
              </a:rPr>
              <a:t> </a:t>
            </a:r>
            <a:r>
              <a:rPr lang="tr-TR" b="1" dirty="0" smtClean="0">
                <a:solidFill>
                  <a:srgbClr val="FF0000"/>
                </a:solidFill>
                <a:latin typeface="Comic Sans MS" pitchFamily="66" charset="0"/>
              </a:rPr>
              <a:t>Edebiyatla </a:t>
            </a:r>
            <a:r>
              <a:rPr lang="tr-TR" b="1" dirty="0">
                <a:solidFill>
                  <a:schemeClr val="bg1"/>
                </a:solidFill>
                <a:latin typeface="Comic Sans MS" pitchFamily="66" charset="0"/>
              </a:rPr>
              <a:t>da ilgilenmeye başladı.</a:t>
            </a:r>
          </a:p>
        </p:txBody>
      </p:sp>
      <p:sp>
        <p:nvSpPr>
          <p:cNvPr id="8" name="Dikdörtgen 7"/>
          <p:cNvSpPr/>
          <p:nvPr/>
        </p:nvSpPr>
        <p:spPr>
          <a:xfrm>
            <a:off x="3800931" y="188685"/>
            <a:ext cx="4114798" cy="571500"/>
          </a:xfrm>
          <a:prstGeom prst="rect">
            <a:avLst/>
          </a:prstGeom>
          <a:solidFill>
            <a:srgbClr val="00B0F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Mustafa Kemalin Eğitim Hayatı</a:t>
            </a:r>
            <a:endParaRPr lang="tr-TR" b="1" dirty="0">
              <a:solidFill>
                <a:prstClr val="black"/>
              </a:solidFill>
              <a:latin typeface="Comic Sans MS" pitchFamily="66" charset="0"/>
            </a:endParaRPr>
          </a:p>
        </p:txBody>
      </p:sp>
    </p:spTree>
    <p:extLst>
      <p:ext uri="{BB962C8B-B14F-4D97-AF65-F5344CB8AC3E}">
        <p14:creationId xmlns:p14="http://schemas.microsoft.com/office/powerpoint/2010/main" val="117268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 12"/>
          <p:cNvGrpSpPr/>
          <p:nvPr/>
        </p:nvGrpSpPr>
        <p:grpSpPr>
          <a:xfrm>
            <a:off x="328863" y="850900"/>
            <a:ext cx="2579439" cy="4241800"/>
            <a:chOff x="0" y="215757"/>
            <a:chExt cx="1450470" cy="1683252"/>
          </a:xfrm>
        </p:grpSpPr>
        <p:sp>
          <p:nvSpPr>
            <p:cNvPr id="14" name="Köşeli Çift Ayraç 13"/>
            <p:cNvSpPr/>
            <p:nvPr/>
          </p:nvSpPr>
          <p:spPr>
            <a:xfrm rot="5400000">
              <a:off x="-116391" y="332148"/>
              <a:ext cx="1683252" cy="1450470"/>
            </a:xfrm>
            <a:prstGeom prst="chevron">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Köşeli Çift Ayraç 4"/>
            <p:cNvSpPr/>
            <p:nvPr/>
          </p:nvSpPr>
          <p:spPr>
            <a:xfrm>
              <a:off x="0" y="940992"/>
              <a:ext cx="1450470" cy="232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1066800">
                <a:lnSpc>
                  <a:spcPct val="90000"/>
                </a:lnSpc>
                <a:spcBef>
                  <a:spcPct val="0"/>
                </a:spcBef>
                <a:spcAft>
                  <a:spcPct val="35000"/>
                </a:spcAft>
              </a:pPr>
              <a:r>
                <a:rPr lang="tr-TR" sz="4000" b="1" dirty="0" smtClean="0">
                  <a:solidFill>
                    <a:prstClr val="white"/>
                  </a:solidFill>
                </a:rPr>
                <a:t>İSTANBUL</a:t>
              </a:r>
              <a:endParaRPr lang="tr-TR" sz="4000" b="1" dirty="0">
                <a:solidFill>
                  <a:prstClr val="white"/>
                </a:solidFill>
              </a:endParaRPr>
            </a:p>
          </p:txBody>
        </p:sp>
      </p:grpSp>
      <p:sp>
        <p:nvSpPr>
          <p:cNvPr id="16" name="Dikdörtgen 15"/>
          <p:cNvSpPr/>
          <p:nvPr/>
        </p:nvSpPr>
        <p:spPr>
          <a:xfrm>
            <a:off x="3022602" y="1098457"/>
            <a:ext cx="2222499"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prstClr val="black"/>
                </a:solidFill>
                <a:latin typeface="Comic Sans MS" pitchFamily="66" charset="0"/>
              </a:rPr>
              <a:t>Harp Okulu 1902</a:t>
            </a:r>
            <a:endParaRPr lang="tr-TR" b="1" dirty="0">
              <a:solidFill>
                <a:prstClr val="black"/>
              </a:solidFill>
              <a:latin typeface="Comic Sans MS" pitchFamily="66" charset="0"/>
            </a:endParaRPr>
          </a:p>
        </p:txBody>
      </p:sp>
      <p:sp>
        <p:nvSpPr>
          <p:cNvPr id="24" name="Dikdörtgen 23"/>
          <p:cNvSpPr/>
          <p:nvPr/>
        </p:nvSpPr>
        <p:spPr>
          <a:xfrm>
            <a:off x="2997204" y="1792527"/>
            <a:ext cx="8737596" cy="1179273"/>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prstClr val="black"/>
                </a:solidFill>
                <a:latin typeface="Comic Sans MS" pitchFamily="66" charset="0"/>
              </a:rPr>
              <a:t> Bu okulda okuduğu kitaplar, tanıştığı arkadaşlar sayesinde hürriyet fikirlerini geliştirmeye başladı. Özellikle </a:t>
            </a:r>
            <a:r>
              <a:rPr lang="tr-TR" b="1" dirty="0" smtClean="0">
                <a:solidFill>
                  <a:srgbClr val="FF0000"/>
                </a:solidFill>
                <a:latin typeface="Comic Sans MS" pitchFamily="66" charset="0"/>
              </a:rPr>
              <a:t>Namık Kemalin </a:t>
            </a:r>
            <a:r>
              <a:rPr lang="tr-TR" b="1" dirty="0" smtClean="0">
                <a:solidFill>
                  <a:prstClr val="black"/>
                </a:solidFill>
                <a:latin typeface="Comic Sans MS" pitchFamily="66" charset="0"/>
              </a:rPr>
              <a:t>şiirleri ve kitaplarında vurgulanan vatanseverlik olgusundan etkilendi. Bu okuldan </a:t>
            </a:r>
            <a:r>
              <a:rPr lang="tr-TR" b="1" dirty="0" smtClean="0">
                <a:solidFill>
                  <a:srgbClr val="FF0000"/>
                </a:solidFill>
                <a:latin typeface="Comic Sans MS" pitchFamily="66" charset="0"/>
              </a:rPr>
              <a:t>TEĞMEN</a:t>
            </a:r>
            <a:r>
              <a:rPr lang="tr-TR" b="1" dirty="0" smtClean="0">
                <a:solidFill>
                  <a:prstClr val="black"/>
                </a:solidFill>
                <a:latin typeface="Comic Sans MS" pitchFamily="66" charset="0"/>
              </a:rPr>
              <a:t> Rütbesiyle mezun oldu.</a:t>
            </a:r>
          </a:p>
          <a:p>
            <a:endParaRPr lang="tr-TR" b="1" dirty="0">
              <a:solidFill>
                <a:prstClr val="black"/>
              </a:solidFill>
              <a:latin typeface="Comic Sans MS" pitchFamily="66" charset="0"/>
            </a:endParaRPr>
          </a:p>
        </p:txBody>
      </p:sp>
      <p:sp>
        <p:nvSpPr>
          <p:cNvPr id="8" name="Dikdörtgen 7"/>
          <p:cNvSpPr/>
          <p:nvPr/>
        </p:nvSpPr>
        <p:spPr>
          <a:xfrm>
            <a:off x="3022602" y="3265105"/>
            <a:ext cx="2692398" cy="362453"/>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prstClr val="black"/>
                </a:solidFill>
                <a:latin typeface="Comic Sans MS" pitchFamily="66" charset="0"/>
              </a:rPr>
              <a:t>Harp Akademisi 1905</a:t>
            </a:r>
            <a:endParaRPr lang="tr-TR" b="1" dirty="0">
              <a:solidFill>
                <a:prstClr val="black"/>
              </a:solidFill>
              <a:latin typeface="Comic Sans MS" pitchFamily="66" charset="0"/>
            </a:endParaRPr>
          </a:p>
        </p:txBody>
      </p:sp>
      <p:sp>
        <p:nvSpPr>
          <p:cNvPr id="9" name="Dikdörtgen 8"/>
          <p:cNvSpPr/>
          <p:nvPr/>
        </p:nvSpPr>
        <p:spPr>
          <a:xfrm>
            <a:off x="2997204" y="3811828"/>
            <a:ext cx="6005282" cy="442672"/>
          </a:xfrm>
          <a:prstGeom prst="rect">
            <a:avLst/>
          </a:prstGeom>
          <a:solidFill>
            <a:srgbClr val="FFFF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tr-TR" b="1" dirty="0" smtClean="0">
                <a:solidFill>
                  <a:prstClr val="black"/>
                </a:solidFill>
                <a:latin typeface="Comic Sans MS" pitchFamily="66" charset="0"/>
              </a:rPr>
              <a:t> Bu okuldan </a:t>
            </a:r>
            <a:r>
              <a:rPr lang="tr-TR" b="1" dirty="0" smtClean="0">
                <a:solidFill>
                  <a:srgbClr val="FF0000"/>
                </a:solidFill>
                <a:latin typeface="Comic Sans MS" pitchFamily="66" charset="0"/>
              </a:rPr>
              <a:t>KURMAY YÜZBAŞI </a:t>
            </a:r>
            <a:r>
              <a:rPr lang="tr-TR" b="1" dirty="0" smtClean="0">
                <a:solidFill>
                  <a:prstClr val="black"/>
                </a:solidFill>
                <a:latin typeface="Comic Sans MS" pitchFamily="66" charset="0"/>
              </a:rPr>
              <a:t>olarak mezun oldu.</a:t>
            </a:r>
            <a:endParaRPr lang="tr-TR" b="1" dirty="0">
              <a:solidFill>
                <a:prstClr val="black"/>
              </a:solidFill>
              <a:latin typeface="Comic Sans MS" pitchFamily="66" charset="0"/>
            </a:endParaRPr>
          </a:p>
        </p:txBody>
      </p:sp>
      <p:sp>
        <p:nvSpPr>
          <p:cNvPr id="10" name="Dikdörtgen 9"/>
          <p:cNvSpPr/>
          <p:nvPr/>
        </p:nvSpPr>
        <p:spPr>
          <a:xfrm>
            <a:off x="3779160" y="243113"/>
            <a:ext cx="4114798" cy="571500"/>
          </a:xfrm>
          <a:prstGeom prst="rect">
            <a:avLst/>
          </a:prstGeom>
          <a:solidFill>
            <a:srgbClr val="00B0F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prstClr val="black"/>
                </a:solidFill>
                <a:latin typeface="Comic Sans MS" pitchFamily="66" charset="0"/>
              </a:rPr>
              <a:t>Mustafa Kemalin Eğitim Hayatı</a:t>
            </a:r>
            <a:endParaRPr lang="tr-TR" b="1" dirty="0">
              <a:solidFill>
                <a:prstClr val="black"/>
              </a:solidFill>
              <a:latin typeface="Comic Sans MS" pitchFamily="66" charset="0"/>
            </a:endParaRPr>
          </a:p>
        </p:txBody>
      </p:sp>
    </p:spTree>
    <p:extLst>
      <p:ext uri="{BB962C8B-B14F-4D97-AF65-F5344CB8AC3E}">
        <p14:creationId xmlns:p14="http://schemas.microsoft.com/office/powerpoint/2010/main" val="787164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Yuvarlatılmış Dikdörtgen"/>
          <p:cNvSpPr/>
          <p:nvPr/>
        </p:nvSpPr>
        <p:spPr>
          <a:xfrm>
            <a:off x="95208" y="642918"/>
            <a:ext cx="3867192" cy="58898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Şam’a atanması 1905</a:t>
            </a:r>
            <a:endParaRPr lang="tr-TR" sz="1600" b="1" dirty="0">
              <a:latin typeface="Comic Sans MS" pitchFamily="66" charset="0"/>
            </a:endParaRPr>
          </a:p>
        </p:txBody>
      </p:sp>
      <p:sp>
        <p:nvSpPr>
          <p:cNvPr id="11" name="10 Yuvarlatılmış Dikdörtgen"/>
          <p:cNvSpPr/>
          <p:nvPr/>
        </p:nvSpPr>
        <p:spPr>
          <a:xfrm>
            <a:off x="4184620" y="642918"/>
            <a:ext cx="3867180" cy="58898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31 Mart olayı 1909</a:t>
            </a:r>
            <a:endParaRPr lang="tr-TR" sz="1600" b="1" dirty="0">
              <a:latin typeface="Comic Sans MS" pitchFamily="66" charset="0"/>
            </a:endParaRPr>
          </a:p>
        </p:txBody>
      </p:sp>
      <p:sp>
        <p:nvSpPr>
          <p:cNvPr id="12" name="11 Yuvarlatılmış Dikdörtgen"/>
          <p:cNvSpPr/>
          <p:nvPr/>
        </p:nvSpPr>
        <p:spPr>
          <a:xfrm>
            <a:off x="8223232" y="650836"/>
            <a:ext cx="3803668" cy="5810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Trablusgarp Savaşı 1911</a:t>
            </a:r>
            <a:endParaRPr lang="tr-TR" sz="1600" b="1" dirty="0">
              <a:latin typeface="Comic Sans MS" pitchFamily="66" charset="0"/>
            </a:endParaRPr>
          </a:p>
        </p:txBody>
      </p:sp>
      <p:sp>
        <p:nvSpPr>
          <p:cNvPr id="17" name="16 Dikdörtgen"/>
          <p:cNvSpPr/>
          <p:nvPr/>
        </p:nvSpPr>
        <p:spPr>
          <a:xfrm>
            <a:off x="114252" y="1322375"/>
            <a:ext cx="3867192" cy="1852626"/>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latin typeface="Comic Sans MS" pitchFamily="66" charset="0"/>
              </a:rPr>
              <a:t>-5.Ordu emrindeki 30. Süvari Alayına atandı.</a:t>
            </a:r>
          </a:p>
          <a:p>
            <a:pPr algn="ctr"/>
            <a:r>
              <a:rPr lang="tr-TR" sz="1600" b="1" dirty="0" smtClean="0">
                <a:solidFill>
                  <a:srgbClr val="FF0000"/>
                </a:solidFill>
                <a:latin typeface="Comic Sans MS" pitchFamily="66" charset="0"/>
              </a:rPr>
              <a:t>-</a:t>
            </a:r>
            <a:r>
              <a:rPr lang="tr-TR" sz="1600" b="1" u="sng" dirty="0" smtClean="0">
                <a:solidFill>
                  <a:srgbClr val="FF0000"/>
                </a:solidFill>
                <a:latin typeface="Comic Sans MS" pitchFamily="66" charset="0"/>
              </a:rPr>
              <a:t>Vatan ve Hürriyet Derneğini</a:t>
            </a:r>
            <a:r>
              <a:rPr lang="tr-TR" sz="1600" b="1" dirty="0" smtClean="0">
                <a:solidFill>
                  <a:srgbClr val="FF0000"/>
                </a:solidFill>
                <a:latin typeface="Comic Sans MS" pitchFamily="66" charset="0"/>
              </a:rPr>
              <a:t> </a:t>
            </a:r>
            <a:r>
              <a:rPr lang="tr-TR" sz="1600" b="1" dirty="0" smtClean="0">
                <a:latin typeface="Comic Sans MS" pitchFamily="66" charset="0"/>
              </a:rPr>
              <a:t>kurdu.</a:t>
            </a:r>
          </a:p>
          <a:p>
            <a:pPr algn="ctr"/>
            <a:endParaRPr lang="tr-TR" sz="1600" b="1" dirty="0" smtClean="0">
              <a:latin typeface="Comic Sans MS" pitchFamily="66" charset="0"/>
            </a:endParaRPr>
          </a:p>
          <a:p>
            <a:pPr algn="ctr"/>
            <a:r>
              <a:rPr lang="tr-TR" sz="1600" b="1" dirty="0">
                <a:latin typeface="Comic Sans MS" pitchFamily="66" charset="0"/>
              </a:rPr>
              <a:t>-</a:t>
            </a:r>
            <a:r>
              <a:rPr lang="tr-TR" sz="1600" b="1" dirty="0" smtClean="0">
                <a:latin typeface="Comic Sans MS" pitchFamily="66" charset="0"/>
              </a:rPr>
              <a:t>1907'de Manastır 3. Ordu Komutanlığında görevlendirildi.</a:t>
            </a:r>
          </a:p>
          <a:p>
            <a:pPr algn="ctr"/>
            <a:endParaRPr lang="tr-TR" sz="1600" b="1" dirty="0">
              <a:latin typeface="Comic Sans MS" pitchFamily="66" charset="0"/>
            </a:endParaRPr>
          </a:p>
        </p:txBody>
      </p:sp>
      <p:sp>
        <p:nvSpPr>
          <p:cNvPr id="18" name="17 Dikdörtgen"/>
          <p:cNvSpPr/>
          <p:nvPr/>
        </p:nvSpPr>
        <p:spPr>
          <a:xfrm>
            <a:off x="4184620" y="1311249"/>
            <a:ext cx="3867180" cy="1825650"/>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latin typeface="Comic Sans MS" pitchFamily="66" charset="0"/>
              </a:rPr>
              <a:t>İstanbul'da meşrutiyet karşıtlarının çıkardığı 31 Mart Ayaklanmasını bastırmak ve düzeni sağlamak amacıyla hazırlanan </a:t>
            </a:r>
            <a:r>
              <a:rPr lang="tr-TR" sz="1600" b="1" u="sng" dirty="0" smtClean="0">
                <a:solidFill>
                  <a:srgbClr val="FF0000"/>
                </a:solidFill>
                <a:latin typeface="Comic Sans MS" pitchFamily="66" charset="0"/>
              </a:rPr>
              <a:t>Hareket Ordusu’nda</a:t>
            </a:r>
            <a:r>
              <a:rPr lang="tr-TR" sz="1600" b="1" dirty="0" smtClean="0">
                <a:latin typeface="Comic Sans MS" pitchFamily="66" charset="0"/>
              </a:rPr>
              <a:t> kurmay yüzbaşı olarak </a:t>
            </a:r>
            <a:r>
              <a:rPr lang="tr-TR" sz="1600" b="1" dirty="0" smtClean="0">
                <a:solidFill>
                  <a:srgbClr val="FF0000"/>
                </a:solidFill>
                <a:latin typeface="Comic Sans MS" pitchFamily="66" charset="0"/>
              </a:rPr>
              <a:t>Mahmut Şevket </a:t>
            </a:r>
            <a:r>
              <a:rPr lang="tr-TR" sz="1600" b="1" dirty="0" smtClean="0">
                <a:latin typeface="Comic Sans MS" pitchFamily="66" charset="0"/>
              </a:rPr>
              <a:t>Paşa ile birlikte görev yaptı.</a:t>
            </a:r>
            <a:endParaRPr lang="tr-TR" sz="1600" b="1" dirty="0">
              <a:latin typeface="Comic Sans MS" pitchFamily="66" charset="0"/>
            </a:endParaRPr>
          </a:p>
        </p:txBody>
      </p:sp>
      <p:sp>
        <p:nvSpPr>
          <p:cNvPr id="19" name="18 Dikdörtgen"/>
          <p:cNvSpPr/>
          <p:nvPr/>
        </p:nvSpPr>
        <p:spPr>
          <a:xfrm>
            <a:off x="8223232" y="1322374"/>
            <a:ext cx="3803668" cy="1852627"/>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latin typeface="Comic Sans MS" pitchFamily="66" charset="0"/>
              </a:rPr>
              <a:t>İtalya'nın Trablusgarp'a saldırması üzerine kaçak yollarla Trablusgarp'a gitti. Mustafa Kemal, Enver Paşa </a:t>
            </a:r>
            <a:r>
              <a:rPr lang="tr-TR" sz="1600" b="1" dirty="0" smtClean="0">
                <a:solidFill>
                  <a:srgbClr val="FF0000"/>
                </a:solidFill>
                <a:latin typeface="Comic Sans MS" pitchFamily="66" charset="0"/>
              </a:rPr>
              <a:t>Derne ve Tobruk </a:t>
            </a:r>
            <a:r>
              <a:rPr lang="tr-TR" sz="1600" b="1" dirty="0" smtClean="0">
                <a:latin typeface="Comic Sans MS" pitchFamily="66" charset="0"/>
              </a:rPr>
              <a:t>'ta  başarılı savunma savaşları yaptı.  </a:t>
            </a:r>
            <a:endParaRPr lang="tr-TR" sz="1600" b="1" dirty="0">
              <a:latin typeface="Comic Sans MS" pitchFamily="66" charset="0"/>
            </a:endParaRPr>
          </a:p>
        </p:txBody>
      </p:sp>
      <p:sp>
        <p:nvSpPr>
          <p:cNvPr id="24" name="Dikdörtgen 23"/>
          <p:cNvSpPr/>
          <p:nvPr/>
        </p:nvSpPr>
        <p:spPr>
          <a:xfrm>
            <a:off x="3606796" y="76200"/>
            <a:ext cx="4775204" cy="444500"/>
          </a:xfrm>
          <a:prstGeom prst="rect">
            <a:avLst/>
          </a:prstGeom>
          <a:solidFill>
            <a:srgbClr val="FF000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omic Sans MS" pitchFamily="66" charset="0"/>
              </a:rPr>
              <a:t>Mustafa Kemalin Askerlik Hayatı</a:t>
            </a:r>
            <a:endParaRPr lang="tr-TR" sz="2000" b="1" dirty="0">
              <a:solidFill>
                <a:prstClr val="black"/>
              </a:solidFill>
              <a:latin typeface="Comic Sans MS" pitchFamily="66" charset="0"/>
            </a:endParaRPr>
          </a:p>
        </p:txBody>
      </p:sp>
      <p:sp>
        <p:nvSpPr>
          <p:cNvPr id="25" name="12 Yuvarlatılmış Dikdörtgen"/>
          <p:cNvSpPr/>
          <p:nvPr/>
        </p:nvSpPr>
        <p:spPr>
          <a:xfrm>
            <a:off x="114252" y="3351977"/>
            <a:ext cx="2590848" cy="60168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Sofya Askeri Ataşeliği</a:t>
            </a:r>
            <a:endParaRPr lang="tr-TR" sz="1600" b="1" dirty="0">
              <a:latin typeface="Comic Sans MS" pitchFamily="66" charset="0"/>
            </a:endParaRPr>
          </a:p>
        </p:txBody>
      </p:sp>
      <p:sp>
        <p:nvSpPr>
          <p:cNvPr id="26" name="13 Yuvarlatılmış Dikdörtgen"/>
          <p:cNvSpPr/>
          <p:nvPr/>
        </p:nvSpPr>
        <p:spPr>
          <a:xfrm>
            <a:off x="2838437" y="3351977"/>
            <a:ext cx="2825761" cy="6191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Çanakkale Savaşı</a:t>
            </a:r>
            <a:endParaRPr lang="tr-TR" sz="1600" b="1" dirty="0">
              <a:latin typeface="Comic Sans MS" pitchFamily="66" charset="0"/>
            </a:endParaRPr>
          </a:p>
        </p:txBody>
      </p:sp>
      <p:sp>
        <p:nvSpPr>
          <p:cNvPr id="27" name="14 Yuvarlatılmış Dikdörtgen"/>
          <p:cNvSpPr/>
          <p:nvPr/>
        </p:nvSpPr>
        <p:spPr>
          <a:xfrm>
            <a:off x="5822932" y="3303490"/>
            <a:ext cx="2927368" cy="6414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Kafkasya Cephesi</a:t>
            </a:r>
            <a:endParaRPr lang="tr-TR" sz="1600" b="1" dirty="0">
              <a:latin typeface="Comic Sans MS" pitchFamily="66" charset="0"/>
            </a:endParaRPr>
          </a:p>
        </p:txBody>
      </p:sp>
      <p:sp>
        <p:nvSpPr>
          <p:cNvPr id="28" name="19 Dikdörtgen"/>
          <p:cNvSpPr/>
          <p:nvPr/>
        </p:nvSpPr>
        <p:spPr>
          <a:xfrm>
            <a:off x="114252" y="4014023"/>
            <a:ext cx="2590848" cy="2563246"/>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lvl="0" algn="ctr"/>
            <a:r>
              <a:rPr lang="tr-TR" sz="1600" b="1" dirty="0" smtClean="0">
                <a:solidFill>
                  <a:srgbClr val="000000"/>
                </a:solidFill>
                <a:latin typeface="Comic Sans MS" pitchFamily="66" charset="0"/>
                <a:ea typeface="Times New Roman" pitchFamily="18" charset="0"/>
                <a:cs typeface="Calibri" pitchFamily="34" charset="0"/>
              </a:rPr>
              <a:t>Mustafa Kemal 1913 yılında Sofya Askeri Ataşeliği’ne atandı. Mart 1914'te </a:t>
            </a:r>
            <a:r>
              <a:rPr lang="tr-TR" sz="1600" b="1" u="sng" dirty="0">
                <a:solidFill>
                  <a:srgbClr val="FF0000"/>
                </a:solidFill>
                <a:latin typeface="Comic Sans MS" pitchFamily="66" charset="0"/>
                <a:ea typeface="Times New Roman" pitchFamily="18" charset="0"/>
                <a:cs typeface="Calibri" pitchFamily="34" charset="0"/>
              </a:rPr>
              <a:t>Y</a:t>
            </a:r>
            <a:r>
              <a:rPr lang="tr-TR" sz="1600" b="1" u="sng" dirty="0" smtClean="0">
                <a:solidFill>
                  <a:srgbClr val="FF0000"/>
                </a:solidFill>
                <a:latin typeface="Comic Sans MS" pitchFamily="66" charset="0"/>
                <a:ea typeface="Times New Roman" pitchFamily="18" charset="0"/>
                <a:cs typeface="Calibri" pitchFamily="34" charset="0"/>
              </a:rPr>
              <a:t>arbaylığa</a:t>
            </a:r>
            <a:r>
              <a:rPr lang="tr-TR" sz="1600" b="1" dirty="0" smtClean="0">
                <a:solidFill>
                  <a:srgbClr val="000000"/>
                </a:solidFill>
                <a:latin typeface="Comic Sans MS" pitchFamily="66" charset="0"/>
                <a:ea typeface="Times New Roman" pitchFamily="18" charset="0"/>
                <a:cs typeface="Calibri" pitchFamily="34" charset="0"/>
              </a:rPr>
              <a:t> yükseldi.</a:t>
            </a:r>
            <a:endParaRPr lang="tr-TR" sz="1600" b="1" dirty="0" smtClean="0">
              <a:solidFill>
                <a:schemeClr val="tx1"/>
              </a:solidFill>
              <a:latin typeface="Comic Sans MS" pitchFamily="66" charset="0"/>
              <a:cs typeface="Arial" pitchFamily="34" charset="0"/>
            </a:endParaRPr>
          </a:p>
          <a:p>
            <a:pPr algn="ctr"/>
            <a:endParaRPr lang="tr-TR" sz="1600" b="1" dirty="0">
              <a:latin typeface="Comic Sans MS" pitchFamily="66" charset="0"/>
            </a:endParaRPr>
          </a:p>
        </p:txBody>
      </p:sp>
      <p:sp>
        <p:nvSpPr>
          <p:cNvPr id="29" name="20 Dikdörtgen"/>
          <p:cNvSpPr/>
          <p:nvPr/>
        </p:nvSpPr>
        <p:spPr>
          <a:xfrm>
            <a:off x="2838436" y="4014023"/>
            <a:ext cx="2825761" cy="2563246"/>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latin typeface="Comic Sans MS" pitchFamily="66" charset="0"/>
              </a:rPr>
              <a:t>Askeri yönden tanınmasını sağlayan, </a:t>
            </a:r>
            <a:r>
              <a:rPr lang="en-US" sz="1600" b="1" dirty="0" smtClean="0">
                <a:latin typeface="Comic Sans MS" pitchFamily="66" charset="0"/>
              </a:rPr>
              <a:t>I. </a:t>
            </a:r>
            <a:r>
              <a:rPr lang="tr-TR" sz="1600" b="1" dirty="0" smtClean="0">
                <a:latin typeface="Comic Sans MS" pitchFamily="66" charset="0"/>
              </a:rPr>
              <a:t>Dünya Savaşı'ndaki savaşlar olmuştur. Mustafa Kemal ve emrindeki tümen, Anafartalar ve Arıburnu'nda düşmanı ağır bir yenilgiye uğrattı.</a:t>
            </a:r>
          </a:p>
          <a:p>
            <a:pPr algn="ctr"/>
            <a:r>
              <a:rPr lang="tr-TR" sz="1600" b="1" dirty="0" smtClean="0">
                <a:latin typeface="Comic Sans MS" pitchFamily="66" charset="0"/>
              </a:rPr>
              <a:t> </a:t>
            </a:r>
            <a:endParaRPr lang="tr-TR" sz="1600" b="1" dirty="0">
              <a:latin typeface="Comic Sans MS" pitchFamily="66" charset="0"/>
            </a:endParaRPr>
          </a:p>
        </p:txBody>
      </p:sp>
      <p:sp>
        <p:nvSpPr>
          <p:cNvPr id="30" name="21 Dikdörtgen"/>
          <p:cNvSpPr/>
          <p:nvPr/>
        </p:nvSpPr>
        <p:spPr>
          <a:xfrm>
            <a:off x="5759467" y="4014023"/>
            <a:ext cx="2990833" cy="2629209"/>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solidFill>
                  <a:srgbClr val="FF0000"/>
                </a:solidFill>
                <a:latin typeface="Comic Sans MS" pitchFamily="66" charset="0"/>
              </a:rPr>
              <a:t>Ruslara</a:t>
            </a:r>
            <a:r>
              <a:rPr lang="tr-TR" sz="1600" b="1" dirty="0" smtClean="0">
                <a:latin typeface="Comic Sans MS" pitchFamily="66" charset="0"/>
              </a:rPr>
              <a:t> karşı mücadele verilen Kafkasya cephesinde </a:t>
            </a:r>
            <a:r>
              <a:rPr lang="tr-TR" sz="1600" b="1" dirty="0" smtClean="0">
                <a:solidFill>
                  <a:srgbClr val="FF0000"/>
                </a:solidFill>
                <a:latin typeface="Comic Sans MS" pitchFamily="66" charset="0"/>
              </a:rPr>
              <a:t>16.Kolordu komutanı </a:t>
            </a:r>
            <a:r>
              <a:rPr lang="tr-TR" sz="1600" b="1" dirty="0" smtClean="0">
                <a:latin typeface="Comic Sans MS" pitchFamily="66" charset="0"/>
              </a:rPr>
              <a:t>olarak görevini sürdürdü. Burada Ruslar karşısında dağınık halde olan birlikleri bir araya getirerek Rusların elinden Muş  ve Bitlis’i geri almayı başardı.</a:t>
            </a:r>
          </a:p>
          <a:p>
            <a:pPr algn="ctr"/>
            <a:endParaRPr lang="tr-TR" sz="1600" b="1" dirty="0">
              <a:latin typeface="Comic Sans MS" pitchFamily="66" charset="0"/>
            </a:endParaRPr>
          </a:p>
        </p:txBody>
      </p:sp>
      <p:sp>
        <p:nvSpPr>
          <p:cNvPr id="31" name="15 Yuvarlatılmış Dikdörtgen"/>
          <p:cNvSpPr/>
          <p:nvPr/>
        </p:nvSpPr>
        <p:spPr>
          <a:xfrm>
            <a:off x="8893204" y="3334495"/>
            <a:ext cx="3168620" cy="6191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b="1" dirty="0" smtClean="0">
                <a:latin typeface="Comic Sans MS" pitchFamily="66" charset="0"/>
              </a:rPr>
              <a:t>Suriye cephesi</a:t>
            </a:r>
            <a:endParaRPr lang="tr-TR" sz="1600" b="1" dirty="0">
              <a:latin typeface="Comic Sans MS" pitchFamily="66" charset="0"/>
            </a:endParaRPr>
          </a:p>
        </p:txBody>
      </p:sp>
      <p:sp>
        <p:nvSpPr>
          <p:cNvPr id="32" name="22 Dikdörtgen"/>
          <p:cNvSpPr/>
          <p:nvPr/>
        </p:nvSpPr>
        <p:spPr>
          <a:xfrm>
            <a:off x="8858280" y="4014023"/>
            <a:ext cx="3238469" cy="2724083"/>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tr-TR" sz="1600" b="1" dirty="0" smtClean="0">
                <a:latin typeface="Comic Sans MS" pitchFamily="66" charset="0"/>
              </a:rPr>
              <a:t>7. ordu komutanlığına atandı. Alman komutan ile anlaşmadığı için istifa etmiş İstanbul’a dönmüştür.1918 yılında 7.ordunun da bağlı olduğu </a:t>
            </a:r>
            <a:r>
              <a:rPr lang="tr-TR" sz="1600" b="1" u="sng" dirty="0" smtClean="0">
                <a:solidFill>
                  <a:srgbClr val="FF0000"/>
                </a:solidFill>
                <a:latin typeface="Comic Sans MS" pitchFamily="66" charset="0"/>
              </a:rPr>
              <a:t>Yıldırım Orduları Grubuna</a:t>
            </a:r>
            <a:r>
              <a:rPr lang="tr-TR" sz="1600" b="1" dirty="0" smtClean="0">
                <a:solidFill>
                  <a:srgbClr val="FF0000"/>
                </a:solidFill>
                <a:latin typeface="Comic Sans MS" pitchFamily="66" charset="0"/>
              </a:rPr>
              <a:t> </a:t>
            </a:r>
            <a:r>
              <a:rPr lang="tr-TR" sz="1600" b="1" dirty="0" smtClean="0">
                <a:latin typeface="Comic Sans MS" pitchFamily="66" charset="0"/>
              </a:rPr>
              <a:t>komutan olarak atanmış, burada Arap ve İngiliz kuvvetlerini durdurmayı başarmıştır.</a:t>
            </a:r>
          </a:p>
          <a:p>
            <a:endParaRPr lang="tr-TR" sz="1600" b="1" dirty="0">
              <a:latin typeface="Comic Sans MS" pitchFamily="66" charset="0"/>
            </a:endParaRPr>
          </a:p>
        </p:txBody>
      </p:sp>
      <p:sp>
        <p:nvSpPr>
          <p:cNvPr id="33" name="Dikdörtgen 32"/>
          <p:cNvSpPr/>
          <p:nvPr/>
        </p:nvSpPr>
        <p:spPr>
          <a:xfrm>
            <a:off x="3473450" y="6127750"/>
            <a:ext cx="1377950" cy="4445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omic Sans MS" pitchFamily="66" charset="0"/>
              </a:rPr>
              <a:t> Albay</a:t>
            </a:r>
            <a:endParaRPr lang="tr-TR" sz="2000" b="1" dirty="0">
              <a:solidFill>
                <a:prstClr val="black"/>
              </a:solidFill>
              <a:latin typeface="Comic Sans MS" pitchFamily="66" charset="0"/>
            </a:endParaRPr>
          </a:p>
        </p:txBody>
      </p:sp>
      <p:sp>
        <p:nvSpPr>
          <p:cNvPr id="34" name="Dikdörtgen 33"/>
          <p:cNvSpPr/>
          <p:nvPr/>
        </p:nvSpPr>
        <p:spPr>
          <a:xfrm>
            <a:off x="746098" y="6108700"/>
            <a:ext cx="1377950" cy="4445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omic Sans MS" pitchFamily="66" charset="0"/>
              </a:rPr>
              <a:t> Yarbay</a:t>
            </a:r>
            <a:endParaRPr lang="tr-TR" sz="2000" b="1" dirty="0">
              <a:solidFill>
                <a:prstClr val="black"/>
              </a:solidFill>
              <a:latin typeface="Comic Sans MS" pitchFamily="66" charset="0"/>
            </a:endParaRPr>
          </a:p>
        </p:txBody>
      </p:sp>
      <p:sp>
        <p:nvSpPr>
          <p:cNvPr id="35" name="Dikdörtgen 34"/>
          <p:cNvSpPr/>
          <p:nvPr/>
        </p:nvSpPr>
        <p:spPr>
          <a:xfrm>
            <a:off x="9436091" y="2724151"/>
            <a:ext cx="1377950" cy="444500"/>
          </a:xfrm>
          <a:prstGeom prst="rect">
            <a:avLst/>
          </a:prstGeom>
          <a:solidFill>
            <a:schemeClr val="tx1"/>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latin typeface="Comic Sans MS" pitchFamily="66" charset="0"/>
              </a:rPr>
              <a:t> Binbaşı</a:t>
            </a:r>
            <a:endParaRPr lang="tr-TR" sz="2000" b="1" dirty="0">
              <a:solidFill>
                <a:prstClr val="black"/>
              </a:solidFill>
              <a:latin typeface="Comic Sans MS" pitchFamily="66" charset="0"/>
            </a:endParaRPr>
          </a:p>
        </p:txBody>
      </p:sp>
    </p:spTree>
    <p:extLst>
      <p:ext uri="{BB962C8B-B14F-4D97-AF65-F5344CB8AC3E}">
        <p14:creationId xmlns:p14="http://schemas.microsoft.com/office/powerpoint/2010/main" val="1417320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M\Desktop\Balkanlar-ve-Turkiye.jpg"/>
          <p:cNvPicPr>
            <a:picLocks noChangeAspect="1" noChangeArrowheads="1"/>
          </p:cNvPicPr>
          <p:nvPr/>
        </p:nvPicPr>
        <p:blipFill>
          <a:blip r:embed="rId2"/>
          <a:srcRect/>
          <a:stretch>
            <a:fillRect/>
          </a:stretch>
        </p:blipFill>
        <p:spPr bwMode="auto">
          <a:xfrm>
            <a:off x="2799766" y="2592639"/>
            <a:ext cx="6477047" cy="2369520"/>
          </a:xfrm>
          <a:prstGeom prst="rect">
            <a:avLst/>
          </a:prstGeom>
          <a:noFill/>
          <a:ln w="50800">
            <a:solidFill>
              <a:schemeClr val="bg1"/>
            </a:solidFill>
          </a:ln>
        </p:spPr>
      </p:pic>
      <p:sp>
        <p:nvSpPr>
          <p:cNvPr id="5" name="4 Oval"/>
          <p:cNvSpPr/>
          <p:nvPr/>
        </p:nvSpPr>
        <p:spPr>
          <a:xfrm>
            <a:off x="5905499" y="3571876"/>
            <a:ext cx="190501" cy="14287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sz="1600" b="1" dirty="0">
              <a:latin typeface="Comic Sans MS" pitchFamily="66" charset="0"/>
            </a:endParaRPr>
          </a:p>
        </p:txBody>
      </p:sp>
      <p:sp>
        <p:nvSpPr>
          <p:cNvPr id="7" name="6 Oval"/>
          <p:cNvSpPr/>
          <p:nvPr/>
        </p:nvSpPr>
        <p:spPr>
          <a:xfrm>
            <a:off x="4571990" y="4000504"/>
            <a:ext cx="190501" cy="14287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sz="1600" b="1" dirty="0">
              <a:latin typeface="Comic Sans MS" pitchFamily="66" charset="0"/>
            </a:endParaRPr>
          </a:p>
        </p:txBody>
      </p:sp>
      <p:sp>
        <p:nvSpPr>
          <p:cNvPr id="8" name="7 Oval"/>
          <p:cNvSpPr/>
          <p:nvPr/>
        </p:nvSpPr>
        <p:spPr>
          <a:xfrm>
            <a:off x="4476739" y="3571876"/>
            <a:ext cx="190501" cy="14287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sz="1600" b="1" dirty="0">
              <a:latin typeface="Comic Sans MS" pitchFamily="66" charset="0"/>
            </a:endParaRPr>
          </a:p>
        </p:txBody>
      </p:sp>
      <p:sp>
        <p:nvSpPr>
          <p:cNvPr id="9" name="8 Oval"/>
          <p:cNvSpPr/>
          <p:nvPr/>
        </p:nvSpPr>
        <p:spPr>
          <a:xfrm>
            <a:off x="5238744" y="3429000"/>
            <a:ext cx="190501" cy="142876"/>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sz="1600" b="1" dirty="0">
              <a:latin typeface="Comic Sans MS" pitchFamily="66" charset="0"/>
            </a:endParaRPr>
          </a:p>
        </p:txBody>
      </p:sp>
      <p:sp>
        <p:nvSpPr>
          <p:cNvPr id="12" name="11 Dikdörtgen"/>
          <p:cNvSpPr/>
          <p:nvPr/>
        </p:nvSpPr>
        <p:spPr>
          <a:xfrm>
            <a:off x="99354" y="2014499"/>
            <a:ext cx="1624098" cy="400110"/>
          </a:xfrm>
          <a:prstGeom prst="rect">
            <a:avLst/>
          </a:prstGeom>
          <a:noFill/>
        </p:spPr>
        <p:txBody>
          <a:bodyPr wrap="square" lIns="91440" tIns="45720" rIns="91440" bIns="45720">
            <a:spAutoFit/>
          </a:bodyPr>
          <a:lstStyle/>
          <a:p>
            <a:pPr algn="ctr"/>
            <a:r>
              <a:rPr lang="tr-TR" sz="2000" b="1" dirty="0" smtClean="0">
                <a:ln w="1905"/>
                <a:effectLst>
                  <a:innerShdw blurRad="69850" dist="43180" dir="5400000">
                    <a:srgbClr val="000000">
                      <a:alpha val="65000"/>
                    </a:srgbClr>
                  </a:innerShdw>
                </a:effectLst>
                <a:latin typeface="Comic Sans MS" pitchFamily="66" charset="0"/>
              </a:rPr>
              <a:t>SELANİK</a:t>
            </a:r>
            <a:endParaRPr lang="tr-TR" sz="2000" b="1" cap="none" spc="0" dirty="0">
              <a:ln w="1905"/>
              <a:effectLst>
                <a:innerShdw blurRad="69850" dist="43180" dir="5400000">
                  <a:srgbClr val="000000">
                    <a:alpha val="65000"/>
                  </a:srgbClr>
                </a:innerShdw>
              </a:effectLst>
              <a:latin typeface="Comic Sans MS" pitchFamily="66" charset="0"/>
            </a:endParaRPr>
          </a:p>
        </p:txBody>
      </p:sp>
      <p:sp>
        <p:nvSpPr>
          <p:cNvPr id="16" name="15 Dikdörtgen"/>
          <p:cNvSpPr/>
          <p:nvPr/>
        </p:nvSpPr>
        <p:spPr>
          <a:xfrm>
            <a:off x="3538182" y="764704"/>
            <a:ext cx="4432837" cy="400110"/>
          </a:xfrm>
          <a:prstGeom prst="rect">
            <a:avLst/>
          </a:prstGeom>
          <a:noFill/>
        </p:spPr>
        <p:txBody>
          <a:bodyPr wrap="square" lIns="91440" tIns="45720" rIns="91440" bIns="45720">
            <a:spAutoFit/>
          </a:bodyPr>
          <a:lstStyle/>
          <a:p>
            <a:pPr algn="ctr"/>
            <a:r>
              <a:rPr lang="tr-TR" sz="2000" b="1" cap="none" spc="0" dirty="0" smtClean="0">
                <a:ln w="1905"/>
                <a:effectLst>
                  <a:innerShdw blurRad="69850" dist="43180" dir="5400000">
                    <a:srgbClr val="000000">
                      <a:alpha val="65000"/>
                    </a:srgbClr>
                  </a:innerShdw>
                </a:effectLst>
                <a:latin typeface="Comic Sans MS" pitchFamily="66" charset="0"/>
              </a:rPr>
              <a:t>MANASTIR</a:t>
            </a:r>
            <a:endParaRPr lang="tr-TR" sz="2000" b="1" cap="none" spc="0" dirty="0">
              <a:ln w="1905"/>
              <a:effectLst>
                <a:innerShdw blurRad="69850" dist="43180" dir="5400000">
                  <a:srgbClr val="000000">
                    <a:alpha val="65000"/>
                  </a:srgbClr>
                </a:innerShdw>
              </a:effectLst>
              <a:latin typeface="Comic Sans MS" pitchFamily="66" charset="0"/>
            </a:endParaRPr>
          </a:p>
        </p:txBody>
      </p:sp>
      <p:cxnSp>
        <p:nvCxnSpPr>
          <p:cNvPr id="22" name="21 Düz Ok Bağlayıcısı"/>
          <p:cNvCxnSpPr/>
          <p:nvPr/>
        </p:nvCxnSpPr>
        <p:spPr>
          <a:xfrm rot="5400000" flipH="1" flipV="1">
            <a:off x="4368983" y="2560437"/>
            <a:ext cx="1235370" cy="82935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26 Metin kutusu"/>
          <p:cNvSpPr txBox="1"/>
          <p:nvPr/>
        </p:nvSpPr>
        <p:spPr>
          <a:xfrm>
            <a:off x="1600200" y="1150765"/>
            <a:ext cx="7781949" cy="1323439"/>
          </a:xfrm>
          <a:prstGeom prst="rect">
            <a:avLst/>
          </a:prstGeom>
          <a:ln w="50800">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600" b="1" dirty="0" smtClean="0">
                <a:latin typeface="Comic Sans MS" pitchFamily="66" charset="0"/>
              </a:rPr>
              <a:t>Bugünkü Makedonya sınırlarındadır.M.Kemal ilk kez askeriyi idadiyi(liseyi) okumak için gitmiştir.Manastır ,Selanik gibi çok uluslu bir yapıya sahiptir.M.Kemal bu dönemde </a:t>
            </a:r>
            <a:r>
              <a:rPr lang="tr-TR" sz="1600" b="1" dirty="0" smtClean="0">
                <a:solidFill>
                  <a:srgbClr val="FF0000"/>
                </a:solidFill>
                <a:latin typeface="Comic Sans MS" pitchFamily="66" charset="0"/>
              </a:rPr>
              <a:t>Namık KEMAL,M.Emin YURDAKUL </a:t>
            </a:r>
            <a:r>
              <a:rPr lang="tr-TR" sz="1600" b="1" dirty="0" smtClean="0">
                <a:latin typeface="Comic Sans MS" pitchFamily="66" charset="0"/>
              </a:rPr>
              <a:t>gibi </a:t>
            </a:r>
            <a:r>
              <a:rPr lang="tr-TR" sz="1600" b="1" dirty="0" smtClean="0">
                <a:solidFill>
                  <a:srgbClr val="FF0000"/>
                </a:solidFill>
                <a:latin typeface="Comic Sans MS" pitchFamily="66" charset="0"/>
              </a:rPr>
              <a:t>TÜRKÇÜLÜĞÜ</a:t>
            </a:r>
            <a:r>
              <a:rPr lang="tr-TR" sz="1600" b="1" dirty="0" smtClean="0">
                <a:latin typeface="Comic Sans MS" pitchFamily="66" charset="0"/>
              </a:rPr>
              <a:t> ön plana çıkaran yazardan etkilendi.Bu dönemdeki </a:t>
            </a:r>
          </a:p>
          <a:p>
            <a:r>
              <a:rPr lang="tr-TR" sz="1600" b="1" dirty="0">
                <a:latin typeface="Comic Sans MS" pitchFamily="66" charset="0"/>
              </a:rPr>
              <a:t> </a:t>
            </a:r>
            <a:r>
              <a:rPr lang="tr-TR" sz="1600" b="1" dirty="0" smtClean="0">
                <a:latin typeface="Comic Sans MS" pitchFamily="66" charset="0"/>
              </a:rPr>
              <a:t>      OSMANLI-YUNAN savaşı M.Kemal’i olumsuz   etkilemiştir.</a:t>
            </a:r>
            <a:endParaRPr lang="tr-TR" sz="1600" b="1" dirty="0">
              <a:latin typeface="Comic Sans MS" pitchFamily="66" charset="0"/>
            </a:endParaRPr>
          </a:p>
        </p:txBody>
      </p:sp>
      <p:sp>
        <p:nvSpPr>
          <p:cNvPr id="28" name="27 Metin kutusu"/>
          <p:cNvSpPr txBox="1"/>
          <p:nvPr/>
        </p:nvSpPr>
        <p:spPr>
          <a:xfrm>
            <a:off x="285709" y="2636295"/>
            <a:ext cx="2000264" cy="3293209"/>
          </a:xfrm>
          <a:prstGeom prst="rect">
            <a:avLst/>
          </a:prstGeom>
          <a:ln w="50800">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600" b="1" dirty="0" smtClean="0">
                <a:latin typeface="Comic Sans MS" pitchFamily="66" charset="0"/>
              </a:rPr>
              <a:t>Kemal'in doğduğu ve çocukluğunu geçirdiği kenttir.Osmanlının zengin liman kentlerinden biridir.Osmanlının batıya açılan kapısı konumundadır.Günümüzde </a:t>
            </a:r>
            <a:r>
              <a:rPr lang="tr-TR" sz="1600" b="1" dirty="0" smtClean="0">
                <a:solidFill>
                  <a:srgbClr val="FF0000"/>
                </a:solidFill>
                <a:latin typeface="Comic Sans MS" pitchFamily="66" charset="0"/>
              </a:rPr>
              <a:t>YUNANİSTAN </a:t>
            </a:r>
          </a:p>
          <a:p>
            <a:pPr algn="ctr"/>
            <a:r>
              <a:rPr lang="tr-TR" sz="1600" b="1" dirty="0" smtClean="0">
                <a:latin typeface="Comic Sans MS" pitchFamily="66" charset="0"/>
              </a:rPr>
              <a:t>sınırlarındadır.</a:t>
            </a:r>
            <a:endParaRPr lang="tr-TR" sz="1600" b="1" dirty="0">
              <a:latin typeface="Comic Sans MS" pitchFamily="66" charset="0"/>
            </a:endParaRPr>
          </a:p>
        </p:txBody>
      </p:sp>
      <p:cxnSp>
        <p:nvCxnSpPr>
          <p:cNvPr id="30" name="29 Düz Ok Bağlayıcısı"/>
          <p:cNvCxnSpPr>
            <a:stCxn id="7" idx="1"/>
          </p:cNvCxnSpPr>
          <p:nvPr/>
        </p:nvCxnSpPr>
        <p:spPr>
          <a:xfrm rot="16200000" flipV="1">
            <a:off x="3027653" y="2449194"/>
            <a:ext cx="1021056" cy="21234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31 Düz Ok Bağlayıcısı"/>
          <p:cNvCxnSpPr/>
          <p:nvPr/>
        </p:nvCxnSpPr>
        <p:spPr>
          <a:xfrm rot="5400000" flipH="1" flipV="1">
            <a:off x="6964564" y="1084051"/>
            <a:ext cx="806742" cy="406788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36 Dikdörtgen"/>
          <p:cNvSpPr/>
          <p:nvPr/>
        </p:nvSpPr>
        <p:spPr>
          <a:xfrm>
            <a:off x="10201669" y="2304927"/>
            <a:ext cx="1074333" cy="400110"/>
          </a:xfrm>
          <a:prstGeom prst="rect">
            <a:avLst/>
          </a:prstGeom>
          <a:noFill/>
        </p:spPr>
        <p:txBody>
          <a:bodyPr wrap="none" lIns="91440" tIns="45720" rIns="91440" bIns="45720">
            <a:spAutoFit/>
          </a:bodyPr>
          <a:lstStyle/>
          <a:p>
            <a:pPr algn="ctr"/>
            <a:r>
              <a:rPr lang="tr-TR" sz="2000" b="1" dirty="0" smtClean="0">
                <a:ln w="1905"/>
                <a:effectLst>
                  <a:innerShdw blurRad="69850" dist="43180" dir="5400000">
                    <a:srgbClr val="000000">
                      <a:alpha val="65000"/>
                    </a:srgbClr>
                  </a:innerShdw>
                </a:effectLst>
                <a:latin typeface="Comic Sans MS" pitchFamily="66" charset="0"/>
              </a:rPr>
              <a:t>SOFYA</a:t>
            </a:r>
            <a:endParaRPr lang="tr-TR" sz="2000" b="1" cap="none" spc="0" dirty="0">
              <a:ln w="1905"/>
              <a:effectLst>
                <a:innerShdw blurRad="69850" dist="43180" dir="5400000">
                  <a:srgbClr val="000000">
                    <a:alpha val="65000"/>
                  </a:srgbClr>
                </a:innerShdw>
              </a:effectLst>
              <a:latin typeface="Comic Sans MS" pitchFamily="66" charset="0"/>
            </a:endParaRPr>
          </a:p>
        </p:txBody>
      </p:sp>
      <p:sp>
        <p:nvSpPr>
          <p:cNvPr id="38" name="37 Metin kutusu"/>
          <p:cNvSpPr txBox="1"/>
          <p:nvPr/>
        </p:nvSpPr>
        <p:spPr>
          <a:xfrm>
            <a:off x="9528660" y="2792393"/>
            <a:ext cx="2427627" cy="3046988"/>
          </a:xfrm>
          <a:prstGeom prst="rect">
            <a:avLst/>
          </a:prstGeom>
          <a:ln w="50800">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tr-TR" sz="1600" b="1" dirty="0" smtClean="0">
                <a:latin typeface="Comic Sans MS" pitchFamily="66" charset="0"/>
              </a:rPr>
              <a:t>Bugünkü Bulgaristan sınırlarındadır.</a:t>
            </a:r>
          </a:p>
          <a:p>
            <a:pPr algn="ctr"/>
            <a:r>
              <a:rPr lang="tr-TR" sz="1600" b="1" dirty="0" smtClean="0">
                <a:latin typeface="Comic Sans MS" pitchFamily="66" charset="0"/>
              </a:rPr>
              <a:t>Mustafa Kemal Sofya’ya 1913 yılında </a:t>
            </a:r>
            <a:r>
              <a:rPr lang="tr-TR" sz="1600" b="1" dirty="0" smtClean="0">
                <a:solidFill>
                  <a:srgbClr val="FF0000"/>
                </a:solidFill>
                <a:latin typeface="Comic Sans MS" pitchFamily="66" charset="0"/>
              </a:rPr>
              <a:t>ASKERİ ATEŞE </a:t>
            </a:r>
            <a:r>
              <a:rPr lang="tr-TR" sz="1600" b="1" dirty="0" smtClean="0">
                <a:latin typeface="Comic Sans MS" pitchFamily="66" charset="0"/>
              </a:rPr>
              <a:t>olarak gitmiştir.Burada Avrupalı temsilcilerle sık sık siyasi görüşmelerde bulunmuştur.Burada kalan Türklerin </a:t>
            </a:r>
          </a:p>
          <a:p>
            <a:pPr algn="ctr"/>
            <a:r>
              <a:rPr lang="tr-TR" sz="1600" b="1" dirty="0" smtClean="0">
                <a:latin typeface="Comic Sans MS" pitchFamily="66" charset="0"/>
              </a:rPr>
              <a:t>haklarını savunmuştur.</a:t>
            </a:r>
            <a:endParaRPr lang="tr-TR" sz="1600" b="1" dirty="0">
              <a:latin typeface="Comic Sans MS" pitchFamily="66" charset="0"/>
            </a:endParaRPr>
          </a:p>
        </p:txBody>
      </p:sp>
      <p:cxnSp>
        <p:nvCxnSpPr>
          <p:cNvPr id="40" name="39 Düz Ok Bağlayıcısı"/>
          <p:cNvCxnSpPr/>
          <p:nvPr/>
        </p:nvCxnSpPr>
        <p:spPr>
          <a:xfrm rot="16200000" flipH="1">
            <a:off x="5330507" y="4313556"/>
            <a:ext cx="1407836" cy="6735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2" name="41 Dikdörtgen"/>
          <p:cNvSpPr/>
          <p:nvPr/>
        </p:nvSpPr>
        <p:spPr>
          <a:xfrm>
            <a:off x="5252564" y="5000636"/>
            <a:ext cx="1568058" cy="400110"/>
          </a:xfrm>
          <a:prstGeom prst="rect">
            <a:avLst/>
          </a:prstGeom>
          <a:noFill/>
        </p:spPr>
        <p:txBody>
          <a:bodyPr wrap="none" lIns="91440" tIns="45720" rIns="91440" bIns="45720">
            <a:spAutoFit/>
          </a:bodyPr>
          <a:lstStyle/>
          <a:p>
            <a:pPr algn="ctr"/>
            <a:r>
              <a:rPr lang="tr-TR" sz="2000" b="1" cap="none" spc="0" dirty="0" smtClean="0">
                <a:ln w="1905"/>
                <a:effectLst>
                  <a:innerShdw blurRad="69850" dist="43180" dir="5400000">
                    <a:srgbClr val="000000">
                      <a:alpha val="65000"/>
                    </a:srgbClr>
                  </a:innerShdw>
                </a:effectLst>
                <a:latin typeface="Comic Sans MS" pitchFamily="66" charset="0"/>
              </a:rPr>
              <a:t>İSTANBUL</a:t>
            </a:r>
            <a:endParaRPr lang="tr-TR" sz="2000" b="1" cap="none" spc="0" dirty="0">
              <a:ln w="1905"/>
              <a:effectLst>
                <a:innerShdw blurRad="69850" dist="43180" dir="5400000">
                  <a:srgbClr val="000000">
                    <a:alpha val="65000"/>
                  </a:srgbClr>
                </a:innerShdw>
              </a:effectLst>
              <a:latin typeface="Comic Sans MS" pitchFamily="66" charset="0"/>
            </a:endParaRPr>
          </a:p>
        </p:txBody>
      </p:sp>
      <p:sp>
        <p:nvSpPr>
          <p:cNvPr id="43" name="42 Metin kutusu"/>
          <p:cNvSpPr txBox="1"/>
          <p:nvPr/>
        </p:nvSpPr>
        <p:spPr>
          <a:xfrm>
            <a:off x="2476474" y="5369969"/>
            <a:ext cx="6905674" cy="1323439"/>
          </a:xfrm>
          <a:prstGeom prst="rect">
            <a:avLst/>
          </a:prstGeom>
          <a:ln w="50800">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1600" b="1" dirty="0" smtClean="0">
                <a:latin typeface="Comic Sans MS" pitchFamily="66" charset="0"/>
              </a:rPr>
              <a:t>M.Kemal ’in Osmanlının başkentine ilk gelişi Hap okulunu okumak için olmuştur. Burada ülke sorunlarıyla ilgilenmiş, arkadaşlarıyla toplantılar yapmıştır.Opera,bale,tiyatro vb. etkinlikleri yakından takip etmiştir.İstanbulda özellikle Osmanlı ülke yönetimini yakından takip etme olanağı bulmuştur.</a:t>
            </a:r>
            <a:endParaRPr lang="tr-TR" sz="1600" b="1" dirty="0">
              <a:latin typeface="Comic Sans MS" pitchFamily="66" charset="0"/>
            </a:endParaRPr>
          </a:p>
        </p:txBody>
      </p:sp>
      <p:pic>
        <p:nvPicPr>
          <p:cNvPr id="1027" name="Picture 3" descr="C:\Users\ARM\Desktop\ateşe.jpg"/>
          <p:cNvPicPr>
            <a:picLocks noChangeAspect="1" noChangeArrowheads="1"/>
          </p:cNvPicPr>
          <p:nvPr/>
        </p:nvPicPr>
        <p:blipFill>
          <a:blip r:embed="rId3"/>
          <a:srcRect/>
          <a:stretch>
            <a:fillRect/>
          </a:stretch>
        </p:blipFill>
        <p:spPr bwMode="auto">
          <a:xfrm>
            <a:off x="9525024" y="285728"/>
            <a:ext cx="2286016" cy="1928826"/>
          </a:xfrm>
          <a:prstGeom prst="rect">
            <a:avLst/>
          </a:prstGeom>
          <a:noFill/>
        </p:spPr>
      </p:pic>
      <p:sp>
        <p:nvSpPr>
          <p:cNvPr id="21" name="Dikdörtgen 20"/>
          <p:cNvSpPr/>
          <p:nvPr/>
        </p:nvSpPr>
        <p:spPr>
          <a:xfrm>
            <a:off x="99354" y="193204"/>
            <a:ext cx="5006046" cy="571500"/>
          </a:xfrm>
          <a:prstGeom prst="rect">
            <a:avLst/>
          </a:prstGeom>
          <a:solidFill>
            <a:srgbClr val="00B0F0"/>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prstClr val="black"/>
                </a:solidFill>
              </a:rPr>
              <a:t>Mustafa Kemalin Hayatını Etkileyen 4 Şehir</a:t>
            </a:r>
            <a:endParaRPr lang="tr-TR" sz="2000" b="1" dirty="0">
              <a:solidFill>
                <a:prstClr val="black"/>
              </a:solidFill>
            </a:endParaRPr>
          </a:p>
        </p:txBody>
      </p:sp>
    </p:spTree>
    <p:extLst>
      <p:ext uri="{BB962C8B-B14F-4D97-AF65-F5344CB8AC3E}">
        <p14:creationId xmlns:p14="http://schemas.microsoft.com/office/powerpoint/2010/main" val="258705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339" y="332656"/>
            <a:ext cx="11439061" cy="792088"/>
          </a:xfrm>
        </p:spPr>
        <p:style>
          <a:lnRef idx="2">
            <a:schemeClr val="dk1"/>
          </a:lnRef>
          <a:fillRef idx="1">
            <a:schemeClr val="lt1"/>
          </a:fillRef>
          <a:effectRef idx="0">
            <a:schemeClr val="dk1"/>
          </a:effectRef>
          <a:fontRef idx="minor">
            <a:schemeClr val="dk1"/>
          </a:fontRef>
        </p:style>
        <p:txBody>
          <a:bodyPr>
            <a:normAutofit/>
          </a:bodyPr>
          <a:lstStyle/>
          <a:p>
            <a:r>
              <a:rPr lang="tr-TR" b="1" dirty="0" smtClean="0">
                <a:solidFill>
                  <a:schemeClr val="bg1"/>
                </a:solidFill>
                <a:latin typeface="Comic Sans MS" pitchFamily="66" charset="0"/>
              </a:rPr>
              <a:t>M.KEMAL’İN KİŞİLİK ÖZELLİKLERİ</a:t>
            </a:r>
            <a:endParaRPr lang="tr-TR" b="1" dirty="0">
              <a:solidFill>
                <a:schemeClr val="bg1"/>
              </a:solidFill>
              <a:latin typeface="Comic Sans MS" pitchFamily="66" charset="0"/>
            </a:endParaRPr>
          </a:p>
        </p:txBody>
      </p:sp>
      <p:sp>
        <p:nvSpPr>
          <p:cNvPr id="3" name="2 İçerik Yer Tutucusu"/>
          <p:cNvSpPr>
            <a:spLocks noGrp="1"/>
          </p:cNvSpPr>
          <p:nvPr>
            <p:ph idx="1"/>
          </p:nvPr>
        </p:nvSpPr>
        <p:spPr>
          <a:xfrm>
            <a:off x="361987" y="1268760"/>
            <a:ext cx="10972800" cy="5279958"/>
          </a:xfrm>
        </p:spPr>
        <p:style>
          <a:lnRef idx="2">
            <a:schemeClr val="accent1"/>
          </a:lnRef>
          <a:fillRef idx="1">
            <a:schemeClr val="lt1"/>
          </a:fillRef>
          <a:effectRef idx="0">
            <a:schemeClr val="accent1"/>
          </a:effectRef>
          <a:fontRef idx="minor">
            <a:schemeClr val="dk1"/>
          </a:fontRef>
        </p:style>
        <p:txBody>
          <a:bodyPr>
            <a:noAutofit/>
          </a:bodyPr>
          <a:lstStyle/>
          <a:p>
            <a:pPr marL="457200" indent="-457200">
              <a:buFont typeface="+mj-lt"/>
              <a:buAutoNum type="arabicPeriod"/>
            </a:pPr>
            <a:r>
              <a:rPr lang="tr-TR" sz="2400" b="1" dirty="0" smtClean="0">
                <a:latin typeface="Comic Sans MS" pitchFamily="66" charset="0"/>
              </a:rPr>
              <a:t>İLERİ GÖRÜŞLÜDÜR</a:t>
            </a:r>
          </a:p>
          <a:p>
            <a:pPr marL="457200" indent="-457200">
              <a:buFont typeface="+mj-lt"/>
              <a:buAutoNum type="arabicPeriod"/>
            </a:pPr>
            <a:r>
              <a:rPr lang="tr-TR" sz="2400" b="1" dirty="0" smtClean="0">
                <a:latin typeface="Comic Sans MS" pitchFamily="66" charset="0"/>
              </a:rPr>
              <a:t>VATAN VE MİLLETİNİ SEVER</a:t>
            </a:r>
          </a:p>
          <a:p>
            <a:pPr marL="457200" indent="-457200">
              <a:buFont typeface="+mj-lt"/>
              <a:buAutoNum type="arabicPeriod"/>
            </a:pPr>
            <a:r>
              <a:rPr lang="tr-TR" sz="2400" b="1" dirty="0" smtClean="0">
                <a:latin typeface="Comic Sans MS" pitchFamily="66" charset="0"/>
              </a:rPr>
              <a:t>İDEALİSTTİR(GELECEĞE HEDEF KOYMA)</a:t>
            </a:r>
          </a:p>
          <a:p>
            <a:pPr marL="457200" indent="-457200">
              <a:buFont typeface="+mj-lt"/>
              <a:buAutoNum type="arabicPeriod"/>
            </a:pPr>
            <a:r>
              <a:rPr lang="tr-TR" sz="2400" b="1" dirty="0" smtClean="0">
                <a:latin typeface="Comic Sans MS" pitchFamily="66" charset="0"/>
              </a:rPr>
              <a:t>MANTIKLIDIR</a:t>
            </a:r>
          </a:p>
          <a:p>
            <a:pPr marL="457200" indent="-457200">
              <a:buFont typeface="+mj-lt"/>
              <a:buAutoNum type="arabicPeriod"/>
            </a:pPr>
            <a:r>
              <a:rPr lang="tr-TR" sz="2400" b="1" dirty="0" smtClean="0">
                <a:latin typeface="Comic Sans MS" pitchFamily="66" charset="0"/>
              </a:rPr>
              <a:t>AÇIK SÖZLÜDÜR</a:t>
            </a:r>
          </a:p>
          <a:p>
            <a:pPr marL="457200" indent="-457200">
              <a:buFont typeface="+mj-lt"/>
              <a:buAutoNum type="arabicPeriod"/>
            </a:pPr>
            <a:r>
              <a:rPr lang="tr-TR" sz="2400" b="1" dirty="0" smtClean="0">
                <a:latin typeface="Comic Sans MS" pitchFamily="66" charset="0"/>
              </a:rPr>
              <a:t>GERÇEKÇİDİR(REALİSTTİR)</a:t>
            </a:r>
          </a:p>
          <a:p>
            <a:pPr marL="457200" indent="-457200">
              <a:buFont typeface="+mj-lt"/>
              <a:buAutoNum type="arabicPeriod"/>
            </a:pPr>
            <a:r>
              <a:rPr lang="tr-TR" sz="2400" b="1" dirty="0" smtClean="0">
                <a:latin typeface="Comic Sans MS" pitchFamily="66" charset="0"/>
              </a:rPr>
              <a:t>ÇOK YÖNLÜDÜR</a:t>
            </a:r>
          </a:p>
          <a:p>
            <a:pPr marL="457200" indent="-457200">
              <a:buFont typeface="+mj-lt"/>
              <a:buAutoNum type="arabicPeriod"/>
            </a:pPr>
            <a:r>
              <a:rPr lang="tr-TR" sz="2400" b="1" dirty="0" smtClean="0">
                <a:latin typeface="Comic Sans MS" pitchFamily="66" charset="0"/>
              </a:rPr>
              <a:t>BİRLEŞTİRİCİ VE BÜTÜNLEŞTİRİCİDİR</a:t>
            </a:r>
          </a:p>
          <a:p>
            <a:pPr marL="457200" indent="-457200">
              <a:buFont typeface="+mj-lt"/>
              <a:buAutoNum type="arabicPeriod"/>
            </a:pPr>
            <a:r>
              <a:rPr lang="tr-TR" sz="2400" b="1" dirty="0" smtClean="0">
                <a:latin typeface="Comic Sans MS" pitchFamily="66" charset="0"/>
              </a:rPr>
              <a:t>SABIRLI VE DİSİPLİNLİDİR</a:t>
            </a:r>
          </a:p>
          <a:p>
            <a:pPr marL="457200" indent="-457200">
              <a:buFont typeface="+mj-lt"/>
              <a:buAutoNum type="arabicPeriod"/>
            </a:pPr>
            <a:r>
              <a:rPr lang="tr-TR" sz="2400" b="1" dirty="0" smtClean="0">
                <a:latin typeface="Comic Sans MS" pitchFamily="66" charset="0"/>
              </a:rPr>
              <a:t>ÖNEMLİ BİR LİDERDİR</a:t>
            </a:r>
            <a:endParaRPr lang="tr-TR" sz="2400" b="1" dirty="0">
              <a:latin typeface="Comic Sans MS" pitchFamily="66" charset="0"/>
            </a:endParaRPr>
          </a:p>
        </p:txBody>
      </p:sp>
      <p:pic>
        <p:nvPicPr>
          <p:cNvPr id="1026" name="Picture 2" descr="C:\Users\ARM\Desktop\ATA.jpg"/>
          <p:cNvPicPr>
            <a:picLocks noChangeAspect="1" noChangeArrowheads="1"/>
          </p:cNvPicPr>
          <p:nvPr/>
        </p:nvPicPr>
        <p:blipFill>
          <a:blip r:embed="rId2"/>
          <a:srcRect/>
          <a:stretch>
            <a:fillRect/>
          </a:stretch>
        </p:blipFill>
        <p:spPr bwMode="auto">
          <a:xfrm>
            <a:off x="6667504" y="1714489"/>
            <a:ext cx="4667283" cy="3643337"/>
          </a:xfrm>
          <a:prstGeom prst="rect">
            <a:avLst/>
          </a:prstGeom>
          <a:noFill/>
        </p:spPr>
      </p:pic>
    </p:spTree>
    <p:extLst>
      <p:ext uri="{BB962C8B-B14F-4D97-AF65-F5344CB8AC3E}">
        <p14:creationId xmlns:p14="http://schemas.microsoft.com/office/powerpoint/2010/main" val="3232324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6576</TotalTime>
  <Words>1066</Words>
  <Application>Microsoft Office PowerPoint</Application>
  <PresentationFormat>Özel</PresentationFormat>
  <Paragraphs>182</Paragraphs>
  <Slides>15</Slides>
  <Notes>1</Notes>
  <HiddenSlides>0</HiddenSlides>
  <MMClips>0</MMClips>
  <ScaleCrop>false</ScaleCrop>
  <HeadingPairs>
    <vt:vector size="4" baseType="variant">
      <vt:variant>
        <vt:lpstr>Tema</vt:lpstr>
      </vt:variant>
      <vt:variant>
        <vt:i4>2</vt:i4>
      </vt:variant>
      <vt:variant>
        <vt:lpstr>Slayt Başlıkları</vt:lpstr>
      </vt:variant>
      <vt:variant>
        <vt:i4>15</vt:i4>
      </vt:variant>
    </vt:vector>
  </HeadingPairs>
  <TitlesOfParts>
    <vt:vector size="17" baseType="lpstr">
      <vt:lpstr>Ofis Teması</vt:lpstr>
      <vt:lpstr>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M.KEMAL’İN KİŞİLİK ÖZELLİKLERİ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591</cp:revision>
  <dcterms:created xsi:type="dcterms:W3CDTF">2017-03-01T11:19:29Z</dcterms:created>
  <dcterms:modified xsi:type="dcterms:W3CDTF">2019-09-06T18:24:26Z</dcterms:modified>
</cp:coreProperties>
</file>