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6"/>
  </p:notesMasterIdLst>
  <p:sldIdLst>
    <p:sldId id="652" r:id="rId2"/>
    <p:sldId id="779" r:id="rId3"/>
    <p:sldId id="780" r:id="rId4"/>
    <p:sldId id="781" r:id="rId5"/>
    <p:sldId id="700" r:id="rId6"/>
    <p:sldId id="783" r:id="rId7"/>
    <p:sldId id="784" r:id="rId8"/>
    <p:sldId id="786" r:id="rId9"/>
    <p:sldId id="787" r:id="rId10"/>
    <p:sldId id="788" r:id="rId11"/>
    <p:sldId id="789" r:id="rId12"/>
    <p:sldId id="774" r:id="rId13"/>
    <p:sldId id="792" r:id="rId14"/>
    <p:sldId id="791" r:id="rId1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Orta Stil 1 - Vurgu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297" autoAdjust="0"/>
    <p:restoredTop sz="92800" autoAdjust="0"/>
  </p:normalViewPr>
  <p:slideViewPr>
    <p:cSldViewPr snapToGrid="0">
      <p:cViewPr>
        <p:scale>
          <a:sx n="60" d="100"/>
          <a:sy n="60" d="100"/>
        </p:scale>
        <p:origin x="-557" y="-48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304B53-6AA7-4C72-921E-9F79250CC82C}" type="datetimeFigureOut">
              <a:rPr lang="tr-TR" smtClean="0"/>
              <a:t>6.9.2019</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D587F0-6448-438E-854D-3DF70B1C4148}" type="slidenum">
              <a:rPr lang="tr-TR" smtClean="0"/>
              <a:t>‹#›</a:t>
            </a:fld>
            <a:endParaRPr lang="tr-TR"/>
          </a:p>
        </p:txBody>
      </p:sp>
    </p:spTree>
    <p:extLst>
      <p:ext uri="{BB962C8B-B14F-4D97-AF65-F5344CB8AC3E}">
        <p14:creationId xmlns:p14="http://schemas.microsoft.com/office/powerpoint/2010/main" val="3611138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64"/>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549493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490988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239"/>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929204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483475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6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6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861403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046601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536984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8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270009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183040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033183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77"/>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77"/>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31715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alpha val="78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89"/>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89"/>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89"/>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732707287"/>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tr.wikipedia.org/wiki/George_Washington"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olu Çerçeve 5"/>
          <p:cNvSpPr/>
          <p:nvPr/>
        </p:nvSpPr>
        <p:spPr>
          <a:xfrm>
            <a:off x="304800" y="315686"/>
            <a:ext cx="2453640" cy="1813560"/>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4800" b="1" dirty="0" smtClean="0"/>
              <a:t>13.</a:t>
            </a:r>
          </a:p>
          <a:p>
            <a:r>
              <a:rPr lang="tr-TR" sz="4800" b="1" dirty="0" smtClean="0"/>
              <a:t>Ünite</a:t>
            </a:r>
            <a:endParaRPr lang="tr-TR" sz="4800" b="1" dirty="0"/>
          </a:p>
        </p:txBody>
      </p:sp>
      <p:sp>
        <p:nvSpPr>
          <p:cNvPr id="7" name="Metin kutusu 6"/>
          <p:cNvSpPr txBox="1"/>
          <p:nvPr/>
        </p:nvSpPr>
        <p:spPr>
          <a:xfrm>
            <a:off x="609601" y="2217889"/>
            <a:ext cx="10877006" cy="3785652"/>
          </a:xfrm>
          <a:prstGeom prst="rect">
            <a:avLst/>
          </a:prstGeom>
          <a:solidFill>
            <a:srgbClr val="0070C0"/>
          </a:solidFill>
          <a:ln w="88900">
            <a:solidFill>
              <a:schemeClr val="bg1"/>
            </a:solidFill>
          </a:ln>
        </p:spPr>
        <p:txBody>
          <a:bodyPr wrap="square" rtlCol="0">
            <a:spAutoFit/>
          </a:bodyPr>
          <a:lstStyle/>
          <a:p>
            <a:pPr algn="ctr"/>
            <a:r>
              <a:rPr lang="tr-TR" sz="8000" b="1" dirty="0" smtClean="0">
                <a:latin typeface="Cambria" pitchFamily="18" charset="0"/>
              </a:rPr>
              <a:t>YAKINÇAĞ AVRUPA TARİHİ</a:t>
            </a:r>
          </a:p>
          <a:p>
            <a:pPr algn="ctr"/>
            <a:r>
              <a:rPr lang="tr-TR" sz="8000" b="1" dirty="0" smtClean="0">
                <a:latin typeface="Cambria" pitchFamily="18" charset="0"/>
              </a:rPr>
              <a:t>1789-?</a:t>
            </a:r>
            <a:endParaRPr lang="tr-TR" sz="8000" b="1" dirty="0">
              <a:latin typeface="Cambria" pitchFamily="18" charset="0"/>
            </a:endParaRPr>
          </a:p>
        </p:txBody>
      </p:sp>
      <p:pic>
        <p:nvPicPr>
          <p:cNvPr id="1026" name="Picture 2" descr="C:\Users\YUSUF KEREM DUMAN\Desktop\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1000" y="4503738"/>
            <a:ext cx="1974850" cy="2021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71284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1" y="234093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1" name="Dolu Çerçeve 10"/>
          <p:cNvSpPr/>
          <p:nvPr/>
        </p:nvSpPr>
        <p:spPr>
          <a:xfrm>
            <a:off x="876301" y="2181928"/>
            <a:ext cx="3648074"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Akıl ve Aydınlanma Çağı</a:t>
            </a:r>
            <a:endParaRPr lang="tr-TR" sz="2400" b="1" dirty="0">
              <a:solidFill>
                <a:schemeClr val="tx1"/>
              </a:solidFill>
            </a:endParaRPr>
          </a:p>
        </p:txBody>
      </p:sp>
      <p:sp>
        <p:nvSpPr>
          <p:cNvPr id="7" name="5 Başlık"/>
          <p:cNvSpPr txBox="1">
            <a:spLocks/>
          </p:cNvSpPr>
          <p:nvPr/>
        </p:nvSpPr>
        <p:spPr>
          <a:xfrm>
            <a:off x="876300" y="2997201"/>
            <a:ext cx="11100707" cy="324167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000" b="1" dirty="0">
                <a:solidFill>
                  <a:schemeClr val="bg1"/>
                </a:solidFill>
                <a:latin typeface="Comic Sans MS" pitchFamily="66" charset="0"/>
                <a:ea typeface="Times New Roman" pitchFamily="18" charset="0"/>
                <a:cs typeface="Arial" pitchFamily="34" charset="0"/>
              </a:rPr>
              <a:t>-Rönesans hareketleri sonucu skolastik düşünce geriledi, yerine bilimsel düşünce ön plana çıktı.</a:t>
            </a:r>
          </a:p>
          <a:p>
            <a:r>
              <a:rPr lang="tr-TR" sz="2000" b="1" dirty="0">
                <a:solidFill>
                  <a:schemeClr val="bg1"/>
                </a:solidFill>
                <a:latin typeface="Comic Sans MS" pitchFamily="66" charset="0"/>
                <a:ea typeface="Times New Roman" pitchFamily="18" charset="0"/>
                <a:cs typeface="Arial" pitchFamily="34" charset="0"/>
              </a:rPr>
              <a:t>-Reform hareketleri ile de kilise eleştirildi. Özgür düşüncenin toplumsal yaşamın temeli olduğu anlayışı gelişti.</a:t>
            </a:r>
          </a:p>
          <a:p>
            <a:r>
              <a:rPr lang="tr-TR" sz="2000" b="1" dirty="0">
                <a:solidFill>
                  <a:schemeClr val="bg1"/>
                </a:solidFill>
                <a:latin typeface="Comic Sans MS" pitchFamily="66" charset="0"/>
                <a:ea typeface="Times New Roman" pitchFamily="18" charset="0"/>
                <a:cs typeface="Arial" pitchFamily="34" charset="0"/>
              </a:rPr>
              <a:t>-Bu gelişmeler sonucu </a:t>
            </a:r>
            <a:r>
              <a:rPr lang="tr-TR" sz="2000" b="1" dirty="0">
                <a:solidFill>
                  <a:srgbClr val="FF0000"/>
                </a:solidFill>
                <a:latin typeface="Comic Sans MS" pitchFamily="66" charset="0"/>
                <a:ea typeface="Times New Roman" pitchFamily="18" charset="0"/>
                <a:cs typeface="Arial" pitchFamily="34" charset="0"/>
              </a:rPr>
              <a:t>17.yy´da Akıl Çağı </a:t>
            </a:r>
            <a:r>
              <a:rPr lang="tr-TR" sz="2000" b="1" dirty="0">
                <a:solidFill>
                  <a:schemeClr val="bg1"/>
                </a:solidFill>
                <a:latin typeface="Comic Sans MS" pitchFamily="66" charset="0"/>
                <a:ea typeface="Times New Roman" pitchFamily="18" charset="0"/>
                <a:cs typeface="Arial" pitchFamily="34" charset="0"/>
              </a:rPr>
              <a:t>ve </a:t>
            </a:r>
          </a:p>
          <a:p>
            <a:r>
              <a:rPr lang="tr-TR" sz="2000" b="1" dirty="0">
                <a:solidFill>
                  <a:schemeClr val="bg1"/>
                </a:solidFill>
                <a:latin typeface="Comic Sans MS" pitchFamily="66" charset="0"/>
                <a:ea typeface="Times New Roman" pitchFamily="18" charset="0"/>
                <a:cs typeface="Arial" pitchFamily="34" charset="0"/>
              </a:rPr>
              <a:t>                          </a:t>
            </a:r>
            <a:r>
              <a:rPr lang="tr-TR" sz="2000" b="1" dirty="0">
                <a:solidFill>
                  <a:srgbClr val="FF0000"/>
                </a:solidFill>
                <a:latin typeface="Comic Sans MS" pitchFamily="66" charset="0"/>
                <a:ea typeface="Times New Roman" pitchFamily="18" charset="0"/>
                <a:cs typeface="Arial" pitchFamily="34" charset="0"/>
              </a:rPr>
              <a:t>18.yy´da ise Aydınlanma Çağı </a:t>
            </a:r>
            <a:r>
              <a:rPr lang="tr-TR" sz="2000" b="1" dirty="0">
                <a:solidFill>
                  <a:schemeClr val="bg1"/>
                </a:solidFill>
                <a:latin typeface="Comic Sans MS" pitchFamily="66" charset="0"/>
                <a:ea typeface="Times New Roman" pitchFamily="18" charset="0"/>
                <a:cs typeface="Arial" pitchFamily="34" charset="0"/>
              </a:rPr>
              <a:t>adı verilen dönemler ortaya çıktı.</a:t>
            </a:r>
          </a:p>
          <a:p>
            <a:r>
              <a:rPr lang="tr-TR" sz="2000" b="1" dirty="0">
                <a:solidFill>
                  <a:schemeClr val="bg1"/>
                </a:solidFill>
                <a:latin typeface="Comic Sans MS" pitchFamily="66" charset="0"/>
                <a:ea typeface="Times New Roman" pitchFamily="18" charset="0"/>
                <a:cs typeface="Arial" pitchFamily="34" charset="0"/>
              </a:rPr>
              <a:t>-Aydınlanmacı düşünürler bilgiye ulaşmada ,bilgiyi kullanmada,akıl,deney,gözlem yöntemini ortaya çıkardılar.</a:t>
            </a:r>
          </a:p>
          <a:p>
            <a:r>
              <a:rPr lang="tr-TR" sz="2000" b="1" dirty="0">
                <a:solidFill>
                  <a:schemeClr val="bg1"/>
                </a:solidFill>
                <a:latin typeface="Comic Sans MS" pitchFamily="66" charset="0"/>
                <a:ea typeface="Times New Roman" pitchFamily="18" charset="0"/>
                <a:cs typeface="Arial" pitchFamily="34" charset="0"/>
              </a:rPr>
              <a:t>-Akıl, deney ve gözlem yönteminin  ön plana çıkması Avrupa'da  bilimsel ve teknolojik gelişmelerin önünü açtı.Fizik,kimya,astronomi alanında birçok buluş gerçekleştirildi.</a:t>
            </a:r>
          </a:p>
        </p:txBody>
      </p:sp>
      <p:sp>
        <p:nvSpPr>
          <p:cNvPr id="9" name="Dolu Çerçeve 8"/>
          <p:cNvSpPr/>
          <p:nvPr/>
        </p:nvSpPr>
        <p:spPr>
          <a:xfrm>
            <a:off x="876300" y="212446"/>
            <a:ext cx="3648074"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a.Sanayi İnkılabı</a:t>
            </a:r>
            <a:endParaRPr lang="tr-TR" sz="2400" b="1" dirty="0">
              <a:solidFill>
                <a:schemeClr val="tx1"/>
              </a:solidFill>
            </a:endParaRPr>
          </a:p>
        </p:txBody>
      </p:sp>
      <p:sp>
        <p:nvSpPr>
          <p:cNvPr id="12" name="Dolu Çerçeve 11"/>
          <p:cNvSpPr/>
          <p:nvPr/>
        </p:nvSpPr>
        <p:spPr>
          <a:xfrm>
            <a:off x="876301" y="787604"/>
            <a:ext cx="3648074"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b.ABD´nin Kurulması</a:t>
            </a:r>
            <a:endParaRPr lang="tr-TR" sz="2400" b="1" dirty="0">
              <a:solidFill>
                <a:schemeClr val="tx1"/>
              </a:solidFill>
            </a:endParaRPr>
          </a:p>
        </p:txBody>
      </p:sp>
      <p:sp>
        <p:nvSpPr>
          <p:cNvPr id="14" name="Dolu Çerçeve 13"/>
          <p:cNvSpPr/>
          <p:nvPr/>
        </p:nvSpPr>
        <p:spPr>
          <a:xfrm>
            <a:off x="876300" y="1308812"/>
            <a:ext cx="3648074"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c.Fransız İhtilali</a:t>
            </a:r>
            <a:endParaRPr lang="tr-TR" sz="2400" b="1" dirty="0">
              <a:solidFill>
                <a:schemeClr val="tx1"/>
              </a:solidFill>
            </a:endParaRPr>
          </a:p>
        </p:txBody>
      </p:sp>
    </p:spTree>
    <p:extLst>
      <p:ext uri="{BB962C8B-B14F-4D97-AF65-F5344CB8AC3E}">
        <p14:creationId xmlns:p14="http://schemas.microsoft.com/office/powerpoint/2010/main" val="20381506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1" name="Dolu Çerçeve 10"/>
          <p:cNvSpPr/>
          <p:nvPr/>
        </p:nvSpPr>
        <p:spPr>
          <a:xfrm>
            <a:off x="876301" y="295978"/>
            <a:ext cx="2588577"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a.Sanayi Devrimi</a:t>
            </a:r>
            <a:endParaRPr lang="tr-TR" sz="2400" b="1" dirty="0">
              <a:solidFill>
                <a:schemeClr val="tx1"/>
              </a:solidFill>
            </a:endParaRPr>
          </a:p>
        </p:txBody>
      </p:sp>
      <p:sp>
        <p:nvSpPr>
          <p:cNvPr id="7" name="5 Başlık"/>
          <p:cNvSpPr txBox="1">
            <a:spLocks/>
          </p:cNvSpPr>
          <p:nvPr/>
        </p:nvSpPr>
        <p:spPr>
          <a:xfrm>
            <a:off x="876301" y="977901"/>
            <a:ext cx="11100707" cy="75564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indent="449263" eaLnBrk="0" fontAlgn="base" hangingPunct="0">
              <a:spcBef>
                <a:spcPct val="0"/>
              </a:spcBef>
              <a:spcAft>
                <a:spcPct val="0"/>
              </a:spcAft>
            </a:pPr>
            <a:r>
              <a:rPr lang="tr-TR" sz="2000" b="1" dirty="0">
                <a:solidFill>
                  <a:srgbClr val="FF0000"/>
                </a:solidFill>
                <a:latin typeface="Comic Sans MS" pitchFamily="66" charset="0"/>
                <a:ea typeface="Times New Roman" pitchFamily="18" charset="0"/>
                <a:cs typeface="Arial" pitchFamily="34" charset="0"/>
              </a:rPr>
              <a:t>Tanım:</a:t>
            </a:r>
            <a:r>
              <a:rPr lang="tr-TR" sz="2000" b="1" dirty="0">
                <a:solidFill>
                  <a:schemeClr val="bg1"/>
                </a:solidFill>
                <a:latin typeface="Comic Sans MS" pitchFamily="66" charset="0"/>
                <a:ea typeface="Times New Roman" pitchFamily="18" charset="0"/>
                <a:cs typeface="Arial" pitchFamily="34" charset="0"/>
              </a:rPr>
              <a:t> Kas gücüne dayalı üretimden makine gücüne dayalı üretime geçilmesine Sanayi Devrimi denir. </a:t>
            </a:r>
            <a:endParaRPr lang="tr-TR" sz="2000" b="1" dirty="0">
              <a:solidFill>
                <a:schemeClr val="bg1"/>
              </a:solidFill>
              <a:latin typeface="Comic Sans MS" pitchFamily="66" charset="0"/>
              <a:cs typeface="Arial" pitchFamily="34" charset="0"/>
            </a:endParaRPr>
          </a:p>
        </p:txBody>
      </p:sp>
      <p:pic>
        <p:nvPicPr>
          <p:cNvPr id="6" name="Picture 2" descr="C:\Users\Yusuf Kerem DUMAN\Desktop\sanayi-devriminin-osmanliya-etkileri-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301" y="1908174"/>
            <a:ext cx="5177155" cy="43249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Yusuf Kerem DUMAN\Desktop\sanayi-devriminin-osmanli-uzerindeki-etkileri-nelerdir-89dfd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6354" y="1908175"/>
            <a:ext cx="5953125" cy="4324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72534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1" name="Dolu Çerçeve 10"/>
          <p:cNvSpPr/>
          <p:nvPr/>
        </p:nvSpPr>
        <p:spPr>
          <a:xfrm>
            <a:off x="876301" y="295978"/>
            <a:ext cx="230504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Sanayi Devrimi</a:t>
            </a:r>
            <a:endParaRPr lang="tr-TR" sz="2400" b="1" dirty="0">
              <a:solidFill>
                <a:schemeClr val="tx1"/>
              </a:solidFill>
            </a:endParaRPr>
          </a:p>
        </p:txBody>
      </p:sp>
      <p:sp>
        <p:nvSpPr>
          <p:cNvPr id="7" name="5 Başlık"/>
          <p:cNvSpPr txBox="1">
            <a:spLocks/>
          </p:cNvSpPr>
          <p:nvPr/>
        </p:nvSpPr>
        <p:spPr>
          <a:xfrm>
            <a:off x="895351" y="1587501"/>
            <a:ext cx="11100707" cy="106997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sz="2000" b="1" dirty="0">
                <a:solidFill>
                  <a:schemeClr val="bg1"/>
                </a:solidFill>
                <a:latin typeface="Comic Sans MS" pitchFamily="66" charset="0"/>
                <a:ea typeface="Times New Roman" pitchFamily="18" charset="0"/>
                <a:cs typeface="Arial" pitchFamily="34" charset="0"/>
              </a:rPr>
              <a:t>-17 yüzyılın sonunda </a:t>
            </a:r>
            <a:r>
              <a:rPr lang="tr-TR" sz="2000" b="1" dirty="0">
                <a:solidFill>
                  <a:srgbClr val="FF0000"/>
                </a:solidFill>
                <a:latin typeface="Comic Sans MS" pitchFamily="66" charset="0"/>
                <a:ea typeface="Times New Roman" pitchFamily="18" charset="0"/>
                <a:cs typeface="Arial" pitchFamily="34" charset="0"/>
              </a:rPr>
              <a:t>Denis Papin </a:t>
            </a:r>
            <a:r>
              <a:rPr lang="tr-TR" sz="2000" b="1" dirty="0">
                <a:solidFill>
                  <a:schemeClr val="bg1"/>
                </a:solidFill>
                <a:latin typeface="Comic Sans MS" pitchFamily="66" charset="0"/>
                <a:ea typeface="Times New Roman" pitchFamily="18" charset="0"/>
                <a:cs typeface="Arial" pitchFamily="34" charset="0"/>
              </a:rPr>
              <a:t>ilk buhar makinesini yapmayı başardı.</a:t>
            </a:r>
          </a:p>
          <a:p>
            <a:pPr lvl="0" eaLnBrk="0" fontAlgn="base" hangingPunct="0">
              <a:spcBef>
                <a:spcPct val="0"/>
              </a:spcBef>
              <a:spcAft>
                <a:spcPct val="0"/>
              </a:spcAft>
            </a:pPr>
            <a:r>
              <a:rPr lang="tr-TR" sz="2000" b="1" dirty="0">
                <a:solidFill>
                  <a:schemeClr val="bg1"/>
                </a:solidFill>
                <a:latin typeface="Comic Sans MS" pitchFamily="66" charset="0"/>
                <a:ea typeface="Times New Roman" pitchFamily="18" charset="0"/>
                <a:cs typeface="Arial" pitchFamily="34" charset="0"/>
              </a:rPr>
              <a:t>-İlk kez </a:t>
            </a:r>
            <a:r>
              <a:rPr lang="tr-TR" sz="2000" b="1" dirty="0">
                <a:solidFill>
                  <a:srgbClr val="FF0000"/>
                </a:solidFill>
                <a:latin typeface="Comic Sans MS" pitchFamily="66" charset="0"/>
                <a:ea typeface="Times New Roman" pitchFamily="18" charset="0"/>
                <a:cs typeface="Arial" pitchFamily="34" charset="0"/>
              </a:rPr>
              <a:t>İngiltere'de</a:t>
            </a:r>
            <a:r>
              <a:rPr lang="tr-TR" sz="2000" b="1" dirty="0">
                <a:solidFill>
                  <a:schemeClr val="bg1"/>
                </a:solidFill>
                <a:latin typeface="Comic Sans MS" pitchFamily="66" charset="0"/>
                <a:ea typeface="Times New Roman" pitchFamily="18" charset="0"/>
                <a:cs typeface="Arial" pitchFamily="34" charset="0"/>
              </a:rPr>
              <a:t> bulundu ve ilk olarak </a:t>
            </a:r>
            <a:r>
              <a:rPr lang="tr-TR" sz="2000" b="1" dirty="0">
                <a:solidFill>
                  <a:srgbClr val="FF0000"/>
                </a:solidFill>
                <a:latin typeface="Comic Sans MS" pitchFamily="66" charset="0"/>
                <a:ea typeface="Times New Roman" pitchFamily="18" charset="0"/>
                <a:cs typeface="Arial" pitchFamily="34" charset="0"/>
              </a:rPr>
              <a:t>Tekstil </a:t>
            </a:r>
            <a:r>
              <a:rPr lang="tr-TR" sz="2000" b="1" dirty="0">
                <a:solidFill>
                  <a:schemeClr val="bg1"/>
                </a:solidFill>
                <a:latin typeface="Comic Sans MS" pitchFamily="66" charset="0"/>
                <a:ea typeface="Times New Roman" pitchFamily="18" charset="0"/>
                <a:cs typeface="Arial" pitchFamily="34" charset="0"/>
              </a:rPr>
              <a:t>alanında kullanıldı.</a:t>
            </a:r>
          </a:p>
          <a:p>
            <a:pPr lvl="0" eaLnBrk="0" fontAlgn="base" hangingPunct="0">
              <a:spcBef>
                <a:spcPct val="0"/>
              </a:spcBef>
              <a:spcAft>
                <a:spcPct val="0"/>
              </a:spcAft>
            </a:pPr>
            <a:r>
              <a:rPr lang="tr-TR" sz="2000" b="1" dirty="0">
                <a:solidFill>
                  <a:schemeClr val="bg1"/>
                </a:solidFill>
                <a:latin typeface="Comic Sans MS" pitchFamily="66" charset="0"/>
                <a:ea typeface="Times New Roman" pitchFamily="18" charset="0"/>
                <a:cs typeface="Arial" pitchFamily="34" charset="0"/>
              </a:rPr>
              <a:t>-Kas, su ve rüzgar gücü yerine enerji olarak önce </a:t>
            </a:r>
            <a:r>
              <a:rPr lang="tr-TR" sz="2000" b="1" dirty="0">
                <a:solidFill>
                  <a:srgbClr val="FF0000"/>
                </a:solidFill>
                <a:latin typeface="Comic Sans MS" pitchFamily="66" charset="0"/>
                <a:ea typeface="Times New Roman" pitchFamily="18" charset="0"/>
                <a:cs typeface="Arial" pitchFamily="34" charset="0"/>
              </a:rPr>
              <a:t>Kömür</a:t>
            </a:r>
            <a:r>
              <a:rPr lang="tr-TR" sz="2000" b="1" dirty="0">
                <a:solidFill>
                  <a:schemeClr val="bg1"/>
                </a:solidFill>
                <a:latin typeface="Comic Sans MS" pitchFamily="66" charset="0"/>
                <a:ea typeface="Times New Roman" pitchFamily="18" charset="0"/>
                <a:cs typeface="Arial" pitchFamily="34" charset="0"/>
              </a:rPr>
              <a:t> sonra </a:t>
            </a:r>
            <a:r>
              <a:rPr lang="tr-TR" sz="2000" b="1" dirty="0">
                <a:solidFill>
                  <a:srgbClr val="FF0000"/>
                </a:solidFill>
                <a:latin typeface="Comic Sans MS" pitchFamily="66" charset="0"/>
                <a:ea typeface="Times New Roman" pitchFamily="18" charset="0"/>
                <a:cs typeface="Arial" pitchFamily="34" charset="0"/>
              </a:rPr>
              <a:t>petrol</a:t>
            </a:r>
            <a:r>
              <a:rPr lang="tr-TR" sz="2000" b="1" dirty="0">
                <a:solidFill>
                  <a:schemeClr val="bg1"/>
                </a:solidFill>
                <a:latin typeface="Comic Sans MS" pitchFamily="66" charset="0"/>
                <a:ea typeface="Times New Roman" pitchFamily="18" charset="0"/>
                <a:cs typeface="Arial" pitchFamily="34" charset="0"/>
              </a:rPr>
              <a:t> kullanıldı. </a:t>
            </a:r>
            <a:endParaRPr lang="tr-TR" sz="2000" b="1" dirty="0">
              <a:solidFill>
                <a:schemeClr val="bg1"/>
              </a:solidFill>
              <a:latin typeface="Comic Sans MS" pitchFamily="66" charset="0"/>
              <a:cs typeface="Arial" pitchFamily="34" charset="0"/>
            </a:endParaRPr>
          </a:p>
        </p:txBody>
      </p:sp>
      <p:sp>
        <p:nvSpPr>
          <p:cNvPr id="9" name="Dolu Çerçeve 8"/>
          <p:cNvSpPr/>
          <p:nvPr/>
        </p:nvSpPr>
        <p:spPr>
          <a:xfrm>
            <a:off x="876301" y="969586"/>
            <a:ext cx="2305049" cy="421064"/>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Özellikleri</a:t>
            </a:r>
            <a:endParaRPr lang="tr-TR" sz="2000" b="1" dirty="0">
              <a:solidFill>
                <a:schemeClr val="tx1"/>
              </a:solidFill>
            </a:endParaRPr>
          </a:p>
        </p:txBody>
      </p:sp>
      <p:pic>
        <p:nvPicPr>
          <p:cNvPr id="12" name="Picture 2" descr="C:\Users\Yusuf Kerem DUMAN\Desktop\Her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850" y="2897920"/>
            <a:ext cx="4617720" cy="3750628"/>
          </a:xfrm>
          <a:prstGeom prst="rect">
            <a:avLst/>
          </a:prstGeom>
          <a:noFill/>
          <a:extLst>
            <a:ext uri="{909E8E84-426E-40DD-AFC4-6F175D3DCCD1}">
              <a14:hiddenFill xmlns:a14="http://schemas.microsoft.com/office/drawing/2010/main">
                <a:solidFill>
                  <a:srgbClr val="FFFFFF"/>
                </a:solidFill>
              </a14:hiddenFill>
            </a:ext>
          </a:extLst>
        </p:spPr>
      </p:pic>
      <p:sp>
        <p:nvSpPr>
          <p:cNvPr id="13" name="Dolu Çerçeve 12"/>
          <p:cNvSpPr/>
          <p:nvPr/>
        </p:nvSpPr>
        <p:spPr>
          <a:xfrm>
            <a:off x="876301" y="295978"/>
            <a:ext cx="2588577"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a.Sanayi Devrimi</a:t>
            </a:r>
            <a:endParaRPr lang="tr-TR" sz="2400" b="1" dirty="0">
              <a:solidFill>
                <a:schemeClr val="tx1"/>
              </a:solidFill>
            </a:endParaRPr>
          </a:p>
        </p:txBody>
      </p:sp>
    </p:spTree>
    <p:extLst>
      <p:ext uri="{BB962C8B-B14F-4D97-AF65-F5344CB8AC3E}">
        <p14:creationId xmlns:p14="http://schemas.microsoft.com/office/powerpoint/2010/main" val="13583970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Yusuf Kerem DUMAN\Desktop\lokomoti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275" y="259080"/>
            <a:ext cx="5357785" cy="627888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Yusuf Kerem DUMAN\Desktop\steamboat-933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0060" y="259080"/>
            <a:ext cx="6464300" cy="6278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0606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1" name="Dolu Çerçeve 10"/>
          <p:cNvSpPr/>
          <p:nvPr/>
        </p:nvSpPr>
        <p:spPr>
          <a:xfrm>
            <a:off x="876301" y="295978"/>
            <a:ext cx="230504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Sanayi Devrimi</a:t>
            </a:r>
            <a:endParaRPr lang="tr-TR" sz="2400" b="1" dirty="0">
              <a:solidFill>
                <a:schemeClr val="tx1"/>
              </a:solidFill>
            </a:endParaRPr>
          </a:p>
        </p:txBody>
      </p:sp>
      <p:sp>
        <p:nvSpPr>
          <p:cNvPr id="7" name="5 Başlık"/>
          <p:cNvSpPr txBox="1">
            <a:spLocks/>
          </p:cNvSpPr>
          <p:nvPr/>
        </p:nvSpPr>
        <p:spPr>
          <a:xfrm>
            <a:off x="895351" y="1587501"/>
            <a:ext cx="11100707" cy="15843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sz="2000" b="1" dirty="0">
                <a:solidFill>
                  <a:schemeClr val="bg1"/>
                </a:solidFill>
                <a:latin typeface="Comic Sans MS" pitchFamily="66" charset="0"/>
                <a:ea typeface="Times New Roman" pitchFamily="18" charset="0"/>
                <a:cs typeface="Arial" pitchFamily="34" charset="0"/>
              </a:rPr>
              <a:t>-Dünyanın en büyük sömürge devleti olması.</a:t>
            </a:r>
          </a:p>
          <a:p>
            <a:pPr lvl="0" eaLnBrk="0" fontAlgn="base" hangingPunct="0">
              <a:spcBef>
                <a:spcPct val="0"/>
              </a:spcBef>
              <a:spcAft>
                <a:spcPct val="0"/>
              </a:spcAft>
            </a:pPr>
            <a:r>
              <a:rPr lang="tr-TR" sz="2000" b="1" dirty="0" smtClean="0">
                <a:solidFill>
                  <a:schemeClr val="bg1"/>
                </a:solidFill>
                <a:latin typeface="Comic Sans MS" pitchFamily="66" charset="0"/>
                <a:cs typeface="Arial" pitchFamily="34" charset="0"/>
              </a:rPr>
              <a:t>-</a:t>
            </a:r>
            <a:r>
              <a:rPr lang="tr-TR" sz="2000" b="1" dirty="0">
                <a:solidFill>
                  <a:schemeClr val="bg1"/>
                </a:solidFill>
                <a:latin typeface="Comic Sans MS" pitchFamily="66" charset="0"/>
                <a:cs typeface="Arial" pitchFamily="34" charset="0"/>
              </a:rPr>
              <a:t>Sömürgelerinden dolayı ham maddenin çok olması.</a:t>
            </a:r>
          </a:p>
          <a:p>
            <a:pPr lvl="0" eaLnBrk="0" fontAlgn="base" hangingPunct="0">
              <a:spcBef>
                <a:spcPct val="0"/>
              </a:spcBef>
              <a:spcAft>
                <a:spcPct val="0"/>
              </a:spcAft>
            </a:pPr>
            <a:r>
              <a:rPr lang="tr-TR" sz="2000" b="1" dirty="0" smtClean="0">
                <a:solidFill>
                  <a:schemeClr val="bg1"/>
                </a:solidFill>
                <a:latin typeface="Comic Sans MS" pitchFamily="66" charset="0"/>
                <a:cs typeface="Arial" pitchFamily="34" charset="0"/>
              </a:rPr>
              <a:t>-</a:t>
            </a:r>
            <a:r>
              <a:rPr lang="tr-TR" sz="2000" b="1" dirty="0">
                <a:solidFill>
                  <a:schemeClr val="bg1"/>
                </a:solidFill>
                <a:latin typeface="Comic Sans MS" pitchFamily="66" charset="0"/>
                <a:cs typeface="Arial" pitchFamily="34" charset="0"/>
              </a:rPr>
              <a:t>Coğrafi keşiflerden sonra büyük bir sermaye birikimini olması.</a:t>
            </a:r>
          </a:p>
          <a:p>
            <a:pPr lvl="0" eaLnBrk="0" fontAlgn="base" hangingPunct="0">
              <a:spcBef>
                <a:spcPct val="0"/>
              </a:spcBef>
              <a:spcAft>
                <a:spcPct val="0"/>
              </a:spcAft>
            </a:pPr>
            <a:r>
              <a:rPr lang="tr-TR" sz="2000" b="1" dirty="0" smtClean="0">
                <a:solidFill>
                  <a:schemeClr val="bg1"/>
                </a:solidFill>
                <a:latin typeface="Comic Sans MS" pitchFamily="66" charset="0"/>
                <a:cs typeface="Arial" pitchFamily="34" charset="0"/>
              </a:rPr>
              <a:t>-</a:t>
            </a:r>
            <a:r>
              <a:rPr lang="tr-TR" sz="2000" b="1" dirty="0">
                <a:solidFill>
                  <a:schemeClr val="bg1"/>
                </a:solidFill>
                <a:latin typeface="Comic Sans MS" pitchFamily="66" charset="0"/>
                <a:cs typeface="Arial" pitchFamily="34" charset="0"/>
              </a:rPr>
              <a:t>İngiltere kralının teknik elemanların, bilim adamlarının, mucitlerin yurt dışına çıkmasını yasaklaması.</a:t>
            </a:r>
          </a:p>
        </p:txBody>
      </p:sp>
      <p:sp>
        <p:nvSpPr>
          <p:cNvPr id="9" name="Dolu Çerçeve 8"/>
          <p:cNvSpPr/>
          <p:nvPr/>
        </p:nvSpPr>
        <p:spPr>
          <a:xfrm>
            <a:off x="876301" y="969586"/>
            <a:ext cx="4343399" cy="421064"/>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Neden Önce İngilterde  Başladı?</a:t>
            </a:r>
            <a:endParaRPr lang="tr-TR" sz="2000" b="1" dirty="0">
              <a:solidFill>
                <a:schemeClr val="tx1"/>
              </a:solidFill>
            </a:endParaRPr>
          </a:p>
        </p:txBody>
      </p:sp>
      <p:sp>
        <p:nvSpPr>
          <p:cNvPr id="8" name="Dolu Çerçeve 7"/>
          <p:cNvSpPr/>
          <p:nvPr/>
        </p:nvSpPr>
        <p:spPr>
          <a:xfrm>
            <a:off x="895352" y="3322261"/>
            <a:ext cx="1476374" cy="421064"/>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Sonuçları</a:t>
            </a:r>
            <a:endParaRPr lang="tr-TR" sz="2000" b="1" dirty="0">
              <a:solidFill>
                <a:schemeClr val="tx1"/>
              </a:solidFill>
            </a:endParaRPr>
          </a:p>
        </p:txBody>
      </p:sp>
      <p:sp>
        <p:nvSpPr>
          <p:cNvPr id="12" name="5 Başlık"/>
          <p:cNvSpPr txBox="1">
            <a:spLocks/>
          </p:cNvSpPr>
          <p:nvPr/>
        </p:nvSpPr>
        <p:spPr>
          <a:xfrm>
            <a:off x="876300" y="3921126"/>
            <a:ext cx="11100707" cy="263207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sz="2000" b="1" dirty="0">
                <a:solidFill>
                  <a:schemeClr val="bg1"/>
                </a:solidFill>
                <a:latin typeface="Comic Sans MS" pitchFamily="66" charset="0"/>
                <a:ea typeface="Times New Roman" pitchFamily="18" charset="0"/>
                <a:cs typeface="Arial" pitchFamily="34" charset="0"/>
              </a:rPr>
              <a:t>-Üretimin şekli ve miktarı arttı.</a:t>
            </a:r>
          </a:p>
          <a:p>
            <a:pPr lvl="0" eaLnBrk="0" fontAlgn="base" hangingPunct="0">
              <a:spcBef>
                <a:spcPct val="0"/>
              </a:spcBef>
              <a:spcAft>
                <a:spcPct val="0"/>
              </a:spcAft>
            </a:pPr>
            <a:r>
              <a:rPr lang="tr-TR" sz="2000" b="1" dirty="0">
                <a:solidFill>
                  <a:schemeClr val="bg1"/>
                </a:solidFill>
                <a:latin typeface="Comic Sans MS" pitchFamily="66" charset="0"/>
                <a:cs typeface="Arial" pitchFamily="34" charset="0"/>
              </a:rPr>
              <a:t>-Makineleşme hız kazandı.</a:t>
            </a:r>
          </a:p>
          <a:p>
            <a:pPr lvl="0" eaLnBrk="0" fontAlgn="base" hangingPunct="0">
              <a:spcBef>
                <a:spcPct val="0"/>
              </a:spcBef>
              <a:spcAft>
                <a:spcPct val="0"/>
              </a:spcAft>
            </a:pPr>
            <a:r>
              <a:rPr lang="tr-TR" sz="2000" b="1" dirty="0">
                <a:solidFill>
                  <a:schemeClr val="bg1"/>
                </a:solidFill>
                <a:latin typeface="Comic Sans MS" pitchFamily="66" charset="0"/>
                <a:cs typeface="Arial" pitchFamily="34" charset="0"/>
              </a:rPr>
              <a:t>-Küçük atölyeler yerine yüzlerce işçi çalıştıran fabrikalar açıldı.</a:t>
            </a:r>
          </a:p>
          <a:p>
            <a:pPr lvl="0" eaLnBrk="0" fontAlgn="base" hangingPunct="0">
              <a:spcBef>
                <a:spcPct val="0"/>
              </a:spcBef>
              <a:spcAft>
                <a:spcPct val="0"/>
              </a:spcAft>
            </a:pPr>
            <a:r>
              <a:rPr lang="tr-TR" sz="2000" b="1" dirty="0">
                <a:solidFill>
                  <a:schemeClr val="bg1"/>
                </a:solidFill>
                <a:latin typeface="Comic Sans MS" pitchFamily="66" charset="0"/>
                <a:cs typeface="Arial" pitchFamily="34" charset="0"/>
              </a:rPr>
              <a:t>-Büyük Bankalar kuruldu.</a:t>
            </a:r>
          </a:p>
          <a:p>
            <a:pPr lvl="0" eaLnBrk="0" fontAlgn="base" hangingPunct="0">
              <a:spcBef>
                <a:spcPct val="0"/>
              </a:spcBef>
              <a:spcAft>
                <a:spcPct val="0"/>
              </a:spcAft>
            </a:pPr>
            <a:r>
              <a:rPr lang="tr-TR" sz="2000" b="1" dirty="0">
                <a:solidFill>
                  <a:schemeClr val="bg1"/>
                </a:solidFill>
                <a:latin typeface="Comic Sans MS" pitchFamily="66" charset="0"/>
                <a:cs typeface="Arial" pitchFamily="34" charset="0"/>
              </a:rPr>
              <a:t>-Sömürgecilik şekil değiştirdi, Emperyalizme döndü.</a:t>
            </a:r>
          </a:p>
          <a:p>
            <a:pPr lvl="0" eaLnBrk="0" fontAlgn="base" hangingPunct="0">
              <a:spcBef>
                <a:spcPct val="0"/>
              </a:spcBef>
              <a:spcAft>
                <a:spcPct val="0"/>
              </a:spcAft>
            </a:pPr>
            <a:r>
              <a:rPr lang="tr-TR" sz="2000" b="1" dirty="0">
                <a:solidFill>
                  <a:schemeClr val="bg1"/>
                </a:solidFill>
                <a:latin typeface="Comic Sans MS" pitchFamily="66" charset="0"/>
                <a:cs typeface="Arial" pitchFamily="34" charset="0"/>
              </a:rPr>
              <a:t>-Avrupa'nın refah düzeyi ve nüfusu arttı.</a:t>
            </a:r>
          </a:p>
          <a:p>
            <a:pPr lvl="0" eaLnBrk="0" fontAlgn="base" hangingPunct="0">
              <a:spcBef>
                <a:spcPct val="0"/>
              </a:spcBef>
              <a:spcAft>
                <a:spcPct val="0"/>
              </a:spcAft>
            </a:pPr>
            <a:r>
              <a:rPr lang="tr-TR" sz="2000" b="1" dirty="0">
                <a:solidFill>
                  <a:schemeClr val="bg1"/>
                </a:solidFill>
                <a:latin typeface="Comic Sans MS" pitchFamily="66" charset="0"/>
                <a:cs typeface="Arial" pitchFamily="34" charset="0"/>
              </a:rPr>
              <a:t>-Köyden kente göç olayları başladı. Kalabalık ailelerin yerini çekirdek aileler aldı.</a:t>
            </a:r>
          </a:p>
          <a:p>
            <a:pPr lvl="0" eaLnBrk="0" fontAlgn="base" hangingPunct="0">
              <a:spcBef>
                <a:spcPct val="0"/>
              </a:spcBef>
              <a:spcAft>
                <a:spcPct val="0"/>
              </a:spcAft>
            </a:pPr>
            <a:r>
              <a:rPr lang="tr-TR" sz="2000" b="1" dirty="0">
                <a:solidFill>
                  <a:schemeClr val="bg1"/>
                </a:solidFill>
                <a:latin typeface="Comic Sans MS" pitchFamily="66" charset="0"/>
                <a:cs typeface="Arial" pitchFamily="34" charset="0"/>
              </a:rPr>
              <a:t>-Ham madde ve Pazar arayışları I.ve II.Dünya savaşlarına yol açtı.</a:t>
            </a:r>
            <a:endParaRPr lang="tr-TR" sz="4800" b="1" dirty="0">
              <a:solidFill>
                <a:schemeClr val="bg1"/>
              </a:solidFill>
              <a:latin typeface="Comic Sans MS" pitchFamily="66" charset="0"/>
              <a:cs typeface="Arial" pitchFamily="34" charset="0"/>
            </a:endParaRPr>
          </a:p>
        </p:txBody>
      </p:sp>
      <p:sp>
        <p:nvSpPr>
          <p:cNvPr id="13" name="Dolu Çerçeve 12"/>
          <p:cNvSpPr/>
          <p:nvPr/>
        </p:nvSpPr>
        <p:spPr>
          <a:xfrm>
            <a:off x="876301" y="295978"/>
            <a:ext cx="2588577"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a.Sanayi Devrimi</a:t>
            </a:r>
            <a:endParaRPr lang="tr-TR" sz="2400" b="1" dirty="0">
              <a:solidFill>
                <a:schemeClr val="tx1"/>
              </a:solidFill>
            </a:endParaRPr>
          </a:p>
        </p:txBody>
      </p:sp>
    </p:spTree>
    <p:extLst>
      <p:ext uri="{BB962C8B-B14F-4D97-AF65-F5344CB8AC3E}">
        <p14:creationId xmlns:p14="http://schemas.microsoft.com/office/powerpoint/2010/main" val="42831234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1" name="Dolu Çerçeve 10"/>
          <p:cNvSpPr/>
          <p:nvPr/>
        </p:nvSpPr>
        <p:spPr>
          <a:xfrm>
            <a:off x="876301" y="295978"/>
            <a:ext cx="230504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Sanayi Devrimi</a:t>
            </a:r>
            <a:endParaRPr lang="tr-TR" sz="2400" b="1" dirty="0">
              <a:solidFill>
                <a:schemeClr val="tx1"/>
              </a:solidFill>
            </a:endParaRPr>
          </a:p>
        </p:txBody>
      </p:sp>
      <p:sp>
        <p:nvSpPr>
          <p:cNvPr id="9" name="Dolu Çerçeve 8"/>
          <p:cNvSpPr/>
          <p:nvPr/>
        </p:nvSpPr>
        <p:spPr>
          <a:xfrm>
            <a:off x="876301" y="969586"/>
            <a:ext cx="4343399" cy="421064"/>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Osmanlı Devletine Etkileri</a:t>
            </a:r>
            <a:endParaRPr lang="tr-TR" sz="2000" b="1" dirty="0">
              <a:solidFill>
                <a:schemeClr val="tx1"/>
              </a:solidFill>
            </a:endParaRPr>
          </a:p>
        </p:txBody>
      </p:sp>
      <p:sp>
        <p:nvSpPr>
          <p:cNvPr id="13" name="5 Başlık"/>
          <p:cNvSpPr txBox="1">
            <a:spLocks/>
          </p:cNvSpPr>
          <p:nvPr/>
        </p:nvSpPr>
        <p:spPr>
          <a:xfrm>
            <a:off x="895351" y="1587501"/>
            <a:ext cx="11100707" cy="15843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indent="92075" eaLnBrk="0" fontAlgn="base" hangingPunct="0">
              <a:spcBef>
                <a:spcPct val="0"/>
              </a:spcBef>
              <a:spcAft>
                <a:spcPct val="0"/>
              </a:spcAft>
            </a:pPr>
            <a:r>
              <a:rPr lang="tr-TR" sz="2000" b="1" dirty="0">
                <a:solidFill>
                  <a:schemeClr val="bg1"/>
                </a:solidFill>
                <a:latin typeface="Comic Sans MS" pitchFamily="66" charset="0"/>
                <a:cs typeface="Arial" pitchFamily="34" charset="0"/>
              </a:rPr>
              <a:t>-Osmanlıyı olumsuz etkiledi.</a:t>
            </a:r>
          </a:p>
          <a:p>
            <a:pPr lvl="0" indent="92075" eaLnBrk="0" fontAlgn="base" hangingPunct="0">
              <a:spcBef>
                <a:spcPct val="0"/>
              </a:spcBef>
              <a:spcAft>
                <a:spcPct val="0"/>
              </a:spcAft>
            </a:pPr>
            <a:r>
              <a:rPr lang="tr-TR" sz="2000" b="1" dirty="0">
                <a:solidFill>
                  <a:schemeClr val="bg1"/>
                </a:solidFill>
                <a:latin typeface="Comic Sans MS" pitchFamily="66" charset="0"/>
                <a:cs typeface="Arial" pitchFamily="34" charset="0"/>
              </a:rPr>
              <a:t>-Küçük atölyeler kapandı.</a:t>
            </a:r>
          </a:p>
          <a:p>
            <a:pPr lvl="0" indent="92075" eaLnBrk="0" fontAlgn="base" hangingPunct="0">
              <a:spcBef>
                <a:spcPct val="0"/>
              </a:spcBef>
              <a:spcAft>
                <a:spcPct val="0"/>
              </a:spcAft>
            </a:pPr>
            <a:r>
              <a:rPr lang="tr-TR" sz="2000" b="1" dirty="0">
                <a:solidFill>
                  <a:schemeClr val="bg1"/>
                </a:solidFill>
                <a:latin typeface="Comic Sans MS" pitchFamily="66" charset="0"/>
                <a:cs typeface="Arial" pitchFamily="34" charset="0"/>
              </a:rPr>
              <a:t>-Ülkeye bol, ucuz malların girmesi ekonomiyi dışa bağımlı hale getirdi.</a:t>
            </a:r>
          </a:p>
          <a:p>
            <a:pPr lvl="0" indent="92075" eaLnBrk="0" fontAlgn="base" hangingPunct="0">
              <a:spcBef>
                <a:spcPct val="0"/>
              </a:spcBef>
              <a:spcAft>
                <a:spcPct val="0"/>
              </a:spcAft>
            </a:pPr>
            <a:r>
              <a:rPr lang="tr-TR" sz="2000" b="1" dirty="0">
                <a:solidFill>
                  <a:schemeClr val="bg1"/>
                </a:solidFill>
                <a:latin typeface="Comic Sans MS" pitchFamily="66" charset="0"/>
                <a:cs typeface="Arial" pitchFamily="34" charset="0"/>
              </a:rPr>
              <a:t>-İşsizlik arttı. Loncaların hiçbir önemi kalmadı.</a:t>
            </a:r>
          </a:p>
          <a:p>
            <a:pPr lvl="0" indent="92075" eaLnBrk="0" fontAlgn="base" hangingPunct="0">
              <a:spcBef>
                <a:spcPct val="0"/>
              </a:spcBef>
              <a:spcAft>
                <a:spcPct val="0"/>
              </a:spcAft>
            </a:pPr>
            <a:r>
              <a:rPr lang="tr-TR" sz="2000" b="1" dirty="0">
                <a:solidFill>
                  <a:schemeClr val="bg1"/>
                </a:solidFill>
                <a:latin typeface="Comic Sans MS" pitchFamily="66" charset="0"/>
                <a:cs typeface="Arial" pitchFamily="34" charset="0"/>
              </a:rPr>
              <a:t>-Üretilen malların fiyatları </a:t>
            </a:r>
            <a:r>
              <a:rPr lang="tr-TR" sz="2000" b="1" dirty="0" smtClean="0">
                <a:solidFill>
                  <a:schemeClr val="bg1"/>
                </a:solidFill>
                <a:latin typeface="Comic Sans MS" pitchFamily="66" charset="0"/>
                <a:cs typeface="Arial" pitchFamily="34" charset="0"/>
              </a:rPr>
              <a:t>düştü.</a:t>
            </a:r>
            <a:endParaRPr lang="tr-TR" sz="2000" b="1" dirty="0">
              <a:solidFill>
                <a:schemeClr val="bg1"/>
              </a:solidFill>
              <a:latin typeface="Comic Sans MS" pitchFamily="66" charset="0"/>
              <a:cs typeface="Arial" pitchFamily="34" charset="0"/>
            </a:endParaRPr>
          </a:p>
        </p:txBody>
      </p:sp>
      <p:pic>
        <p:nvPicPr>
          <p:cNvPr id="14" name="Picture 2" descr="C:\Users\Yusuf Kerem DUMAN\Desktop\terziler-ne-yapa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455418"/>
            <a:ext cx="3555048" cy="314350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Yusuf Kerem DUMAN\Desktop\tv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9600" y="3455419"/>
            <a:ext cx="3666173" cy="305777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C:\Users\Yusuf Kerem DUMAN\Desktop\x5_5734646974g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91500" y="3455419"/>
            <a:ext cx="3804558" cy="3143501"/>
          </a:xfrm>
          <a:prstGeom prst="rect">
            <a:avLst/>
          </a:prstGeom>
          <a:noFill/>
          <a:extLst>
            <a:ext uri="{909E8E84-426E-40DD-AFC4-6F175D3DCCD1}">
              <a14:hiddenFill xmlns:a14="http://schemas.microsoft.com/office/drawing/2010/main">
                <a:solidFill>
                  <a:srgbClr val="FFFFFF"/>
                </a:solidFill>
              </a14:hiddenFill>
            </a:ext>
          </a:extLst>
        </p:spPr>
      </p:pic>
      <p:sp>
        <p:nvSpPr>
          <p:cNvPr id="17" name="Dolu Çerçeve 16"/>
          <p:cNvSpPr/>
          <p:nvPr/>
        </p:nvSpPr>
        <p:spPr>
          <a:xfrm>
            <a:off x="876301" y="295978"/>
            <a:ext cx="2588577"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a.Sanayi Devrimi</a:t>
            </a:r>
            <a:endParaRPr lang="tr-TR" sz="2400" b="1" dirty="0">
              <a:solidFill>
                <a:schemeClr val="tx1"/>
              </a:solidFill>
            </a:endParaRPr>
          </a:p>
        </p:txBody>
      </p:sp>
    </p:spTree>
    <p:extLst>
      <p:ext uri="{BB962C8B-B14F-4D97-AF65-F5344CB8AC3E}">
        <p14:creationId xmlns:p14="http://schemas.microsoft.com/office/powerpoint/2010/main" val="9829552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5 Başlık"/>
          <p:cNvSpPr txBox="1">
            <a:spLocks/>
          </p:cNvSpPr>
          <p:nvPr/>
        </p:nvSpPr>
        <p:spPr>
          <a:xfrm>
            <a:off x="876302" y="1823819"/>
            <a:ext cx="1488523" cy="347881"/>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spcBef>
                <a:spcPct val="0"/>
              </a:spcBef>
              <a:defRPr/>
            </a:pPr>
            <a:r>
              <a:rPr lang="tr-TR" sz="2000" b="1" dirty="0" smtClean="0">
                <a:solidFill>
                  <a:schemeClr val="tx2">
                    <a:lumMod val="10000"/>
                  </a:schemeClr>
                </a:solidFill>
                <a:latin typeface="Comic Sans MS" pitchFamily="66" charset="0"/>
              </a:rPr>
              <a:t>İngiltere</a:t>
            </a:r>
            <a:endParaRPr lang="tr-TR" sz="2000" b="1" dirty="0">
              <a:solidFill>
                <a:schemeClr val="tx2">
                  <a:lumMod val="10000"/>
                </a:schemeClr>
              </a:solidFill>
              <a:latin typeface="Comic Sans MS" pitchFamily="66" charset="0"/>
            </a:endParaRPr>
          </a:p>
        </p:txBody>
      </p:sp>
      <p:pic>
        <p:nvPicPr>
          <p:cNvPr id="2050" name="Picture 2" descr="C:\Users\Yusuf Kerem DUMAN\Desktop\Resim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0314" y="1550418"/>
            <a:ext cx="990698" cy="749300"/>
          </a:xfrm>
          <a:prstGeom prst="rect">
            <a:avLst/>
          </a:prstGeom>
          <a:noFill/>
          <a:extLst>
            <a:ext uri="{909E8E84-426E-40DD-AFC4-6F175D3DCCD1}">
              <a14:hiddenFill xmlns:a14="http://schemas.microsoft.com/office/drawing/2010/main">
                <a:solidFill>
                  <a:srgbClr val="FFFFFF"/>
                </a:solidFill>
              </a14:hiddenFill>
            </a:ext>
          </a:extLst>
        </p:spPr>
      </p:pic>
      <p:sp>
        <p:nvSpPr>
          <p:cNvPr id="14"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16" name="Dikdörtgen 15"/>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9" name="5 Başlık"/>
          <p:cNvSpPr txBox="1">
            <a:spLocks/>
          </p:cNvSpPr>
          <p:nvPr/>
        </p:nvSpPr>
        <p:spPr>
          <a:xfrm>
            <a:off x="5175251" y="155315"/>
            <a:ext cx="7016749" cy="2016385"/>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indent="449263" eaLnBrk="0" fontAlgn="base" hangingPunct="0">
              <a:spcBef>
                <a:spcPct val="0"/>
              </a:spcBef>
              <a:spcAft>
                <a:spcPct val="0"/>
              </a:spcAft>
            </a:pPr>
            <a:r>
              <a:rPr lang="tr-TR" dirty="0">
                <a:solidFill>
                  <a:schemeClr val="bg1"/>
                </a:solidFill>
                <a:latin typeface="Comic Sans MS" pitchFamily="66" charset="0"/>
                <a:ea typeface="Times New Roman" pitchFamily="18" charset="0"/>
                <a:cs typeface="Arial" pitchFamily="34" charset="0"/>
              </a:rPr>
              <a:t> </a:t>
            </a:r>
            <a:r>
              <a:rPr lang="tr-TR" b="1" dirty="0">
                <a:solidFill>
                  <a:schemeClr val="bg1"/>
                </a:solidFill>
                <a:latin typeface="Comic Sans MS" pitchFamily="66" charset="0"/>
                <a:ea typeface="Times New Roman" pitchFamily="18" charset="0"/>
                <a:cs typeface="Arial" pitchFamily="34" charset="0"/>
              </a:rPr>
              <a:t>İngiltere ve Fransa arasında sömürgecilik ve deniz üstünlüğü için çıkmış olan politik mücadelelerin sonucunda Avrupa'nın diğer güçlü devletlerinin de katılımıyla yapılan bir </a:t>
            </a:r>
            <a:r>
              <a:rPr lang="tr-TR" b="1" dirty="0" smtClean="0">
                <a:solidFill>
                  <a:schemeClr val="bg1"/>
                </a:solidFill>
                <a:latin typeface="Comic Sans MS" pitchFamily="66" charset="0"/>
                <a:ea typeface="Times New Roman" pitchFamily="18" charset="0"/>
                <a:cs typeface="Arial" pitchFamily="34" charset="0"/>
              </a:rPr>
              <a:t>savaştır. </a:t>
            </a:r>
            <a:endParaRPr lang="tr-TR" b="1" dirty="0">
              <a:solidFill>
                <a:schemeClr val="bg1"/>
              </a:solidFill>
              <a:latin typeface="Comic Sans MS" pitchFamily="66" charset="0"/>
              <a:ea typeface="Times New Roman" pitchFamily="18" charset="0"/>
              <a:cs typeface="Arial" pitchFamily="34" charset="0"/>
            </a:endParaRPr>
          </a:p>
          <a:p>
            <a:pPr lvl="0" indent="449263"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        </a:t>
            </a:r>
            <a:r>
              <a:rPr lang="tr-TR" b="1" dirty="0" smtClean="0">
                <a:solidFill>
                  <a:schemeClr val="bg1"/>
                </a:solidFill>
                <a:latin typeface="Comic Sans MS" pitchFamily="66" charset="0"/>
                <a:ea typeface="Times New Roman" pitchFamily="18" charset="0"/>
                <a:cs typeface="Arial" pitchFamily="34" charset="0"/>
              </a:rPr>
              <a:t>     </a:t>
            </a:r>
            <a:r>
              <a:rPr lang="tr-TR" b="1" dirty="0">
                <a:solidFill>
                  <a:srgbClr val="FF0000"/>
                </a:solidFill>
                <a:latin typeface="Comic Sans MS" pitchFamily="66" charset="0"/>
                <a:ea typeface="Times New Roman" pitchFamily="18" charset="0"/>
                <a:cs typeface="Arial" pitchFamily="34" charset="0"/>
              </a:rPr>
              <a:t>PARİS ANTLAŞMASI 1763</a:t>
            </a:r>
          </a:p>
          <a:p>
            <a:pPr lvl="0" indent="449263"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Arial" pitchFamily="34" charset="0"/>
              </a:rPr>
              <a:t>    </a:t>
            </a:r>
            <a:r>
              <a:rPr lang="tr-TR" b="1" dirty="0">
                <a:solidFill>
                  <a:schemeClr val="bg1"/>
                </a:solidFill>
                <a:latin typeface="Comic Sans MS" pitchFamily="66" charset="0"/>
                <a:ea typeface="Times New Roman" pitchFamily="18" charset="0"/>
                <a:cs typeface="Arial" pitchFamily="34" charset="0"/>
              </a:rPr>
              <a:t>Fransa, Amerika ve Hindistan'daki sömürgelerini İngiltere'ye bıraktı.</a:t>
            </a:r>
            <a:br>
              <a:rPr lang="tr-TR" b="1" dirty="0">
                <a:solidFill>
                  <a:schemeClr val="bg1"/>
                </a:solidFill>
                <a:latin typeface="Comic Sans MS" pitchFamily="66" charset="0"/>
                <a:ea typeface="Times New Roman" pitchFamily="18" charset="0"/>
                <a:cs typeface="Arial" pitchFamily="34" charset="0"/>
              </a:rPr>
            </a:br>
            <a:r>
              <a:rPr lang="tr-TR" b="1" dirty="0">
                <a:solidFill>
                  <a:schemeClr val="bg1"/>
                </a:solidFill>
                <a:latin typeface="Comic Sans MS" pitchFamily="66" charset="0"/>
                <a:ea typeface="Times New Roman" pitchFamily="18" charset="0"/>
                <a:cs typeface="Arial" pitchFamily="34" charset="0"/>
              </a:rPr>
              <a:t>        </a:t>
            </a:r>
          </a:p>
        </p:txBody>
      </p:sp>
      <p:sp>
        <p:nvSpPr>
          <p:cNvPr id="15" name="5 Başlık"/>
          <p:cNvSpPr txBox="1">
            <a:spLocks/>
          </p:cNvSpPr>
          <p:nvPr/>
        </p:nvSpPr>
        <p:spPr>
          <a:xfrm>
            <a:off x="3491012" y="1751127"/>
            <a:ext cx="1488523" cy="347881"/>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spcBef>
                <a:spcPct val="0"/>
              </a:spcBef>
              <a:defRPr/>
            </a:pPr>
            <a:r>
              <a:rPr lang="tr-TR" sz="2000" b="1" dirty="0" smtClean="0">
                <a:solidFill>
                  <a:schemeClr val="tx2">
                    <a:lumMod val="10000"/>
                  </a:schemeClr>
                </a:solidFill>
                <a:latin typeface="Comic Sans MS" pitchFamily="66" charset="0"/>
              </a:rPr>
              <a:t>Fransa</a:t>
            </a:r>
            <a:endParaRPr lang="tr-TR" sz="2000" b="1" dirty="0">
              <a:solidFill>
                <a:schemeClr val="tx2">
                  <a:lumMod val="10000"/>
                </a:schemeClr>
              </a:solidFill>
              <a:latin typeface="Comic Sans MS" pitchFamily="66" charset="0"/>
            </a:endParaRPr>
          </a:p>
        </p:txBody>
      </p:sp>
      <p:pic>
        <p:nvPicPr>
          <p:cNvPr id="17" name="Picture 2" descr="C:\Users\YUSUF KEREM DUMAN\Desktop\Ekran Alıntısı.JPG"/>
          <p:cNvPicPr>
            <a:picLocks noChangeAspect="1" noChangeArrowheads="1"/>
          </p:cNvPicPr>
          <p:nvPr/>
        </p:nvPicPr>
        <p:blipFill>
          <a:blip r:embed="rId3"/>
          <a:srcRect/>
          <a:stretch>
            <a:fillRect/>
          </a:stretch>
        </p:blipFill>
        <p:spPr bwMode="auto">
          <a:xfrm>
            <a:off x="1113015" y="2455293"/>
            <a:ext cx="9240660" cy="4262304"/>
          </a:xfrm>
          <a:prstGeom prst="rect">
            <a:avLst/>
          </a:prstGeom>
          <a:noFill/>
        </p:spPr>
      </p:pic>
      <p:sp>
        <p:nvSpPr>
          <p:cNvPr id="22" name="Dolu Çerçeve 21"/>
          <p:cNvSpPr/>
          <p:nvPr/>
        </p:nvSpPr>
        <p:spPr>
          <a:xfrm>
            <a:off x="876302" y="295978"/>
            <a:ext cx="3248024"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b.ABD´nin Kurulması</a:t>
            </a:r>
            <a:endParaRPr lang="tr-TR" sz="2400" b="1" dirty="0">
              <a:solidFill>
                <a:schemeClr val="tx1"/>
              </a:solidFill>
            </a:endParaRPr>
          </a:p>
        </p:txBody>
      </p:sp>
      <p:sp>
        <p:nvSpPr>
          <p:cNvPr id="23" name="Dolu Çerçeve 22"/>
          <p:cNvSpPr/>
          <p:nvPr/>
        </p:nvSpPr>
        <p:spPr>
          <a:xfrm>
            <a:off x="876302" y="969586"/>
            <a:ext cx="3400424" cy="421064"/>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Yedi Yıl Savaşları 1756-1763</a:t>
            </a:r>
            <a:endParaRPr lang="tr-TR" sz="2000" b="1" dirty="0">
              <a:solidFill>
                <a:schemeClr val="tx1"/>
              </a:solidFill>
            </a:endParaRPr>
          </a:p>
        </p:txBody>
      </p:sp>
    </p:spTree>
    <p:extLst>
      <p:ext uri="{BB962C8B-B14F-4D97-AF65-F5344CB8AC3E}">
        <p14:creationId xmlns:p14="http://schemas.microsoft.com/office/powerpoint/2010/main" val="17369826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1" name="Dolu Çerçeve 10"/>
          <p:cNvSpPr/>
          <p:nvPr/>
        </p:nvSpPr>
        <p:spPr>
          <a:xfrm>
            <a:off x="876301" y="295978"/>
            <a:ext cx="230504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Sanayi Devrimi</a:t>
            </a:r>
            <a:endParaRPr lang="tr-TR" sz="2400" b="1" dirty="0">
              <a:solidFill>
                <a:schemeClr val="tx1"/>
              </a:solidFill>
            </a:endParaRPr>
          </a:p>
        </p:txBody>
      </p:sp>
      <p:sp>
        <p:nvSpPr>
          <p:cNvPr id="17" name="Dolu Çerçeve 16"/>
          <p:cNvSpPr/>
          <p:nvPr/>
        </p:nvSpPr>
        <p:spPr>
          <a:xfrm>
            <a:off x="876302" y="295978"/>
            <a:ext cx="4429123"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b.ABD´nin Kurulması 1773-1783</a:t>
            </a:r>
            <a:endParaRPr lang="tr-TR" sz="2400" b="1" dirty="0">
              <a:solidFill>
                <a:schemeClr val="tx1"/>
              </a:solidFill>
            </a:endParaRPr>
          </a:p>
        </p:txBody>
      </p:sp>
      <p:sp>
        <p:nvSpPr>
          <p:cNvPr id="13" name="5 Başlık"/>
          <p:cNvSpPr txBox="1">
            <a:spLocks/>
          </p:cNvSpPr>
          <p:nvPr/>
        </p:nvSpPr>
        <p:spPr>
          <a:xfrm>
            <a:off x="876302" y="936365"/>
            <a:ext cx="10582273" cy="2044960"/>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indent="92075" eaLnBrk="0" fontAlgn="base" hangingPunct="0">
              <a:spcBef>
                <a:spcPct val="0"/>
              </a:spcBef>
              <a:spcAft>
                <a:spcPct val="0"/>
              </a:spcAft>
              <a:tabLst>
                <a:tab pos="2187575" algn="l"/>
              </a:tabLst>
            </a:pPr>
            <a:r>
              <a:rPr lang="tr-TR" b="1" dirty="0" smtClean="0">
                <a:solidFill>
                  <a:schemeClr val="bg1">
                    <a:lumMod val="95000"/>
                    <a:lumOff val="5000"/>
                  </a:schemeClr>
                </a:solidFill>
                <a:latin typeface="Comic Sans MS" pitchFamily="66" charset="0"/>
                <a:ea typeface="Times New Roman" pitchFamily="18" charset="0"/>
                <a:cs typeface="Arial" pitchFamily="34" charset="0"/>
              </a:rPr>
              <a:t>Coğrafi </a:t>
            </a:r>
            <a:r>
              <a:rPr lang="tr-TR" b="1" dirty="0">
                <a:solidFill>
                  <a:schemeClr val="bg1">
                    <a:lumMod val="95000"/>
                    <a:lumOff val="5000"/>
                  </a:schemeClr>
                </a:solidFill>
                <a:latin typeface="Comic Sans MS" pitchFamily="66" charset="0"/>
                <a:ea typeface="Times New Roman" pitchFamily="18" charset="0"/>
                <a:cs typeface="Arial" pitchFamily="34" charset="0"/>
              </a:rPr>
              <a:t>Keşiflerden sonra İngiltere ABD kıtasında koloni denilen 13 yerleşim yeri kurmuştu</a:t>
            </a:r>
            <a:r>
              <a:rPr lang="tr-TR" b="1" dirty="0">
                <a:solidFill>
                  <a:srgbClr val="FF0000"/>
                </a:solidFill>
                <a:latin typeface="Comic Sans MS" pitchFamily="66" charset="0"/>
                <a:ea typeface="Times New Roman" pitchFamily="18" charset="0"/>
                <a:cs typeface="Arial" pitchFamily="34" charset="0"/>
              </a:rPr>
              <a:t>.(VİRJİNYA-BOSTON-FLEDELFİYA-NEWYORK)</a:t>
            </a:r>
            <a:r>
              <a:rPr lang="tr-TR" b="1" dirty="0">
                <a:solidFill>
                  <a:srgbClr val="FFFF00"/>
                </a:solidFill>
                <a:latin typeface="Comic Sans MS" pitchFamily="66" charset="0"/>
                <a:ea typeface="Times New Roman" pitchFamily="18" charset="0"/>
                <a:cs typeface="Arial" pitchFamily="34" charset="0"/>
              </a:rPr>
              <a:t> </a:t>
            </a:r>
            <a:r>
              <a:rPr lang="tr-TR" b="1" dirty="0">
                <a:solidFill>
                  <a:schemeClr val="bg1">
                    <a:lumMod val="95000"/>
                    <a:lumOff val="5000"/>
                  </a:schemeClr>
                </a:solidFill>
                <a:latin typeface="Comic Sans MS" pitchFamily="66" charset="0"/>
                <a:ea typeface="Times New Roman" pitchFamily="18" charset="0"/>
                <a:cs typeface="Arial" pitchFamily="34" charset="0"/>
              </a:rPr>
              <a:t>bu koloniler İngilizlere bağlıydılar.</a:t>
            </a:r>
            <a:endParaRPr lang="tr-TR" b="1" dirty="0">
              <a:solidFill>
                <a:schemeClr val="bg1">
                  <a:lumMod val="95000"/>
                  <a:lumOff val="5000"/>
                </a:schemeClr>
              </a:solidFill>
              <a:latin typeface="Comic Sans MS" pitchFamily="66" charset="0"/>
              <a:cs typeface="Arial" pitchFamily="34" charset="0"/>
            </a:endParaRPr>
          </a:p>
          <a:p>
            <a:pPr lvl="0" eaLnBrk="0" fontAlgn="base" hangingPunct="0">
              <a:spcBef>
                <a:spcPct val="0"/>
              </a:spcBef>
              <a:spcAft>
                <a:spcPct val="0"/>
              </a:spcAft>
              <a:tabLst>
                <a:tab pos="2187575" algn="l"/>
              </a:tabLst>
            </a:pPr>
            <a:r>
              <a:rPr lang="tr-TR" b="1" dirty="0" smtClean="0">
                <a:solidFill>
                  <a:schemeClr val="bg1"/>
                </a:solidFill>
                <a:latin typeface="Comic Sans MS" pitchFamily="66" charset="0"/>
                <a:ea typeface="Times New Roman" pitchFamily="18" charset="0"/>
                <a:cs typeface="Arial" pitchFamily="34" charset="0"/>
              </a:rPr>
              <a:t>-</a:t>
            </a:r>
            <a:r>
              <a:rPr lang="tr-TR" b="1" dirty="0">
                <a:solidFill>
                  <a:schemeClr val="bg1">
                    <a:lumMod val="95000"/>
                    <a:lumOff val="5000"/>
                  </a:schemeClr>
                </a:solidFill>
                <a:latin typeface="Comic Sans MS" pitchFamily="66" charset="0"/>
                <a:ea typeface="Times New Roman" pitchFamily="18" charset="0"/>
                <a:cs typeface="Arial" pitchFamily="34" charset="0"/>
              </a:rPr>
              <a:t>Yedi yıl savaşlarında İngiltere Fransa’yı yenmişti ancak İngiliz maliyesi oldukça sarsılmıştı İngiltere mali dengesine sağlamak için bu kolonilere yeni vergiler koydu kolonilere gönderilen </a:t>
            </a:r>
            <a:r>
              <a:rPr lang="tr-TR" b="1" dirty="0">
                <a:solidFill>
                  <a:srgbClr val="FF0000"/>
                </a:solidFill>
                <a:latin typeface="Comic Sans MS" pitchFamily="66" charset="0"/>
                <a:ea typeface="Times New Roman" pitchFamily="18" charset="0"/>
                <a:cs typeface="Arial" pitchFamily="34" charset="0"/>
              </a:rPr>
              <a:t>ÇAY-CAM –PUL </a:t>
            </a:r>
            <a:r>
              <a:rPr lang="tr-TR" b="1" dirty="0">
                <a:solidFill>
                  <a:schemeClr val="bg1">
                    <a:lumMod val="95000"/>
                    <a:lumOff val="5000"/>
                  </a:schemeClr>
                </a:solidFill>
                <a:latin typeface="Comic Sans MS" pitchFamily="66" charset="0"/>
                <a:ea typeface="Times New Roman" pitchFamily="18" charset="0"/>
                <a:cs typeface="Arial" pitchFamily="34" charset="0"/>
              </a:rPr>
              <a:t>gibi bazı temel maddelere konulan vergileri koloniler ödemek istemediler ve 1773 de Boston limanına gelen </a:t>
            </a:r>
            <a:r>
              <a:rPr lang="tr-TR" b="1" dirty="0">
                <a:solidFill>
                  <a:srgbClr val="FF0000"/>
                </a:solidFill>
                <a:latin typeface="Comic Sans MS" pitchFamily="66" charset="0"/>
                <a:ea typeface="Times New Roman" pitchFamily="18" charset="0"/>
                <a:cs typeface="Arial" pitchFamily="34" charset="0"/>
              </a:rPr>
              <a:t>Çay yüklü 4 İngiliz gemisinin </a:t>
            </a:r>
            <a:r>
              <a:rPr lang="tr-TR" b="1" dirty="0">
                <a:solidFill>
                  <a:schemeClr val="bg1">
                    <a:lumMod val="95000"/>
                    <a:lumOff val="5000"/>
                  </a:schemeClr>
                </a:solidFill>
                <a:latin typeface="Comic Sans MS" pitchFamily="66" charset="0"/>
                <a:ea typeface="Times New Roman" pitchFamily="18" charset="0"/>
                <a:cs typeface="Arial" pitchFamily="34" charset="0"/>
              </a:rPr>
              <a:t>yükü denize boşaltıldı </a:t>
            </a:r>
            <a:r>
              <a:rPr lang="tr-TR" b="1" dirty="0">
                <a:solidFill>
                  <a:srgbClr val="FF0000"/>
                </a:solidFill>
                <a:latin typeface="Comic Sans MS" pitchFamily="66" charset="0"/>
                <a:ea typeface="Times New Roman" pitchFamily="18" charset="0"/>
                <a:cs typeface="Arial" pitchFamily="34" charset="0"/>
              </a:rPr>
              <a:t>Boston Çay Partisi </a:t>
            </a:r>
            <a:r>
              <a:rPr lang="tr-TR" b="1" dirty="0">
                <a:solidFill>
                  <a:schemeClr val="bg1">
                    <a:lumMod val="95000"/>
                    <a:lumOff val="5000"/>
                  </a:schemeClr>
                </a:solidFill>
                <a:latin typeface="Comic Sans MS" pitchFamily="66" charset="0"/>
                <a:ea typeface="Times New Roman" pitchFamily="18" charset="0"/>
                <a:cs typeface="Arial" pitchFamily="34" charset="0"/>
              </a:rPr>
              <a:t>denilen bu olayla kolonilerin bağımsızlık savaşları </a:t>
            </a:r>
            <a:r>
              <a:rPr lang="tr-TR" b="1" dirty="0" smtClean="0">
                <a:solidFill>
                  <a:schemeClr val="bg1">
                    <a:lumMod val="95000"/>
                    <a:lumOff val="5000"/>
                  </a:schemeClr>
                </a:solidFill>
                <a:latin typeface="Comic Sans MS" pitchFamily="66" charset="0"/>
                <a:ea typeface="Times New Roman" pitchFamily="18" charset="0"/>
                <a:cs typeface="Arial" pitchFamily="34" charset="0"/>
              </a:rPr>
              <a:t>başladı.</a:t>
            </a:r>
            <a:endParaRPr lang="tr-TR" b="1" dirty="0">
              <a:solidFill>
                <a:schemeClr val="bg1"/>
              </a:solidFill>
              <a:latin typeface="Comic Sans MS" pitchFamily="66" charset="0"/>
              <a:ea typeface="Times New Roman" pitchFamily="18" charset="0"/>
              <a:cs typeface="Arial" pitchFamily="34" charset="0"/>
            </a:endParaRPr>
          </a:p>
        </p:txBody>
      </p:sp>
      <p:pic>
        <p:nvPicPr>
          <p:cNvPr id="14" name="Picture 3"/>
          <p:cNvPicPr>
            <a:picLocks noChangeAspect="1" noChangeArrowheads="1"/>
          </p:cNvPicPr>
          <p:nvPr/>
        </p:nvPicPr>
        <p:blipFill>
          <a:blip r:embed="rId2"/>
          <a:srcRect/>
          <a:stretch>
            <a:fillRect/>
          </a:stretch>
        </p:blipFill>
        <p:spPr bwMode="auto">
          <a:xfrm>
            <a:off x="876302" y="3095622"/>
            <a:ext cx="4724398" cy="3552925"/>
          </a:xfrm>
          <a:prstGeom prst="rect">
            <a:avLst/>
          </a:prstGeom>
          <a:noFill/>
          <a:ln w="9525">
            <a:noFill/>
            <a:miter lim="800000"/>
            <a:headEnd/>
            <a:tailEnd/>
          </a:ln>
          <a:effectLst/>
        </p:spPr>
      </p:pic>
      <p:sp>
        <p:nvSpPr>
          <p:cNvPr id="15" name="5 Başlık"/>
          <p:cNvSpPr txBox="1">
            <a:spLocks/>
          </p:cNvSpPr>
          <p:nvPr/>
        </p:nvSpPr>
        <p:spPr>
          <a:xfrm>
            <a:off x="5781673" y="3086096"/>
            <a:ext cx="6014073" cy="2886079"/>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tabLst>
                <a:tab pos="2187575" algn="l"/>
              </a:tabLst>
            </a:pPr>
            <a:r>
              <a:rPr lang="tr-TR" b="1" dirty="0" smtClean="0">
                <a:solidFill>
                  <a:srgbClr val="FF0000"/>
                </a:solidFill>
                <a:latin typeface="Comic Sans MS" pitchFamily="66" charset="0"/>
                <a:ea typeface="Times New Roman" pitchFamily="18" charset="0"/>
                <a:cs typeface="Arial" pitchFamily="34" charset="0"/>
              </a:rPr>
              <a:t>1.FLEDELFİYA KONGRESİ:</a:t>
            </a:r>
            <a:r>
              <a:rPr lang="tr-TR" b="1" dirty="0" smtClean="0">
                <a:solidFill>
                  <a:schemeClr val="bg1">
                    <a:lumMod val="95000"/>
                    <a:lumOff val="5000"/>
                  </a:schemeClr>
                </a:solidFill>
                <a:latin typeface="Comic Sans MS" pitchFamily="66" charset="0"/>
                <a:ea typeface="Times New Roman" pitchFamily="18" charset="0"/>
                <a:cs typeface="Arial" pitchFamily="34" charset="0"/>
              </a:rPr>
              <a:t> İngiltere'ye </a:t>
            </a:r>
            <a:r>
              <a:rPr lang="tr-TR" b="1" dirty="0">
                <a:solidFill>
                  <a:schemeClr val="bg1">
                    <a:lumMod val="95000"/>
                    <a:lumOff val="5000"/>
                  </a:schemeClr>
                </a:solidFill>
                <a:latin typeface="Comic Sans MS" pitchFamily="66" charset="0"/>
                <a:ea typeface="Times New Roman" pitchFamily="18" charset="0"/>
                <a:cs typeface="Arial" pitchFamily="34" charset="0"/>
              </a:rPr>
              <a:t>verilecek mücadelenin esasları </a:t>
            </a:r>
            <a:r>
              <a:rPr lang="tr-TR" b="1" dirty="0" smtClean="0">
                <a:solidFill>
                  <a:schemeClr val="bg1">
                    <a:lumMod val="95000"/>
                    <a:lumOff val="5000"/>
                  </a:schemeClr>
                </a:solidFill>
                <a:latin typeface="Comic Sans MS" pitchFamily="66" charset="0"/>
                <a:ea typeface="Times New Roman" pitchFamily="18" charset="0"/>
                <a:cs typeface="Arial" pitchFamily="34" charset="0"/>
              </a:rPr>
              <a:t>belirlendi.</a:t>
            </a:r>
            <a:endParaRPr lang="tr-TR" b="1" dirty="0">
              <a:solidFill>
                <a:schemeClr val="bg1">
                  <a:lumMod val="95000"/>
                  <a:lumOff val="5000"/>
                </a:schemeClr>
              </a:solidFill>
              <a:latin typeface="Arial" pitchFamily="34" charset="0"/>
              <a:cs typeface="Arial" pitchFamily="34" charset="0"/>
            </a:endParaRPr>
          </a:p>
          <a:p>
            <a:pPr eaLnBrk="0" fontAlgn="base" hangingPunct="0">
              <a:spcBef>
                <a:spcPct val="0"/>
              </a:spcBef>
              <a:spcAft>
                <a:spcPct val="0"/>
              </a:spcAft>
              <a:tabLst>
                <a:tab pos="2187575" algn="l"/>
              </a:tabLst>
            </a:pPr>
            <a:r>
              <a:rPr lang="tr-TR" b="1" dirty="0" smtClean="0">
                <a:solidFill>
                  <a:srgbClr val="FF0000"/>
                </a:solidFill>
                <a:latin typeface="Comic Sans MS" pitchFamily="66" charset="0"/>
                <a:ea typeface="Times New Roman" pitchFamily="18" charset="0"/>
                <a:cs typeface="Arial" pitchFamily="34" charset="0"/>
              </a:rPr>
              <a:t>2.FLEDELFİYA KONGRESİ:</a:t>
            </a:r>
            <a:r>
              <a:rPr lang="tr-TR" b="1" dirty="0" smtClean="0">
                <a:solidFill>
                  <a:schemeClr val="bg1">
                    <a:lumMod val="95000"/>
                    <a:lumOff val="5000"/>
                  </a:schemeClr>
                </a:solidFill>
                <a:latin typeface="Comic Sans MS" pitchFamily="66" charset="0"/>
                <a:ea typeface="Times New Roman" pitchFamily="18" charset="0"/>
                <a:cs typeface="Arial" pitchFamily="34" charset="0"/>
              </a:rPr>
              <a:t> </a:t>
            </a:r>
            <a:r>
              <a:rPr lang="tr-TR" b="1" dirty="0" smtClean="0">
                <a:solidFill>
                  <a:schemeClr val="bg1"/>
                </a:solidFill>
                <a:latin typeface="Comic Sans MS" pitchFamily="66" charset="0"/>
                <a:ea typeface="Times New Roman" pitchFamily="18" charset="0"/>
                <a:cs typeface="Arial" pitchFamily="34" charset="0"/>
              </a:rPr>
              <a:t>Amerika bağımsızlık bildirisi yayınlandı </a:t>
            </a:r>
            <a:r>
              <a:rPr lang="tr-TR" b="1" dirty="0">
                <a:solidFill>
                  <a:schemeClr val="bg1">
                    <a:lumMod val="95000"/>
                    <a:lumOff val="5000"/>
                  </a:schemeClr>
                </a:solidFill>
                <a:latin typeface="Comic Sans MS" pitchFamily="66" charset="0"/>
                <a:ea typeface="Times New Roman" pitchFamily="18" charset="0"/>
                <a:cs typeface="Arial" pitchFamily="34" charset="0"/>
              </a:rPr>
              <a:t>ve İngiltere ile sonuna kadar savaş kararı </a:t>
            </a:r>
            <a:r>
              <a:rPr lang="tr-TR" b="1" dirty="0" smtClean="0">
                <a:solidFill>
                  <a:schemeClr val="bg1">
                    <a:lumMod val="95000"/>
                    <a:lumOff val="5000"/>
                  </a:schemeClr>
                </a:solidFill>
                <a:latin typeface="Comic Sans MS" pitchFamily="66" charset="0"/>
                <a:ea typeface="Times New Roman" pitchFamily="18" charset="0"/>
                <a:cs typeface="Arial" pitchFamily="34" charset="0"/>
              </a:rPr>
              <a:t>alındı. Yapılan savaşlarda</a:t>
            </a:r>
          </a:p>
          <a:p>
            <a:pPr eaLnBrk="0" fontAlgn="base" hangingPunct="0">
              <a:spcBef>
                <a:spcPct val="0"/>
              </a:spcBef>
              <a:spcAft>
                <a:spcPct val="0"/>
              </a:spcAft>
              <a:tabLst>
                <a:tab pos="2187575" algn="l"/>
              </a:tabLst>
            </a:pPr>
            <a:r>
              <a:rPr lang="tr-TR" b="1" dirty="0" smtClean="0">
                <a:solidFill>
                  <a:schemeClr val="bg1">
                    <a:lumMod val="95000"/>
                    <a:lumOff val="5000"/>
                  </a:schemeClr>
                </a:solidFill>
                <a:latin typeface="Comic Sans MS" pitchFamily="66" charset="0"/>
                <a:ea typeface="Times New Roman" pitchFamily="18" charset="0"/>
                <a:cs typeface="Arial" pitchFamily="34" charset="0"/>
              </a:rPr>
              <a:t> </a:t>
            </a:r>
            <a:r>
              <a:rPr lang="tr-TR" b="1" dirty="0">
                <a:solidFill>
                  <a:srgbClr val="FF0000"/>
                </a:solidFill>
                <a:latin typeface="Comic Sans MS" pitchFamily="66" charset="0"/>
                <a:hlinkClick r:id="rId3"/>
              </a:rPr>
              <a:t>George </a:t>
            </a:r>
            <a:r>
              <a:rPr lang="tr-TR" b="1" dirty="0" smtClean="0">
                <a:solidFill>
                  <a:srgbClr val="FF0000"/>
                </a:solidFill>
                <a:latin typeface="Comic Sans MS" pitchFamily="66" charset="0"/>
                <a:hlinkClick r:id="rId3"/>
              </a:rPr>
              <a:t>Washington</a:t>
            </a:r>
            <a:r>
              <a:rPr lang="tr-TR" b="1" dirty="0" smtClean="0">
                <a:solidFill>
                  <a:srgbClr val="FF0000"/>
                </a:solidFill>
                <a:latin typeface="Comic Sans MS" pitchFamily="66" charset="0"/>
              </a:rPr>
              <a:t> </a:t>
            </a:r>
            <a:r>
              <a:rPr lang="tr-TR" b="1" dirty="0" smtClean="0">
                <a:solidFill>
                  <a:schemeClr val="bg1"/>
                </a:solidFill>
                <a:latin typeface="Comic Sans MS" pitchFamily="66" charset="0"/>
              </a:rPr>
              <a:t>ö</a:t>
            </a:r>
            <a:r>
              <a:rPr lang="tr-TR" b="1" dirty="0" smtClean="0">
                <a:solidFill>
                  <a:schemeClr val="bg1"/>
                </a:solidFill>
                <a:latin typeface="Comic Sans MS" pitchFamily="66" charset="0"/>
                <a:ea typeface="Times New Roman" pitchFamily="18" charset="0"/>
                <a:cs typeface="Arial" pitchFamily="34" charset="0"/>
              </a:rPr>
              <a:t>n</a:t>
            </a:r>
            <a:r>
              <a:rPr lang="tr-TR" b="1" dirty="0" smtClean="0">
                <a:solidFill>
                  <a:schemeClr val="bg1">
                    <a:lumMod val="95000"/>
                    <a:lumOff val="5000"/>
                  </a:schemeClr>
                </a:solidFill>
                <a:latin typeface="Comic Sans MS" pitchFamily="66" charset="0"/>
                <a:ea typeface="Times New Roman" pitchFamily="18" charset="0"/>
                <a:cs typeface="Arial" pitchFamily="34" charset="0"/>
              </a:rPr>
              <a:t>derliğindeki ABD ordusu İngiltere'yi yendi.</a:t>
            </a:r>
          </a:p>
          <a:p>
            <a:pPr eaLnBrk="0" fontAlgn="base" hangingPunct="0">
              <a:spcBef>
                <a:spcPct val="0"/>
              </a:spcBef>
              <a:spcAft>
                <a:spcPct val="0"/>
              </a:spcAft>
              <a:tabLst>
                <a:tab pos="2187575" algn="l"/>
              </a:tabLst>
            </a:pPr>
            <a:r>
              <a:rPr lang="tr-TR" b="1" dirty="0" smtClean="0">
                <a:solidFill>
                  <a:srgbClr val="FF0000"/>
                </a:solidFill>
                <a:latin typeface="Comic Sans MS" pitchFamily="66" charset="0"/>
                <a:ea typeface="Times New Roman" pitchFamily="18" charset="0"/>
                <a:cs typeface="Arial" pitchFamily="34" charset="0"/>
              </a:rPr>
              <a:t>   1783 </a:t>
            </a:r>
            <a:r>
              <a:rPr lang="tr-TR" b="1" dirty="0">
                <a:solidFill>
                  <a:srgbClr val="FF0000"/>
                </a:solidFill>
                <a:latin typeface="Comic Sans MS" pitchFamily="66" charset="0"/>
                <a:ea typeface="Times New Roman" pitchFamily="18" charset="0"/>
                <a:cs typeface="Arial" pitchFamily="34" charset="0"/>
              </a:rPr>
              <a:t>VERSALİES(VERSAY) </a:t>
            </a:r>
            <a:r>
              <a:rPr lang="tr-TR" b="1" dirty="0" smtClean="0">
                <a:solidFill>
                  <a:srgbClr val="FF0000"/>
                </a:solidFill>
                <a:latin typeface="Comic Sans MS" pitchFamily="66" charset="0"/>
                <a:ea typeface="Times New Roman" pitchFamily="18" charset="0"/>
                <a:cs typeface="Arial" pitchFamily="34" charset="0"/>
              </a:rPr>
              <a:t>ANTLAŞMASI</a:t>
            </a:r>
          </a:p>
          <a:p>
            <a:pPr eaLnBrk="0" fontAlgn="base" hangingPunct="0">
              <a:spcBef>
                <a:spcPct val="0"/>
              </a:spcBef>
              <a:spcAft>
                <a:spcPct val="0"/>
              </a:spcAft>
              <a:tabLst>
                <a:tab pos="2187575" algn="l"/>
              </a:tabLst>
            </a:pPr>
            <a:r>
              <a:rPr lang="tr-TR" b="1" dirty="0">
                <a:solidFill>
                  <a:schemeClr val="bg1">
                    <a:lumMod val="95000"/>
                    <a:lumOff val="5000"/>
                  </a:schemeClr>
                </a:solidFill>
                <a:latin typeface="Comic Sans MS" pitchFamily="66" charset="0"/>
                <a:ea typeface="Times New Roman" pitchFamily="18" charset="0"/>
                <a:cs typeface="Arial" pitchFamily="34" charset="0"/>
              </a:rPr>
              <a:t>K</a:t>
            </a:r>
            <a:r>
              <a:rPr lang="tr-TR" b="1" dirty="0" smtClean="0">
                <a:solidFill>
                  <a:schemeClr val="bg1">
                    <a:lumMod val="95000"/>
                    <a:lumOff val="5000"/>
                  </a:schemeClr>
                </a:solidFill>
                <a:latin typeface="Comic Sans MS" pitchFamily="66" charset="0"/>
                <a:ea typeface="Times New Roman" pitchFamily="18" charset="0"/>
                <a:cs typeface="Arial" pitchFamily="34" charset="0"/>
              </a:rPr>
              <a:t>olonilerin </a:t>
            </a:r>
            <a:r>
              <a:rPr lang="tr-TR" b="1" dirty="0">
                <a:solidFill>
                  <a:schemeClr val="bg1">
                    <a:lumMod val="95000"/>
                    <a:lumOff val="5000"/>
                  </a:schemeClr>
                </a:solidFill>
                <a:latin typeface="Comic Sans MS" pitchFamily="66" charset="0"/>
                <a:ea typeface="Times New Roman" pitchFamily="18" charset="0"/>
                <a:cs typeface="Arial" pitchFamily="34" charset="0"/>
              </a:rPr>
              <a:t>bağımsızlıkları kabul edildi ve ABD kuruldu</a:t>
            </a:r>
            <a:r>
              <a:rPr lang="tr-TR" dirty="0" smtClean="0">
                <a:solidFill>
                  <a:schemeClr val="bg1">
                    <a:lumMod val="95000"/>
                    <a:lumOff val="5000"/>
                  </a:schemeClr>
                </a:solidFill>
                <a:latin typeface="Comic Sans MS" pitchFamily="66" charset="0"/>
                <a:ea typeface="Times New Roman" pitchFamily="18" charset="0"/>
                <a:cs typeface="Arial" pitchFamily="34" charset="0"/>
              </a:rPr>
              <a:t>..</a:t>
            </a:r>
            <a:endParaRPr lang="tr-TR" dirty="0">
              <a:solidFill>
                <a:schemeClr val="bg1">
                  <a:lumMod val="95000"/>
                  <a:lumOff val="5000"/>
                </a:schemeClr>
              </a:solidFill>
              <a:latin typeface="Arial" pitchFamily="34" charset="0"/>
              <a:cs typeface="Arial" pitchFamily="34" charset="0"/>
            </a:endParaRPr>
          </a:p>
        </p:txBody>
      </p:sp>
    </p:spTree>
    <p:extLst>
      <p:ext uri="{BB962C8B-B14F-4D97-AF65-F5344CB8AC3E}">
        <p14:creationId xmlns:p14="http://schemas.microsoft.com/office/powerpoint/2010/main" val="23195515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3" name="5 Başlık"/>
          <p:cNvSpPr txBox="1">
            <a:spLocks/>
          </p:cNvSpPr>
          <p:nvPr/>
        </p:nvSpPr>
        <p:spPr>
          <a:xfrm>
            <a:off x="876301" y="958851"/>
            <a:ext cx="11100707" cy="317500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a:solidFill>
                  <a:srgbClr val="FF0000"/>
                </a:solidFill>
                <a:latin typeface="Comic Sans MS" pitchFamily="66" charset="0"/>
                <a:ea typeface="Times New Roman" pitchFamily="18" charset="0"/>
                <a:cs typeface="Arial" pitchFamily="34" charset="0"/>
              </a:rPr>
              <a:t>SEBEPLERİ</a:t>
            </a:r>
            <a:endParaRPr lang="tr-TR" b="1" dirty="0">
              <a:solidFill>
                <a:srgbClr val="FF0000"/>
              </a:solidFill>
              <a:latin typeface="Comic Sans MS" pitchFamily="66" charset="0"/>
              <a:cs typeface="Arial" pitchFamily="34" charset="0"/>
            </a:endParaRPr>
          </a:p>
          <a:p>
            <a:pPr lvl="0"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-Krallık </a:t>
            </a:r>
            <a:r>
              <a:rPr lang="tr-TR" b="1" dirty="0">
                <a:solidFill>
                  <a:schemeClr val="bg1">
                    <a:lumMod val="95000"/>
                    <a:lumOff val="5000"/>
                  </a:schemeClr>
                </a:solidFill>
                <a:latin typeface="Comic Sans MS" pitchFamily="66" charset="0"/>
                <a:ea typeface="Times New Roman" pitchFamily="18" charset="0"/>
                <a:cs typeface="Arial" pitchFamily="34" charset="0"/>
              </a:rPr>
              <a:t>(monarşi)yönetiminin halka baskı yapması ve ülkeyi koyu bir mutlakıyetle yönetmeleri</a:t>
            </a:r>
            <a:endParaRPr lang="tr-TR" b="1" dirty="0">
              <a:solidFill>
                <a:schemeClr val="bg1">
                  <a:lumMod val="95000"/>
                  <a:lumOff val="5000"/>
                </a:schemeClr>
              </a:solidFill>
              <a:latin typeface="Comic Sans MS" pitchFamily="66" charset="0"/>
              <a:cs typeface="Arial" pitchFamily="34" charset="0"/>
            </a:endParaRPr>
          </a:p>
          <a:p>
            <a:pPr lvl="0" eaLnBrk="0" fontAlgn="base" hangingPunct="0">
              <a:spcBef>
                <a:spcPct val="0"/>
              </a:spcBef>
              <a:spcAft>
                <a:spcPct val="0"/>
              </a:spcAft>
            </a:pPr>
            <a:r>
              <a:rPr lang="tr-TR" b="1" dirty="0">
                <a:solidFill>
                  <a:schemeClr val="bg1">
                    <a:lumMod val="95000"/>
                    <a:lumOff val="5000"/>
                  </a:schemeClr>
                </a:solidFill>
                <a:latin typeface="Comic Sans MS" pitchFamily="66" charset="0"/>
                <a:ea typeface="Times New Roman" pitchFamily="18" charset="0"/>
                <a:cs typeface="Arial" pitchFamily="34" charset="0"/>
              </a:rPr>
              <a:t>-Fransız toplumunun bir birinden çok farklı sosyal </a:t>
            </a:r>
            <a:r>
              <a:rPr lang="tr-TR" b="1" dirty="0" smtClean="0">
                <a:solidFill>
                  <a:schemeClr val="bg1">
                    <a:lumMod val="95000"/>
                    <a:lumOff val="5000"/>
                  </a:schemeClr>
                </a:solidFill>
                <a:latin typeface="Comic Sans MS" pitchFamily="66" charset="0"/>
                <a:ea typeface="Times New Roman" pitchFamily="18" charset="0"/>
                <a:cs typeface="Arial" pitchFamily="34" charset="0"/>
              </a:rPr>
              <a:t>sınıflara:</a:t>
            </a:r>
          </a:p>
          <a:p>
            <a:pPr lvl="0" eaLnBrk="0" fontAlgn="base" hangingPunct="0">
              <a:spcBef>
                <a:spcPct val="0"/>
              </a:spcBef>
              <a:spcAft>
                <a:spcPct val="0"/>
              </a:spcAft>
            </a:pPr>
            <a:r>
              <a:rPr lang="tr-TR" b="1" dirty="0">
                <a:solidFill>
                  <a:schemeClr val="bg1">
                    <a:lumMod val="95000"/>
                    <a:lumOff val="5000"/>
                  </a:schemeClr>
                </a:solidFill>
                <a:latin typeface="Comic Sans MS" pitchFamily="66" charset="0"/>
                <a:ea typeface="Times New Roman" pitchFamily="18" charset="0"/>
                <a:cs typeface="Arial" pitchFamily="34" charset="0"/>
              </a:rPr>
              <a:t> </a:t>
            </a:r>
            <a:r>
              <a:rPr lang="tr-TR" b="1" dirty="0" smtClean="0">
                <a:solidFill>
                  <a:schemeClr val="bg1">
                    <a:lumMod val="95000"/>
                    <a:lumOff val="5000"/>
                  </a:schemeClr>
                </a:solidFill>
                <a:latin typeface="Comic Sans MS" pitchFamily="66" charset="0"/>
                <a:ea typeface="Times New Roman" pitchFamily="18" charset="0"/>
                <a:cs typeface="Arial" pitchFamily="34" charset="0"/>
              </a:rPr>
              <a:t>           </a:t>
            </a:r>
            <a:r>
              <a:rPr lang="tr-TR" b="1" dirty="0">
                <a:solidFill>
                  <a:srgbClr val="FF0000"/>
                </a:solidFill>
                <a:latin typeface="Comic Sans MS" pitchFamily="66" charset="0"/>
                <a:ea typeface="Times New Roman" pitchFamily="18" charset="0"/>
                <a:cs typeface="Arial" pitchFamily="34" charset="0"/>
              </a:rPr>
              <a:t>(soylular, rahipler, burjuvalar, köylüler)</a:t>
            </a:r>
            <a:r>
              <a:rPr lang="tr-TR" b="1" dirty="0">
                <a:solidFill>
                  <a:schemeClr val="bg1">
                    <a:lumMod val="95000"/>
                    <a:lumOff val="5000"/>
                  </a:schemeClr>
                </a:solidFill>
                <a:latin typeface="Comic Sans MS" pitchFamily="66" charset="0"/>
                <a:ea typeface="Times New Roman" pitchFamily="18" charset="0"/>
                <a:cs typeface="Arial" pitchFamily="34" charset="0"/>
              </a:rPr>
              <a:t>ayrılması ve bu sınıflar arasındaki mücadeleler en etkili sınıf burjuvalar oldu</a:t>
            </a:r>
            <a:endParaRPr lang="tr-TR" b="1" dirty="0">
              <a:solidFill>
                <a:schemeClr val="bg1">
                  <a:lumMod val="95000"/>
                  <a:lumOff val="5000"/>
                </a:schemeClr>
              </a:solidFill>
              <a:latin typeface="Comic Sans MS" pitchFamily="66" charset="0"/>
              <a:cs typeface="Arial" pitchFamily="34" charset="0"/>
            </a:endParaRPr>
          </a:p>
          <a:p>
            <a:pPr lvl="0" eaLnBrk="0" fontAlgn="base" hangingPunct="0">
              <a:spcBef>
                <a:spcPct val="0"/>
              </a:spcBef>
              <a:spcAft>
                <a:spcPct val="0"/>
              </a:spcAft>
            </a:pPr>
            <a:r>
              <a:rPr lang="tr-TR" b="1" dirty="0">
                <a:solidFill>
                  <a:schemeClr val="bg1">
                    <a:lumMod val="95000"/>
                    <a:lumOff val="5000"/>
                  </a:schemeClr>
                </a:solidFill>
                <a:latin typeface="Comic Sans MS" pitchFamily="66" charset="0"/>
                <a:ea typeface="Times New Roman" pitchFamily="18" charset="0"/>
                <a:cs typeface="Arial" pitchFamily="34" charset="0"/>
              </a:rPr>
              <a:t>-Maliyenin bozulması (kral ve soyluların lüks bir hayat yaşamalarına karşı halkın çok fakir olması ve vergilerinin ödeyememeleri)</a:t>
            </a:r>
            <a:endParaRPr lang="tr-TR" b="1" dirty="0">
              <a:solidFill>
                <a:schemeClr val="bg1">
                  <a:lumMod val="95000"/>
                  <a:lumOff val="5000"/>
                </a:schemeClr>
              </a:solidFill>
              <a:latin typeface="Comic Sans MS" pitchFamily="66" charset="0"/>
              <a:cs typeface="Arial" pitchFamily="34" charset="0"/>
            </a:endParaRPr>
          </a:p>
          <a:p>
            <a:pPr lvl="0" eaLnBrk="0" fontAlgn="base" hangingPunct="0">
              <a:spcBef>
                <a:spcPct val="0"/>
              </a:spcBef>
              <a:spcAft>
                <a:spcPct val="0"/>
              </a:spcAft>
            </a:pPr>
            <a:r>
              <a:rPr lang="tr-TR" b="1" i="1" dirty="0">
                <a:solidFill>
                  <a:schemeClr val="bg1">
                    <a:lumMod val="95000"/>
                    <a:lumOff val="5000"/>
                  </a:schemeClr>
                </a:solidFill>
                <a:latin typeface="Comic Sans MS" pitchFamily="66" charset="0"/>
                <a:ea typeface="Times New Roman" pitchFamily="18" charset="0"/>
                <a:cs typeface="Arial" pitchFamily="34" charset="0"/>
              </a:rPr>
              <a:t>-</a:t>
            </a:r>
            <a:r>
              <a:rPr lang="tr-TR" b="1" i="1" dirty="0">
                <a:solidFill>
                  <a:srgbClr val="FF0000"/>
                </a:solidFill>
                <a:latin typeface="Comic Sans MS" pitchFamily="66" charset="0"/>
                <a:ea typeface="Times New Roman" pitchFamily="18" charset="0"/>
                <a:cs typeface="Arial" pitchFamily="34" charset="0"/>
              </a:rPr>
              <a:t>MONTESKİYO-VOLTER-J.JAK </a:t>
            </a:r>
            <a:r>
              <a:rPr lang="tr-TR" b="1" i="1" dirty="0" smtClean="0">
                <a:solidFill>
                  <a:srgbClr val="FF0000"/>
                </a:solidFill>
                <a:latin typeface="Comic Sans MS" pitchFamily="66" charset="0"/>
                <a:ea typeface="Times New Roman" pitchFamily="18" charset="0"/>
                <a:cs typeface="Arial" pitchFamily="34" charset="0"/>
              </a:rPr>
              <a:t>RUSSO</a:t>
            </a:r>
            <a:r>
              <a:rPr lang="tr-TR" b="1" dirty="0" smtClean="0">
                <a:solidFill>
                  <a:schemeClr val="bg1">
                    <a:lumMod val="95000"/>
                    <a:lumOff val="5000"/>
                  </a:schemeClr>
                </a:solidFill>
                <a:latin typeface="Comic Sans MS" pitchFamily="66" charset="0"/>
                <a:ea typeface="Times New Roman" pitchFamily="18" charset="0"/>
                <a:cs typeface="Arial" pitchFamily="34" charset="0"/>
              </a:rPr>
              <a:t> gibi </a:t>
            </a:r>
            <a:r>
              <a:rPr lang="tr-TR" b="1" dirty="0">
                <a:solidFill>
                  <a:schemeClr val="bg1">
                    <a:lumMod val="95000"/>
                    <a:lumOff val="5000"/>
                  </a:schemeClr>
                </a:solidFill>
                <a:latin typeface="Comic Sans MS" pitchFamily="66" charset="0"/>
                <a:ea typeface="Times New Roman" pitchFamily="18" charset="0"/>
                <a:cs typeface="Arial" pitchFamily="34" charset="0"/>
              </a:rPr>
              <a:t>Fransız aydınlarının temel hak ve özgürlükler konusunda halkı etkilemeleri</a:t>
            </a:r>
            <a:endParaRPr lang="tr-TR" b="1" dirty="0">
              <a:solidFill>
                <a:schemeClr val="bg1">
                  <a:lumMod val="95000"/>
                  <a:lumOff val="5000"/>
                </a:schemeClr>
              </a:solidFill>
              <a:latin typeface="Comic Sans MS" pitchFamily="66" charset="0"/>
              <a:cs typeface="Arial" pitchFamily="34" charset="0"/>
            </a:endParaRPr>
          </a:p>
          <a:p>
            <a:pPr lvl="0" eaLnBrk="0" fontAlgn="base" hangingPunct="0">
              <a:spcBef>
                <a:spcPct val="0"/>
              </a:spcBef>
              <a:spcAft>
                <a:spcPct val="0"/>
              </a:spcAft>
            </a:pPr>
            <a:r>
              <a:rPr lang="tr-TR" b="1" dirty="0" smtClean="0">
                <a:solidFill>
                  <a:schemeClr val="bg1">
                    <a:lumMod val="95000"/>
                    <a:lumOff val="5000"/>
                  </a:schemeClr>
                </a:solidFill>
                <a:latin typeface="Comic Sans MS" pitchFamily="66" charset="0"/>
                <a:ea typeface="Times New Roman" pitchFamily="18" charset="0"/>
                <a:cs typeface="Arial" pitchFamily="34" charset="0"/>
              </a:rPr>
              <a:t> -</a:t>
            </a:r>
            <a:r>
              <a:rPr lang="tr-TR" b="1" dirty="0">
                <a:solidFill>
                  <a:schemeClr val="bg1">
                    <a:lumMod val="95000"/>
                    <a:lumOff val="5000"/>
                  </a:schemeClr>
                </a:solidFill>
                <a:latin typeface="Comic Sans MS" pitchFamily="66" charset="0"/>
                <a:ea typeface="Times New Roman" pitchFamily="18" charset="0"/>
                <a:cs typeface="Arial" pitchFamily="34" charset="0"/>
              </a:rPr>
              <a:t>Yedi yıl savaşlarında yenik çıkan Fransa’nın halka yeni vergiler koyarak maliyeyi düzeltmeye çalışması.</a:t>
            </a:r>
            <a:endParaRPr lang="tr-TR" b="1" dirty="0">
              <a:solidFill>
                <a:schemeClr val="bg1">
                  <a:lumMod val="95000"/>
                  <a:lumOff val="5000"/>
                </a:schemeClr>
              </a:solidFill>
              <a:latin typeface="Comic Sans MS" pitchFamily="66" charset="0"/>
              <a:cs typeface="Arial" pitchFamily="34" charset="0"/>
            </a:endParaRPr>
          </a:p>
        </p:txBody>
      </p:sp>
      <p:sp>
        <p:nvSpPr>
          <p:cNvPr id="17" name="Dolu Çerçeve 16"/>
          <p:cNvSpPr/>
          <p:nvPr/>
        </p:nvSpPr>
        <p:spPr>
          <a:xfrm>
            <a:off x="876301" y="295978"/>
            <a:ext cx="329564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c.Fransız İhtilali 1789</a:t>
            </a:r>
            <a:endParaRPr lang="tr-TR" sz="2400" b="1" dirty="0">
              <a:solidFill>
                <a:schemeClr val="tx1"/>
              </a:solidFill>
            </a:endParaRPr>
          </a:p>
        </p:txBody>
      </p:sp>
    </p:spTree>
    <p:extLst>
      <p:ext uri="{BB962C8B-B14F-4D97-AF65-F5344CB8AC3E}">
        <p14:creationId xmlns:p14="http://schemas.microsoft.com/office/powerpoint/2010/main" val="982801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3" name="5 Başlık"/>
          <p:cNvSpPr txBox="1">
            <a:spLocks/>
          </p:cNvSpPr>
          <p:nvPr/>
        </p:nvSpPr>
        <p:spPr>
          <a:xfrm>
            <a:off x="876301" y="958850"/>
            <a:ext cx="11100707" cy="2022475"/>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a:solidFill>
                  <a:schemeClr val="bg1">
                    <a:lumMod val="95000"/>
                    <a:lumOff val="5000"/>
                  </a:schemeClr>
                </a:solidFill>
                <a:latin typeface="Comic Sans MS" pitchFamily="66" charset="0"/>
                <a:ea typeface="Times New Roman" pitchFamily="18" charset="0"/>
                <a:cs typeface="Arial" pitchFamily="34" charset="0"/>
              </a:rPr>
              <a:t>Fransa milli meclisi </a:t>
            </a:r>
            <a:r>
              <a:rPr lang="tr-TR" b="1" dirty="0">
                <a:solidFill>
                  <a:srgbClr val="FF0000"/>
                </a:solidFill>
                <a:latin typeface="Comic Sans MS" pitchFamily="66" charset="0"/>
                <a:ea typeface="Times New Roman" pitchFamily="18" charset="0"/>
                <a:cs typeface="Arial" pitchFamily="34" charset="0"/>
              </a:rPr>
              <a:t>Etajenero</a:t>
            </a:r>
            <a:r>
              <a:rPr lang="tr-TR" b="1" dirty="0">
                <a:solidFill>
                  <a:schemeClr val="bg1">
                    <a:lumMod val="95000"/>
                    <a:lumOff val="5000"/>
                  </a:schemeClr>
                </a:solidFill>
                <a:latin typeface="Comic Sans MS" pitchFamily="66" charset="0"/>
                <a:ea typeface="Times New Roman" pitchFamily="18" charset="0"/>
                <a:cs typeface="Arial" pitchFamily="34" charset="0"/>
              </a:rPr>
              <a:t> kral tarafından toplantıya çağrılmış ve yeni vergilerin görüşülmesi istenmiştir. Bu görüşmeler soylular ile halk temsilcileri arasında anlaşmazlık yaşanmasına neden oldu. Halk tarafından oluşturulan Kurucu Meclisin çalışmalarının Kral tarafından güç kullanılarak dağıtılmaya çalışılması bir halk ayaklanmasına neden oldu. Halk ayaklanarak, siyasal hükümlülerin hapsedildikleri </a:t>
            </a:r>
            <a:r>
              <a:rPr lang="tr-TR" b="1" i="1" u="sng" dirty="0">
                <a:solidFill>
                  <a:srgbClr val="FF0000"/>
                </a:solidFill>
                <a:latin typeface="Comic Sans MS" pitchFamily="66" charset="0"/>
                <a:ea typeface="Times New Roman" pitchFamily="18" charset="0"/>
                <a:cs typeface="Arial" pitchFamily="34" charset="0"/>
              </a:rPr>
              <a:t>"</a:t>
            </a:r>
            <a:r>
              <a:rPr lang="tr-TR" b="1" i="1" u="sng" dirty="0" err="1">
                <a:solidFill>
                  <a:srgbClr val="FF0000"/>
                </a:solidFill>
                <a:latin typeface="Comic Sans MS" pitchFamily="66" charset="0"/>
                <a:ea typeface="Times New Roman" pitchFamily="18" charset="0"/>
                <a:cs typeface="Arial" pitchFamily="34" charset="0"/>
              </a:rPr>
              <a:t>Bastil</a:t>
            </a:r>
            <a:r>
              <a:rPr lang="tr-TR" b="1" i="1" u="sng" dirty="0">
                <a:solidFill>
                  <a:srgbClr val="FF0000"/>
                </a:solidFill>
                <a:latin typeface="Comic Sans MS" pitchFamily="66" charset="0"/>
                <a:ea typeface="Times New Roman" pitchFamily="18" charset="0"/>
                <a:cs typeface="Arial" pitchFamily="34" charset="0"/>
              </a:rPr>
              <a:t> Hapishanesi"</a:t>
            </a:r>
            <a:r>
              <a:rPr lang="tr-TR" b="1" dirty="0">
                <a:solidFill>
                  <a:srgbClr val="FF0000"/>
                </a:solidFill>
                <a:latin typeface="Comic Sans MS" pitchFamily="66" charset="0"/>
                <a:ea typeface="Times New Roman" pitchFamily="18" charset="0"/>
                <a:cs typeface="Arial" pitchFamily="34" charset="0"/>
              </a:rPr>
              <a:t> </a:t>
            </a:r>
            <a:r>
              <a:rPr lang="tr-TR" b="1" dirty="0" err="1">
                <a:solidFill>
                  <a:schemeClr val="bg1">
                    <a:lumMod val="95000"/>
                    <a:lumOff val="5000"/>
                  </a:schemeClr>
                </a:solidFill>
                <a:latin typeface="Comic Sans MS" pitchFamily="66" charset="0"/>
                <a:ea typeface="Times New Roman" pitchFamily="18" charset="0"/>
                <a:cs typeface="Arial" pitchFamily="34" charset="0"/>
              </a:rPr>
              <a:t>ni</a:t>
            </a:r>
            <a:r>
              <a:rPr lang="tr-TR" b="1" dirty="0">
                <a:solidFill>
                  <a:schemeClr val="bg1">
                    <a:lumMod val="95000"/>
                    <a:lumOff val="5000"/>
                  </a:schemeClr>
                </a:solidFill>
                <a:latin typeface="Comic Sans MS" pitchFamily="66" charset="0"/>
                <a:ea typeface="Times New Roman" pitchFamily="18" charset="0"/>
                <a:cs typeface="Arial" pitchFamily="34" charset="0"/>
              </a:rPr>
              <a:t> basmıştır. Hükümlüleri kurtardıktan sonra hapishaneyi yakmış, yıkmıştır. ( 14 Temmuz 1789 )</a:t>
            </a:r>
            <a:br>
              <a:rPr lang="tr-TR" b="1" dirty="0">
                <a:solidFill>
                  <a:schemeClr val="bg1">
                    <a:lumMod val="95000"/>
                    <a:lumOff val="5000"/>
                  </a:schemeClr>
                </a:solidFill>
                <a:latin typeface="Comic Sans MS" pitchFamily="66" charset="0"/>
                <a:ea typeface="Times New Roman" pitchFamily="18" charset="0"/>
                <a:cs typeface="Arial" pitchFamily="34" charset="0"/>
              </a:rPr>
            </a:br>
            <a:r>
              <a:rPr lang="tr-TR" b="1" dirty="0">
                <a:solidFill>
                  <a:schemeClr val="bg1">
                    <a:lumMod val="95000"/>
                    <a:lumOff val="5000"/>
                  </a:schemeClr>
                </a:solidFill>
                <a:latin typeface="Comic Sans MS" pitchFamily="66" charset="0"/>
                <a:ea typeface="Times New Roman" pitchFamily="18" charset="0"/>
                <a:cs typeface="Arial" pitchFamily="34" charset="0"/>
              </a:rPr>
              <a:t>        Bu olaydan sonra Fransız halkı silahlanmış ve İhtilale </a:t>
            </a:r>
            <a:r>
              <a:rPr lang="tr-TR" b="1" dirty="0" smtClean="0">
                <a:solidFill>
                  <a:schemeClr val="bg1">
                    <a:lumMod val="95000"/>
                    <a:lumOff val="5000"/>
                  </a:schemeClr>
                </a:solidFill>
                <a:latin typeface="Comic Sans MS" pitchFamily="66" charset="0"/>
                <a:ea typeface="Times New Roman" pitchFamily="18" charset="0"/>
                <a:cs typeface="Arial" pitchFamily="34" charset="0"/>
              </a:rPr>
              <a:t>katılmıştır.</a:t>
            </a:r>
            <a:endParaRPr lang="tr-TR" b="1" dirty="0">
              <a:solidFill>
                <a:schemeClr val="bg1">
                  <a:lumMod val="95000"/>
                  <a:lumOff val="5000"/>
                </a:schemeClr>
              </a:solidFill>
              <a:latin typeface="Comic Sans MS" pitchFamily="66" charset="0"/>
              <a:cs typeface="Arial" pitchFamily="34" charset="0"/>
            </a:endParaRPr>
          </a:p>
        </p:txBody>
      </p:sp>
      <p:sp>
        <p:nvSpPr>
          <p:cNvPr id="17" name="Dolu Çerçeve 16"/>
          <p:cNvSpPr/>
          <p:nvPr/>
        </p:nvSpPr>
        <p:spPr>
          <a:xfrm>
            <a:off x="876301" y="295978"/>
            <a:ext cx="329564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c.Fransız İhtilali 1789</a:t>
            </a:r>
            <a:endParaRPr lang="tr-TR" sz="2400" b="1" dirty="0">
              <a:solidFill>
                <a:schemeClr val="tx1"/>
              </a:solidFill>
            </a:endParaRPr>
          </a:p>
        </p:txBody>
      </p:sp>
      <p:pic>
        <p:nvPicPr>
          <p:cNvPr id="6" name="Picture 2" descr="C:\Users\YUSUF KEREM DUMAN\Desktop\gfgfgf.JPG"/>
          <p:cNvPicPr>
            <a:picLocks noChangeAspect="1" noChangeArrowheads="1"/>
          </p:cNvPicPr>
          <p:nvPr/>
        </p:nvPicPr>
        <p:blipFill>
          <a:blip r:embed="rId2"/>
          <a:srcRect/>
          <a:stretch>
            <a:fillRect/>
          </a:stretch>
        </p:blipFill>
        <p:spPr bwMode="auto">
          <a:xfrm>
            <a:off x="1457325" y="3116670"/>
            <a:ext cx="9784080" cy="3531877"/>
          </a:xfrm>
          <a:prstGeom prst="rect">
            <a:avLst/>
          </a:prstGeom>
          <a:noFill/>
        </p:spPr>
      </p:pic>
    </p:spTree>
    <p:extLst>
      <p:ext uri="{BB962C8B-B14F-4D97-AF65-F5344CB8AC3E}">
        <p14:creationId xmlns:p14="http://schemas.microsoft.com/office/powerpoint/2010/main" val="4497366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5 Başlık"/>
          <p:cNvSpPr txBox="1">
            <a:spLocks/>
          </p:cNvSpPr>
          <p:nvPr/>
        </p:nvSpPr>
        <p:spPr>
          <a:xfrm>
            <a:off x="274320" y="1005834"/>
            <a:ext cx="2202180" cy="381002"/>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ea typeface="Times New Roman" pitchFamily="18" charset="0"/>
                <a:cs typeface="Arial" pitchFamily="34" charset="0"/>
              </a:rPr>
              <a:t>Milliyetçilik</a:t>
            </a:r>
            <a:endParaRPr lang="tr-TR" sz="2000" b="1" dirty="0">
              <a:solidFill>
                <a:schemeClr val="bg1"/>
              </a:solidFill>
              <a:latin typeface="Comic Sans MS" pitchFamily="66" charset="0"/>
              <a:cs typeface="Arial" pitchFamily="34" charset="0"/>
            </a:endParaRPr>
          </a:p>
        </p:txBody>
      </p:sp>
      <p:sp>
        <p:nvSpPr>
          <p:cNvPr id="4" name="5 Başlık"/>
          <p:cNvSpPr txBox="1">
            <a:spLocks/>
          </p:cNvSpPr>
          <p:nvPr/>
        </p:nvSpPr>
        <p:spPr>
          <a:xfrm>
            <a:off x="2476500" y="267157"/>
            <a:ext cx="5189220" cy="533093"/>
          </a:xfrm>
          <a:prstGeom prst="rect">
            <a:avLst/>
          </a:prstGeom>
          <a:solidFill>
            <a:srgbClr val="00B05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300" b="1" dirty="0" smtClean="0">
                <a:solidFill>
                  <a:srgbClr val="000000"/>
                </a:solidFill>
                <a:latin typeface="Comic Sans MS" pitchFamily="66" charset="0"/>
                <a:cs typeface="Times New Roman" pitchFamily="18" charset="0"/>
              </a:rPr>
              <a:t> </a:t>
            </a:r>
            <a:r>
              <a:rPr lang="tr-TR" sz="2800" b="1" dirty="0" smtClean="0">
                <a:solidFill>
                  <a:srgbClr val="000000"/>
                </a:solidFill>
                <a:latin typeface="Comic Sans MS" pitchFamily="66" charset="0"/>
                <a:cs typeface="Times New Roman" pitchFamily="18" charset="0"/>
              </a:rPr>
              <a:t>Fransız İhtilalinin Sonuçları</a:t>
            </a:r>
            <a:endParaRPr lang="tr-TR" sz="2800" b="1" dirty="0">
              <a:solidFill>
                <a:prstClr val="white"/>
              </a:solidFill>
              <a:latin typeface="Comic Sans MS" pitchFamily="66" charset="0"/>
            </a:endParaRPr>
          </a:p>
        </p:txBody>
      </p:sp>
      <p:sp>
        <p:nvSpPr>
          <p:cNvPr id="13" name="5 Başlık"/>
          <p:cNvSpPr txBox="1">
            <a:spLocks/>
          </p:cNvSpPr>
          <p:nvPr/>
        </p:nvSpPr>
        <p:spPr>
          <a:xfrm>
            <a:off x="1718310" y="5380021"/>
            <a:ext cx="7151370" cy="533093"/>
          </a:xfrm>
          <a:prstGeom prst="rect">
            <a:avLst/>
          </a:prstGeom>
          <a:solidFill>
            <a:srgbClr val="00B0F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300" b="1" dirty="0" smtClean="0">
                <a:solidFill>
                  <a:srgbClr val="000000"/>
                </a:solidFill>
                <a:latin typeface="Comic Sans MS" pitchFamily="66" charset="0"/>
                <a:cs typeface="Times New Roman" pitchFamily="18" charset="0"/>
              </a:rPr>
              <a:t> </a:t>
            </a:r>
            <a:r>
              <a:rPr lang="tr-TR" sz="2800" b="1" dirty="0" smtClean="0">
                <a:solidFill>
                  <a:srgbClr val="000000"/>
                </a:solidFill>
                <a:latin typeface="Comic Sans MS" pitchFamily="66" charset="0"/>
                <a:cs typeface="Times New Roman" pitchFamily="18" charset="0"/>
              </a:rPr>
              <a:t>Yeni Çağ sona erdi. Yakın Çağ başladı.</a:t>
            </a:r>
            <a:endParaRPr lang="tr-TR" sz="2800" b="1" dirty="0">
              <a:solidFill>
                <a:prstClr val="white"/>
              </a:solidFill>
              <a:latin typeface="Comic Sans MS" pitchFamily="66" charset="0"/>
            </a:endParaRPr>
          </a:p>
        </p:txBody>
      </p:sp>
      <p:sp>
        <p:nvSpPr>
          <p:cNvPr id="14" name="5 Başlık"/>
          <p:cNvSpPr txBox="1">
            <a:spLocks/>
          </p:cNvSpPr>
          <p:nvPr/>
        </p:nvSpPr>
        <p:spPr>
          <a:xfrm>
            <a:off x="274320" y="1371598"/>
            <a:ext cx="2202180" cy="381002"/>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ea typeface="Times New Roman" pitchFamily="18" charset="0"/>
                <a:cs typeface="Arial" pitchFamily="34" charset="0"/>
              </a:rPr>
              <a:t>Demokrasi	</a:t>
            </a:r>
            <a:endParaRPr lang="tr-TR" sz="2000" b="1" dirty="0">
              <a:solidFill>
                <a:schemeClr val="bg1"/>
              </a:solidFill>
              <a:latin typeface="Comic Sans MS" pitchFamily="66" charset="0"/>
              <a:cs typeface="Arial" pitchFamily="34" charset="0"/>
            </a:endParaRPr>
          </a:p>
        </p:txBody>
      </p:sp>
      <p:sp>
        <p:nvSpPr>
          <p:cNvPr id="15" name="5 Başlık"/>
          <p:cNvSpPr txBox="1">
            <a:spLocks/>
          </p:cNvSpPr>
          <p:nvPr/>
        </p:nvSpPr>
        <p:spPr>
          <a:xfrm>
            <a:off x="274320" y="1752598"/>
            <a:ext cx="2202180" cy="381002"/>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ea typeface="Times New Roman" pitchFamily="18" charset="0"/>
                <a:cs typeface="Arial" pitchFamily="34" charset="0"/>
              </a:rPr>
              <a:t>Laiklik</a:t>
            </a:r>
            <a:endParaRPr lang="tr-TR" sz="2000" b="1" dirty="0">
              <a:solidFill>
                <a:schemeClr val="bg1"/>
              </a:solidFill>
              <a:latin typeface="Comic Sans MS" pitchFamily="66" charset="0"/>
              <a:cs typeface="Arial" pitchFamily="34" charset="0"/>
            </a:endParaRPr>
          </a:p>
        </p:txBody>
      </p:sp>
      <p:sp>
        <p:nvSpPr>
          <p:cNvPr id="16" name="5 Başlık"/>
          <p:cNvSpPr txBox="1">
            <a:spLocks/>
          </p:cNvSpPr>
          <p:nvPr/>
        </p:nvSpPr>
        <p:spPr>
          <a:xfrm>
            <a:off x="278130" y="2148838"/>
            <a:ext cx="2202180" cy="381002"/>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ea typeface="Times New Roman" pitchFamily="18" charset="0"/>
                <a:cs typeface="Arial" pitchFamily="34" charset="0"/>
              </a:rPr>
              <a:t>Eşitlik</a:t>
            </a:r>
            <a:endParaRPr lang="tr-TR" sz="2000" b="1" dirty="0">
              <a:solidFill>
                <a:schemeClr val="bg1"/>
              </a:solidFill>
              <a:latin typeface="Comic Sans MS" pitchFamily="66" charset="0"/>
              <a:cs typeface="Arial" pitchFamily="34" charset="0"/>
            </a:endParaRPr>
          </a:p>
        </p:txBody>
      </p:sp>
      <p:sp>
        <p:nvSpPr>
          <p:cNvPr id="17" name="5 Başlık"/>
          <p:cNvSpPr txBox="1">
            <a:spLocks/>
          </p:cNvSpPr>
          <p:nvPr/>
        </p:nvSpPr>
        <p:spPr>
          <a:xfrm>
            <a:off x="278130" y="2529840"/>
            <a:ext cx="2202180" cy="381002"/>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ea typeface="Times New Roman" pitchFamily="18" charset="0"/>
                <a:cs typeface="Arial" pitchFamily="34" charset="0"/>
              </a:rPr>
              <a:t>Adalet</a:t>
            </a:r>
            <a:endParaRPr lang="tr-TR" sz="2000" b="1" dirty="0">
              <a:solidFill>
                <a:schemeClr val="bg1"/>
              </a:solidFill>
              <a:latin typeface="Comic Sans MS" pitchFamily="66" charset="0"/>
              <a:cs typeface="Arial" pitchFamily="34" charset="0"/>
            </a:endParaRPr>
          </a:p>
        </p:txBody>
      </p:sp>
      <p:sp>
        <p:nvSpPr>
          <p:cNvPr id="18" name="5 Başlık"/>
          <p:cNvSpPr txBox="1">
            <a:spLocks/>
          </p:cNvSpPr>
          <p:nvPr/>
        </p:nvSpPr>
        <p:spPr>
          <a:xfrm>
            <a:off x="274320" y="2880362"/>
            <a:ext cx="2202180" cy="381002"/>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ea typeface="Times New Roman" pitchFamily="18" charset="0"/>
                <a:cs typeface="Arial" pitchFamily="34" charset="0"/>
              </a:rPr>
              <a:t>Özgürlük</a:t>
            </a:r>
            <a:endParaRPr lang="tr-TR" sz="2000" b="1" dirty="0">
              <a:solidFill>
                <a:schemeClr val="bg1"/>
              </a:solidFill>
              <a:latin typeface="Comic Sans MS" pitchFamily="66" charset="0"/>
              <a:cs typeface="Arial" pitchFamily="34" charset="0"/>
            </a:endParaRPr>
          </a:p>
        </p:txBody>
      </p:sp>
      <p:sp>
        <p:nvSpPr>
          <p:cNvPr id="19" name="5 Başlık"/>
          <p:cNvSpPr txBox="1">
            <a:spLocks/>
          </p:cNvSpPr>
          <p:nvPr/>
        </p:nvSpPr>
        <p:spPr>
          <a:xfrm>
            <a:off x="274320" y="3261364"/>
            <a:ext cx="2202180" cy="381002"/>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ea typeface="Times New Roman" pitchFamily="18" charset="0"/>
                <a:cs typeface="Arial" pitchFamily="34" charset="0"/>
              </a:rPr>
              <a:t>Ulusal Egemenlik</a:t>
            </a:r>
            <a:endParaRPr lang="tr-TR" sz="2000" b="1" dirty="0">
              <a:solidFill>
                <a:schemeClr val="bg1"/>
              </a:solidFill>
              <a:latin typeface="Comic Sans MS" pitchFamily="66" charset="0"/>
              <a:cs typeface="Arial" pitchFamily="34" charset="0"/>
            </a:endParaRPr>
          </a:p>
        </p:txBody>
      </p:sp>
      <p:sp>
        <p:nvSpPr>
          <p:cNvPr id="20" name="5 Başlık"/>
          <p:cNvSpPr txBox="1">
            <a:spLocks/>
          </p:cNvSpPr>
          <p:nvPr/>
        </p:nvSpPr>
        <p:spPr>
          <a:xfrm>
            <a:off x="278130" y="3596664"/>
            <a:ext cx="2202180" cy="381002"/>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ea typeface="Times New Roman" pitchFamily="18" charset="0"/>
                <a:cs typeface="Arial" pitchFamily="34" charset="0"/>
              </a:rPr>
              <a:t>Kardeşlik</a:t>
            </a:r>
            <a:endParaRPr lang="tr-TR" sz="2000" b="1" dirty="0">
              <a:solidFill>
                <a:schemeClr val="bg1"/>
              </a:solidFill>
              <a:latin typeface="Comic Sans MS" pitchFamily="66" charset="0"/>
              <a:cs typeface="Arial" pitchFamily="34" charset="0"/>
            </a:endParaRPr>
          </a:p>
        </p:txBody>
      </p:sp>
      <p:sp>
        <p:nvSpPr>
          <p:cNvPr id="21" name="5 Başlık"/>
          <p:cNvSpPr txBox="1">
            <a:spLocks/>
          </p:cNvSpPr>
          <p:nvPr/>
        </p:nvSpPr>
        <p:spPr>
          <a:xfrm>
            <a:off x="274320" y="3977666"/>
            <a:ext cx="2529840" cy="381002"/>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ea typeface="Times New Roman" pitchFamily="18" charset="0"/>
                <a:cs typeface="Arial" pitchFamily="34" charset="0"/>
              </a:rPr>
              <a:t>Anayasal Yönetim</a:t>
            </a:r>
            <a:endParaRPr lang="tr-TR" sz="2000" b="1" dirty="0">
              <a:solidFill>
                <a:schemeClr val="bg1"/>
              </a:solidFill>
              <a:latin typeface="Comic Sans MS" pitchFamily="66" charset="0"/>
              <a:cs typeface="Arial" pitchFamily="34" charset="0"/>
            </a:endParaRPr>
          </a:p>
        </p:txBody>
      </p:sp>
      <p:sp>
        <p:nvSpPr>
          <p:cNvPr id="22" name="5 Başlık"/>
          <p:cNvSpPr txBox="1">
            <a:spLocks/>
          </p:cNvSpPr>
          <p:nvPr/>
        </p:nvSpPr>
        <p:spPr>
          <a:xfrm>
            <a:off x="274320" y="4358668"/>
            <a:ext cx="2987040" cy="381002"/>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ea typeface="Times New Roman" pitchFamily="18" charset="0"/>
                <a:cs typeface="Arial" pitchFamily="34" charset="0"/>
              </a:rPr>
              <a:t>İnsan Hakları Bildirisi</a:t>
            </a:r>
            <a:endParaRPr lang="tr-TR" sz="2000" b="1" dirty="0">
              <a:solidFill>
                <a:schemeClr val="bg1"/>
              </a:solidFill>
              <a:latin typeface="Comic Sans MS" pitchFamily="66" charset="0"/>
              <a:cs typeface="Arial" pitchFamily="34" charset="0"/>
            </a:endParaRPr>
          </a:p>
        </p:txBody>
      </p:sp>
      <p:sp>
        <p:nvSpPr>
          <p:cNvPr id="23" name="5 Başlık"/>
          <p:cNvSpPr txBox="1">
            <a:spLocks/>
          </p:cNvSpPr>
          <p:nvPr/>
        </p:nvSpPr>
        <p:spPr>
          <a:xfrm>
            <a:off x="2480310" y="1005834"/>
            <a:ext cx="5185410" cy="381002"/>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ea typeface="Times New Roman" pitchFamily="18" charset="0"/>
                <a:cs typeface="Arial" pitchFamily="34" charset="0"/>
              </a:rPr>
              <a:t>İmparatorluklar yıktı.</a:t>
            </a:r>
            <a:endParaRPr lang="tr-TR" sz="2000" b="1" dirty="0">
              <a:solidFill>
                <a:schemeClr val="bg1"/>
              </a:solidFill>
              <a:latin typeface="Comic Sans MS" pitchFamily="66" charset="0"/>
              <a:cs typeface="Arial" pitchFamily="34" charset="0"/>
            </a:endParaRPr>
          </a:p>
        </p:txBody>
      </p:sp>
      <p:sp>
        <p:nvSpPr>
          <p:cNvPr id="24" name="5 Başlık"/>
          <p:cNvSpPr txBox="1">
            <a:spLocks/>
          </p:cNvSpPr>
          <p:nvPr/>
        </p:nvSpPr>
        <p:spPr>
          <a:xfrm>
            <a:off x="2476500" y="1341110"/>
            <a:ext cx="5189220" cy="381002"/>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ea typeface="Times New Roman" pitchFamily="18" charset="0"/>
                <a:cs typeface="Arial" pitchFamily="34" charset="0"/>
              </a:rPr>
              <a:t>Mutlak Monarşileri yıktı.</a:t>
            </a:r>
            <a:endParaRPr lang="tr-TR" sz="2000" b="1" dirty="0">
              <a:solidFill>
                <a:schemeClr val="bg1"/>
              </a:solidFill>
              <a:latin typeface="Comic Sans MS" pitchFamily="66" charset="0"/>
              <a:cs typeface="Arial" pitchFamily="34" charset="0"/>
            </a:endParaRPr>
          </a:p>
        </p:txBody>
      </p:sp>
      <p:sp>
        <p:nvSpPr>
          <p:cNvPr id="25" name="5 Başlık"/>
          <p:cNvSpPr txBox="1">
            <a:spLocks/>
          </p:cNvSpPr>
          <p:nvPr/>
        </p:nvSpPr>
        <p:spPr>
          <a:xfrm>
            <a:off x="2476500" y="1706872"/>
            <a:ext cx="5189220" cy="381002"/>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ea typeface="Times New Roman" pitchFamily="18" charset="0"/>
                <a:cs typeface="Arial" pitchFamily="34" charset="0"/>
              </a:rPr>
              <a:t>Teokratik yönetimleri yıktı.</a:t>
            </a:r>
            <a:endParaRPr lang="tr-TR" sz="2000" b="1" dirty="0">
              <a:solidFill>
                <a:schemeClr val="bg1"/>
              </a:solidFill>
              <a:latin typeface="Comic Sans MS" pitchFamily="66" charset="0"/>
              <a:cs typeface="Arial" pitchFamily="34" charset="0"/>
            </a:endParaRPr>
          </a:p>
        </p:txBody>
      </p:sp>
      <p:sp>
        <p:nvSpPr>
          <p:cNvPr id="26" name="5 Başlık"/>
          <p:cNvSpPr txBox="1">
            <a:spLocks/>
          </p:cNvSpPr>
          <p:nvPr/>
        </p:nvSpPr>
        <p:spPr>
          <a:xfrm>
            <a:off x="2476500" y="2087874"/>
            <a:ext cx="5189220" cy="381002"/>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ea typeface="Times New Roman" pitchFamily="18" charset="0"/>
                <a:cs typeface="Arial" pitchFamily="34" charset="0"/>
              </a:rPr>
              <a:t>Aristokratik yönetimleri yıktı.</a:t>
            </a:r>
            <a:endParaRPr lang="tr-TR" sz="2000" b="1" dirty="0">
              <a:solidFill>
                <a:schemeClr val="bg1"/>
              </a:solidFill>
              <a:latin typeface="Comic Sans MS" pitchFamily="66" charset="0"/>
              <a:cs typeface="Arial" pitchFamily="34" charset="0"/>
            </a:endParaRPr>
          </a:p>
        </p:txBody>
      </p:sp>
      <p:sp>
        <p:nvSpPr>
          <p:cNvPr id="27" name="5 Başlık"/>
          <p:cNvSpPr txBox="1">
            <a:spLocks/>
          </p:cNvSpPr>
          <p:nvPr/>
        </p:nvSpPr>
        <p:spPr>
          <a:xfrm>
            <a:off x="2476500" y="2453636"/>
            <a:ext cx="5189220" cy="381002"/>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ea typeface="Times New Roman" pitchFamily="18" charset="0"/>
                <a:cs typeface="Arial" pitchFamily="34" charset="0"/>
              </a:rPr>
              <a:t>Hukuk üstünlüğü anlayışını getirdi.</a:t>
            </a:r>
            <a:endParaRPr lang="tr-TR" sz="2000" b="1" dirty="0">
              <a:solidFill>
                <a:schemeClr val="bg1"/>
              </a:solidFill>
              <a:latin typeface="Comic Sans MS" pitchFamily="66" charset="0"/>
              <a:cs typeface="Arial" pitchFamily="34" charset="0"/>
            </a:endParaRPr>
          </a:p>
        </p:txBody>
      </p:sp>
      <p:sp>
        <p:nvSpPr>
          <p:cNvPr id="28" name="5 Başlık"/>
          <p:cNvSpPr txBox="1">
            <a:spLocks/>
          </p:cNvSpPr>
          <p:nvPr/>
        </p:nvSpPr>
        <p:spPr>
          <a:xfrm>
            <a:off x="2480310" y="2819400"/>
            <a:ext cx="5185410" cy="381002"/>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ea typeface="Times New Roman" pitchFamily="18" charset="0"/>
                <a:cs typeface="Arial" pitchFamily="34" charset="0"/>
              </a:rPr>
              <a:t>Köleliği kaldırdı.</a:t>
            </a:r>
            <a:endParaRPr lang="tr-TR" sz="2000" b="1" dirty="0">
              <a:solidFill>
                <a:schemeClr val="bg1"/>
              </a:solidFill>
              <a:latin typeface="Comic Sans MS" pitchFamily="66" charset="0"/>
              <a:cs typeface="Arial" pitchFamily="34" charset="0"/>
            </a:endParaRPr>
          </a:p>
        </p:txBody>
      </p:sp>
      <p:sp>
        <p:nvSpPr>
          <p:cNvPr id="29" name="5 Başlık"/>
          <p:cNvSpPr txBox="1">
            <a:spLocks/>
          </p:cNvSpPr>
          <p:nvPr/>
        </p:nvSpPr>
        <p:spPr>
          <a:xfrm>
            <a:off x="2476500" y="3215662"/>
            <a:ext cx="5189220" cy="381002"/>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ea typeface="Times New Roman" pitchFamily="18" charset="0"/>
                <a:cs typeface="Arial" pitchFamily="34" charset="0"/>
              </a:rPr>
              <a:t>Cumhuriyet rejimlerini doğurdu.</a:t>
            </a:r>
            <a:endParaRPr lang="tr-TR" sz="2000" b="1" dirty="0">
              <a:solidFill>
                <a:schemeClr val="bg1"/>
              </a:solidFill>
              <a:latin typeface="Comic Sans MS" pitchFamily="66" charset="0"/>
              <a:cs typeface="Arial" pitchFamily="34" charset="0"/>
            </a:endParaRPr>
          </a:p>
        </p:txBody>
      </p:sp>
      <p:sp>
        <p:nvSpPr>
          <p:cNvPr id="30" name="5 Başlık"/>
          <p:cNvSpPr txBox="1">
            <a:spLocks/>
          </p:cNvSpPr>
          <p:nvPr/>
        </p:nvSpPr>
        <p:spPr>
          <a:xfrm>
            <a:off x="2480310" y="3581418"/>
            <a:ext cx="5185410" cy="381002"/>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ea typeface="Times New Roman" pitchFamily="18" charset="0"/>
                <a:cs typeface="Arial" pitchFamily="34" charset="0"/>
              </a:rPr>
              <a:t>Irk,renk,din ayrımı kaldırıldı.</a:t>
            </a:r>
            <a:endParaRPr lang="tr-TR" sz="2000" b="1" dirty="0">
              <a:solidFill>
                <a:schemeClr val="bg1"/>
              </a:solidFill>
              <a:latin typeface="Comic Sans MS" pitchFamily="66" charset="0"/>
              <a:cs typeface="Arial" pitchFamily="34" charset="0"/>
            </a:endParaRPr>
          </a:p>
        </p:txBody>
      </p:sp>
      <p:sp>
        <p:nvSpPr>
          <p:cNvPr id="31" name="5 Başlık"/>
          <p:cNvSpPr txBox="1">
            <a:spLocks/>
          </p:cNvSpPr>
          <p:nvPr/>
        </p:nvSpPr>
        <p:spPr>
          <a:xfrm>
            <a:off x="2804160" y="3962420"/>
            <a:ext cx="4861560" cy="381002"/>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ea typeface="Times New Roman" pitchFamily="18" charset="0"/>
                <a:cs typeface="Arial" pitchFamily="34" charset="0"/>
              </a:rPr>
              <a:t>Güçler ayrılığı ilkesine yol açtı.</a:t>
            </a:r>
            <a:endParaRPr lang="tr-TR" sz="2000" b="1" dirty="0">
              <a:solidFill>
                <a:schemeClr val="bg1"/>
              </a:solidFill>
              <a:latin typeface="Comic Sans MS" pitchFamily="66" charset="0"/>
              <a:cs typeface="Arial" pitchFamily="34" charset="0"/>
            </a:endParaRPr>
          </a:p>
        </p:txBody>
      </p:sp>
      <p:sp>
        <p:nvSpPr>
          <p:cNvPr id="32" name="5 Başlık"/>
          <p:cNvSpPr txBox="1">
            <a:spLocks/>
          </p:cNvSpPr>
          <p:nvPr/>
        </p:nvSpPr>
        <p:spPr>
          <a:xfrm>
            <a:off x="3261360" y="4343422"/>
            <a:ext cx="8808720" cy="670538"/>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ea typeface="Times New Roman" pitchFamily="18" charset="0"/>
                <a:cs typeface="Arial" pitchFamily="34" charset="0"/>
              </a:rPr>
              <a:t>İlk kez İngiliz düşünürü John Locke tarafından dile getirilen bu düşünce evrensel boyutlara ulaştı. </a:t>
            </a:r>
            <a:endParaRPr lang="tr-TR" sz="2000"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38742441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3" name="5 Başlık"/>
          <p:cNvSpPr txBox="1">
            <a:spLocks/>
          </p:cNvSpPr>
          <p:nvPr/>
        </p:nvSpPr>
        <p:spPr>
          <a:xfrm>
            <a:off x="876300" y="1668462"/>
            <a:ext cx="11100707" cy="279685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a:solidFill>
                  <a:srgbClr val="FF0000"/>
                </a:solidFill>
                <a:latin typeface="Comic Sans MS" pitchFamily="66" charset="0"/>
                <a:ea typeface="Times New Roman" pitchFamily="18" charset="0"/>
                <a:cs typeface="Arial" pitchFamily="34" charset="0"/>
              </a:rPr>
              <a:t>Nedeni:</a:t>
            </a:r>
            <a:r>
              <a:rPr lang="tr-TR" b="1" dirty="0">
                <a:solidFill>
                  <a:schemeClr val="bg1">
                    <a:lumMod val="95000"/>
                    <a:lumOff val="5000"/>
                  </a:schemeClr>
                </a:solidFill>
                <a:latin typeface="Comic Sans MS" pitchFamily="66" charset="0"/>
                <a:ea typeface="Times New Roman" pitchFamily="18" charset="0"/>
                <a:cs typeface="Arial" pitchFamily="34" charset="0"/>
              </a:rPr>
              <a:t> </a:t>
            </a:r>
          </a:p>
          <a:p>
            <a:pPr lvl="0" eaLnBrk="0" fontAlgn="base" hangingPunct="0">
              <a:spcBef>
                <a:spcPct val="0"/>
              </a:spcBef>
              <a:spcAft>
                <a:spcPct val="0"/>
              </a:spcAft>
            </a:pPr>
            <a:r>
              <a:rPr lang="tr-TR" b="1" dirty="0" smtClean="0">
                <a:solidFill>
                  <a:schemeClr val="bg1">
                    <a:lumMod val="95000"/>
                    <a:lumOff val="5000"/>
                  </a:schemeClr>
                </a:solidFill>
                <a:latin typeface="Comic Sans MS" pitchFamily="66" charset="0"/>
                <a:ea typeface="Times New Roman" pitchFamily="18" charset="0"/>
                <a:cs typeface="Arial" pitchFamily="34" charset="0"/>
              </a:rPr>
              <a:t>*Napolyon </a:t>
            </a:r>
            <a:r>
              <a:rPr lang="tr-TR" b="1" dirty="0">
                <a:solidFill>
                  <a:schemeClr val="bg1">
                    <a:lumMod val="95000"/>
                    <a:lumOff val="5000"/>
                  </a:schemeClr>
                </a:solidFill>
                <a:latin typeface="Comic Sans MS" pitchFamily="66" charset="0"/>
                <a:ea typeface="Times New Roman" pitchFamily="18" charset="0"/>
                <a:cs typeface="Arial" pitchFamily="34" charset="0"/>
              </a:rPr>
              <a:t>bütün Avrupa'yı ele geçirmek için savaşlara girişti.1805-1815 yılları arasında meydana gelen bu savaşlara </a:t>
            </a:r>
            <a:r>
              <a:rPr lang="tr-TR" b="1" dirty="0">
                <a:solidFill>
                  <a:srgbClr val="FF0000"/>
                </a:solidFill>
                <a:latin typeface="Comic Sans MS" pitchFamily="66" charset="0"/>
                <a:ea typeface="Times New Roman" pitchFamily="18" charset="0"/>
                <a:cs typeface="Arial" pitchFamily="34" charset="0"/>
              </a:rPr>
              <a:t>NAPOLYON SAVAŞLARI </a:t>
            </a:r>
            <a:r>
              <a:rPr lang="tr-TR" b="1" dirty="0">
                <a:solidFill>
                  <a:schemeClr val="bg1">
                    <a:lumMod val="95000"/>
                    <a:lumOff val="5000"/>
                  </a:schemeClr>
                </a:solidFill>
                <a:latin typeface="Comic Sans MS" pitchFamily="66" charset="0"/>
                <a:ea typeface="Times New Roman" pitchFamily="18" charset="0"/>
                <a:cs typeface="Arial" pitchFamily="34" charset="0"/>
              </a:rPr>
              <a:t>denir.</a:t>
            </a:r>
          </a:p>
          <a:p>
            <a:pPr lvl="0" eaLnBrk="0" fontAlgn="base" hangingPunct="0">
              <a:spcBef>
                <a:spcPct val="0"/>
              </a:spcBef>
              <a:spcAft>
                <a:spcPct val="0"/>
              </a:spcAft>
            </a:pPr>
            <a:r>
              <a:rPr lang="tr-TR" b="1" dirty="0" smtClean="0">
                <a:solidFill>
                  <a:schemeClr val="bg1">
                    <a:lumMod val="95000"/>
                    <a:lumOff val="5000"/>
                  </a:schemeClr>
                </a:solidFill>
                <a:latin typeface="Comic Sans MS" pitchFamily="66" charset="0"/>
                <a:cs typeface="Arial" pitchFamily="34" charset="0"/>
              </a:rPr>
              <a:t>-Fransa bu savaşları kaybetti. </a:t>
            </a:r>
            <a:endParaRPr lang="tr-TR" b="1" dirty="0">
              <a:solidFill>
                <a:schemeClr val="bg1">
                  <a:lumMod val="95000"/>
                  <a:lumOff val="5000"/>
                </a:schemeClr>
              </a:solidFill>
              <a:latin typeface="Comic Sans MS" pitchFamily="66" charset="0"/>
              <a:cs typeface="Arial" pitchFamily="34" charset="0"/>
            </a:endParaRPr>
          </a:p>
          <a:p>
            <a:pPr lvl="0" eaLnBrk="0" fontAlgn="base" hangingPunct="0">
              <a:spcBef>
                <a:spcPct val="0"/>
              </a:spcBef>
              <a:spcAft>
                <a:spcPct val="0"/>
              </a:spcAft>
            </a:pPr>
            <a:r>
              <a:rPr lang="tr-TR" b="1" dirty="0" smtClean="0">
                <a:solidFill>
                  <a:schemeClr val="bg1">
                    <a:lumMod val="95000"/>
                    <a:lumOff val="5000"/>
                  </a:schemeClr>
                </a:solidFill>
                <a:latin typeface="Comic Sans MS" pitchFamily="66" charset="0"/>
                <a:cs typeface="Arial" pitchFamily="34" charset="0"/>
              </a:rPr>
              <a:t>*</a:t>
            </a:r>
            <a:r>
              <a:rPr lang="tr-TR" b="1" dirty="0" smtClean="0">
                <a:solidFill>
                  <a:srgbClr val="FF0000"/>
                </a:solidFill>
                <a:latin typeface="Comic Sans MS" pitchFamily="66" charset="0"/>
                <a:cs typeface="Arial" pitchFamily="34" charset="0"/>
              </a:rPr>
              <a:t>İNGİLTERE-RUSYA-AVUSTURYA </a:t>
            </a:r>
            <a:r>
              <a:rPr lang="tr-TR" b="1" dirty="0">
                <a:solidFill>
                  <a:srgbClr val="FF0000"/>
                </a:solidFill>
                <a:latin typeface="Comic Sans MS" pitchFamily="66" charset="0"/>
                <a:cs typeface="Arial" pitchFamily="34" charset="0"/>
              </a:rPr>
              <a:t>ve PURUSYA </a:t>
            </a:r>
            <a:r>
              <a:rPr lang="tr-TR" b="1" dirty="0" smtClean="0">
                <a:solidFill>
                  <a:schemeClr val="bg1">
                    <a:lumMod val="95000"/>
                    <a:lumOff val="5000"/>
                  </a:schemeClr>
                </a:solidFill>
                <a:latin typeface="Comic Sans MS" pitchFamily="66" charset="0"/>
                <a:cs typeface="Arial" pitchFamily="34" charset="0"/>
              </a:rPr>
              <a:t>devletleri </a:t>
            </a:r>
            <a:r>
              <a:rPr lang="tr-TR" b="1" dirty="0">
                <a:solidFill>
                  <a:schemeClr val="bg1">
                    <a:lumMod val="95000"/>
                    <a:lumOff val="5000"/>
                  </a:schemeClr>
                </a:solidFill>
                <a:latin typeface="Comic Sans MS" pitchFamily="66" charset="0"/>
                <a:cs typeface="Arial" pitchFamily="34" charset="0"/>
              </a:rPr>
              <a:t>Avusturya Başkanı </a:t>
            </a:r>
            <a:r>
              <a:rPr lang="tr-TR" b="1" dirty="0">
                <a:solidFill>
                  <a:srgbClr val="FF0000"/>
                </a:solidFill>
                <a:latin typeface="Comic Sans MS" pitchFamily="66" charset="0"/>
                <a:cs typeface="Arial" pitchFamily="34" charset="0"/>
              </a:rPr>
              <a:t>METERNİCH</a:t>
            </a:r>
            <a:r>
              <a:rPr lang="tr-TR" b="1" dirty="0">
                <a:solidFill>
                  <a:schemeClr val="bg1">
                    <a:lumMod val="95000"/>
                    <a:lumOff val="5000"/>
                  </a:schemeClr>
                </a:solidFill>
                <a:latin typeface="Comic Sans MS" pitchFamily="66" charset="0"/>
                <a:cs typeface="Arial" pitchFamily="34" charset="0"/>
              </a:rPr>
              <a:t> başkanlığında Viyana Kongresini düzenlediler.</a:t>
            </a:r>
          </a:p>
          <a:p>
            <a:pPr lvl="0" eaLnBrk="0" fontAlgn="base" hangingPunct="0">
              <a:spcBef>
                <a:spcPct val="0"/>
              </a:spcBef>
              <a:spcAft>
                <a:spcPct val="0"/>
              </a:spcAft>
            </a:pPr>
            <a:r>
              <a:rPr lang="tr-TR" b="1" dirty="0" smtClean="0">
                <a:solidFill>
                  <a:srgbClr val="FF0000"/>
                </a:solidFill>
                <a:latin typeface="Comic Sans MS" pitchFamily="66" charset="0"/>
                <a:cs typeface="Arial" pitchFamily="34" charset="0"/>
              </a:rPr>
              <a:t>-</a:t>
            </a:r>
            <a:r>
              <a:rPr lang="tr-TR" b="1" dirty="0">
                <a:solidFill>
                  <a:srgbClr val="FF0000"/>
                </a:solidFill>
                <a:latin typeface="Comic Sans MS" pitchFamily="66" charset="0"/>
                <a:cs typeface="Arial" pitchFamily="34" charset="0"/>
              </a:rPr>
              <a:t>DÖRTLÜ İTTİFAK </a:t>
            </a:r>
            <a:r>
              <a:rPr lang="tr-TR" b="1" dirty="0">
                <a:solidFill>
                  <a:schemeClr val="bg1">
                    <a:lumMod val="95000"/>
                    <a:lumOff val="5000"/>
                  </a:schemeClr>
                </a:solidFill>
                <a:latin typeface="Comic Sans MS" pitchFamily="66" charset="0"/>
                <a:cs typeface="Arial" pitchFamily="34" charset="0"/>
              </a:rPr>
              <a:t>olarak da adlandırılan bu </a:t>
            </a:r>
            <a:r>
              <a:rPr lang="tr-TR" b="1" dirty="0">
                <a:solidFill>
                  <a:srgbClr val="FF0000"/>
                </a:solidFill>
                <a:latin typeface="Comic Sans MS" pitchFamily="66" charset="0"/>
                <a:cs typeface="Arial" pitchFamily="34" charset="0"/>
              </a:rPr>
              <a:t>4 D</a:t>
            </a:r>
            <a:r>
              <a:rPr lang="tr-TR" b="1" dirty="0" smtClean="0">
                <a:solidFill>
                  <a:srgbClr val="FF0000"/>
                </a:solidFill>
                <a:latin typeface="Comic Sans MS" pitchFamily="66" charset="0"/>
                <a:cs typeface="Arial" pitchFamily="34" charset="0"/>
              </a:rPr>
              <a:t>evletin Aldığı Kararlar:</a:t>
            </a:r>
          </a:p>
          <a:p>
            <a:pPr lvl="0" eaLnBrk="0" fontAlgn="base" hangingPunct="0">
              <a:spcBef>
                <a:spcPct val="0"/>
              </a:spcBef>
              <a:spcAft>
                <a:spcPct val="0"/>
              </a:spcAft>
            </a:pPr>
            <a:r>
              <a:rPr lang="tr-TR" b="1" dirty="0" smtClean="0">
                <a:solidFill>
                  <a:srgbClr val="0070C0"/>
                </a:solidFill>
                <a:latin typeface="Comic Sans MS" pitchFamily="66" charset="0"/>
                <a:cs typeface="Arial" pitchFamily="34" charset="0"/>
              </a:rPr>
              <a:t>*İmparatorluklar kutsaldır.</a:t>
            </a:r>
          </a:p>
          <a:p>
            <a:pPr lvl="0" eaLnBrk="0" fontAlgn="base" hangingPunct="0">
              <a:spcBef>
                <a:spcPct val="0"/>
              </a:spcBef>
              <a:spcAft>
                <a:spcPct val="0"/>
              </a:spcAft>
            </a:pPr>
            <a:r>
              <a:rPr lang="tr-TR" b="1" dirty="0" smtClean="0">
                <a:solidFill>
                  <a:srgbClr val="0070C0"/>
                </a:solidFill>
                <a:latin typeface="Comic Sans MS" pitchFamily="66" charset="0"/>
                <a:cs typeface="Arial" pitchFamily="34" charset="0"/>
              </a:rPr>
              <a:t>*Milliyetçilik hareketleri desteklenmemelidir.</a:t>
            </a:r>
          </a:p>
          <a:p>
            <a:pPr lvl="0" eaLnBrk="0" fontAlgn="base" hangingPunct="0">
              <a:spcBef>
                <a:spcPct val="0"/>
              </a:spcBef>
              <a:spcAft>
                <a:spcPct val="0"/>
              </a:spcAft>
            </a:pPr>
            <a:r>
              <a:rPr lang="tr-TR" b="1" dirty="0" smtClean="0">
                <a:solidFill>
                  <a:srgbClr val="0070C0"/>
                </a:solidFill>
                <a:latin typeface="Comic Sans MS" pitchFamily="66" charset="0"/>
                <a:cs typeface="Arial" pitchFamily="34" charset="0"/>
              </a:rPr>
              <a:t>*Her türlü demokrasi hareketi engellenmelidir.</a:t>
            </a:r>
          </a:p>
          <a:p>
            <a:pPr lvl="0" eaLnBrk="0" fontAlgn="base" hangingPunct="0">
              <a:spcBef>
                <a:spcPct val="0"/>
              </a:spcBef>
              <a:spcAft>
                <a:spcPct val="0"/>
              </a:spcAft>
            </a:pPr>
            <a:endParaRPr lang="tr-TR" b="1" dirty="0" smtClean="0">
              <a:solidFill>
                <a:schemeClr val="bg1">
                  <a:lumMod val="95000"/>
                  <a:lumOff val="5000"/>
                </a:schemeClr>
              </a:solidFill>
              <a:latin typeface="Comic Sans MS" pitchFamily="66" charset="0"/>
              <a:cs typeface="Arial" pitchFamily="34" charset="0"/>
            </a:endParaRPr>
          </a:p>
        </p:txBody>
      </p:sp>
      <p:sp>
        <p:nvSpPr>
          <p:cNvPr id="17" name="Dolu Çerçeve 16"/>
          <p:cNvSpPr/>
          <p:nvPr/>
        </p:nvSpPr>
        <p:spPr>
          <a:xfrm>
            <a:off x="876301" y="295978"/>
            <a:ext cx="329564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Fransız İhtilali 1789</a:t>
            </a:r>
            <a:endParaRPr lang="tr-TR" sz="2400" b="1" dirty="0">
              <a:solidFill>
                <a:schemeClr val="tx1"/>
              </a:solidFill>
            </a:endParaRPr>
          </a:p>
        </p:txBody>
      </p:sp>
      <p:sp>
        <p:nvSpPr>
          <p:cNvPr id="7" name="Dolu Çerçeve 6"/>
          <p:cNvSpPr/>
          <p:nvPr/>
        </p:nvSpPr>
        <p:spPr>
          <a:xfrm>
            <a:off x="876301" y="938793"/>
            <a:ext cx="329564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Viyana Kongresi 1815</a:t>
            </a:r>
            <a:endParaRPr lang="tr-TR" sz="2400" b="1" dirty="0">
              <a:solidFill>
                <a:schemeClr val="tx1"/>
              </a:solidFill>
            </a:endParaRPr>
          </a:p>
        </p:txBody>
      </p:sp>
      <p:sp>
        <p:nvSpPr>
          <p:cNvPr id="8" name="Dolu Çerçeve 7"/>
          <p:cNvSpPr/>
          <p:nvPr/>
        </p:nvSpPr>
        <p:spPr>
          <a:xfrm>
            <a:off x="876301" y="4642113"/>
            <a:ext cx="412241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Restorasyon Devri 1815-1827</a:t>
            </a:r>
            <a:endParaRPr lang="tr-TR" sz="2400" b="1" dirty="0">
              <a:solidFill>
                <a:schemeClr val="tx1"/>
              </a:solidFill>
            </a:endParaRPr>
          </a:p>
        </p:txBody>
      </p:sp>
      <p:sp>
        <p:nvSpPr>
          <p:cNvPr id="9" name="5 Başlık"/>
          <p:cNvSpPr txBox="1">
            <a:spLocks/>
          </p:cNvSpPr>
          <p:nvPr/>
        </p:nvSpPr>
        <p:spPr>
          <a:xfrm>
            <a:off x="876301" y="5295582"/>
            <a:ext cx="11100707" cy="116617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Arial" pitchFamily="34" charset="0"/>
              </a:rPr>
              <a:t>*Viyana Kongresinde alınan kararların uygulanmaya çalışıldığı dönemdir.</a:t>
            </a:r>
          </a:p>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*Bu dönmede Fransa'da yeniden Krallık kurulmuş ve milliyetçilik, demokrasi gibi düşüncelerin etkisi yok edilmeye çalışılmıştır.</a:t>
            </a:r>
          </a:p>
        </p:txBody>
      </p:sp>
    </p:spTree>
    <p:extLst>
      <p:ext uri="{BB962C8B-B14F-4D97-AF65-F5344CB8AC3E}">
        <p14:creationId xmlns:p14="http://schemas.microsoft.com/office/powerpoint/2010/main" val="5155817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3" name="5 Başlık"/>
          <p:cNvSpPr txBox="1">
            <a:spLocks/>
          </p:cNvSpPr>
          <p:nvPr/>
        </p:nvSpPr>
        <p:spPr>
          <a:xfrm>
            <a:off x="876300" y="1668462"/>
            <a:ext cx="11100707" cy="146526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indent="92075" eaLnBrk="0" fontAlgn="base" hangingPunct="0">
              <a:spcBef>
                <a:spcPct val="0"/>
              </a:spcBef>
              <a:spcAft>
                <a:spcPct val="0"/>
              </a:spcAft>
            </a:pPr>
            <a:r>
              <a:rPr lang="tr-TR" b="1" dirty="0">
                <a:solidFill>
                  <a:schemeClr val="bg1">
                    <a:lumMod val="95000"/>
                    <a:lumOff val="5000"/>
                  </a:schemeClr>
                </a:solidFill>
                <a:latin typeface="Comic Sans MS" pitchFamily="66" charset="0"/>
                <a:ea typeface="Times New Roman" pitchFamily="18" charset="0"/>
                <a:cs typeface="Arial" pitchFamily="34" charset="0"/>
              </a:rPr>
              <a:t>Fransız kralı </a:t>
            </a:r>
            <a:r>
              <a:rPr lang="tr-TR" b="1" dirty="0">
                <a:solidFill>
                  <a:srgbClr val="FF0000"/>
                </a:solidFill>
                <a:latin typeface="Comic Sans MS" pitchFamily="66" charset="0"/>
                <a:ea typeface="Times New Roman" pitchFamily="18" charset="0"/>
                <a:cs typeface="Arial" pitchFamily="34" charset="0"/>
              </a:rPr>
              <a:t>10.ŞARL</a:t>
            </a:r>
            <a:r>
              <a:rPr lang="tr-TR" b="1" dirty="0">
                <a:solidFill>
                  <a:schemeClr val="bg1">
                    <a:lumMod val="95000"/>
                    <a:lumOff val="5000"/>
                  </a:schemeClr>
                </a:solidFill>
                <a:latin typeface="Comic Sans MS" pitchFamily="66" charset="0"/>
                <a:ea typeface="Times New Roman" pitchFamily="18" charset="0"/>
                <a:cs typeface="Arial" pitchFamily="34" charset="0"/>
              </a:rPr>
              <a:t> Fransa’da tekrar yeniden mutlakıyet yönetimini kurmak istemesi sonucunda LİBERAL(Hürriyetçi aydınlar)krala karşı ayaklanmışlardır. Bu ihtilal Avrupa'da çok etkili olmuştur,</a:t>
            </a:r>
            <a:endParaRPr lang="tr-TR" sz="1200" b="1" dirty="0">
              <a:solidFill>
                <a:schemeClr val="bg1">
                  <a:lumMod val="95000"/>
                  <a:lumOff val="5000"/>
                </a:schemeClr>
              </a:solidFill>
              <a:latin typeface="Comic Sans MS" pitchFamily="66" charset="0"/>
              <a:cs typeface="Arial" pitchFamily="34" charset="0"/>
            </a:endParaRPr>
          </a:p>
          <a:p>
            <a:pPr lvl="0" indent="449263" eaLnBrk="0" fontAlgn="base" hangingPunct="0">
              <a:spcBef>
                <a:spcPct val="0"/>
              </a:spcBef>
              <a:spcAft>
                <a:spcPct val="0"/>
              </a:spcAft>
            </a:pPr>
            <a:r>
              <a:rPr lang="tr-TR" b="1" dirty="0" smtClean="0">
                <a:solidFill>
                  <a:schemeClr val="bg1">
                    <a:lumMod val="95000"/>
                    <a:lumOff val="5000"/>
                  </a:schemeClr>
                </a:solidFill>
                <a:latin typeface="Comic Sans MS" pitchFamily="66" charset="0"/>
                <a:ea typeface="Times New Roman" pitchFamily="18" charset="0"/>
                <a:cs typeface="Arial" pitchFamily="34" charset="0"/>
              </a:rPr>
              <a:t>*Fransa'da </a:t>
            </a:r>
            <a:r>
              <a:rPr lang="tr-TR" b="1" dirty="0">
                <a:solidFill>
                  <a:schemeClr val="bg1">
                    <a:lumMod val="95000"/>
                    <a:lumOff val="5000"/>
                  </a:schemeClr>
                </a:solidFill>
                <a:latin typeface="Comic Sans MS" pitchFamily="66" charset="0"/>
                <a:ea typeface="Times New Roman" pitchFamily="18" charset="0"/>
                <a:cs typeface="Arial" pitchFamily="34" charset="0"/>
              </a:rPr>
              <a:t>meşruti Krallık kuruldu.</a:t>
            </a:r>
          </a:p>
          <a:p>
            <a:pPr lvl="0" indent="449263" eaLnBrk="0" fontAlgn="base" hangingPunct="0">
              <a:spcBef>
                <a:spcPct val="0"/>
              </a:spcBef>
              <a:spcAft>
                <a:spcPct val="0"/>
              </a:spcAft>
            </a:pPr>
            <a:r>
              <a:rPr lang="tr-TR" b="1" dirty="0">
                <a:solidFill>
                  <a:schemeClr val="bg1">
                    <a:lumMod val="95000"/>
                    <a:lumOff val="5000"/>
                  </a:schemeClr>
                </a:solidFill>
                <a:latin typeface="Comic Sans MS" pitchFamily="66" charset="0"/>
                <a:ea typeface="Times New Roman" pitchFamily="18" charset="0"/>
                <a:cs typeface="Arial" pitchFamily="34" charset="0"/>
              </a:rPr>
              <a:t>*Belçikalılar ayaklanarak </a:t>
            </a:r>
            <a:r>
              <a:rPr lang="tr-TR" b="1" dirty="0" smtClean="0">
                <a:solidFill>
                  <a:schemeClr val="bg1">
                    <a:lumMod val="95000"/>
                    <a:lumOff val="5000"/>
                  </a:schemeClr>
                </a:solidFill>
                <a:latin typeface="Comic Sans MS" pitchFamily="66" charset="0"/>
                <a:ea typeface="Times New Roman" pitchFamily="18" charset="0"/>
                <a:cs typeface="Arial" pitchFamily="34" charset="0"/>
              </a:rPr>
              <a:t>Hollanda'dan </a:t>
            </a:r>
            <a:r>
              <a:rPr lang="tr-TR" b="1" dirty="0">
                <a:solidFill>
                  <a:schemeClr val="bg1">
                    <a:lumMod val="95000"/>
                    <a:lumOff val="5000"/>
                  </a:schemeClr>
                </a:solidFill>
                <a:latin typeface="Comic Sans MS" pitchFamily="66" charset="0"/>
                <a:ea typeface="Times New Roman" pitchFamily="18" charset="0"/>
                <a:cs typeface="Arial" pitchFamily="34" charset="0"/>
              </a:rPr>
              <a:t>ayrıldılar.</a:t>
            </a:r>
          </a:p>
          <a:p>
            <a:pPr lvl="0" indent="449263" eaLnBrk="0" fontAlgn="base" hangingPunct="0">
              <a:spcBef>
                <a:spcPct val="0"/>
              </a:spcBef>
              <a:spcAft>
                <a:spcPct val="0"/>
              </a:spcAft>
            </a:pPr>
            <a:r>
              <a:rPr lang="tr-TR" b="1" dirty="0">
                <a:solidFill>
                  <a:schemeClr val="bg1">
                    <a:lumMod val="95000"/>
                    <a:lumOff val="5000"/>
                  </a:schemeClr>
                </a:solidFill>
                <a:latin typeface="Comic Sans MS" pitchFamily="66" charset="0"/>
                <a:ea typeface="Times New Roman" pitchFamily="18" charset="0"/>
                <a:cs typeface="Arial" pitchFamily="34" charset="0"/>
              </a:rPr>
              <a:t>*İsveç ve Norveç krallıkları birbirlerinden ayrıldılar.</a:t>
            </a:r>
            <a:endParaRPr lang="tr-TR" sz="2000" b="1" dirty="0">
              <a:solidFill>
                <a:schemeClr val="bg1">
                  <a:lumMod val="95000"/>
                  <a:lumOff val="5000"/>
                </a:schemeClr>
              </a:solidFill>
              <a:latin typeface="Comic Sans MS" pitchFamily="66" charset="0"/>
              <a:ea typeface="Times New Roman" pitchFamily="18" charset="0"/>
              <a:cs typeface="Arial" pitchFamily="34" charset="0"/>
            </a:endParaRPr>
          </a:p>
        </p:txBody>
      </p:sp>
      <p:sp>
        <p:nvSpPr>
          <p:cNvPr id="17" name="Dolu Çerçeve 16"/>
          <p:cNvSpPr/>
          <p:nvPr/>
        </p:nvSpPr>
        <p:spPr>
          <a:xfrm>
            <a:off x="876301" y="295978"/>
            <a:ext cx="329564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c.Fransız İhtilali 1789</a:t>
            </a:r>
            <a:endParaRPr lang="tr-TR" sz="2400" b="1" dirty="0">
              <a:solidFill>
                <a:schemeClr val="tx1"/>
              </a:solidFill>
            </a:endParaRPr>
          </a:p>
        </p:txBody>
      </p:sp>
      <p:sp>
        <p:nvSpPr>
          <p:cNvPr id="7" name="Dolu Çerçeve 6"/>
          <p:cNvSpPr/>
          <p:nvPr/>
        </p:nvSpPr>
        <p:spPr>
          <a:xfrm>
            <a:off x="876301" y="938793"/>
            <a:ext cx="329564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000" b="1" dirty="0">
                <a:solidFill>
                  <a:schemeClr val="tx1"/>
                </a:solidFill>
                <a:cs typeface="Times New Roman" pitchFamily="18" charset="0"/>
              </a:rPr>
              <a:t>1830 FRANSIZ İHTİLALİ</a:t>
            </a:r>
            <a:endParaRPr lang="tr-TR" sz="2000" b="1" dirty="0">
              <a:solidFill>
                <a:schemeClr val="tx1"/>
              </a:solidFill>
            </a:endParaRPr>
          </a:p>
        </p:txBody>
      </p:sp>
      <p:sp>
        <p:nvSpPr>
          <p:cNvPr id="8" name="Dolu Çerçeve 7"/>
          <p:cNvSpPr/>
          <p:nvPr/>
        </p:nvSpPr>
        <p:spPr>
          <a:xfrm>
            <a:off x="876301" y="3272418"/>
            <a:ext cx="329564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0963" eaLnBrk="0" hangingPunct="0">
              <a:defRPr/>
            </a:pPr>
            <a:r>
              <a:rPr lang="tr-TR" sz="2000" b="1" dirty="0" smtClean="0">
                <a:solidFill>
                  <a:schemeClr val="tx1"/>
                </a:solidFill>
                <a:cs typeface="Times New Roman" pitchFamily="18" charset="0"/>
              </a:rPr>
              <a:t>1848 </a:t>
            </a:r>
            <a:r>
              <a:rPr lang="tr-TR" sz="2000" b="1" dirty="0">
                <a:solidFill>
                  <a:schemeClr val="tx1"/>
                </a:solidFill>
                <a:cs typeface="Times New Roman" pitchFamily="18" charset="0"/>
              </a:rPr>
              <a:t>FRANSIZ İHTİLALİ</a:t>
            </a:r>
            <a:endParaRPr lang="tr-TR" sz="2000" b="1" dirty="0">
              <a:solidFill>
                <a:schemeClr val="tx1"/>
              </a:solidFill>
            </a:endParaRPr>
          </a:p>
        </p:txBody>
      </p:sp>
      <p:sp>
        <p:nvSpPr>
          <p:cNvPr id="9" name="5 Başlık"/>
          <p:cNvSpPr txBox="1">
            <a:spLocks/>
          </p:cNvSpPr>
          <p:nvPr/>
        </p:nvSpPr>
        <p:spPr>
          <a:xfrm>
            <a:off x="876299" y="3992562"/>
            <a:ext cx="11100707" cy="178911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a:solidFill>
                  <a:schemeClr val="bg1">
                    <a:lumMod val="95000"/>
                    <a:lumOff val="5000"/>
                  </a:schemeClr>
                </a:solidFill>
                <a:latin typeface="Comic Sans MS" pitchFamily="66" charset="0"/>
                <a:ea typeface="Times New Roman" pitchFamily="18" charset="0"/>
                <a:cs typeface="Arial" pitchFamily="34" charset="0"/>
              </a:rPr>
              <a:t>-Sanayi devrimi ile ortaya çıkan İşçi sınıfının sosyalist bir parti kurarak emeklilik,tazminat,sigorta,kadınlara tam maaş, küçük çocukların çalıştırılmamaları,16 saati bulan çalışma sürelerinin azaltılması taleplerini Fransız Kralının kabul etmemesiyle başladı.</a:t>
            </a:r>
          </a:p>
          <a:p>
            <a:pPr lvl="0" eaLnBrk="0" fontAlgn="base" hangingPunct="0">
              <a:spcBef>
                <a:spcPct val="0"/>
              </a:spcBef>
              <a:spcAft>
                <a:spcPct val="0"/>
              </a:spcAft>
            </a:pPr>
            <a:r>
              <a:rPr lang="tr-TR" b="1" dirty="0">
                <a:solidFill>
                  <a:schemeClr val="bg1">
                    <a:lumMod val="95000"/>
                    <a:lumOff val="5000"/>
                  </a:schemeClr>
                </a:solidFill>
                <a:latin typeface="Comic Sans MS" pitchFamily="66" charset="0"/>
                <a:cs typeface="Arial" pitchFamily="34" charset="0"/>
              </a:rPr>
              <a:t>-İdam cezası kaldırıldı.</a:t>
            </a:r>
          </a:p>
          <a:p>
            <a:pPr lvl="0" eaLnBrk="0" fontAlgn="base" hangingPunct="0">
              <a:spcBef>
                <a:spcPct val="0"/>
              </a:spcBef>
              <a:spcAft>
                <a:spcPct val="0"/>
              </a:spcAft>
            </a:pPr>
            <a:r>
              <a:rPr lang="tr-TR" b="1" dirty="0">
                <a:solidFill>
                  <a:schemeClr val="bg1">
                    <a:lumMod val="95000"/>
                    <a:lumOff val="5000"/>
                  </a:schemeClr>
                </a:solidFill>
                <a:latin typeface="Comic Sans MS" pitchFamily="66" charset="0"/>
                <a:cs typeface="Arial" pitchFamily="34" charset="0"/>
              </a:rPr>
              <a:t>-Fransa'da Cumhuriyet ilan </a:t>
            </a:r>
            <a:r>
              <a:rPr lang="tr-TR" b="1" dirty="0" smtClean="0">
                <a:solidFill>
                  <a:schemeClr val="bg1">
                    <a:lumMod val="95000"/>
                    <a:lumOff val="5000"/>
                  </a:schemeClr>
                </a:solidFill>
                <a:latin typeface="Comic Sans MS" pitchFamily="66" charset="0"/>
                <a:cs typeface="Arial" pitchFamily="34" charset="0"/>
              </a:rPr>
              <a:t>edilip herkese oy kullanma </a:t>
            </a:r>
            <a:r>
              <a:rPr lang="tr-TR" b="1" smtClean="0">
                <a:solidFill>
                  <a:schemeClr val="bg1">
                    <a:lumMod val="95000"/>
                    <a:lumOff val="5000"/>
                  </a:schemeClr>
                </a:solidFill>
                <a:latin typeface="Comic Sans MS" pitchFamily="66" charset="0"/>
                <a:cs typeface="Arial" pitchFamily="34" charset="0"/>
              </a:rPr>
              <a:t>hakkı sağlandı.</a:t>
            </a:r>
            <a:endParaRPr lang="tr-TR" b="1" dirty="0">
              <a:solidFill>
                <a:schemeClr val="bg1">
                  <a:lumMod val="95000"/>
                  <a:lumOff val="5000"/>
                </a:schemeClr>
              </a:solidFill>
              <a:latin typeface="Comic Sans MS" pitchFamily="66" charset="0"/>
              <a:cs typeface="Arial" pitchFamily="34" charset="0"/>
            </a:endParaRPr>
          </a:p>
          <a:p>
            <a:pPr lvl="0" eaLnBrk="0" fontAlgn="base" hangingPunct="0">
              <a:spcBef>
                <a:spcPct val="0"/>
              </a:spcBef>
              <a:spcAft>
                <a:spcPct val="0"/>
              </a:spcAft>
            </a:pPr>
            <a:r>
              <a:rPr lang="tr-TR" b="1" dirty="0">
                <a:solidFill>
                  <a:schemeClr val="bg1">
                    <a:lumMod val="95000"/>
                    <a:lumOff val="5000"/>
                  </a:schemeClr>
                </a:solidFill>
                <a:latin typeface="Comic Sans MS" pitchFamily="66" charset="0"/>
                <a:cs typeface="Arial" pitchFamily="34" charset="0"/>
              </a:rPr>
              <a:t>-Tüm Fransız erkeklerine seçme hakkı tanındı.</a:t>
            </a:r>
            <a:endParaRPr lang="tr-TR" b="1" dirty="0">
              <a:solidFill>
                <a:schemeClr val="bg1">
                  <a:lumMod val="95000"/>
                  <a:lumOff val="5000"/>
                </a:schemeClr>
              </a:solidFill>
              <a:latin typeface="Arial" pitchFamily="34" charset="0"/>
              <a:cs typeface="Arial" pitchFamily="34" charset="0"/>
            </a:endParaRPr>
          </a:p>
        </p:txBody>
      </p:sp>
    </p:spTree>
    <p:extLst>
      <p:ext uri="{BB962C8B-B14F-4D97-AF65-F5344CB8AC3E}">
        <p14:creationId xmlns:p14="http://schemas.microsoft.com/office/powerpoint/2010/main" val="5888126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6393</TotalTime>
  <Words>982</Words>
  <Application>Microsoft Office PowerPoint</Application>
  <PresentationFormat>Özel</PresentationFormat>
  <Paragraphs>129</Paragraphs>
  <Slides>14</Slides>
  <Notes>0</Notes>
  <HiddenSlides>0</HiddenSlides>
  <MMClips>0</MMClips>
  <ScaleCrop>false</ScaleCrop>
  <HeadingPairs>
    <vt:vector size="4" baseType="variant">
      <vt:variant>
        <vt:lpstr>Tema</vt:lpstr>
      </vt:variant>
      <vt:variant>
        <vt:i4>1</vt:i4>
      </vt:variant>
      <vt:variant>
        <vt:lpstr>Slayt Başlıkları</vt:lpstr>
      </vt:variant>
      <vt:variant>
        <vt:i4>14</vt:i4>
      </vt:variant>
    </vt:vector>
  </HeadingPairs>
  <TitlesOfParts>
    <vt:vector size="15"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 TARİHİ</dc:title>
  <dc:creator>Md.Yrd. İ. Kapkara</dc:creator>
  <cp:lastModifiedBy>YUSUF KEREM DUMAN</cp:lastModifiedBy>
  <cp:revision>557</cp:revision>
  <dcterms:created xsi:type="dcterms:W3CDTF">2017-03-01T11:19:29Z</dcterms:created>
  <dcterms:modified xsi:type="dcterms:W3CDTF">2019-09-06T18:21:08Z</dcterms:modified>
</cp:coreProperties>
</file>