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7"/>
  </p:notesMasterIdLst>
  <p:sldIdLst>
    <p:sldId id="652" r:id="rId2"/>
    <p:sldId id="418" r:id="rId3"/>
    <p:sldId id="521" r:id="rId4"/>
    <p:sldId id="718" r:id="rId5"/>
    <p:sldId id="719" r:id="rId6"/>
    <p:sldId id="720" r:id="rId7"/>
    <p:sldId id="721" r:id="rId8"/>
    <p:sldId id="722" r:id="rId9"/>
    <p:sldId id="723" r:id="rId10"/>
    <p:sldId id="702" r:id="rId11"/>
    <p:sldId id="724" r:id="rId12"/>
    <p:sldId id="725" r:id="rId13"/>
    <p:sldId id="726" r:id="rId14"/>
    <p:sldId id="727" r:id="rId15"/>
    <p:sldId id="738" r:id="rId16"/>
    <p:sldId id="729" r:id="rId17"/>
    <p:sldId id="728" r:id="rId18"/>
    <p:sldId id="730" r:id="rId19"/>
    <p:sldId id="731" r:id="rId20"/>
    <p:sldId id="732" r:id="rId21"/>
    <p:sldId id="733" r:id="rId22"/>
    <p:sldId id="734" r:id="rId23"/>
    <p:sldId id="735" r:id="rId24"/>
    <p:sldId id="736" r:id="rId25"/>
    <p:sldId id="737"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15" autoAdjust="0"/>
    <p:restoredTop sz="92800" autoAdjust="0"/>
  </p:normalViewPr>
  <p:slideViewPr>
    <p:cSldViewPr snapToGrid="0">
      <p:cViewPr>
        <p:scale>
          <a:sx n="60" d="100"/>
          <a:sy n="60" d="100"/>
        </p:scale>
        <p:origin x="-845" y="-4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t>22.9.2019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t>‹#›</a:t>
            </a:fld>
            <a:endParaRPr lang="tr-TR"/>
          </a:p>
        </p:txBody>
      </p:sp>
    </p:spTree>
    <p:extLst>
      <p:ext uri="{BB962C8B-B14F-4D97-AF65-F5344CB8AC3E}">
        <p14:creationId xmlns:p14="http://schemas.microsoft.com/office/powerpoint/2010/main"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64"/>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49493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49098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39"/>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2920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347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6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6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6140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4660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3698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8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700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304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8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77"/>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77"/>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1715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alpha val="57000"/>
          </a:srgb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8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8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8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3270728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lu Çerçeve 5"/>
          <p:cNvSpPr/>
          <p:nvPr/>
        </p:nvSpPr>
        <p:spPr>
          <a:xfrm>
            <a:off x="304800" y="315686"/>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dirty="0" smtClean="0"/>
              <a:t>12.</a:t>
            </a:r>
          </a:p>
          <a:p>
            <a:r>
              <a:rPr lang="tr-TR" sz="4800" b="1" dirty="0" smtClean="0"/>
              <a:t>Ünite</a:t>
            </a:r>
            <a:endParaRPr lang="tr-TR" sz="4800" b="1" dirty="0"/>
          </a:p>
        </p:txBody>
      </p:sp>
      <p:sp>
        <p:nvSpPr>
          <p:cNvPr id="7" name="Metin kutusu 6"/>
          <p:cNvSpPr txBox="1"/>
          <p:nvPr/>
        </p:nvSpPr>
        <p:spPr>
          <a:xfrm>
            <a:off x="304800" y="2217889"/>
            <a:ext cx="11658600" cy="3785652"/>
          </a:xfrm>
          <a:prstGeom prst="rect">
            <a:avLst/>
          </a:prstGeom>
          <a:solidFill>
            <a:srgbClr val="0070C0"/>
          </a:solidFill>
          <a:ln w="88900">
            <a:solidFill>
              <a:schemeClr val="bg1"/>
            </a:solidFill>
          </a:ln>
        </p:spPr>
        <p:txBody>
          <a:bodyPr wrap="square" rtlCol="0">
            <a:spAutoFit/>
          </a:bodyPr>
          <a:lstStyle/>
          <a:p>
            <a:pPr algn="ctr"/>
            <a:r>
              <a:rPr lang="tr-TR" sz="8000" b="1" dirty="0" smtClean="0">
                <a:latin typeface="Cambria" pitchFamily="18" charset="0"/>
              </a:rPr>
              <a:t>DEĞİŞİM VE DİPLOMASİ</a:t>
            </a:r>
          </a:p>
          <a:p>
            <a:pPr algn="ctr"/>
            <a:r>
              <a:rPr lang="tr-TR" sz="8000" b="1" dirty="0" smtClean="0">
                <a:latin typeface="Cambria" pitchFamily="18" charset="0"/>
              </a:rPr>
              <a:t>18.Yüzyıl</a:t>
            </a:r>
          </a:p>
          <a:p>
            <a:pPr algn="ctr"/>
            <a:r>
              <a:rPr lang="tr-TR" sz="8000" b="1" dirty="0" smtClean="0">
                <a:latin typeface="Cambria" pitchFamily="18" charset="0"/>
              </a:rPr>
              <a:t>(Gerileme Dönemi)</a:t>
            </a:r>
            <a:endParaRPr lang="tr-TR" sz="8000" b="1" dirty="0">
              <a:latin typeface="Cambria" pitchFamily="18" charset="0"/>
            </a:endParaRPr>
          </a:p>
        </p:txBody>
      </p:sp>
      <p:pic>
        <p:nvPicPr>
          <p:cNvPr id="1026" name="Picture 2" descr="C:\Users\YUSUF KEREM DUMAN\Desktop\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8648" y="3773488"/>
            <a:ext cx="2454752" cy="2513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128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ağ Ok 1"/>
          <p:cNvSpPr/>
          <p:nvPr/>
        </p:nvSpPr>
        <p:spPr>
          <a:xfrm>
            <a:off x="685802" y="5119116"/>
            <a:ext cx="3095241"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ağ Ok 7"/>
          <p:cNvSpPr/>
          <p:nvPr/>
        </p:nvSpPr>
        <p:spPr>
          <a:xfrm rot="16200000">
            <a:off x="2516123" y="3582924"/>
            <a:ext cx="2529840"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Sağ Ok 10"/>
          <p:cNvSpPr/>
          <p:nvPr/>
        </p:nvSpPr>
        <p:spPr>
          <a:xfrm>
            <a:off x="4061459" y="2318004"/>
            <a:ext cx="2529840"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Sağ Ok 11"/>
          <p:cNvSpPr/>
          <p:nvPr/>
        </p:nvSpPr>
        <p:spPr>
          <a:xfrm rot="5400000">
            <a:off x="5457443" y="3854196"/>
            <a:ext cx="2529840"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Sağ Ok 13"/>
          <p:cNvSpPr/>
          <p:nvPr/>
        </p:nvSpPr>
        <p:spPr>
          <a:xfrm>
            <a:off x="6982966" y="5090160"/>
            <a:ext cx="3398519"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685802" y="5745480"/>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1299</a:t>
            </a:r>
            <a:endParaRPr lang="tr-TR" sz="2000" b="1" dirty="0">
              <a:solidFill>
                <a:schemeClr val="bg1"/>
              </a:solidFill>
              <a:latin typeface="Cambria" pitchFamily="18" charset="0"/>
            </a:endParaRPr>
          </a:p>
        </p:txBody>
      </p:sp>
      <p:sp>
        <p:nvSpPr>
          <p:cNvPr id="15" name="Dikdörtgen 14"/>
          <p:cNvSpPr/>
          <p:nvPr/>
        </p:nvSpPr>
        <p:spPr>
          <a:xfrm>
            <a:off x="1722120" y="5745480"/>
            <a:ext cx="1203960"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bg1"/>
                </a:solidFill>
                <a:latin typeface="Cambria" pitchFamily="18" charset="0"/>
              </a:rPr>
              <a:t>Kuruluş</a:t>
            </a:r>
            <a:endParaRPr lang="tr-TR" sz="2000" b="1" dirty="0">
              <a:solidFill>
                <a:schemeClr val="bg1"/>
              </a:solidFill>
              <a:latin typeface="Cambria" pitchFamily="18" charset="0"/>
            </a:endParaRPr>
          </a:p>
        </p:txBody>
      </p:sp>
      <p:sp>
        <p:nvSpPr>
          <p:cNvPr id="19" name="Dikdörtgen 18"/>
          <p:cNvSpPr/>
          <p:nvPr/>
        </p:nvSpPr>
        <p:spPr>
          <a:xfrm>
            <a:off x="3096767" y="5745480"/>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1453</a:t>
            </a:r>
            <a:endParaRPr lang="tr-TR" sz="2000" b="1" dirty="0">
              <a:solidFill>
                <a:schemeClr val="bg1"/>
              </a:solidFill>
              <a:latin typeface="Cambria" pitchFamily="18" charset="0"/>
            </a:endParaRPr>
          </a:p>
        </p:txBody>
      </p:sp>
      <p:sp>
        <p:nvSpPr>
          <p:cNvPr id="20" name="Dikdörtgen 19"/>
          <p:cNvSpPr/>
          <p:nvPr/>
        </p:nvSpPr>
        <p:spPr>
          <a:xfrm rot="16200000">
            <a:off x="2140457" y="3592831"/>
            <a:ext cx="2430780" cy="36576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Yükselme</a:t>
            </a:r>
            <a:endParaRPr lang="tr-TR" sz="2000" b="1" dirty="0">
              <a:solidFill>
                <a:schemeClr val="bg1"/>
              </a:solidFill>
              <a:latin typeface="Cambria" pitchFamily="18" charset="0"/>
            </a:endParaRPr>
          </a:p>
        </p:txBody>
      </p:sp>
      <p:sp>
        <p:nvSpPr>
          <p:cNvPr id="21" name="Dikdörtgen 20"/>
          <p:cNvSpPr/>
          <p:nvPr/>
        </p:nvSpPr>
        <p:spPr>
          <a:xfrm>
            <a:off x="2926082" y="1952244"/>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1579</a:t>
            </a:r>
            <a:endParaRPr lang="tr-TR" sz="2000" b="1" dirty="0">
              <a:solidFill>
                <a:schemeClr val="bg1"/>
              </a:solidFill>
              <a:latin typeface="Cambria" pitchFamily="18" charset="0"/>
            </a:endParaRPr>
          </a:p>
        </p:txBody>
      </p:sp>
      <p:sp>
        <p:nvSpPr>
          <p:cNvPr id="22" name="Dikdörtgen 21"/>
          <p:cNvSpPr/>
          <p:nvPr/>
        </p:nvSpPr>
        <p:spPr>
          <a:xfrm>
            <a:off x="4158991" y="1952244"/>
            <a:ext cx="2389636"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Duraklama</a:t>
            </a:r>
            <a:endParaRPr lang="tr-TR" sz="2000" b="1" dirty="0">
              <a:solidFill>
                <a:schemeClr val="bg1"/>
              </a:solidFill>
              <a:latin typeface="Cambria" pitchFamily="18" charset="0"/>
            </a:endParaRPr>
          </a:p>
        </p:txBody>
      </p:sp>
      <p:sp>
        <p:nvSpPr>
          <p:cNvPr id="23" name="Dikdörtgen 22"/>
          <p:cNvSpPr/>
          <p:nvPr/>
        </p:nvSpPr>
        <p:spPr>
          <a:xfrm>
            <a:off x="6737602" y="1952244"/>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1699</a:t>
            </a:r>
            <a:endParaRPr lang="tr-TR" sz="2000" b="1" dirty="0">
              <a:solidFill>
                <a:schemeClr val="bg1"/>
              </a:solidFill>
              <a:latin typeface="Cambria" pitchFamily="18" charset="0"/>
            </a:endParaRPr>
          </a:p>
        </p:txBody>
      </p:sp>
      <p:sp>
        <p:nvSpPr>
          <p:cNvPr id="24" name="Dikdörtgen 23"/>
          <p:cNvSpPr/>
          <p:nvPr/>
        </p:nvSpPr>
        <p:spPr>
          <a:xfrm rot="16200000">
            <a:off x="5868161" y="3656838"/>
            <a:ext cx="2558796"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t"/>
          <a:lstStyle/>
          <a:p>
            <a:pPr algn="ctr"/>
            <a:r>
              <a:rPr lang="tr-TR" sz="2000" b="1" dirty="0" smtClean="0">
                <a:solidFill>
                  <a:schemeClr val="bg1"/>
                </a:solidFill>
                <a:latin typeface="Cambria" pitchFamily="18" charset="0"/>
              </a:rPr>
              <a:t>Ge</a:t>
            </a:r>
          </a:p>
          <a:p>
            <a:pPr algn="ctr"/>
            <a:r>
              <a:rPr lang="tr-TR" sz="2000" b="1" dirty="0" smtClean="0">
                <a:solidFill>
                  <a:schemeClr val="bg1"/>
                </a:solidFill>
                <a:latin typeface="Cambria" pitchFamily="18" charset="0"/>
              </a:rPr>
              <a:t>r</a:t>
            </a:r>
          </a:p>
          <a:p>
            <a:pPr algn="ctr"/>
            <a:r>
              <a:rPr lang="tr-TR" sz="2000" b="1" dirty="0" smtClean="0">
                <a:solidFill>
                  <a:schemeClr val="bg1"/>
                </a:solidFill>
                <a:latin typeface="Cambria" pitchFamily="18" charset="0"/>
              </a:rPr>
              <a:t>i</a:t>
            </a:r>
          </a:p>
          <a:p>
            <a:pPr algn="ctr"/>
            <a:r>
              <a:rPr lang="tr-TR" sz="2000" b="1" dirty="0" smtClean="0">
                <a:solidFill>
                  <a:schemeClr val="bg1"/>
                </a:solidFill>
                <a:latin typeface="Cambria" pitchFamily="18" charset="0"/>
              </a:rPr>
              <a:t>l</a:t>
            </a:r>
          </a:p>
          <a:p>
            <a:pPr algn="ctr"/>
            <a:r>
              <a:rPr lang="tr-TR" sz="2000" b="1" dirty="0" smtClean="0">
                <a:solidFill>
                  <a:schemeClr val="bg1"/>
                </a:solidFill>
                <a:latin typeface="Cambria" pitchFamily="18" charset="0"/>
              </a:rPr>
              <a:t>e</a:t>
            </a:r>
          </a:p>
          <a:p>
            <a:pPr algn="ctr"/>
            <a:r>
              <a:rPr lang="tr-TR" sz="2000" b="1" dirty="0">
                <a:solidFill>
                  <a:schemeClr val="bg1"/>
                </a:solidFill>
                <a:latin typeface="Cambria" pitchFamily="18" charset="0"/>
              </a:rPr>
              <a:t>m</a:t>
            </a:r>
            <a:endParaRPr lang="tr-TR" sz="2000" b="1" dirty="0" smtClean="0">
              <a:solidFill>
                <a:schemeClr val="bg1"/>
              </a:solidFill>
              <a:latin typeface="Cambria" pitchFamily="18" charset="0"/>
            </a:endParaRPr>
          </a:p>
          <a:p>
            <a:pPr algn="ctr"/>
            <a:r>
              <a:rPr lang="tr-TR" sz="2000" b="1" dirty="0" smtClean="0">
                <a:solidFill>
                  <a:schemeClr val="bg1"/>
                </a:solidFill>
                <a:latin typeface="Cambria" pitchFamily="18" charset="0"/>
              </a:rPr>
              <a:t>e</a:t>
            </a:r>
            <a:endParaRPr lang="tr-TR" sz="2000" b="1" dirty="0">
              <a:solidFill>
                <a:schemeClr val="bg1"/>
              </a:solidFill>
              <a:latin typeface="Cambria" pitchFamily="18" charset="0"/>
            </a:endParaRPr>
          </a:p>
        </p:txBody>
      </p:sp>
      <p:sp>
        <p:nvSpPr>
          <p:cNvPr id="25" name="Dikdörtgen 24"/>
          <p:cNvSpPr/>
          <p:nvPr/>
        </p:nvSpPr>
        <p:spPr>
          <a:xfrm>
            <a:off x="6982966" y="5603748"/>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1792</a:t>
            </a:r>
            <a:endParaRPr lang="tr-TR" sz="2000" b="1" dirty="0">
              <a:solidFill>
                <a:schemeClr val="bg1"/>
              </a:solidFill>
              <a:latin typeface="Cambria" pitchFamily="18" charset="0"/>
            </a:endParaRPr>
          </a:p>
        </p:txBody>
      </p:sp>
      <p:sp>
        <p:nvSpPr>
          <p:cNvPr id="26" name="Dikdörtgen 25"/>
          <p:cNvSpPr/>
          <p:nvPr/>
        </p:nvSpPr>
        <p:spPr>
          <a:xfrm>
            <a:off x="8077200" y="5603748"/>
            <a:ext cx="1203960"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bg1"/>
                </a:solidFill>
                <a:latin typeface="Cambria" pitchFamily="18" charset="0"/>
              </a:rPr>
              <a:t>Dağılma</a:t>
            </a:r>
            <a:endParaRPr lang="tr-TR" sz="2000" b="1" dirty="0">
              <a:solidFill>
                <a:schemeClr val="bg1"/>
              </a:solidFill>
              <a:latin typeface="Cambria" pitchFamily="18" charset="0"/>
            </a:endParaRPr>
          </a:p>
        </p:txBody>
      </p:sp>
      <p:sp>
        <p:nvSpPr>
          <p:cNvPr id="27" name="Dikdörtgen 26"/>
          <p:cNvSpPr/>
          <p:nvPr/>
        </p:nvSpPr>
        <p:spPr>
          <a:xfrm>
            <a:off x="9497566" y="5603748"/>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1922</a:t>
            </a:r>
            <a:endParaRPr lang="tr-TR" sz="2000" b="1" dirty="0">
              <a:solidFill>
                <a:schemeClr val="bg1"/>
              </a:solidFill>
              <a:latin typeface="Cambria" pitchFamily="18" charset="0"/>
            </a:endParaRPr>
          </a:p>
        </p:txBody>
      </p:sp>
      <p:sp>
        <p:nvSpPr>
          <p:cNvPr id="28" name="Dikdörtgen 27"/>
          <p:cNvSpPr/>
          <p:nvPr/>
        </p:nvSpPr>
        <p:spPr>
          <a:xfrm>
            <a:off x="10515600" y="5603748"/>
            <a:ext cx="1508760"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B0F0"/>
                </a:solidFill>
                <a:latin typeface="Cambria" pitchFamily="18" charset="0"/>
              </a:rPr>
              <a:t>THE BİTTİ</a:t>
            </a:r>
            <a:endParaRPr lang="tr-TR" sz="2000" b="1" dirty="0">
              <a:solidFill>
                <a:srgbClr val="00B0F0"/>
              </a:solidFill>
              <a:latin typeface="Cambria" pitchFamily="18" charset="0"/>
            </a:endParaRPr>
          </a:p>
        </p:txBody>
      </p:sp>
    </p:spTree>
    <p:extLst>
      <p:ext uri="{BB962C8B-B14F-4D97-AF65-F5344CB8AC3E}">
        <p14:creationId xmlns:p14="http://schemas.microsoft.com/office/powerpoint/2010/main" val="9321448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1051559" y="845121"/>
            <a:ext cx="3886201" cy="475213"/>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50000"/>
              </a:spcBef>
            </a:pPr>
            <a:r>
              <a:rPr lang="tr-TR" altLang="tr-TR" sz="2000" b="1" dirty="0" smtClean="0">
                <a:solidFill>
                  <a:schemeClr val="bg1"/>
                </a:solidFill>
                <a:latin typeface="Comic Sans MS" pitchFamily="66" charset="0"/>
              </a:rPr>
              <a:t> II.Mustafa 1695-1703</a:t>
            </a:r>
            <a:endParaRPr lang="tr-TR" altLang="tr-TR" sz="2000" b="1" dirty="0">
              <a:solidFill>
                <a:schemeClr val="bg1"/>
              </a:solidFill>
              <a:latin typeface="Comic Sans MS" pitchFamily="66" charset="0"/>
            </a:endParaRPr>
          </a:p>
        </p:txBody>
      </p:sp>
      <p:sp>
        <p:nvSpPr>
          <p:cNvPr id="6" name="5 Başlık"/>
          <p:cNvSpPr txBox="1">
            <a:spLocks/>
          </p:cNvSpPr>
          <p:nvPr/>
        </p:nvSpPr>
        <p:spPr>
          <a:xfrm>
            <a:off x="1051556" y="2933687"/>
            <a:ext cx="3886204" cy="475213"/>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50000"/>
              </a:spcBef>
            </a:pPr>
            <a:r>
              <a:rPr lang="tr-TR" altLang="tr-TR" sz="2000" b="1" dirty="0" smtClean="0">
                <a:solidFill>
                  <a:schemeClr val="bg1"/>
                </a:solidFill>
                <a:latin typeface="Comic Sans MS" pitchFamily="66" charset="0"/>
              </a:rPr>
              <a:t> III.Mustafa 1757-1774</a:t>
            </a:r>
            <a:endParaRPr lang="tr-TR" altLang="tr-TR" sz="2000" b="1" dirty="0">
              <a:solidFill>
                <a:schemeClr val="bg1"/>
              </a:solidFill>
              <a:latin typeface="Comic Sans MS" pitchFamily="66" charset="0"/>
            </a:endParaRPr>
          </a:p>
        </p:txBody>
      </p:sp>
      <p:sp>
        <p:nvSpPr>
          <p:cNvPr id="8" name="5 Başlık"/>
          <p:cNvSpPr txBox="1">
            <a:spLocks/>
          </p:cNvSpPr>
          <p:nvPr/>
        </p:nvSpPr>
        <p:spPr>
          <a:xfrm>
            <a:off x="1051559" y="2397514"/>
            <a:ext cx="3886201" cy="475213"/>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50000"/>
              </a:spcBef>
            </a:pPr>
            <a:r>
              <a:rPr lang="tr-TR" altLang="tr-TR" sz="2000" b="1" dirty="0" smtClean="0">
                <a:solidFill>
                  <a:schemeClr val="bg1"/>
                </a:solidFill>
                <a:latin typeface="Comic Sans MS" pitchFamily="66" charset="0"/>
              </a:rPr>
              <a:t>III.Osman 1754-1757</a:t>
            </a:r>
            <a:endParaRPr lang="tr-TR" altLang="tr-TR" sz="2000" b="1" dirty="0">
              <a:solidFill>
                <a:schemeClr val="bg1"/>
              </a:solidFill>
              <a:latin typeface="Comic Sans MS" pitchFamily="66" charset="0"/>
            </a:endParaRPr>
          </a:p>
        </p:txBody>
      </p:sp>
      <p:sp>
        <p:nvSpPr>
          <p:cNvPr id="9" name="5 Başlık"/>
          <p:cNvSpPr txBox="1">
            <a:spLocks/>
          </p:cNvSpPr>
          <p:nvPr/>
        </p:nvSpPr>
        <p:spPr>
          <a:xfrm>
            <a:off x="1051559" y="3932606"/>
            <a:ext cx="3886201" cy="475213"/>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50000"/>
              </a:spcBef>
            </a:pPr>
            <a:r>
              <a:rPr lang="tr-TR" altLang="tr-TR" sz="2000" b="1" dirty="0" smtClean="0">
                <a:solidFill>
                  <a:schemeClr val="bg1"/>
                </a:solidFill>
                <a:latin typeface="Comic Sans MS" pitchFamily="66" charset="0"/>
              </a:rPr>
              <a:t> III.Selim 1789-1807</a:t>
            </a:r>
            <a:endParaRPr lang="tr-TR" altLang="tr-TR" sz="2000" b="1" dirty="0">
              <a:solidFill>
                <a:schemeClr val="bg1"/>
              </a:solidFill>
              <a:latin typeface="Comic Sans MS" pitchFamily="66" charset="0"/>
            </a:endParaRPr>
          </a:p>
        </p:txBody>
      </p:sp>
      <p:sp>
        <p:nvSpPr>
          <p:cNvPr id="11" name="5 Başlık"/>
          <p:cNvSpPr txBox="1">
            <a:spLocks/>
          </p:cNvSpPr>
          <p:nvPr/>
        </p:nvSpPr>
        <p:spPr>
          <a:xfrm>
            <a:off x="1051559" y="3457393"/>
            <a:ext cx="3886201" cy="475213"/>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50000"/>
              </a:spcBef>
            </a:pPr>
            <a:r>
              <a:rPr lang="tr-TR" altLang="tr-TR" sz="2000" b="1" dirty="0" smtClean="0">
                <a:solidFill>
                  <a:schemeClr val="bg1"/>
                </a:solidFill>
                <a:latin typeface="Comic Sans MS" pitchFamily="66" charset="0"/>
              </a:rPr>
              <a:t> I.Abdulhamit 1774-1789</a:t>
            </a:r>
            <a:endParaRPr lang="tr-TR" altLang="tr-TR" sz="2000" b="1" dirty="0">
              <a:solidFill>
                <a:schemeClr val="bg1"/>
              </a:solidFill>
              <a:latin typeface="Comic Sans MS" pitchFamily="66" charset="0"/>
            </a:endParaRPr>
          </a:p>
        </p:txBody>
      </p:sp>
      <p:sp>
        <p:nvSpPr>
          <p:cNvPr id="12" name="5 Başlık"/>
          <p:cNvSpPr txBox="1">
            <a:spLocks/>
          </p:cNvSpPr>
          <p:nvPr/>
        </p:nvSpPr>
        <p:spPr>
          <a:xfrm>
            <a:off x="1051553" y="1381981"/>
            <a:ext cx="3886207" cy="475213"/>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50000"/>
              </a:spcBef>
            </a:pPr>
            <a:r>
              <a:rPr lang="tr-TR" altLang="tr-TR" sz="2000" b="1" dirty="0" smtClean="0">
                <a:solidFill>
                  <a:schemeClr val="bg1"/>
                </a:solidFill>
                <a:latin typeface="Comic Sans MS" pitchFamily="66" charset="0"/>
              </a:rPr>
              <a:t> III.Ahmet 1703-1730</a:t>
            </a:r>
            <a:endParaRPr lang="tr-TR" altLang="tr-TR" sz="2000" b="1" dirty="0">
              <a:solidFill>
                <a:schemeClr val="bg1"/>
              </a:solidFill>
              <a:latin typeface="Comic Sans MS" pitchFamily="66" charset="0"/>
            </a:endParaRPr>
          </a:p>
        </p:txBody>
      </p:sp>
      <p:sp>
        <p:nvSpPr>
          <p:cNvPr id="14" name="5 Başlık"/>
          <p:cNvSpPr txBox="1">
            <a:spLocks/>
          </p:cNvSpPr>
          <p:nvPr/>
        </p:nvSpPr>
        <p:spPr>
          <a:xfrm>
            <a:off x="1051557" y="1903601"/>
            <a:ext cx="3886203" cy="475213"/>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50000"/>
              </a:spcBef>
            </a:pPr>
            <a:r>
              <a:rPr lang="tr-TR" altLang="tr-TR" sz="2000" b="1" dirty="0" smtClean="0">
                <a:solidFill>
                  <a:schemeClr val="bg1"/>
                </a:solidFill>
                <a:latin typeface="Comic Sans MS" pitchFamily="66" charset="0"/>
              </a:rPr>
              <a:t> I.Mahmut 1730-1754</a:t>
            </a:r>
            <a:endParaRPr lang="tr-TR" altLang="tr-TR" sz="2000" b="1" dirty="0">
              <a:solidFill>
                <a:schemeClr val="bg1"/>
              </a:solidFill>
              <a:latin typeface="Comic Sans MS" pitchFamily="66" charset="0"/>
            </a:endParaRPr>
          </a:p>
        </p:txBody>
      </p:sp>
      <p:sp>
        <p:nvSpPr>
          <p:cNvPr id="3" name="Dolu Çerçeve 2"/>
          <p:cNvSpPr/>
          <p:nvPr/>
        </p:nvSpPr>
        <p:spPr>
          <a:xfrm>
            <a:off x="5589429" y="262289"/>
            <a:ext cx="5821251" cy="1400746"/>
          </a:xfrm>
          <a:prstGeom prst="bevel">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latin typeface="Comic Sans MS" pitchFamily="66" charset="0"/>
              </a:rPr>
              <a:t>Tek Amacımız :</a:t>
            </a:r>
          </a:p>
          <a:p>
            <a:pPr algn="ctr"/>
            <a:r>
              <a:rPr lang="tr-TR" b="1" dirty="0" smtClean="0">
                <a:latin typeface="Comic Sans MS" pitchFamily="66" charset="0"/>
              </a:rPr>
              <a:t>Karlofça Antlaşması 1699 </a:t>
            </a:r>
          </a:p>
          <a:p>
            <a:pPr algn="ctr"/>
            <a:r>
              <a:rPr lang="tr-TR" b="1" dirty="0" smtClean="0">
                <a:latin typeface="Comic Sans MS" pitchFamily="66" charset="0"/>
              </a:rPr>
              <a:t>   İstanbul Antlaşması 1700 ile kaybettiklerimizi geri almak</a:t>
            </a:r>
            <a:endParaRPr lang="tr-TR" b="1" dirty="0">
              <a:latin typeface="Comic Sans MS" pitchFamily="66" charset="0"/>
            </a:endParaRPr>
          </a:p>
        </p:txBody>
      </p:sp>
      <p:pic>
        <p:nvPicPr>
          <p:cNvPr id="1027" name="Picture 3" descr="C:\Users\Yusuf Kerem DUMAN\Desktop\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9429" y="1709164"/>
            <a:ext cx="6270625" cy="34216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Yusuf Kerem DUMAN\Desktop\f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3393" y="4968875"/>
            <a:ext cx="6202362" cy="1730375"/>
          </a:xfrm>
          <a:prstGeom prst="rect">
            <a:avLst/>
          </a:prstGeom>
          <a:noFill/>
          <a:extLst>
            <a:ext uri="{909E8E84-426E-40DD-AFC4-6F175D3DCCD1}">
              <a14:hiddenFill xmlns:a14="http://schemas.microsoft.com/office/drawing/2010/main">
                <a:solidFill>
                  <a:srgbClr val="FFFFFF"/>
                </a:solidFill>
              </a14:hiddenFill>
            </a:ext>
          </a:extLst>
        </p:spPr>
      </p:pic>
      <p:sp>
        <p:nvSpPr>
          <p:cNvPr id="13"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62289"/>
            <a:ext cx="4587092"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Hükümdarları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Tree>
    <p:extLst>
      <p:ext uri="{BB962C8B-B14F-4D97-AF65-F5344CB8AC3E}">
        <p14:creationId xmlns:p14="http://schemas.microsoft.com/office/powerpoint/2010/main" val="29093372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a:solidFill>
                  <a:schemeClr val="tx1"/>
                </a:solidFill>
              </a:rPr>
              <a:t>Edirne Olayı 1703</a:t>
            </a:r>
          </a:p>
        </p:txBody>
      </p:sp>
      <p:sp>
        <p:nvSpPr>
          <p:cNvPr id="7" name="5 Başlık"/>
          <p:cNvSpPr txBox="1">
            <a:spLocks/>
          </p:cNvSpPr>
          <p:nvPr/>
        </p:nvSpPr>
        <p:spPr>
          <a:xfrm>
            <a:off x="876301" y="977901"/>
            <a:ext cx="11100707" cy="22225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Sultan II. Mustafa devlet işlerinden elini çekmiş ve vaktinin çoğunu Edirne’de geçirmeye başlamıştır. Devlet yönetimini hocası Şeyhülislam </a:t>
            </a:r>
            <a:r>
              <a:rPr lang="tr-TR" sz="2000" b="1" dirty="0">
                <a:solidFill>
                  <a:srgbClr val="FF0000"/>
                </a:solidFill>
                <a:latin typeface="Comic Sans MS" pitchFamily="66" charset="0"/>
              </a:rPr>
              <a:t>Feyzullah Efendiye </a:t>
            </a:r>
            <a:r>
              <a:rPr lang="tr-TR" sz="2000" b="1" dirty="0">
                <a:solidFill>
                  <a:schemeClr val="bg1"/>
                </a:solidFill>
                <a:latin typeface="Comic Sans MS" pitchFamily="66" charset="0"/>
              </a:rPr>
              <a:t>bıraktı. Feyzullah Efendi görevlerini kötüye kullanınca İstanbul esnafı ve Yeniçerileri isyana sürükledi. Bunun üstüne birde başkentin Edirne’ye taşınacağı söylentisi, yeniçerilerin isyanına sebep olmuştur. </a:t>
            </a:r>
          </a:p>
          <a:p>
            <a:r>
              <a:rPr lang="tr-TR" sz="2000" b="1" dirty="0">
                <a:solidFill>
                  <a:schemeClr val="bg1"/>
                </a:solidFill>
                <a:latin typeface="Comic Sans MS" pitchFamily="66" charset="0"/>
              </a:rPr>
              <a:t>        Şeyhülislam öldürülmüş, II. Mustafa tahttan indirilerek yerine Sultan </a:t>
            </a:r>
            <a:r>
              <a:rPr lang="tr-TR" sz="2000" b="1" dirty="0">
                <a:solidFill>
                  <a:srgbClr val="FF0000"/>
                </a:solidFill>
                <a:latin typeface="Comic Sans MS" pitchFamily="66" charset="0"/>
              </a:rPr>
              <a:t>III.Ahmet </a:t>
            </a:r>
            <a:r>
              <a:rPr lang="tr-TR" sz="2000" b="1" dirty="0">
                <a:solidFill>
                  <a:schemeClr val="bg1"/>
                </a:solidFill>
                <a:latin typeface="Comic Sans MS" pitchFamily="66" charset="0"/>
              </a:rPr>
              <a:t>getirilmiştir.</a:t>
            </a:r>
            <a:endParaRPr lang="tr-TR" sz="2000" dirty="0">
              <a:solidFill>
                <a:schemeClr val="bg1"/>
              </a:solidFill>
              <a:latin typeface="Comic Sans MS" pitchFamily="66" charset="0"/>
            </a:endParaRPr>
          </a:p>
        </p:txBody>
      </p:sp>
      <p:sp>
        <p:nvSpPr>
          <p:cNvPr id="8" name="Dolu Çerçeve 7"/>
          <p:cNvSpPr/>
          <p:nvPr/>
        </p:nvSpPr>
        <p:spPr>
          <a:xfrm>
            <a:off x="876301" y="3331278"/>
            <a:ext cx="38734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Dönemin Genel Özellikleri</a:t>
            </a:r>
            <a:endParaRPr lang="tr-TR" sz="2400" b="1" dirty="0">
              <a:solidFill>
                <a:schemeClr val="tx1"/>
              </a:solidFill>
            </a:endParaRPr>
          </a:p>
        </p:txBody>
      </p:sp>
      <p:sp>
        <p:nvSpPr>
          <p:cNvPr id="13" name="5 Başlık"/>
          <p:cNvSpPr txBox="1">
            <a:spLocks/>
          </p:cNvSpPr>
          <p:nvPr/>
        </p:nvSpPr>
        <p:spPr>
          <a:xfrm>
            <a:off x="876301" y="4038601"/>
            <a:ext cx="11100707" cy="22987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spcBef>
                <a:spcPct val="0"/>
              </a:spcBef>
              <a:defRPr/>
            </a:pPr>
            <a:r>
              <a:rPr lang="tr-TR" sz="2000" b="1" dirty="0">
                <a:solidFill>
                  <a:schemeClr val="bg1"/>
                </a:solidFill>
                <a:latin typeface="Comic Sans MS" pitchFamily="66" charset="0"/>
              </a:rPr>
              <a:t>-</a:t>
            </a:r>
            <a:r>
              <a:rPr lang="tr-TR" sz="2000" b="1" dirty="0">
                <a:solidFill>
                  <a:srgbClr val="FF0000"/>
                </a:solidFill>
                <a:latin typeface="Comic Sans MS" pitchFamily="66" charset="0"/>
              </a:rPr>
              <a:t>İngiltere ve Fransa</a:t>
            </a:r>
            <a:r>
              <a:rPr lang="tr-TR" sz="2000" b="1" dirty="0">
                <a:solidFill>
                  <a:schemeClr val="bg1"/>
                </a:solidFill>
                <a:latin typeface="Comic Sans MS" pitchFamily="66" charset="0"/>
              </a:rPr>
              <a:t>, Osmanlı devletine dost gözüken devletlerdir.</a:t>
            </a:r>
          </a:p>
          <a:p>
            <a:pPr lvl="0">
              <a:spcBef>
                <a:spcPct val="0"/>
              </a:spcBef>
              <a:defRPr/>
            </a:pPr>
            <a:r>
              <a:rPr lang="tr-TR" sz="2000" b="1" dirty="0">
                <a:solidFill>
                  <a:schemeClr val="bg1"/>
                </a:solidFill>
                <a:latin typeface="Comic Sans MS" pitchFamily="66" charset="0"/>
              </a:rPr>
              <a:t>-</a:t>
            </a:r>
            <a:r>
              <a:rPr lang="tr-TR" sz="2000" b="1" dirty="0">
                <a:solidFill>
                  <a:srgbClr val="FF0000"/>
                </a:solidFill>
                <a:latin typeface="Comic Sans MS" pitchFamily="66" charset="0"/>
              </a:rPr>
              <a:t>Rusya ve Avusturya </a:t>
            </a:r>
            <a:r>
              <a:rPr lang="tr-TR" sz="2000" b="1" dirty="0">
                <a:solidFill>
                  <a:schemeClr val="bg1"/>
                </a:solidFill>
                <a:latin typeface="Comic Sans MS" pitchFamily="66" charset="0"/>
              </a:rPr>
              <a:t>Osmanlıya rakip devletlerdir.</a:t>
            </a:r>
            <a:br>
              <a:rPr lang="tr-TR" sz="2000" b="1" dirty="0">
                <a:solidFill>
                  <a:schemeClr val="bg1"/>
                </a:solidFill>
                <a:latin typeface="Comic Sans MS" pitchFamily="66" charset="0"/>
              </a:rPr>
            </a:br>
            <a:r>
              <a:rPr lang="tr-TR" sz="2000" b="1" dirty="0" smtClean="0">
                <a:solidFill>
                  <a:schemeClr val="bg1"/>
                </a:solidFill>
                <a:latin typeface="Comic Sans MS" pitchFamily="66" charset="0"/>
              </a:rPr>
              <a:t>-</a:t>
            </a:r>
            <a:r>
              <a:rPr lang="tr-TR" sz="2000" b="1" dirty="0">
                <a:solidFill>
                  <a:schemeClr val="bg1"/>
                </a:solidFill>
                <a:latin typeface="Comic Sans MS" pitchFamily="66" charset="0"/>
              </a:rPr>
              <a:t>Bu dönemde Osmanlı devleti </a:t>
            </a:r>
            <a:r>
              <a:rPr lang="tr-TR" sz="2000" b="1" dirty="0">
                <a:solidFill>
                  <a:srgbClr val="FF0000"/>
                </a:solidFill>
                <a:latin typeface="Comic Sans MS" pitchFamily="66" charset="0"/>
              </a:rPr>
              <a:t>batının askeri ve teknik üstünlüğünü </a:t>
            </a:r>
            <a:r>
              <a:rPr lang="tr-TR" sz="2000" b="1" dirty="0">
                <a:solidFill>
                  <a:schemeClr val="bg1"/>
                </a:solidFill>
                <a:latin typeface="Comic Sans MS" pitchFamily="66" charset="0"/>
              </a:rPr>
              <a:t>kabul etmiş ve bu alanlarda yenileşme çalışmalarına ağırlık vermiştir.</a:t>
            </a:r>
            <a:br>
              <a:rPr lang="tr-TR" sz="2000" b="1" dirty="0">
                <a:solidFill>
                  <a:schemeClr val="bg1"/>
                </a:solidFill>
                <a:latin typeface="Comic Sans MS" pitchFamily="66" charset="0"/>
              </a:rPr>
            </a:br>
            <a:r>
              <a:rPr lang="tr-TR" sz="2000" b="1" dirty="0" smtClean="0">
                <a:solidFill>
                  <a:schemeClr val="bg1"/>
                </a:solidFill>
                <a:latin typeface="Comic Sans MS" pitchFamily="66" charset="0"/>
              </a:rPr>
              <a:t>-</a:t>
            </a:r>
            <a:r>
              <a:rPr lang="tr-TR" sz="2000" b="1" dirty="0">
                <a:solidFill>
                  <a:schemeClr val="bg1"/>
                </a:solidFill>
                <a:latin typeface="Comic Sans MS" pitchFamily="66" charset="0"/>
              </a:rPr>
              <a:t>Avrupa, </a:t>
            </a:r>
            <a:r>
              <a:rPr lang="tr-TR" sz="2000" b="1" dirty="0">
                <a:solidFill>
                  <a:srgbClr val="FF0000"/>
                </a:solidFill>
                <a:latin typeface="Comic Sans MS" pitchFamily="66" charset="0"/>
              </a:rPr>
              <a:t>Sanayi inkılâbını </a:t>
            </a:r>
            <a:r>
              <a:rPr lang="tr-TR" sz="2000" b="1" dirty="0">
                <a:solidFill>
                  <a:schemeClr val="bg1"/>
                </a:solidFill>
                <a:latin typeface="Comic Sans MS" pitchFamily="66" charset="0"/>
              </a:rPr>
              <a:t>gerçekleştirmiş ve </a:t>
            </a:r>
            <a:r>
              <a:rPr lang="tr-TR" sz="2000" b="1" dirty="0">
                <a:solidFill>
                  <a:srgbClr val="FF0000"/>
                </a:solidFill>
                <a:latin typeface="Comic Sans MS" pitchFamily="66" charset="0"/>
              </a:rPr>
              <a:t>ürettikleri malları</a:t>
            </a:r>
            <a:r>
              <a:rPr lang="tr-TR" sz="2000" b="1" dirty="0">
                <a:solidFill>
                  <a:schemeClr val="bg1"/>
                </a:solidFill>
                <a:latin typeface="Comic Sans MS" pitchFamily="66" charset="0"/>
              </a:rPr>
              <a:t>, </a:t>
            </a:r>
            <a:r>
              <a:rPr lang="tr-TR" sz="2000" b="1" dirty="0">
                <a:solidFill>
                  <a:srgbClr val="FF0000"/>
                </a:solidFill>
                <a:latin typeface="Comic Sans MS" pitchFamily="66" charset="0"/>
              </a:rPr>
              <a:t>kapitülasyonlardan </a:t>
            </a:r>
            <a:r>
              <a:rPr lang="tr-TR" sz="2000" b="1" dirty="0">
                <a:solidFill>
                  <a:schemeClr val="bg1"/>
                </a:solidFill>
                <a:latin typeface="Comic Sans MS" pitchFamily="66" charset="0"/>
              </a:rPr>
              <a:t>sağladıkları kolaylıklarla </a:t>
            </a:r>
            <a:r>
              <a:rPr lang="tr-TR" sz="2000" b="1" dirty="0">
                <a:solidFill>
                  <a:srgbClr val="FF0000"/>
                </a:solidFill>
                <a:latin typeface="Comic Sans MS" pitchFamily="66" charset="0"/>
              </a:rPr>
              <a:t>Osmanlı ülkesine sokmuş </a:t>
            </a:r>
            <a:r>
              <a:rPr lang="tr-TR" sz="2000" b="1" dirty="0">
                <a:solidFill>
                  <a:schemeClr val="bg1"/>
                </a:solidFill>
                <a:latin typeface="Comic Sans MS" pitchFamily="66" charset="0"/>
              </a:rPr>
              <a:t>böylece Osmanlı </a:t>
            </a:r>
            <a:r>
              <a:rPr lang="tr-TR" sz="2000" b="1" dirty="0">
                <a:solidFill>
                  <a:srgbClr val="FF0000"/>
                </a:solidFill>
                <a:latin typeface="Comic Sans MS" pitchFamily="66" charset="0"/>
              </a:rPr>
              <a:t>ülkesi Avrupa’nın açık pazarı haline </a:t>
            </a:r>
            <a:r>
              <a:rPr lang="tr-TR" sz="2000" b="1" dirty="0" smtClean="0">
                <a:solidFill>
                  <a:srgbClr val="FF0000"/>
                </a:solidFill>
                <a:latin typeface="Comic Sans MS" pitchFamily="66" charset="0"/>
              </a:rPr>
              <a:t>gelmiştir.</a:t>
            </a:r>
            <a:endParaRPr lang="tr-TR" sz="2000" b="1" dirty="0">
              <a:solidFill>
                <a:srgbClr val="FF0000"/>
              </a:solidFill>
              <a:latin typeface="Comic Sans MS" pitchFamily="66" charset="0"/>
            </a:endParaRPr>
          </a:p>
        </p:txBody>
      </p:sp>
    </p:spTree>
    <p:extLst>
      <p:ext uri="{BB962C8B-B14F-4D97-AF65-F5344CB8AC3E}">
        <p14:creationId xmlns:p14="http://schemas.microsoft.com/office/powerpoint/2010/main" val="2650821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Başlık"/>
          <p:cNvSpPr txBox="1">
            <a:spLocks/>
          </p:cNvSpPr>
          <p:nvPr/>
        </p:nvSpPr>
        <p:spPr>
          <a:xfrm>
            <a:off x="1047751" y="1485406"/>
            <a:ext cx="2303947" cy="157791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r>
              <a:rPr lang="tr-TR" sz="2000" b="1" dirty="0" smtClean="0">
                <a:solidFill>
                  <a:schemeClr val="tx2">
                    <a:lumMod val="10000"/>
                  </a:schemeClr>
                </a:solidFill>
                <a:latin typeface="Comic Sans MS" pitchFamily="66" charset="0"/>
              </a:rPr>
              <a:t>1711</a:t>
            </a: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r>
              <a:rPr lang="tr-TR" sz="2000" b="1" dirty="0" smtClean="0">
                <a:solidFill>
                  <a:schemeClr val="tx2">
                    <a:lumMod val="10000"/>
                  </a:schemeClr>
                </a:solidFill>
                <a:latin typeface="Comic Sans MS" pitchFamily="66" charset="0"/>
              </a:rPr>
              <a:t>Savaşı</a:t>
            </a:r>
            <a:endParaRPr lang="tr-TR" sz="2000" b="1" dirty="0">
              <a:solidFill>
                <a:schemeClr val="tx2">
                  <a:lumMod val="10000"/>
                </a:schemeClr>
              </a:solidFill>
              <a:latin typeface="Comic Sans MS" pitchFamily="66" charset="0"/>
            </a:endParaRPr>
          </a:p>
        </p:txBody>
      </p:sp>
      <p:pic>
        <p:nvPicPr>
          <p:cNvPr id="2050" name="Picture 2" descr="C:\Users\Yusuf Kerem DUMA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301" y="1890437"/>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9" name="5 Başlık"/>
          <p:cNvSpPr txBox="1">
            <a:spLocks/>
          </p:cNvSpPr>
          <p:nvPr/>
        </p:nvSpPr>
        <p:spPr>
          <a:xfrm>
            <a:off x="3860800" y="262289"/>
            <a:ext cx="8140700" cy="4322411"/>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Sebep:</a:t>
            </a:r>
          </a:p>
          <a:p>
            <a:r>
              <a:rPr lang="tr-TR" b="1" dirty="0">
                <a:solidFill>
                  <a:schemeClr val="bg1"/>
                </a:solidFill>
                <a:latin typeface="Comic Sans MS" pitchFamily="66" charset="0"/>
              </a:rPr>
              <a:t>-Osmanlının Karlofça ve İstanbul antlaşmasıyla kaybettikleri toprakları geri almak istemesi.</a:t>
            </a:r>
          </a:p>
          <a:p>
            <a:r>
              <a:rPr lang="tr-TR" b="1" dirty="0">
                <a:solidFill>
                  <a:schemeClr val="bg1"/>
                </a:solidFill>
                <a:latin typeface="Comic Sans MS" pitchFamily="66" charset="0"/>
              </a:rPr>
              <a:t>-Rusya’nın Lehistan'ın iç işlerine karışması.</a:t>
            </a:r>
          </a:p>
          <a:p>
            <a:r>
              <a:rPr lang="tr-TR" b="1" dirty="0">
                <a:solidFill>
                  <a:schemeClr val="bg1"/>
                </a:solidFill>
                <a:latin typeface="Comic Sans MS" pitchFamily="66" charset="0"/>
              </a:rPr>
              <a:t>-Çar </a:t>
            </a:r>
            <a:r>
              <a:rPr lang="tr-TR" b="1" dirty="0" smtClean="0">
                <a:solidFill>
                  <a:schemeClr val="bg1"/>
                </a:solidFill>
                <a:latin typeface="Comic Sans MS" pitchFamily="66" charset="0"/>
              </a:rPr>
              <a:t>Petro'nun </a:t>
            </a:r>
            <a:r>
              <a:rPr lang="tr-TR" b="1" dirty="0">
                <a:solidFill>
                  <a:schemeClr val="bg1"/>
                </a:solidFill>
                <a:latin typeface="Comic Sans MS" pitchFamily="66" charset="0"/>
              </a:rPr>
              <a:t>18 yy başlarında kuvvetli bir devlet haline getirdiği Rusya’yı </a:t>
            </a:r>
            <a:r>
              <a:rPr lang="tr-TR" b="1" dirty="0">
                <a:solidFill>
                  <a:srgbClr val="FF0000"/>
                </a:solidFill>
                <a:latin typeface="Comic Sans MS" pitchFamily="66" charset="0"/>
              </a:rPr>
              <a:t>açık denizlere </a:t>
            </a:r>
            <a:r>
              <a:rPr lang="tr-TR" b="1" dirty="0">
                <a:solidFill>
                  <a:schemeClr val="bg1"/>
                </a:solidFill>
                <a:latin typeface="Comic Sans MS" pitchFamily="66" charset="0"/>
              </a:rPr>
              <a:t>ulaştırma siyaseti </a:t>
            </a:r>
            <a:r>
              <a:rPr lang="tr-TR" b="1" dirty="0">
                <a:solidFill>
                  <a:srgbClr val="FF0000"/>
                </a:solidFill>
                <a:latin typeface="Comic Sans MS" pitchFamily="66" charset="0"/>
              </a:rPr>
              <a:t>(İstanbul 1700 ile Azak kalesini almış ve Karadeniz’e ilk adımı atmıştı)</a:t>
            </a:r>
          </a:p>
          <a:p>
            <a:r>
              <a:rPr lang="tr-TR" b="1" dirty="0">
                <a:solidFill>
                  <a:schemeClr val="bg1"/>
                </a:solidFill>
                <a:latin typeface="Comic Sans MS" pitchFamily="66" charset="0"/>
              </a:rPr>
              <a:t>-</a:t>
            </a:r>
            <a:r>
              <a:rPr lang="tr-TR" b="1" dirty="0">
                <a:solidFill>
                  <a:srgbClr val="FF0000"/>
                </a:solidFill>
                <a:latin typeface="Comic Sans MS" pitchFamily="66" charset="0"/>
              </a:rPr>
              <a:t>PALTOVA</a:t>
            </a:r>
            <a:r>
              <a:rPr lang="tr-TR" b="1" dirty="0">
                <a:solidFill>
                  <a:schemeClr val="bg1"/>
                </a:solidFill>
                <a:latin typeface="Comic Sans MS" pitchFamily="66" charset="0"/>
              </a:rPr>
              <a:t> savaşında Ruslara yenilen </a:t>
            </a:r>
            <a:r>
              <a:rPr lang="tr-TR" b="1" dirty="0">
                <a:solidFill>
                  <a:srgbClr val="FF0000"/>
                </a:solidFill>
                <a:latin typeface="Comic Sans MS" pitchFamily="66" charset="0"/>
              </a:rPr>
              <a:t>İsveç kralının </a:t>
            </a:r>
            <a:r>
              <a:rPr lang="tr-TR" b="1" dirty="0">
                <a:solidFill>
                  <a:schemeClr val="bg1"/>
                </a:solidFill>
                <a:latin typeface="Comic Sans MS" pitchFamily="66" charset="0"/>
              </a:rPr>
              <a:t>Osmanlıya sığınarak Osmanlıdan yardım istemesi ve Rusların bunları takıp ederek Osmanlı topraklarını tahrip etmeleri yüzünden savaş </a:t>
            </a:r>
            <a:r>
              <a:rPr lang="tr-TR" b="1" dirty="0" smtClean="0">
                <a:solidFill>
                  <a:schemeClr val="bg1"/>
                </a:solidFill>
                <a:latin typeface="Comic Sans MS" pitchFamily="66" charset="0"/>
              </a:rPr>
              <a:t>çıktı.</a:t>
            </a:r>
            <a:endParaRPr lang="tr-TR" b="1" dirty="0">
              <a:solidFill>
                <a:schemeClr val="bg1"/>
              </a:solidFill>
              <a:latin typeface="Comic Sans MS" pitchFamily="66" charset="0"/>
            </a:endParaRPr>
          </a:p>
          <a:p>
            <a:r>
              <a:rPr lang="tr-TR" b="1" dirty="0">
                <a:solidFill>
                  <a:srgbClr val="FF0000"/>
                </a:solidFill>
                <a:latin typeface="Comic Sans MS" pitchFamily="66" charset="0"/>
              </a:rPr>
              <a:t>Sonuç:	</a:t>
            </a:r>
            <a:r>
              <a:rPr lang="tr-TR" b="1" dirty="0">
                <a:solidFill>
                  <a:schemeClr val="bg1"/>
                </a:solidFill>
                <a:latin typeface="Comic Sans MS" pitchFamily="66" charset="0"/>
              </a:rPr>
              <a:t>Ruslar Osmanlı sadrazamı </a:t>
            </a:r>
            <a:r>
              <a:rPr lang="tr-TR" b="1" dirty="0">
                <a:solidFill>
                  <a:srgbClr val="FF0000"/>
                </a:solidFill>
                <a:latin typeface="Comic Sans MS" pitchFamily="66" charset="0"/>
              </a:rPr>
              <a:t>BALTACI MEHMET PAŞAYA </a:t>
            </a:r>
            <a:r>
              <a:rPr lang="tr-TR" b="1" dirty="0">
                <a:solidFill>
                  <a:schemeClr val="bg1"/>
                </a:solidFill>
                <a:latin typeface="Comic Sans MS" pitchFamily="66" charset="0"/>
              </a:rPr>
              <a:t>yenildiler ve barış istediler (Osmanlı ordusu tarihte ilk defa Rus ordusunu yok etme şansını yakalamıştı fakat yeniçerilerin bozgunculuk yapmaları üzerine Baltacı Mehmet Paşa Rusların barış isteklerinin kabul etti.</a:t>
            </a:r>
          </a:p>
        </p:txBody>
      </p:sp>
      <p:sp>
        <p:nvSpPr>
          <p:cNvPr id="11" name="5 Başlık"/>
          <p:cNvSpPr txBox="1">
            <a:spLocks/>
          </p:cNvSpPr>
          <p:nvPr/>
        </p:nvSpPr>
        <p:spPr>
          <a:xfrm>
            <a:off x="1031777" y="4699986"/>
            <a:ext cx="2303947" cy="112857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sz="2000" b="1" dirty="0">
                <a:solidFill>
                  <a:srgbClr val="FF0000"/>
                </a:solidFill>
                <a:latin typeface="Comic Sans MS" pitchFamily="66" charset="0"/>
              </a:rPr>
              <a:t>PURUT ANTLAŞMASI 1711</a:t>
            </a:r>
          </a:p>
        </p:txBody>
      </p:sp>
      <p:sp>
        <p:nvSpPr>
          <p:cNvPr id="13" name="5 Başlık"/>
          <p:cNvSpPr txBox="1">
            <a:spLocks/>
          </p:cNvSpPr>
          <p:nvPr/>
        </p:nvSpPr>
        <p:spPr>
          <a:xfrm>
            <a:off x="980866" y="6189376"/>
            <a:ext cx="1151973" cy="425698"/>
          </a:xfrm>
          <a:prstGeom prst="rect">
            <a:avLst/>
          </a:prstGeom>
          <a:solidFill>
            <a:srgbClr val="00B05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rgbClr val="000000"/>
                </a:solidFill>
                <a:latin typeface="Comic Sans MS" pitchFamily="66" charset="0"/>
                <a:cs typeface="Times New Roman" pitchFamily="18" charset="0"/>
              </a:rPr>
              <a:t>Önemi</a:t>
            </a:r>
            <a:endParaRPr lang="tr-TR" sz="2000" b="1" dirty="0">
              <a:latin typeface="Comic Sans MS" pitchFamily="66" charset="0"/>
            </a:endParaRPr>
          </a:p>
        </p:txBody>
      </p:sp>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876301" y="300364"/>
            <a:ext cx="2832100"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Osmanlı-Rus Savaşı </a:t>
            </a:r>
            <a:endParaRPr lang="tr-TR" sz="2400" b="1" dirty="0">
              <a:solidFill>
                <a:schemeClr val="tx1"/>
              </a:solidFill>
            </a:endParaRPr>
          </a:p>
        </p:txBody>
      </p:sp>
      <p:sp>
        <p:nvSpPr>
          <p:cNvPr id="4" name="Şimşek İşareti 3"/>
          <p:cNvSpPr/>
          <p:nvPr/>
        </p:nvSpPr>
        <p:spPr>
          <a:xfrm>
            <a:off x="1726551" y="3455418"/>
            <a:ext cx="914400" cy="914400"/>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5 Başlık"/>
          <p:cNvSpPr txBox="1">
            <a:spLocks/>
          </p:cNvSpPr>
          <p:nvPr/>
        </p:nvSpPr>
        <p:spPr>
          <a:xfrm>
            <a:off x="3860800" y="4699986"/>
            <a:ext cx="7016749" cy="133251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sz="2000" b="1" dirty="0" smtClean="0">
                <a:solidFill>
                  <a:schemeClr val="bg1"/>
                </a:solidFill>
                <a:latin typeface="Comic Sans MS" pitchFamily="66" charset="0"/>
              </a:rPr>
              <a:t>-</a:t>
            </a:r>
            <a:r>
              <a:rPr lang="tr-TR" sz="2000" b="1" dirty="0">
                <a:solidFill>
                  <a:schemeClr val="bg1"/>
                </a:solidFill>
                <a:latin typeface="Comic Sans MS" pitchFamily="66" charset="0"/>
              </a:rPr>
              <a:t>Ruslar </a:t>
            </a:r>
            <a:r>
              <a:rPr lang="tr-TR" sz="2000" b="1" dirty="0">
                <a:solidFill>
                  <a:srgbClr val="FF0000"/>
                </a:solidFill>
                <a:latin typeface="Comic Sans MS" pitchFamily="66" charset="0"/>
              </a:rPr>
              <a:t>Azak Kalesini </a:t>
            </a:r>
            <a:r>
              <a:rPr lang="tr-TR" sz="2000" b="1" dirty="0">
                <a:solidFill>
                  <a:schemeClr val="bg1"/>
                </a:solidFill>
                <a:latin typeface="Comic Sans MS" pitchFamily="66" charset="0"/>
              </a:rPr>
              <a:t>geri verecek ve İstanbul'da </a:t>
            </a:r>
            <a:r>
              <a:rPr lang="tr-TR" sz="2000" b="1" dirty="0">
                <a:solidFill>
                  <a:srgbClr val="FF0000"/>
                </a:solidFill>
                <a:latin typeface="Comic Sans MS" pitchFamily="66" charset="0"/>
              </a:rPr>
              <a:t>elçi </a:t>
            </a:r>
            <a:r>
              <a:rPr lang="tr-TR" sz="2000" b="1" dirty="0" smtClean="0">
                <a:solidFill>
                  <a:srgbClr val="FF0000"/>
                </a:solidFill>
                <a:latin typeface="Comic Sans MS" pitchFamily="66" charset="0"/>
              </a:rPr>
              <a:t>bulunduramayacak.</a:t>
            </a:r>
            <a:r>
              <a:rPr lang="tr-TR" sz="2000" b="1" dirty="0">
                <a:solidFill>
                  <a:schemeClr val="bg1"/>
                </a:solidFill>
                <a:latin typeface="Comic Sans MS" pitchFamily="66" charset="0"/>
              </a:rPr>
              <a:t/>
            </a:r>
            <a:br>
              <a:rPr lang="tr-TR" sz="2000" b="1" dirty="0">
                <a:solidFill>
                  <a:schemeClr val="bg1"/>
                </a:solidFill>
                <a:latin typeface="Comic Sans MS" pitchFamily="66" charset="0"/>
              </a:rPr>
            </a:br>
            <a:r>
              <a:rPr lang="tr-TR" sz="2000" b="1" dirty="0" smtClean="0">
                <a:solidFill>
                  <a:schemeClr val="bg1"/>
                </a:solidFill>
                <a:latin typeface="Comic Sans MS" pitchFamily="66" charset="0"/>
              </a:rPr>
              <a:t>-</a:t>
            </a:r>
            <a:r>
              <a:rPr lang="tr-TR" sz="2000" b="1" dirty="0">
                <a:solidFill>
                  <a:schemeClr val="bg1"/>
                </a:solidFill>
                <a:latin typeface="Comic Sans MS" pitchFamily="66" charset="0"/>
              </a:rPr>
              <a:t>İsveç Kralı ülkesine rahatça geri dönebilecekti.</a:t>
            </a:r>
            <a:br>
              <a:rPr lang="tr-TR" sz="2000" b="1" dirty="0">
                <a:solidFill>
                  <a:schemeClr val="bg1"/>
                </a:solidFill>
                <a:latin typeface="Comic Sans MS" pitchFamily="66" charset="0"/>
              </a:rPr>
            </a:br>
            <a:r>
              <a:rPr lang="tr-TR" sz="2000" b="1" dirty="0" smtClean="0">
                <a:solidFill>
                  <a:schemeClr val="bg1"/>
                </a:solidFill>
                <a:latin typeface="Comic Sans MS" pitchFamily="66" charset="0"/>
              </a:rPr>
              <a:t>-Ruslar </a:t>
            </a:r>
            <a:r>
              <a:rPr lang="tr-TR" sz="2000" b="1" dirty="0">
                <a:solidFill>
                  <a:schemeClr val="bg1"/>
                </a:solidFill>
                <a:latin typeface="Comic Sans MS" pitchFamily="66" charset="0"/>
              </a:rPr>
              <a:t>Kırım ve Lehistan işlerine </a:t>
            </a:r>
            <a:r>
              <a:rPr lang="tr-TR" sz="2000" b="1" dirty="0" smtClean="0">
                <a:solidFill>
                  <a:schemeClr val="bg1"/>
                </a:solidFill>
                <a:latin typeface="Comic Sans MS" pitchFamily="66" charset="0"/>
              </a:rPr>
              <a:t>karışmayacaklar.                 </a:t>
            </a:r>
          </a:p>
          <a:p>
            <a:pPr>
              <a:buFont typeface="Wingdings" pitchFamily="2" charset="2"/>
              <a:buNone/>
              <a:defRPr/>
            </a:pPr>
            <a:r>
              <a:rPr lang="tr-TR" sz="2000" b="1" dirty="0">
                <a:solidFill>
                  <a:schemeClr val="bg1"/>
                </a:solidFill>
                <a:latin typeface="Comic Sans MS" pitchFamily="66" charset="0"/>
              </a:rPr>
              <a:t> </a:t>
            </a:r>
            <a:r>
              <a:rPr lang="tr-TR" sz="2000" b="1" dirty="0" smtClean="0">
                <a:solidFill>
                  <a:schemeClr val="bg1"/>
                </a:solidFill>
                <a:latin typeface="Comic Sans MS" pitchFamily="66" charset="0"/>
              </a:rPr>
              <a:t>                </a:t>
            </a:r>
          </a:p>
          <a:p>
            <a:pPr>
              <a:buFont typeface="Wingdings" pitchFamily="2" charset="2"/>
              <a:buNone/>
              <a:defRPr/>
            </a:pPr>
            <a:r>
              <a:rPr lang="tr-TR" sz="2000" b="1" dirty="0" smtClean="0">
                <a:solidFill>
                  <a:schemeClr val="bg1"/>
                </a:solidFill>
                <a:latin typeface="Comic Sans MS" pitchFamily="66" charset="0"/>
              </a:rPr>
              <a:t> </a:t>
            </a:r>
            <a:endParaRPr lang="tr-TR" sz="2000" b="1" dirty="0">
              <a:solidFill>
                <a:schemeClr val="bg1"/>
              </a:solidFill>
              <a:latin typeface="Comic Sans MS" pitchFamily="66" charset="0"/>
            </a:endParaRPr>
          </a:p>
        </p:txBody>
      </p:sp>
      <p:sp>
        <p:nvSpPr>
          <p:cNvPr id="20" name="5 Başlık"/>
          <p:cNvSpPr txBox="1">
            <a:spLocks/>
          </p:cNvSpPr>
          <p:nvPr/>
        </p:nvSpPr>
        <p:spPr>
          <a:xfrm>
            <a:off x="2485265" y="6179155"/>
            <a:ext cx="6658736" cy="42092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spcBef>
                <a:spcPct val="0"/>
              </a:spcBef>
              <a:defRPr/>
            </a:pPr>
            <a:r>
              <a:rPr lang="tr-TR" sz="2000" b="1" dirty="0">
                <a:solidFill>
                  <a:srgbClr val="FF0000"/>
                </a:solidFill>
                <a:latin typeface="Comic Sans MS" pitchFamily="66" charset="0"/>
              </a:rPr>
              <a:t>Gerileme döneminde kazançlı çıktığımız ilk antlaşma.</a:t>
            </a:r>
            <a:endParaRPr lang="tr-TR" b="1" dirty="0">
              <a:solidFill>
                <a:srgbClr val="FF0000"/>
              </a:solidFill>
              <a:latin typeface="Comic Sans MS" pitchFamily="66" charset="0"/>
            </a:endParaRPr>
          </a:p>
        </p:txBody>
      </p:sp>
    </p:spTree>
    <p:extLst>
      <p:ext uri="{BB962C8B-B14F-4D97-AF65-F5344CB8AC3E}">
        <p14:creationId xmlns:p14="http://schemas.microsoft.com/office/powerpoint/2010/main" val="2412168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Başlık"/>
          <p:cNvSpPr txBox="1">
            <a:spLocks/>
          </p:cNvSpPr>
          <p:nvPr/>
        </p:nvSpPr>
        <p:spPr>
          <a:xfrm>
            <a:off x="876299" y="2978252"/>
            <a:ext cx="1819881" cy="130619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r>
              <a:rPr lang="tr-TR" sz="2000" b="1" dirty="0" smtClean="0">
                <a:solidFill>
                  <a:schemeClr val="tx2">
                    <a:lumMod val="10000"/>
                  </a:schemeClr>
                </a:solidFill>
                <a:latin typeface="Comic Sans MS" pitchFamily="66" charset="0"/>
              </a:rPr>
              <a:t>1711</a:t>
            </a:r>
            <a:endParaRPr lang="tr-TR" sz="2000" b="1" dirty="0">
              <a:solidFill>
                <a:schemeClr val="tx2">
                  <a:lumMod val="10000"/>
                </a:schemeClr>
              </a:solidFill>
              <a:latin typeface="Comic Sans MS" pitchFamily="66" charset="0"/>
            </a:endParaRPr>
          </a:p>
        </p:txBody>
      </p:sp>
      <p:pic>
        <p:nvPicPr>
          <p:cNvPr id="2050" name="Picture 2" descr="C:\Users\Yusuf Kerem DUMA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349" y="3161132"/>
            <a:ext cx="901701" cy="749300"/>
          </a:xfrm>
          <a:prstGeom prst="rect">
            <a:avLst/>
          </a:prstGeom>
          <a:noFill/>
          <a:extLst>
            <a:ext uri="{909E8E84-426E-40DD-AFC4-6F175D3DCCD1}">
              <a14:hiddenFill xmlns:a14="http://schemas.microsoft.com/office/drawing/2010/main">
                <a:solidFill>
                  <a:srgbClr val="FFFFFF"/>
                </a:solidFill>
              </a14:hiddenFill>
            </a:ext>
          </a:extLst>
        </p:spPr>
      </p:pic>
      <p:sp>
        <p:nvSpPr>
          <p:cNvPr id="11" name="5 Başlık"/>
          <p:cNvSpPr txBox="1">
            <a:spLocks/>
          </p:cNvSpPr>
          <p:nvPr/>
        </p:nvSpPr>
        <p:spPr>
          <a:xfrm>
            <a:off x="3257550" y="3268403"/>
            <a:ext cx="1900513" cy="112857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b="1" dirty="0">
                <a:solidFill>
                  <a:srgbClr val="FF0000"/>
                </a:solidFill>
                <a:latin typeface="Comic Sans MS" pitchFamily="66" charset="0"/>
              </a:rPr>
              <a:t>PASAROFÇA ANTLAŞMASI 1718</a:t>
            </a:r>
          </a:p>
        </p:txBody>
      </p:sp>
      <p:sp>
        <p:nvSpPr>
          <p:cNvPr id="13" name="5 Başlık"/>
          <p:cNvSpPr txBox="1">
            <a:spLocks/>
          </p:cNvSpPr>
          <p:nvPr/>
        </p:nvSpPr>
        <p:spPr>
          <a:xfrm>
            <a:off x="945649" y="5170152"/>
            <a:ext cx="1101941" cy="425698"/>
          </a:xfrm>
          <a:prstGeom prst="rect">
            <a:avLst/>
          </a:prstGeom>
          <a:solidFill>
            <a:srgbClr val="00B05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rgbClr val="000000"/>
                </a:solidFill>
                <a:latin typeface="Comic Sans MS" pitchFamily="66" charset="0"/>
                <a:cs typeface="Times New Roman" pitchFamily="18" charset="0"/>
              </a:rPr>
              <a:t>Önemi</a:t>
            </a:r>
            <a:endParaRPr lang="tr-TR" sz="2000" b="1" dirty="0">
              <a:latin typeface="Comic Sans MS" pitchFamily="66" charset="0"/>
            </a:endParaRPr>
          </a:p>
        </p:txBody>
      </p:sp>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876301" y="300364"/>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Osmanlı</a:t>
            </a:r>
            <a:endParaRPr lang="tr-TR" sz="2400" b="1" dirty="0">
              <a:solidFill>
                <a:schemeClr val="tx1"/>
              </a:solidFill>
            </a:endParaRPr>
          </a:p>
        </p:txBody>
      </p:sp>
      <p:sp>
        <p:nvSpPr>
          <p:cNvPr id="4" name="Şimşek İşareti 3"/>
          <p:cNvSpPr/>
          <p:nvPr/>
        </p:nvSpPr>
        <p:spPr>
          <a:xfrm>
            <a:off x="2378679" y="3458619"/>
            <a:ext cx="783621" cy="498076"/>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5 Başlık"/>
          <p:cNvSpPr txBox="1">
            <a:spLocks/>
          </p:cNvSpPr>
          <p:nvPr/>
        </p:nvSpPr>
        <p:spPr>
          <a:xfrm>
            <a:off x="2895600" y="262289"/>
            <a:ext cx="8978899" cy="263146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a:solidFill>
                  <a:schemeClr val="bg1"/>
                </a:solidFill>
                <a:latin typeface="Comic Sans MS" pitchFamily="66" charset="0"/>
              </a:rPr>
              <a:t>Venedikliler Karlofça antlaşmasıyla alıkları </a:t>
            </a:r>
            <a:r>
              <a:rPr lang="tr-TR" b="1" dirty="0">
                <a:solidFill>
                  <a:srgbClr val="FF0000"/>
                </a:solidFill>
                <a:latin typeface="Comic Sans MS" pitchFamily="66" charset="0"/>
              </a:rPr>
              <a:t>MORA</a:t>
            </a:r>
            <a:r>
              <a:rPr lang="tr-TR" b="1" dirty="0">
                <a:solidFill>
                  <a:schemeClr val="bg1"/>
                </a:solidFill>
                <a:latin typeface="Comic Sans MS" pitchFamily="66" charset="0"/>
              </a:rPr>
              <a:t> yarımadasında Rum halkına (Ortodokslara)kötü davranınca Mora'daki Rumlar isyan edip Osmanlı devletinden yardım istediler. Osmanlı zaten kaybettiği yerleri geri almak istiyordu hemen </a:t>
            </a:r>
            <a:r>
              <a:rPr lang="tr-TR" b="1" dirty="0" smtClean="0">
                <a:solidFill>
                  <a:schemeClr val="bg1"/>
                </a:solidFill>
                <a:latin typeface="Comic Sans MS" pitchFamily="66" charset="0"/>
              </a:rPr>
              <a:t>Mora'ya </a:t>
            </a:r>
            <a:r>
              <a:rPr lang="tr-TR" b="1" dirty="0">
                <a:solidFill>
                  <a:schemeClr val="bg1"/>
                </a:solidFill>
                <a:latin typeface="Comic Sans MS" pitchFamily="66" charset="0"/>
              </a:rPr>
              <a:t>ordu göndererek Venedikleri </a:t>
            </a:r>
            <a:r>
              <a:rPr lang="tr-TR" b="1" dirty="0" smtClean="0">
                <a:solidFill>
                  <a:schemeClr val="bg1"/>
                </a:solidFill>
                <a:latin typeface="Comic Sans MS" pitchFamily="66" charset="0"/>
              </a:rPr>
              <a:t>Mora'dan </a:t>
            </a:r>
            <a:r>
              <a:rPr lang="tr-TR" b="1" dirty="0">
                <a:solidFill>
                  <a:schemeClr val="bg1"/>
                </a:solidFill>
                <a:latin typeface="Comic Sans MS" pitchFamily="66" charset="0"/>
              </a:rPr>
              <a:t>çıkardı ve Mora yarım adasını tekrar topraklarına kattı.  </a:t>
            </a:r>
          </a:p>
          <a:p>
            <a:pPr>
              <a:buFont typeface="Wingdings" pitchFamily="2" charset="2"/>
              <a:buNone/>
            </a:pPr>
            <a:r>
              <a:rPr lang="tr-TR" b="1" dirty="0">
                <a:solidFill>
                  <a:schemeClr val="bg1"/>
                </a:solidFill>
                <a:latin typeface="Comic Sans MS" pitchFamily="66" charset="0"/>
              </a:rPr>
              <a:t> </a:t>
            </a:r>
            <a:r>
              <a:rPr lang="tr-TR" b="1" dirty="0" smtClean="0">
                <a:solidFill>
                  <a:schemeClr val="bg1"/>
                </a:solidFill>
                <a:latin typeface="Comic Sans MS" pitchFamily="66" charset="0"/>
              </a:rPr>
              <a:t>                  </a:t>
            </a:r>
            <a:r>
              <a:rPr lang="tr-TR" b="1" dirty="0">
                <a:solidFill>
                  <a:srgbClr val="FF0000"/>
                </a:solidFill>
                <a:latin typeface="Comic Sans MS" pitchFamily="66" charset="0"/>
              </a:rPr>
              <a:t>PETERVARDİN SAVAŞI  1718</a:t>
            </a:r>
          </a:p>
          <a:p>
            <a:pPr>
              <a:buFont typeface="Wingdings" pitchFamily="2" charset="2"/>
              <a:buNone/>
            </a:pPr>
            <a:r>
              <a:rPr lang="tr-TR" b="1" dirty="0">
                <a:solidFill>
                  <a:schemeClr val="bg1"/>
                </a:solidFill>
                <a:latin typeface="Comic Sans MS" pitchFamily="66" charset="0"/>
              </a:rPr>
              <a:t>Osmanlı devleti Rusya’dan sonra Venediklilere karşıda başarılı olunca sıranın kendisine geldiğini anlayan Avusturya Osmanlıya saldırdı yapılan savaşı Osmanlı kaybetti ve barış istedi.</a:t>
            </a:r>
          </a:p>
        </p:txBody>
      </p:sp>
      <p:sp>
        <p:nvSpPr>
          <p:cNvPr id="20" name="5 Başlık"/>
          <p:cNvSpPr txBox="1">
            <a:spLocks/>
          </p:cNvSpPr>
          <p:nvPr/>
        </p:nvSpPr>
        <p:spPr>
          <a:xfrm>
            <a:off x="2223711" y="4619202"/>
            <a:ext cx="9754365" cy="152759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b="1" dirty="0">
                <a:solidFill>
                  <a:schemeClr val="bg1"/>
                </a:solidFill>
                <a:latin typeface="Comic Sans MS" pitchFamily="66" charset="0"/>
              </a:rPr>
              <a:t>-Osmanlı devleti kaybettiği toprakları </a:t>
            </a:r>
            <a:r>
              <a:rPr lang="tr-TR" b="1" dirty="0">
                <a:solidFill>
                  <a:srgbClr val="FF0000"/>
                </a:solidFill>
                <a:latin typeface="Comic Sans MS" pitchFamily="66" charset="0"/>
              </a:rPr>
              <a:t>artık geri alamayacağını </a:t>
            </a:r>
            <a:r>
              <a:rPr lang="tr-TR" b="1" dirty="0">
                <a:solidFill>
                  <a:schemeClr val="bg1"/>
                </a:solidFill>
                <a:latin typeface="Comic Sans MS" pitchFamily="66" charset="0"/>
              </a:rPr>
              <a:t>anladı.</a:t>
            </a:r>
          </a:p>
          <a:p>
            <a:pPr>
              <a:buFont typeface="Wingdings" pitchFamily="2" charset="2"/>
              <a:buNone/>
              <a:defRPr/>
            </a:pPr>
            <a:r>
              <a:rPr lang="tr-TR" b="1" dirty="0">
                <a:solidFill>
                  <a:schemeClr val="bg1"/>
                </a:solidFill>
                <a:latin typeface="Comic Sans MS" pitchFamily="66" charset="0"/>
              </a:rPr>
              <a:t>-Osmanlı Batıda savunmaya geçti. Bundan sonra Batı yönünde hiç fetih politikası uygulamadı.</a:t>
            </a:r>
          </a:p>
          <a:p>
            <a:pPr>
              <a:buFont typeface="Wingdings" pitchFamily="2" charset="2"/>
              <a:buNone/>
              <a:defRPr/>
            </a:pPr>
            <a:r>
              <a:rPr lang="tr-TR" b="1" dirty="0">
                <a:solidFill>
                  <a:schemeClr val="bg1"/>
                </a:solidFill>
                <a:latin typeface="Comic Sans MS" pitchFamily="66" charset="0"/>
              </a:rPr>
              <a:t>-Avrupa'nın </a:t>
            </a:r>
            <a:r>
              <a:rPr lang="tr-TR" b="1" dirty="0">
                <a:solidFill>
                  <a:srgbClr val="FF0000"/>
                </a:solidFill>
                <a:latin typeface="Comic Sans MS" pitchFamily="66" charset="0"/>
              </a:rPr>
              <a:t>teknik ve askeri üstünlüğü ilk defa </a:t>
            </a:r>
            <a:r>
              <a:rPr lang="tr-TR" b="1" dirty="0">
                <a:solidFill>
                  <a:schemeClr val="bg1"/>
                </a:solidFill>
                <a:latin typeface="Comic Sans MS" pitchFamily="66" charset="0"/>
              </a:rPr>
              <a:t>bu antlaşma ile anlaşıldı.</a:t>
            </a:r>
          </a:p>
          <a:p>
            <a:pPr>
              <a:buFont typeface="Wingdings" pitchFamily="2" charset="2"/>
              <a:buNone/>
              <a:defRPr/>
            </a:pPr>
            <a:r>
              <a:rPr lang="tr-TR" b="1" dirty="0">
                <a:solidFill>
                  <a:schemeClr val="bg1"/>
                </a:solidFill>
                <a:latin typeface="Comic Sans MS" pitchFamily="66" charset="0"/>
              </a:rPr>
              <a:t>-Osmanlıda </a:t>
            </a:r>
            <a:r>
              <a:rPr lang="tr-TR" b="1" dirty="0">
                <a:solidFill>
                  <a:srgbClr val="FF0000"/>
                </a:solidFill>
                <a:latin typeface="Comic Sans MS" pitchFamily="66" charset="0"/>
              </a:rPr>
              <a:t>Lale Devri başladı.</a:t>
            </a:r>
          </a:p>
          <a:p>
            <a:pPr>
              <a:buFont typeface="Wingdings" pitchFamily="2" charset="2"/>
              <a:buNone/>
              <a:defRPr/>
            </a:pPr>
            <a:endParaRPr lang="tr-TR" b="1" dirty="0">
              <a:solidFill>
                <a:srgbClr val="FF0000"/>
              </a:solidFill>
              <a:latin typeface="Comic Sans MS" pitchFamily="66" charset="0"/>
            </a:endParaRPr>
          </a:p>
        </p:txBody>
      </p:sp>
      <p:sp>
        <p:nvSpPr>
          <p:cNvPr id="23" name="Artı 22"/>
          <p:cNvSpPr/>
          <p:nvPr/>
        </p:nvSpPr>
        <p:spPr>
          <a:xfrm>
            <a:off x="1341823" y="1675979"/>
            <a:ext cx="694546" cy="559383"/>
          </a:xfrm>
          <a:prstGeom prst="mathPlus">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Dolu Çerçeve 23"/>
          <p:cNvSpPr/>
          <p:nvPr/>
        </p:nvSpPr>
        <p:spPr>
          <a:xfrm>
            <a:off x="876299" y="2216379"/>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Avusturya</a:t>
            </a:r>
            <a:endParaRPr lang="tr-TR" sz="2400" b="1" dirty="0">
              <a:solidFill>
                <a:schemeClr val="tx1"/>
              </a:solidFill>
            </a:endParaRPr>
          </a:p>
        </p:txBody>
      </p:sp>
      <p:sp>
        <p:nvSpPr>
          <p:cNvPr id="25" name="Dolu Çerçeve 24"/>
          <p:cNvSpPr/>
          <p:nvPr/>
        </p:nvSpPr>
        <p:spPr>
          <a:xfrm>
            <a:off x="876301" y="1049243"/>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Venedik</a:t>
            </a:r>
            <a:endParaRPr lang="tr-TR" sz="2400" b="1" dirty="0">
              <a:solidFill>
                <a:schemeClr val="tx1"/>
              </a:solidFill>
            </a:endParaRPr>
          </a:p>
        </p:txBody>
      </p:sp>
      <p:sp>
        <p:nvSpPr>
          <p:cNvPr id="26" name="5 Başlık"/>
          <p:cNvSpPr txBox="1">
            <a:spLocks/>
          </p:cNvSpPr>
          <p:nvPr/>
        </p:nvSpPr>
        <p:spPr>
          <a:xfrm>
            <a:off x="5537003" y="2965501"/>
            <a:ext cx="6337495" cy="1543000"/>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b="1" dirty="0">
                <a:solidFill>
                  <a:schemeClr val="bg1"/>
                </a:solidFill>
                <a:latin typeface="Comic Sans MS" pitchFamily="66" charset="0"/>
              </a:rPr>
              <a:t>-Yenilen Venedik’ten </a:t>
            </a:r>
            <a:r>
              <a:rPr lang="tr-TR" b="1" dirty="0">
                <a:solidFill>
                  <a:srgbClr val="FF0000"/>
                </a:solidFill>
                <a:latin typeface="Comic Sans MS" pitchFamily="66" charset="0"/>
              </a:rPr>
              <a:t>MORA</a:t>
            </a:r>
            <a:r>
              <a:rPr lang="tr-TR" b="1" dirty="0">
                <a:solidFill>
                  <a:schemeClr val="bg1"/>
                </a:solidFill>
                <a:latin typeface="Comic Sans MS" pitchFamily="66" charset="0"/>
              </a:rPr>
              <a:t> alındı</a:t>
            </a:r>
          </a:p>
          <a:p>
            <a:pPr>
              <a:buFont typeface="Wingdings" pitchFamily="2" charset="2"/>
              <a:buNone/>
              <a:defRPr/>
            </a:pPr>
            <a:r>
              <a:rPr lang="tr-TR" b="1" dirty="0">
                <a:solidFill>
                  <a:schemeClr val="bg1"/>
                </a:solidFill>
                <a:latin typeface="Comic Sans MS" pitchFamily="66" charset="0"/>
              </a:rPr>
              <a:t>-</a:t>
            </a:r>
            <a:r>
              <a:rPr lang="tr-TR" b="1" dirty="0" smtClean="0">
                <a:solidFill>
                  <a:schemeClr val="bg1"/>
                </a:solidFill>
                <a:latin typeface="Comic Sans MS" pitchFamily="66" charset="0"/>
              </a:rPr>
              <a:t>Belgrat-</a:t>
            </a:r>
            <a:r>
              <a:rPr lang="tr-TR" b="1" dirty="0" err="1" smtClean="0">
                <a:solidFill>
                  <a:schemeClr val="bg1"/>
                </a:solidFill>
                <a:latin typeface="Comic Sans MS" pitchFamily="66" charset="0"/>
              </a:rPr>
              <a:t>Banat</a:t>
            </a:r>
            <a:r>
              <a:rPr lang="tr-TR" b="1" dirty="0" smtClean="0">
                <a:solidFill>
                  <a:schemeClr val="bg1"/>
                </a:solidFill>
                <a:latin typeface="Comic Sans MS" pitchFamily="66" charset="0"/>
              </a:rPr>
              <a:t> yaylaları-Temeşvar-</a:t>
            </a:r>
            <a:r>
              <a:rPr lang="tr-TR" b="1" dirty="0" err="1" smtClean="0">
                <a:solidFill>
                  <a:schemeClr val="bg1"/>
                </a:solidFill>
                <a:latin typeface="Comic Sans MS" pitchFamily="66" charset="0"/>
              </a:rPr>
              <a:t>Buldepeşte</a:t>
            </a:r>
            <a:r>
              <a:rPr lang="tr-TR" b="1" dirty="0" smtClean="0">
                <a:solidFill>
                  <a:schemeClr val="bg1"/>
                </a:solidFill>
                <a:latin typeface="Comic Sans MS" pitchFamily="66" charset="0"/>
              </a:rPr>
              <a:t>-Kuzey </a:t>
            </a:r>
            <a:r>
              <a:rPr lang="tr-TR" b="1" dirty="0">
                <a:solidFill>
                  <a:schemeClr val="bg1"/>
                </a:solidFill>
                <a:latin typeface="Comic Sans MS" pitchFamily="66" charset="0"/>
              </a:rPr>
              <a:t>Sırbistan </a:t>
            </a:r>
            <a:r>
              <a:rPr lang="tr-TR" b="1" dirty="0">
                <a:solidFill>
                  <a:srgbClr val="FF0000"/>
                </a:solidFill>
                <a:latin typeface="Comic Sans MS" pitchFamily="66" charset="0"/>
              </a:rPr>
              <a:t>AVUSTURYAYA</a:t>
            </a:r>
            <a:r>
              <a:rPr lang="tr-TR" b="1" dirty="0">
                <a:solidFill>
                  <a:schemeClr val="bg1"/>
                </a:solidFill>
                <a:latin typeface="Comic Sans MS" pitchFamily="66" charset="0"/>
              </a:rPr>
              <a:t> bırakıldı.</a:t>
            </a:r>
          </a:p>
          <a:p>
            <a:pPr>
              <a:buFont typeface="Wingdings" pitchFamily="2" charset="2"/>
              <a:buNone/>
              <a:defRPr/>
            </a:pPr>
            <a:r>
              <a:rPr lang="tr-TR" b="1" dirty="0">
                <a:solidFill>
                  <a:schemeClr val="bg1"/>
                </a:solidFill>
                <a:latin typeface="Comic Sans MS" pitchFamily="66" charset="0"/>
              </a:rPr>
              <a:t>3:</a:t>
            </a:r>
            <a:r>
              <a:rPr lang="tr-TR" b="1" dirty="0">
                <a:solidFill>
                  <a:srgbClr val="FF0000"/>
                </a:solidFill>
                <a:latin typeface="Comic Sans MS" pitchFamily="66" charset="0"/>
              </a:rPr>
              <a:t>Avusturya-Macaristan</a:t>
            </a:r>
            <a:r>
              <a:rPr lang="tr-TR" b="1" dirty="0">
                <a:solidFill>
                  <a:schemeClr val="bg1"/>
                </a:solidFill>
                <a:latin typeface="Comic Sans MS" pitchFamily="66" charset="0"/>
              </a:rPr>
              <a:t> imparatorluğunun temeli </a:t>
            </a:r>
            <a:r>
              <a:rPr lang="tr-TR" b="1" dirty="0" smtClean="0">
                <a:solidFill>
                  <a:schemeClr val="bg1"/>
                </a:solidFill>
                <a:latin typeface="Comic Sans MS" pitchFamily="66" charset="0"/>
              </a:rPr>
              <a:t>atılmıştır</a:t>
            </a:r>
            <a:r>
              <a:rPr lang="tr-TR" sz="2000" b="1" dirty="0" smtClean="0">
                <a:solidFill>
                  <a:schemeClr val="bg1"/>
                </a:solidFill>
                <a:latin typeface="Comic Sans MS" pitchFamily="66" charset="0"/>
              </a:rPr>
              <a:t>.</a:t>
            </a:r>
            <a:endParaRPr lang="tr-TR" sz="2000" b="1" dirty="0">
              <a:solidFill>
                <a:srgbClr val="FF0000"/>
              </a:solidFill>
              <a:latin typeface="Comic Sans MS" pitchFamily="66" charset="0"/>
            </a:endParaRPr>
          </a:p>
        </p:txBody>
      </p:sp>
    </p:spTree>
    <p:extLst>
      <p:ext uri="{BB962C8B-B14F-4D97-AF65-F5344CB8AC3E}">
        <p14:creationId xmlns:p14="http://schemas.microsoft.com/office/powerpoint/2010/main" val="15091472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Başlık"/>
          <p:cNvSpPr txBox="1">
            <a:spLocks/>
          </p:cNvSpPr>
          <p:nvPr/>
        </p:nvSpPr>
        <p:spPr>
          <a:xfrm>
            <a:off x="1160187" y="1006737"/>
            <a:ext cx="2070099" cy="157791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r>
              <a:rPr lang="tr-TR" sz="2000" b="1" dirty="0" smtClean="0">
                <a:solidFill>
                  <a:schemeClr val="tx2">
                    <a:lumMod val="10000"/>
                  </a:schemeClr>
                </a:solidFill>
                <a:latin typeface="Comic Sans MS" pitchFamily="66" charset="0"/>
              </a:rPr>
              <a:t>1722-1746</a:t>
            </a: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r>
              <a:rPr lang="tr-TR" sz="2000" b="1" dirty="0" smtClean="0">
                <a:solidFill>
                  <a:schemeClr val="tx2">
                    <a:lumMod val="10000"/>
                  </a:schemeClr>
                </a:solidFill>
                <a:latin typeface="Comic Sans MS" pitchFamily="66" charset="0"/>
              </a:rPr>
              <a:t>Savaşı</a:t>
            </a:r>
            <a:endParaRPr lang="tr-TR" sz="2000" b="1" dirty="0">
              <a:solidFill>
                <a:schemeClr val="tx2">
                  <a:lumMod val="10000"/>
                </a:schemeClr>
              </a:solidFill>
              <a:latin typeface="Comic Sans MS" pitchFamily="66" charset="0"/>
            </a:endParaRPr>
          </a:p>
        </p:txBody>
      </p:sp>
      <p:pic>
        <p:nvPicPr>
          <p:cNvPr id="2050" name="Picture 2" descr="C:\Users\Yusuf Kerem DUMA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8824" y="1344337"/>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9" name="5 Başlık"/>
          <p:cNvSpPr txBox="1">
            <a:spLocks/>
          </p:cNvSpPr>
          <p:nvPr/>
        </p:nvSpPr>
        <p:spPr>
          <a:xfrm>
            <a:off x="3453686" y="653772"/>
            <a:ext cx="8407400" cy="2043475"/>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a:solidFill>
                  <a:schemeClr val="bg1"/>
                </a:solidFill>
                <a:latin typeface="Comic Sans MS" pitchFamily="66" charset="0"/>
              </a:rPr>
              <a:t>Pasarofça ant batıda büyük toprak kaybına uğrayan Osmanlı bu kaybını İran’daki iç karışıklardan yararlanarak doğuda telafi etmeye kalkıştı Kafkasya ve Afganistan’daki Sünni Müslümanları Şii İran baskısından kurtulmak için Osmanlıdan yardım istemeleri. İran'ın iç karışıklıklarından yararlanmak isteyen </a:t>
            </a:r>
            <a:r>
              <a:rPr lang="tr-TR" b="1" dirty="0">
                <a:solidFill>
                  <a:srgbClr val="FF0000"/>
                </a:solidFill>
                <a:latin typeface="Comic Sans MS" pitchFamily="66" charset="0"/>
              </a:rPr>
              <a:t>RUSYADA</a:t>
            </a:r>
            <a:r>
              <a:rPr lang="tr-TR" b="1" dirty="0">
                <a:solidFill>
                  <a:srgbClr val="FFFF00"/>
                </a:solidFill>
                <a:latin typeface="Comic Sans MS" pitchFamily="66" charset="0"/>
              </a:rPr>
              <a:t> </a:t>
            </a:r>
            <a:r>
              <a:rPr lang="tr-TR" b="1" dirty="0">
                <a:solidFill>
                  <a:schemeClr val="bg1"/>
                </a:solidFill>
                <a:latin typeface="Comic Sans MS" pitchFamily="66" charset="0"/>
              </a:rPr>
              <a:t>Kafkaslarda işgallere başlamış </a:t>
            </a:r>
            <a:r>
              <a:rPr lang="tr-TR" b="1" i="1" dirty="0">
                <a:solidFill>
                  <a:schemeClr val="bg1"/>
                </a:solidFill>
                <a:latin typeface="Comic Sans MS" pitchFamily="66" charset="0"/>
              </a:rPr>
              <a:t>DERBENT-</a:t>
            </a:r>
            <a:r>
              <a:rPr lang="tr-TR" b="1" i="1" dirty="0">
                <a:solidFill>
                  <a:srgbClr val="FF0000"/>
                </a:solidFill>
                <a:latin typeface="Comic Sans MS" pitchFamily="66" charset="0"/>
              </a:rPr>
              <a:t>BAKÜ</a:t>
            </a:r>
            <a:r>
              <a:rPr lang="tr-TR" b="1" dirty="0">
                <a:solidFill>
                  <a:srgbClr val="FF0000"/>
                </a:solidFill>
                <a:latin typeface="Comic Sans MS" pitchFamily="66" charset="0"/>
              </a:rPr>
              <a:t> </a:t>
            </a:r>
            <a:r>
              <a:rPr lang="tr-TR" b="1" dirty="0">
                <a:solidFill>
                  <a:schemeClr val="bg1"/>
                </a:solidFill>
                <a:latin typeface="Comic Sans MS" pitchFamily="66" charset="0"/>
              </a:rPr>
              <a:t>işgal etmiş İran'ın paylaşılması konusunda Osmanlı-Rus rekabeti başlayınca </a:t>
            </a:r>
            <a:r>
              <a:rPr lang="tr-TR" b="1" dirty="0">
                <a:solidFill>
                  <a:srgbClr val="FF0000"/>
                </a:solidFill>
                <a:latin typeface="Comic Sans MS" pitchFamily="66" charset="0"/>
              </a:rPr>
              <a:t>Fransa’nın </a:t>
            </a:r>
            <a:r>
              <a:rPr lang="tr-TR" b="1" dirty="0">
                <a:solidFill>
                  <a:schemeClr val="bg1"/>
                </a:solidFill>
                <a:latin typeface="Comic Sans MS" pitchFamily="66" charset="0"/>
              </a:rPr>
              <a:t>araya girmesiyle antlaşma imzalandı.</a:t>
            </a:r>
          </a:p>
        </p:txBody>
      </p:sp>
      <p:sp>
        <p:nvSpPr>
          <p:cNvPr id="11" name="5 Başlık"/>
          <p:cNvSpPr txBox="1">
            <a:spLocks/>
          </p:cNvSpPr>
          <p:nvPr/>
        </p:nvSpPr>
        <p:spPr>
          <a:xfrm>
            <a:off x="1034830" y="2846526"/>
            <a:ext cx="2195456" cy="100157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sz="2000" b="1" dirty="0">
                <a:solidFill>
                  <a:srgbClr val="FF0000"/>
                </a:solidFill>
                <a:latin typeface="Comic Sans MS" pitchFamily="66" charset="0"/>
              </a:rPr>
              <a:t>İSTANBUL ANTLAŞMASI</a:t>
            </a:r>
          </a:p>
          <a:p>
            <a:pPr algn="ctr">
              <a:spcBef>
                <a:spcPct val="0"/>
              </a:spcBef>
              <a:defRPr/>
            </a:pPr>
            <a:r>
              <a:rPr lang="tr-TR" sz="2000" b="1" dirty="0">
                <a:solidFill>
                  <a:srgbClr val="FF0000"/>
                </a:solidFill>
                <a:latin typeface="Comic Sans MS" pitchFamily="66" charset="0"/>
              </a:rPr>
              <a:t>1724</a:t>
            </a:r>
          </a:p>
        </p:txBody>
      </p:sp>
      <p:sp>
        <p:nvSpPr>
          <p:cNvPr id="13" name="5 Başlık"/>
          <p:cNvSpPr txBox="1">
            <a:spLocks/>
          </p:cNvSpPr>
          <p:nvPr/>
        </p:nvSpPr>
        <p:spPr>
          <a:xfrm>
            <a:off x="2028274" y="3979003"/>
            <a:ext cx="1151973" cy="425698"/>
          </a:xfrm>
          <a:prstGeom prst="rect">
            <a:avLst/>
          </a:prstGeom>
          <a:solidFill>
            <a:srgbClr val="00B05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rgbClr val="000000"/>
                </a:solidFill>
                <a:latin typeface="Comic Sans MS" pitchFamily="66" charset="0"/>
                <a:cs typeface="Times New Roman" pitchFamily="18" charset="0"/>
              </a:rPr>
              <a:t>Önemi</a:t>
            </a:r>
            <a:endParaRPr lang="tr-TR" sz="2000" b="1" dirty="0">
              <a:latin typeface="Comic Sans MS" pitchFamily="66" charset="0"/>
            </a:endParaRPr>
          </a:p>
        </p:txBody>
      </p:sp>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876301" y="300364"/>
            <a:ext cx="20700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Osmanlı-İran </a:t>
            </a:r>
            <a:endParaRPr lang="tr-TR" sz="2400" b="1" dirty="0">
              <a:solidFill>
                <a:schemeClr val="tx1"/>
              </a:solidFill>
            </a:endParaRPr>
          </a:p>
        </p:txBody>
      </p:sp>
      <p:sp>
        <p:nvSpPr>
          <p:cNvPr id="4" name="Şimşek İşareti 3"/>
          <p:cNvSpPr/>
          <p:nvPr/>
        </p:nvSpPr>
        <p:spPr>
          <a:xfrm>
            <a:off x="846193" y="2328196"/>
            <a:ext cx="627987" cy="557782"/>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5 Başlık"/>
          <p:cNvSpPr txBox="1">
            <a:spLocks/>
          </p:cNvSpPr>
          <p:nvPr/>
        </p:nvSpPr>
        <p:spPr>
          <a:xfrm>
            <a:off x="3453686" y="2846526"/>
            <a:ext cx="5765800" cy="106766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sz="2000" b="1" dirty="0">
                <a:solidFill>
                  <a:prstClr val="black"/>
                </a:solidFill>
                <a:latin typeface="Comic Sans MS" pitchFamily="66" charset="0"/>
              </a:rPr>
              <a:t>-Rusya ile yapıldı.</a:t>
            </a:r>
          </a:p>
          <a:p>
            <a:pPr>
              <a:buFont typeface="Wingdings" pitchFamily="2" charset="2"/>
              <a:buNone/>
              <a:defRPr/>
            </a:pPr>
            <a:r>
              <a:rPr lang="tr-TR" sz="2000" b="1" dirty="0">
                <a:solidFill>
                  <a:prstClr val="black"/>
                </a:solidFill>
                <a:latin typeface="Comic Sans MS" pitchFamily="66" charset="0"/>
              </a:rPr>
              <a:t>-Rusya'ya Hazar denizi kıyıları ve Dağıstan.</a:t>
            </a:r>
          </a:p>
          <a:p>
            <a:pPr>
              <a:buFont typeface="Wingdings" pitchFamily="2" charset="2"/>
              <a:buNone/>
              <a:defRPr/>
            </a:pPr>
            <a:r>
              <a:rPr lang="tr-TR" sz="2000" b="1" dirty="0">
                <a:solidFill>
                  <a:prstClr val="black"/>
                </a:solidFill>
                <a:latin typeface="Comic Sans MS" pitchFamily="66" charset="0"/>
              </a:rPr>
              <a:t>-Osmanlıya Karabağ,Revan,Tebriz verildi.</a:t>
            </a:r>
          </a:p>
          <a:p>
            <a:pPr>
              <a:buFont typeface="Wingdings" pitchFamily="2" charset="2"/>
              <a:buNone/>
              <a:defRPr/>
            </a:pPr>
            <a:r>
              <a:rPr lang="tr-TR" sz="2000" b="1" dirty="0">
                <a:solidFill>
                  <a:prstClr val="black"/>
                </a:solidFill>
                <a:latin typeface="Comic Sans MS" pitchFamily="66" charset="0"/>
              </a:rPr>
              <a:t>             </a:t>
            </a:r>
          </a:p>
        </p:txBody>
      </p:sp>
      <p:sp>
        <p:nvSpPr>
          <p:cNvPr id="20" name="5 Başlık"/>
          <p:cNvSpPr txBox="1">
            <a:spLocks/>
          </p:cNvSpPr>
          <p:nvPr/>
        </p:nvSpPr>
        <p:spPr>
          <a:xfrm>
            <a:off x="3453686" y="4014409"/>
            <a:ext cx="6273800" cy="42092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sz="2000" b="1" dirty="0">
                <a:solidFill>
                  <a:srgbClr val="FF0000"/>
                </a:solidFill>
                <a:latin typeface="Comic Sans MS" pitchFamily="66" charset="0"/>
              </a:rPr>
              <a:t>Tarihte gerçekleşen İlk Osmanlı-Rus işbirliğidir.</a:t>
            </a:r>
          </a:p>
        </p:txBody>
      </p:sp>
      <p:sp>
        <p:nvSpPr>
          <p:cNvPr id="15" name="5 Başlık"/>
          <p:cNvSpPr txBox="1">
            <a:spLocks/>
          </p:cNvSpPr>
          <p:nvPr/>
        </p:nvSpPr>
        <p:spPr>
          <a:xfrm>
            <a:off x="3453686" y="4547488"/>
            <a:ext cx="8547814" cy="222161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sz="2000" b="1" dirty="0">
                <a:solidFill>
                  <a:prstClr val="black"/>
                </a:solidFill>
                <a:latin typeface="Comic Sans MS" pitchFamily="66" charset="0"/>
              </a:rPr>
              <a:t>-İran ile yapıldı. Daha sonra İran Şahı </a:t>
            </a:r>
            <a:r>
              <a:rPr lang="tr-TR" sz="2000" b="1" dirty="0">
                <a:solidFill>
                  <a:srgbClr val="FF0000"/>
                </a:solidFill>
                <a:latin typeface="Comic Sans MS" pitchFamily="66" charset="0"/>
              </a:rPr>
              <a:t>Nadir Şah </a:t>
            </a:r>
            <a:r>
              <a:rPr lang="tr-TR" sz="2000" b="1" dirty="0">
                <a:solidFill>
                  <a:prstClr val="black"/>
                </a:solidFill>
                <a:latin typeface="Comic Sans MS" pitchFamily="66" charset="0"/>
              </a:rPr>
              <a:t>bu antlaşmayı tanımadı.1746 yılında iki ülke arasında </a:t>
            </a:r>
            <a:r>
              <a:rPr lang="tr-TR" sz="2000" b="1" dirty="0">
                <a:solidFill>
                  <a:srgbClr val="FF0000"/>
                </a:solidFill>
                <a:latin typeface="Comic Sans MS" pitchFamily="66" charset="0"/>
              </a:rPr>
              <a:t>II.Kasrı Şirin (Kerden) </a:t>
            </a:r>
            <a:r>
              <a:rPr lang="tr-TR" sz="2000" b="1" dirty="0">
                <a:solidFill>
                  <a:prstClr val="black"/>
                </a:solidFill>
                <a:latin typeface="Comic Sans MS" pitchFamily="66" charset="0"/>
              </a:rPr>
              <a:t>imzalandı.</a:t>
            </a:r>
          </a:p>
          <a:p>
            <a:pPr>
              <a:buFont typeface="Wingdings" pitchFamily="2" charset="2"/>
              <a:buNone/>
              <a:defRPr/>
            </a:pPr>
            <a:r>
              <a:rPr lang="tr-TR" sz="2000" b="1" dirty="0">
                <a:solidFill>
                  <a:prstClr val="black"/>
                </a:solidFill>
                <a:latin typeface="Comic Sans MS" pitchFamily="66" charset="0"/>
              </a:rPr>
              <a:t>-II.Kasrı Şirin antlaşmasından günümüze kadar İran'la hiçbir savaş olmadı.</a:t>
            </a:r>
          </a:p>
          <a:p>
            <a:pPr>
              <a:buFont typeface="Wingdings" pitchFamily="2" charset="2"/>
              <a:buNone/>
              <a:defRPr/>
            </a:pPr>
            <a:r>
              <a:rPr lang="tr-TR" sz="2000" b="1" dirty="0">
                <a:solidFill>
                  <a:prstClr val="black"/>
                </a:solidFill>
                <a:latin typeface="Comic Sans MS" pitchFamily="66" charset="0"/>
              </a:rPr>
              <a:t>-Osmanlı bu tarihten sonra ne Batıda nede Doğuda saldırı politikası gütmeyecektir.</a:t>
            </a:r>
          </a:p>
        </p:txBody>
      </p:sp>
      <p:sp>
        <p:nvSpPr>
          <p:cNvPr id="17" name="5 Başlık"/>
          <p:cNvSpPr txBox="1">
            <a:spLocks/>
          </p:cNvSpPr>
          <p:nvPr/>
        </p:nvSpPr>
        <p:spPr>
          <a:xfrm>
            <a:off x="926339" y="4712958"/>
            <a:ext cx="2303947" cy="100157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sz="2000" b="1" dirty="0">
                <a:solidFill>
                  <a:srgbClr val="FF0000"/>
                </a:solidFill>
                <a:latin typeface="Comic Sans MS" pitchFamily="66" charset="0"/>
              </a:rPr>
              <a:t>AHMET PAŞA ANTLAŞMASI 1732</a:t>
            </a:r>
          </a:p>
        </p:txBody>
      </p:sp>
      <p:sp>
        <p:nvSpPr>
          <p:cNvPr id="21" name="Şimşek İşareti 20"/>
          <p:cNvSpPr/>
          <p:nvPr/>
        </p:nvSpPr>
        <p:spPr>
          <a:xfrm>
            <a:off x="1034829" y="3881147"/>
            <a:ext cx="627987" cy="557782"/>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77030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Başlık"/>
          <p:cNvSpPr txBox="1">
            <a:spLocks/>
          </p:cNvSpPr>
          <p:nvPr/>
        </p:nvSpPr>
        <p:spPr>
          <a:xfrm>
            <a:off x="838197" y="2989956"/>
            <a:ext cx="1819881" cy="130619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r>
              <a:rPr lang="tr-TR" sz="2000" b="1" dirty="0" smtClean="0">
                <a:solidFill>
                  <a:schemeClr val="tx2">
                    <a:lumMod val="10000"/>
                  </a:schemeClr>
                </a:solidFill>
                <a:latin typeface="Comic Sans MS" pitchFamily="66" charset="0"/>
              </a:rPr>
              <a:t>1736-1739</a:t>
            </a:r>
            <a:endParaRPr lang="tr-TR" sz="2000" b="1" dirty="0">
              <a:solidFill>
                <a:schemeClr val="tx2">
                  <a:lumMod val="10000"/>
                </a:schemeClr>
              </a:solidFill>
              <a:latin typeface="Comic Sans MS" pitchFamily="66" charset="0"/>
            </a:endParaRPr>
          </a:p>
        </p:txBody>
      </p:sp>
      <p:pic>
        <p:nvPicPr>
          <p:cNvPr id="2050" name="Picture 2" descr="C:\Users\Yusuf Kerem DUMA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2037" y="3152935"/>
            <a:ext cx="901701" cy="749300"/>
          </a:xfrm>
          <a:prstGeom prst="rect">
            <a:avLst/>
          </a:prstGeom>
          <a:noFill/>
          <a:extLst>
            <a:ext uri="{909E8E84-426E-40DD-AFC4-6F175D3DCCD1}">
              <a14:hiddenFill xmlns:a14="http://schemas.microsoft.com/office/drawing/2010/main">
                <a:solidFill>
                  <a:srgbClr val="FFFFFF"/>
                </a:solidFill>
              </a14:hiddenFill>
            </a:ext>
          </a:extLst>
        </p:spPr>
      </p:pic>
      <p:sp>
        <p:nvSpPr>
          <p:cNvPr id="11" name="5 Başlık"/>
          <p:cNvSpPr txBox="1">
            <a:spLocks/>
          </p:cNvSpPr>
          <p:nvPr/>
        </p:nvSpPr>
        <p:spPr>
          <a:xfrm>
            <a:off x="2895599" y="3167576"/>
            <a:ext cx="1900513" cy="112857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b="1" dirty="0">
                <a:solidFill>
                  <a:srgbClr val="FF0000"/>
                </a:solidFill>
                <a:latin typeface="Comic Sans MS" pitchFamily="66" charset="0"/>
              </a:rPr>
              <a:t>BELGRAT ANTLAŞMASI</a:t>
            </a:r>
          </a:p>
          <a:p>
            <a:pPr algn="ctr">
              <a:spcBef>
                <a:spcPct val="0"/>
              </a:spcBef>
              <a:defRPr/>
            </a:pPr>
            <a:r>
              <a:rPr lang="tr-TR" b="1" dirty="0">
                <a:solidFill>
                  <a:srgbClr val="FF0000"/>
                </a:solidFill>
                <a:latin typeface="Comic Sans MS" pitchFamily="66" charset="0"/>
              </a:rPr>
              <a:t>1739</a:t>
            </a:r>
          </a:p>
        </p:txBody>
      </p:sp>
      <p:sp>
        <p:nvSpPr>
          <p:cNvPr id="13" name="5 Başlık"/>
          <p:cNvSpPr txBox="1">
            <a:spLocks/>
          </p:cNvSpPr>
          <p:nvPr/>
        </p:nvSpPr>
        <p:spPr>
          <a:xfrm>
            <a:off x="774700" y="5584079"/>
            <a:ext cx="1101941" cy="425698"/>
          </a:xfrm>
          <a:prstGeom prst="rect">
            <a:avLst/>
          </a:prstGeom>
          <a:solidFill>
            <a:srgbClr val="00B05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rgbClr val="000000"/>
                </a:solidFill>
                <a:latin typeface="Comic Sans MS" pitchFamily="66" charset="0"/>
                <a:cs typeface="Times New Roman" pitchFamily="18" charset="0"/>
              </a:rPr>
              <a:t>Önemi</a:t>
            </a:r>
            <a:endParaRPr lang="tr-TR" sz="2000" b="1" dirty="0">
              <a:latin typeface="Comic Sans MS" pitchFamily="66" charset="0"/>
            </a:endParaRPr>
          </a:p>
        </p:txBody>
      </p:sp>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876301" y="300364"/>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Osmanlı</a:t>
            </a:r>
            <a:endParaRPr lang="tr-TR" sz="2400" b="1" dirty="0">
              <a:solidFill>
                <a:schemeClr val="tx1"/>
              </a:solidFill>
            </a:endParaRPr>
          </a:p>
        </p:txBody>
      </p:sp>
      <p:sp>
        <p:nvSpPr>
          <p:cNvPr id="4" name="Şimşek İşareti 3"/>
          <p:cNvSpPr/>
          <p:nvPr/>
        </p:nvSpPr>
        <p:spPr>
          <a:xfrm>
            <a:off x="2186289" y="3416090"/>
            <a:ext cx="783621" cy="498076"/>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5 Başlık"/>
          <p:cNvSpPr txBox="1">
            <a:spLocks/>
          </p:cNvSpPr>
          <p:nvPr/>
        </p:nvSpPr>
        <p:spPr>
          <a:xfrm>
            <a:off x="2895600" y="262289"/>
            <a:ext cx="8978899" cy="1807811"/>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b="1" dirty="0">
                <a:solidFill>
                  <a:schemeClr val="bg1"/>
                </a:solidFill>
                <a:latin typeface="Comic Sans MS" pitchFamily="66" charset="0"/>
              </a:rPr>
              <a:t>-Osmanlının İran ile savaşmasından yararlanan Rusya’nın ve Avusturya’nın kendi aralarında İttifak kurarak Lehistan'ı paylaşmak istemeleri.</a:t>
            </a:r>
          </a:p>
          <a:p>
            <a:pPr>
              <a:buFont typeface="Wingdings" pitchFamily="2" charset="2"/>
              <a:buNone/>
              <a:defRPr/>
            </a:pPr>
            <a:r>
              <a:rPr lang="tr-TR" b="1" dirty="0">
                <a:solidFill>
                  <a:schemeClr val="bg1"/>
                </a:solidFill>
                <a:latin typeface="Comic Sans MS" pitchFamily="66" charset="0"/>
              </a:rPr>
              <a:t>-Rusya’nın </a:t>
            </a:r>
            <a:r>
              <a:rPr lang="tr-TR" b="1" dirty="0">
                <a:solidFill>
                  <a:srgbClr val="FF0000"/>
                </a:solidFill>
                <a:latin typeface="Comic Sans MS" pitchFamily="66" charset="0"/>
              </a:rPr>
              <a:t>AZAK</a:t>
            </a:r>
            <a:r>
              <a:rPr lang="tr-TR" b="1" dirty="0">
                <a:solidFill>
                  <a:schemeClr val="bg1"/>
                </a:solidFill>
                <a:latin typeface="Comic Sans MS" pitchFamily="66" charset="0"/>
              </a:rPr>
              <a:t> kalesini ve </a:t>
            </a:r>
            <a:r>
              <a:rPr lang="tr-TR" b="1" dirty="0">
                <a:solidFill>
                  <a:srgbClr val="FF0000"/>
                </a:solidFill>
                <a:latin typeface="Comic Sans MS" pitchFamily="66" charset="0"/>
              </a:rPr>
              <a:t>KIRIMI</a:t>
            </a:r>
            <a:r>
              <a:rPr lang="tr-TR" b="1" dirty="0">
                <a:solidFill>
                  <a:schemeClr val="bg1"/>
                </a:solidFill>
                <a:latin typeface="Comic Sans MS" pitchFamily="66" charset="0"/>
              </a:rPr>
              <a:t> işgal ederek halkını kılıçtan geçirmesi.</a:t>
            </a:r>
          </a:p>
          <a:p>
            <a:pPr>
              <a:buFont typeface="Wingdings" pitchFamily="2" charset="2"/>
              <a:buNone/>
              <a:defRPr/>
            </a:pPr>
            <a:r>
              <a:rPr lang="tr-TR" b="1" dirty="0">
                <a:solidFill>
                  <a:schemeClr val="bg1"/>
                </a:solidFill>
                <a:latin typeface="Comic Sans MS" pitchFamily="66" charset="0"/>
              </a:rPr>
              <a:t>	2 cephede savaşmasına rağmen </a:t>
            </a:r>
            <a:r>
              <a:rPr lang="tr-TR" b="1" dirty="0">
                <a:solidFill>
                  <a:srgbClr val="FF0000"/>
                </a:solidFill>
                <a:latin typeface="Comic Sans MS" pitchFamily="66" charset="0"/>
              </a:rPr>
              <a:t>HUMBARACI AHMET PAŞANIN  (Kont Dö Boneval Fransız asıllı)</a:t>
            </a:r>
            <a:r>
              <a:rPr lang="tr-TR" b="1" dirty="0">
                <a:solidFill>
                  <a:srgbClr val="FFFF00"/>
                </a:solidFill>
                <a:latin typeface="Comic Sans MS" pitchFamily="66" charset="0"/>
              </a:rPr>
              <a:t> </a:t>
            </a:r>
            <a:r>
              <a:rPr lang="tr-TR" b="1" dirty="0">
                <a:solidFill>
                  <a:schemeClr val="bg1"/>
                </a:solidFill>
                <a:latin typeface="Comic Sans MS" pitchFamily="66" charset="0"/>
              </a:rPr>
              <a:t>orduda yaptığı ıslahatlarla Rusya ve Avusturya bu savaşı kaybetti ve Fransa’nın arabuluculuğuyla barış </a:t>
            </a:r>
            <a:r>
              <a:rPr lang="tr-TR" b="1" dirty="0" smtClean="0">
                <a:solidFill>
                  <a:schemeClr val="bg1"/>
                </a:solidFill>
                <a:latin typeface="Comic Sans MS" pitchFamily="66" charset="0"/>
              </a:rPr>
              <a:t>istediler.</a:t>
            </a:r>
            <a:endParaRPr lang="tr-TR" b="1" dirty="0">
              <a:solidFill>
                <a:schemeClr val="bg1"/>
              </a:solidFill>
              <a:latin typeface="Comic Sans MS" pitchFamily="66" charset="0"/>
            </a:endParaRPr>
          </a:p>
        </p:txBody>
      </p:sp>
      <p:sp>
        <p:nvSpPr>
          <p:cNvPr id="20" name="5 Başlık"/>
          <p:cNvSpPr txBox="1">
            <a:spLocks/>
          </p:cNvSpPr>
          <p:nvPr/>
        </p:nvSpPr>
        <p:spPr>
          <a:xfrm>
            <a:off x="1981201" y="5422899"/>
            <a:ext cx="9996876" cy="72389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b="1" dirty="0">
                <a:solidFill>
                  <a:prstClr val="black"/>
                </a:solidFill>
                <a:latin typeface="Comic Sans MS" pitchFamily="66" charset="0"/>
              </a:rPr>
              <a:t>-Belgrat antlaşması Osmanlı Devletinin </a:t>
            </a:r>
            <a:r>
              <a:rPr lang="tr-TR" b="1" dirty="0">
                <a:solidFill>
                  <a:srgbClr val="FF0000"/>
                </a:solidFill>
                <a:latin typeface="Comic Sans MS" pitchFamily="66" charset="0"/>
              </a:rPr>
              <a:t>17.yüzyılda imzaladığı son kazançlı </a:t>
            </a:r>
            <a:r>
              <a:rPr lang="tr-TR" b="1" dirty="0">
                <a:solidFill>
                  <a:prstClr val="black"/>
                </a:solidFill>
                <a:latin typeface="Comic Sans MS" pitchFamily="66" charset="0"/>
              </a:rPr>
              <a:t>antlaşmadır.</a:t>
            </a:r>
          </a:p>
          <a:p>
            <a:pPr>
              <a:buFont typeface="Wingdings" pitchFamily="2" charset="2"/>
              <a:buNone/>
              <a:defRPr/>
            </a:pPr>
            <a:r>
              <a:rPr lang="tr-TR" b="1" dirty="0">
                <a:solidFill>
                  <a:prstClr val="black"/>
                </a:solidFill>
                <a:latin typeface="Comic Sans MS" pitchFamily="66" charset="0"/>
              </a:rPr>
              <a:t>-Belgrat antlaşması ile Karadeniz'in bir Türk gölü olduğu son kez onaylandı.</a:t>
            </a:r>
          </a:p>
        </p:txBody>
      </p:sp>
      <p:sp>
        <p:nvSpPr>
          <p:cNvPr id="23" name="Artı 22"/>
          <p:cNvSpPr/>
          <p:nvPr/>
        </p:nvSpPr>
        <p:spPr>
          <a:xfrm>
            <a:off x="1286655" y="1656996"/>
            <a:ext cx="694546" cy="559383"/>
          </a:xfrm>
          <a:prstGeom prst="mathPlus">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Dolu Çerçeve 23"/>
          <p:cNvSpPr/>
          <p:nvPr/>
        </p:nvSpPr>
        <p:spPr>
          <a:xfrm>
            <a:off x="838197" y="2216379"/>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Avusturya</a:t>
            </a:r>
            <a:endParaRPr lang="tr-TR" sz="2400" b="1" dirty="0">
              <a:solidFill>
                <a:schemeClr val="tx1"/>
              </a:solidFill>
            </a:endParaRPr>
          </a:p>
        </p:txBody>
      </p:sp>
      <p:sp>
        <p:nvSpPr>
          <p:cNvPr id="25" name="Dolu Çerçeve 24"/>
          <p:cNvSpPr/>
          <p:nvPr/>
        </p:nvSpPr>
        <p:spPr>
          <a:xfrm>
            <a:off x="861030" y="1049243"/>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Rusya</a:t>
            </a:r>
            <a:endParaRPr lang="tr-TR" sz="2400" b="1" dirty="0">
              <a:solidFill>
                <a:schemeClr val="tx1"/>
              </a:solidFill>
            </a:endParaRPr>
          </a:p>
        </p:txBody>
      </p:sp>
      <p:sp>
        <p:nvSpPr>
          <p:cNvPr id="26" name="5 Başlık"/>
          <p:cNvSpPr txBox="1">
            <a:spLocks/>
          </p:cNvSpPr>
          <p:nvPr/>
        </p:nvSpPr>
        <p:spPr>
          <a:xfrm>
            <a:off x="4940301" y="2235362"/>
            <a:ext cx="6934198" cy="263945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b="1" dirty="0">
                <a:solidFill>
                  <a:schemeClr val="bg1"/>
                </a:solidFill>
                <a:latin typeface="Comic Sans MS" pitchFamily="66" charset="0"/>
              </a:rPr>
              <a:t>-Avusturya'dan Pasarofça antlaşmasıyla aldığı yerleri Temeşvar dışında geri </a:t>
            </a:r>
            <a:r>
              <a:rPr lang="tr-TR" b="1" dirty="0" smtClean="0">
                <a:solidFill>
                  <a:schemeClr val="bg1"/>
                </a:solidFill>
                <a:latin typeface="Comic Sans MS" pitchFamily="66" charset="0"/>
              </a:rPr>
              <a:t>verdi(</a:t>
            </a:r>
            <a:r>
              <a:rPr lang="tr-TR" b="1" dirty="0" err="1" smtClean="0">
                <a:solidFill>
                  <a:schemeClr val="bg1"/>
                </a:solidFill>
                <a:latin typeface="Comic Sans MS" pitchFamily="66" charset="0"/>
              </a:rPr>
              <a:t>K.Sırbistan</a:t>
            </a:r>
            <a:r>
              <a:rPr lang="tr-TR" b="1" dirty="0" smtClean="0">
                <a:solidFill>
                  <a:schemeClr val="bg1"/>
                </a:solidFill>
                <a:latin typeface="Comic Sans MS" pitchFamily="66" charset="0"/>
              </a:rPr>
              <a:t>-Eflak-Belgrat</a:t>
            </a:r>
            <a:r>
              <a:rPr lang="tr-TR" b="1" dirty="0">
                <a:solidFill>
                  <a:schemeClr val="bg1"/>
                </a:solidFill>
                <a:latin typeface="Comic Sans MS" pitchFamily="66" charset="0"/>
              </a:rPr>
              <a:t>)</a:t>
            </a:r>
            <a:br>
              <a:rPr lang="tr-TR" b="1" dirty="0">
                <a:solidFill>
                  <a:schemeClr val="bg1"/>
                </a:solidFill>
                <a:latin typeface="Comic Sans MS" pitchFamily="66" charset="0"/>
              </a:rPr>
            </a:br>
            <a:r>
              <a:rPr lang="tr-TR" b="1" dirty="0">
                <a:solidFill>
                  <a:schemeClr val="bg1"/>
                </a:solidFill>
                <a:latin typeface="Comic Sans MS" pitchFamily="66" charset="0"/>
              </a:rPr>
              <a:t>-</a:t>
            </a:r>
            <a:r>
              <a:rPr lang="tr-TR" b="1" dirty="0">
                <a:solidFill>
                  <a:srgbClr val="FF0000"/>
                </a:solidFill>
                <a:latin typeface="Comic Sans MS" pitchFamily="66" charset="0"/>
              </a:rPr>
              <a:t>Azak Kalesi </a:t>
            </a:r>
            <a:r>
              <a:rPr lang="tr-TR" b="1" dirty="0">
                <a:solidFill>
                  <a:schemeClr val="bg1"/>
                </a:solidFill>
                <a:latin typeface="Comic Sans MS" pitchFamily="66" charset="0"/>
              </a:rPr>
              <a:t>yıkılmak şartıyla Rusya’ya bırakıldı fakat Ruslar Kara Denizde ticaret ve savaş gemisi bulunduramayacak.</a:t>
            </a:r>
          </a:p>
          <a:p>
            <a:pPr>
              <a:buFont typeface="Wingdings" pitchFamily="2" charset="2"/>
              <a:buNone/>
              <a:defRPr/>
            </a:pPr>
            <a:r>
              <a:rPr lang="tr-TR" b="1" dirty="0">
                <a:solidFill>
                  <a:schemeClr val="bg1"/>
                </a:solidFill>
                <a:latin typeface="Comic Sans MS" pitchFamily="66" charset="0"/>
              </a:rPr>
              <a:t>-</a:t>
            </a:r>
            <a:r>
              <a:rPr lang="tr-TR" b="1" dirty="0">
                <a:solidFill>
                  <a:srgbClr val="FF0000"/>
                </a:solidFill>
                <a:latin typeface="Comic Sans MS" pitchFamily="66" charset="0"/>
              </a:rPr>
              <a:t>Rus Çarı</a:t>
            </a:r>
            <a:r>
              <a:rPr lang="tr-TR" b="1" dirty="0">
                <a:solidFill>
                  <a:schemeClr val="bg1"/>
                </a:solidFill>
                <a:latin typeface="Comic Sans MS" pitchFamily="66" charset="0"/>
              </a:rPr>
              <a:t> Osmanlı-</a:t>
            </a:r>
            <a:r>
              <a:rPr lang="tr-TR" b="1" dirty="0">
                <a:solidFill>
                  <a:srgbClr val="FF0000"/>
                </a:solidFill>
                <a:latin typeface="Comic Sans MS" pitchFamily="66" charset="0"/>
              </a:rPr>
              <a:t>Avusturya ve Fransa </a:t>
            </a:r>
            <a:r>
              <a:rPr lang="tr-TR" b="1" dirty="0">
                <a:solidFill>
                  <a:schemeClr val="bg1"/>
                </a:solidFill>
                <a:latin typeface="Comic Sans MS" pitchFamily="66" charset="0"/>
              </a:rPr>
              <a:t>krallarına denk sayılacak.</a:t>
            </a:r>
          </a:p>
          <a:p>
            <a:pPr>
              <a:buFont typeface="Wingdings" pitchFamily="2" charset="2"/>
              <a:buNone/>
              <a:defRPr/>
            </a:pPr>
            <a:r>
              <a:rPr lang="tr-TR" b="1" dirty="0">
                <a:solidFill>
                  <a:schemeClr val="bg1"/>
                </a:solidFill>
                <a:latin typeface="Comic Sans MS" pitchFamily="66" charset="0"/>
              </a:rPr>
              <a:t>-Fransa'ya Belgrat Antlaşmasındaki yardımlarından dolayı 1740 yılında Kapitülasyonlar sürekli hale getirildi</a:t>
            </a:r>
            <a:endParaRPr lang="tr-TR" sz="2000" b="1" dirty="0">
              <a:solidFill>
                <a:srgbClr val="FF0000"/>
              </a:solidFill>
              <a:latin typeface="Comic Sans MS" pitchFamily="66" charset="0"/>
            </a:endParaRPr>
          </a:p>
        </p:txBody>
      </p:sp>
    </p:spTree>
    <p:extLst>
      <p:ext uri="{BB962C8B-B14F-4D97-AF65-F5344CB8AC3E}">
        <p14:creationId xmlns:p14="http://schemas.microsoft.com/office/powerpoint/2010/main" val="222068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Başlık"/>
          <p:cNvSpPr txBox="1">
            <a:spLocks/>
          </p:cNvSpPr>
          <p:nvPr/>
        </p:nvSpPr>
        <p:spPr>
          <a:xfrm>
            <a:off x="977901" y="930028"/>
            <a:ext cx="2303947" cy="157791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r>
              <a:rPr lang="tr-TR" sz="2000" b="1" dirty="0" smtClean="0">
                <a:solidFill>
                  <a:schemeClr val="tx2">
                    <a:lumMod val="10000"/>
                  </a:schemeClr>
                </a:solidFill>
                <a:latin typeface="Comic Sans MS" pitchFamily="66" charset="0"/>
              </a:rPr>
              <a:t> 1768-1774</a:t>
            </a: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r>
              <a:rPr lang="tr-TR" sz="2000" b="1" dirty="0" smtClean="0">
                <a:solidFill>
                  <a:schemeClr val="tx2">
                    <a:lumMod val="10000"/>
                  </a:schemeClr>
                </a:solidFill>
                <a:latin typeface="Comic Sans MS" pitchFamily="66" charset="0"/>
              </a:rPr>
              <a:t> </a:t>
            </a:r>
            <a:endParaRPr lang="tr-TR" sz="2000" b="1" dirty="0">
              <a:solidFill>
                <a:schemeClr val="tx2">
                  <a:lumMod val="10000"/>
                </a:schemeClr>
              </a:solidFill>
              <a:latin typeface="Comic Sans MS" pitchFamily="66" charset="0"/>
            </a:endParaRPr>
          </a:p>
        </p:txBody>
      </p:sp>
      <p:pic>
        <p:nvPicPr>
          <p:cNvPr id="2050" name="Picture 2" descr="C:\Users\Yusuf Kerem DUMA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0424" y="1344337"/>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9" name="5 Başlık"/>
          <p:cNvSpPr txBox="1">
            <a:spLocks/>
          </p:cNvSpPr>
          <p:nvPr/>
        </p:nvSpPr>
        <p:spPr>
          <a:xfrm>
            <a:off x="3860800" y="262290"/>
            <a:ext cx="8140700" cy="237744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a:solidFill>
                  <a:schemeClr val="bg1"/>
                </a:solidFill>
                <a:latin typeface="Comic Sans MS" pitchFamily="66" charset="0"/>
              </a:rPr>
              <a:t>-Rusların Lehistan içişlerine karışarak, kral seçimine müdahale etmeleri üzerine ayaklanan Lehistan'ılar Osmanlı topraklarına sığındılar. Ruslarda bunları takip ederek Osmanlı topraklarına girdiler böylece savaş başlamış oldu. Yapılan </a:t>
            </a:r>
            <a:r>
              <a:rPr lang="tr-TR" b="1" i="1" dirty="0">
                <a:solidFill>
                  <a:srgbClr val="FF0000"/>
                </a:solidFill>
                <a:latin typeface="Comic Sans MS" pitchFamily="66" charset="0"/>
              </a:rPr>
              <a:t>KARTAL MEYDAN SAVAŞINDA</a:t>
            </a:r>
            <a:r>
              <a:rPr lang="tr-TR" b="1" dirty="0">
                <a:solidFill>
                  <a:srgbClr val="FF0000"/>
                </a:solidFill>
                <a:latin typeface="Comic Sans MS" pitchFamily="66" charset="0"/>
              </a:rPr>
              <a:t> </a:t>
            </a:r>
            <a:r>
              <a:rPr lang="tr-TR" b="1" dirty="0">
                <a:solidFill>
                  <a:schemeClr val="bg1"/>
                </a:solidFill>
                <a:latin typeface="Comic Sans MS" pitchFamily="66" charset="0"/>
              </a:rPr>
              <a:t>Osmanlı yenildi.</a:t>
            </a:r>
          </a:p>
          <a:p>
            <a:pPr>
              <a:buFont typeface="Wingdings" pitchFamily="2" charset="2"/>
              <a:buNone/>
            </a:pPr>
            <a:r>
              <a:rPr lang="tr-TR" b="1" dirty="0">
                <a:solidFill>
                  <a:schemeClr val="bg1"/>
                </a:solidFill>
                <a:latin typeface="Comic Sans MS" pitchFamily="66" charset="0"/>
              </a:rPr>
              <a:t>-Cebeli Tarık boğazından İngilizlerin yardımıyla Ak Denize ulaşan Rus donanması Mora Rumlarını Osmanlıya karşı ayaklandırdı </a:t>
            </a:r>
            <a:r>
              <a:rPr lang="tr-TR" b="1" dirty="0">
                <a:solidFill>
                  <a:srgbClr val="FF0000"/>
                </a:solidFill>
                <a:latin typeface="Comic Sans MS" pitchFamily="66" charset="0"/>
              </a:rPr>
              <a:t>ve </a:t>
            </a:r>
            <a:r>
              <a:rPr lang="tr-TR" b="1" i="1" dirty="0">
                <a:solidFill>
                  <a:srgbClr val="FF0000"/>
                </a:solidFill>
                <a:latin typeface="Comic Sans MS" pitchFamily="66" charset="0"/>
              </a:rPr>
              <a:t>ÇEŞME (İZMİR</a:t>
            </a:r>
            <a:r>
              <a:rPr lang="tr-TR" b="1" dirty="0">
                <a:solidFill>
                  <a:srgbClr val="FFFF00"/>
                </a:solidFill>
                <a:latin typeface="Comic Sans MS" pitchFamily="66" charset="0"/>
              </a:rPr>
              <a:t>)</a:t>
            </a:r>
            <a:r>
              <a:rPr lang="tr-TR" b="1" dirty="0">
                <a:solidFill>
                  <a:schemeClr val="bg1"/>
                </a:solidFill>
                <a:latin typeface="Comic Sans MS" pitchFamily="66" charset="0"/>
              </a:rPr>
              <a:t>baskınıyla Osmanlı donanmasını </a:t>
            </a:r>
            <a:r>
              <a:rPr lang="tr-TR" b="1" dirty="0" smtClean="0">
                <a:solidFill>
                  <a:schemeClr val="bg1"/>
                </a:solidFill>
                <a:latin typeface="Comic Sans MS" pitchFamily="66" charset="0"/>
              </a:rPr>
              <a:t>yaktı. Osmanlı </a:t>
            </a:r>
            <a:r>
              <a:rPr lang="tr-TR" b="1" dirty="0">
                <a:solidFill>
                  <a:schemeClr val="bg1"/>
                </a:solidFill>
                <a:latin typeface="Comic Sans MS" pitchFamily="66" charset="0"/>
              </a:rPr>
              <a:t>barış istedi.  </a:t>
            </a:r>
          </a:p>
        </p:txBody>
      </p:sp>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876301" y="300364"/>
            <a:ext cx="2832100"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Osmanlı-Rus Savaşı </a:t>
            </a:r>
            <a:endParaRPr lang="tr-TR" sz="2400" b="1" dirty="0">
              <a:solidFill>
                <a:schemeClr val="tx1"/>
              </a:solidFill>
            </a:endParaRPr>
          </a:p>
        </p:txBody>
      </p:sp>
      <p:pic>
        <p:nvPicPr>
          <p:cNvPr id="15" name="Picture 2" descr="C:\Users\Yusuf Kerem DUMAN\Desktop\depositphotos_52156411-stock-illustration-political-map-of-european-contin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804" y="2781838"/>
            <a:ext cx="10885696" cy="407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061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5 Başlık"/>
          <p:cNvSpPr txBox="1">
            <a:spLocks/>
          </p:cNvSpPr>
          <p:nvPr/>
        </p:nvSpPr>
        <p:spPr>
          <a:xfrm>
            <a:off x="800100" y="697712"/>
            <a:ext cx="10667999" cy="4493413"/>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smtClean="0">
                <a:solidFill>
                  <a:schemeClr val="bg1"/>
                </a:solidFill>
                <a:latin typeface="Comic Sans MS" pitchFamily="66" charset="0"/>
              </a:rPr>
              <a:t>1.Kırıma </a:t>
            </a:r>
            <a:r>
              <a:rPr lang="tr-TR" b="1" dirty="0">
                <a:solidFill>
                  <a:schemeClr val="bg1"/>
                </a:solidFill>
                <a:latin typeface="Comic Sans MS" pitchFamily="66" charset="0"/>
              </a:rPr>
              <a:t>bağımsızlık verildi sadece </a:t>
            </a:r>
            <a:r>
              <a:rPr lang="tr-TR" b="1" dirty="0" smtClean="0">
                <a:solidFill>
                  <a:schemeClr val="bg1"/>
                </a:solidFill>
                <a:latin typeface="Comic Sans MS" pitchFamily="66" charset="0"/>
              </a:rPr>
              <a:t>dini bakımdan </a:t>
            </a:r>
            <a:r>
              <a:rPr lang="tr-TR" b="1" dirty="0">
                <a:solidFill>
                  <a:schemeClr val="bg1"/>
                </a:solidFill>
                <a:latin typeface="Comic Sans MS" pitchFamily="66" charset="0"/>
              </a:rPr>
              <a:t>Osmanlıya bağlı kalacak</a:t>
            </a:r>
          </a:p>
          <a:p>
            <a:pPr>
              <a:buFont typeface="Wingdings" pitchFamily="2" charset="2"/>
              <a:buNone/>
            </a:pPr>
            <a:r>
              <a:rPr lang="tr-TR" b="1" dirty="0" smtClean="0">
                <a:solidFill>
                  <a:srgbClr val="FF0000"/>
                </a:solidFill>
                <a:latin typeface="Comic Sans MS" pitchFamily="66" charset="0"/>
              </a:rPr>
              <a:t>1.Osmanlı </a:t>
            </a:r>
            <a:r>
              <a:rPr lang="tr-TR" b="1" dirty="0">
                <a:solidFill>
                  <a:srgbClr val="FF0000"/>
                </a:solidFill>
                <a:latin typeface="Comic Sans MS" pitchFamily="66" charset="0"/>
              </a:rPr>
              <a:t>tarihinde ilk kez halkı Türk ve Müslüman olan bir bölge elden çıkmıştır. Ancak bölge halkının dini bakımdan bizle bağlarının kopmaması için halkın hakları korunmuştur.(Halifelik makamı ilk kez siyasi bir amaç için kullanıldı</a:t>
            </a:r>
            <a:r>
              <a:rPr lang="tr-TR" b="1" dirty="0" smtClean="0">
                <a:solidFill>
                  <a:srgbClr val="FF0000"/>
                </a:solidFill>
                <a:latin typeface="Comic Sans MS" pitchFamily="66" charset="0"/>
              </a:rPr>
              <a:t>).</a:t>
            </a:r>
            <a:endParaRPr lang="tr-TR" b="1" dirty="0">
              <a:solidFill>
                <a:srgbClr val="FF0000"/>
              </a:solidFill>
              <a:latin typeface="Comic Sans MS" pitchFamily="66" charset="0"/>
            </a:endParaRPr>
          </a:p>
          <a:p>
            <a:pPr>
              <a:buFont typeface="Wingdings" pitchFamily="2" charset="2"/>
              <a:buNone/>
            </a:pPr>
            <a:r>
              <a:rPr lang="tr-TR" b="1" dirty="0">
                <a:solidFill>
                  <a:schemeClr val="bg1"/>
                </a:solidFill>
                <a:latin typeface="Comic Sans MS" pitchFamily="66" charset="0"/>
              </a:rPr>
              <a:t>2:Ruslar Karadeniz’de donanma bulundurabilecekler ve Rus ticaret gemileri boğazlardan serbestçe </a:t>
            </a:r>
            <a:r>
              <a:rPr lang="tr-TR" b="1" dirty="0" smtClean="0">
                <a:solidFill>
                  <a:schemeClr val="bg1"/>
                </a:solidFill>
                <a:latin typeface="Comic Sans MS" pitchFamily="66" charset="0"/>
              </a:rPr>
              <a:t>geçebilecek.                                                          </a:t>
            </a:r>
            <a:endParaRPr lang="tr-TR" b="1" dirty="0">
              <a:solidFill>
                <a:schemeClr val="bg1"/>
              </a:solidFill>
              <a:latin typeface="Comic Sans MS" pitchFamily="66" charset="0"/>
            </a:endParaRPr>
          </a:p>
          <a:p>
            <a:pPr>
              <a:buFont typeface="Wingdings" pitchFamily="2" charset="2"/>
              <a:buNone/>
            </a:pPr>
            <a:r>
              <a:rPr lang="tr-TR" b="1" dirty="0" smtClean="0">
                <a:solidFill>
                  <a:srgbClr val="FF0000"/>
                </a:solidFill>
                <a:latin typeface="Comic Sans MS" pitchFamily="66" charset="0"/>
              </a:rPr>
              <a:t>2.Osmanlının </a:t>
            </a:r>
            <a:r>
              <a:rPr lang="tr-TR" b="1" dirty="0">
                <a:solidFill>
                  <a:srgbClr val="FF0000"/>
                </a:solidFill>
                <a:latin typeface="Comic Sans MS" pitchFamily="66" charset="0"/>
              </a:rPr>
              <a:t>Karadeniz’deki üstünlüğü sona </a:t>
            </a:r>
            <a:r>
              <a:rPr lang="tr-TR" b="1" dirty="0" smtClean="0">
                <a:solidFill>
                  <a:srgbClr val="FF0000"/>
                </a:solidFill>
                <a:latin typeface="Comic Sans MS" pitchFamily="66" charset="0"/>
              </a:rPr>
              <a:t>erdi.</a:t>
            </a:r>
            <a:endParaRPr lang="tr-TR" b="1" dirty="0">
              <a:solidFill>
                <a:srgbClr val="FF0000"/>
              </a:solidFill>
              <a:latin typeface="Comic Sans MS" pitchFamily="66" charset="0"/>
            </a:endParaRPr>
          </a:p>
          <a:p>
            <a:pPr>
              <a:buFont typeface="Wingdings" pitchFamily="2" charset="2"/>
              <a:buNone/>
            </a:pPr>
            <a:r>
              <a:rPr lang="tr-TR" b="1" dirty="0">
                <a:solidFill>
                  <a:schemeClr val="bg1"/>
                </a:solidFill>
                <a:latin typeface="Comic Sans MS" pitchFamily="66" charset="0"/>
              </a:rPr>
              <a:t>3:Rusya </a:t>
            </a:r>
            <a:r>
              <a:rPr lang="tr-TR" b="1" dirty="0" smtClean="0">
                <a:solidFill>
                  <a:schemeClr val="bg1"/>
                </a:solidFill>
                <a:latin typeface="Comic Sans MS" pitchFamily="66" charset="0"/>
              </a:rPr>
              <a:t>İstanbul'da </a:t>
            </a:r>
            <a:r>
              <a:rPr lang="tr-TR" b="1" dirty="0">
                <a:solidFill>
                  <a:schemeClr val="bg1"/>
                </a:solidFill>
                <a:latin typeface="Comic Sans MS" pitchFamily="66" charset="0"/>
              </a:rPr>
              <a:t>sürekli bir Elçi </a:t>
            </a:r>
            <a:r>
              <a:rPr lang="tr-TR" b="1" dirty="0" smtClean="0">
                <a:solidFill>
                  <a:schemeClr val="bg1"/>
                </a:solidFill>
                <a:latin typeface="Comic Sans MS" pitchFamily="66" charset="0"/>
              </a:rPr>
              <a:t>bulunduracak, Osmanlı </a:t>
            </a:r>
            <a:r>
              <a:rPr lang="tr-TR" b="1" dirty="0">
                <a:solidFill>
                  <a:schemeClr val="bg1"/>
                </a:solidFill>
                <a:latin typeface="Comic Sans MS" pitchFamily="66" charset="0"/>
              </a:rPr>
              <a:t>topraklarında yaşayan Ortodoksları himaye </a:t>
            </a:r>
            <a:r>
              <a:rPr lang="tr-TR" b="1" dirty="0" smtClean="0">
                <a:solidFill>
                  <a:schemeClr val="bg1"/>
                </a:solidFill>
                <a:latin typeface="Comic Sans MS" pitchFamily="66" charset="0"/>
              </a:rPr>
              <a:t>edebilecek.</a:t>
            </a:r>
            <a:endParaRPr lang="tr-TR" b="1" dirty="0">
              <a:solidFill>
                <a:schemeClr val="bg1"/>
              </a:solidFill>
              <a:latin typeface="Comic Sans MS" pitchFamily="66" charset="0"/>
            </a:endParaRPr>
          </a:p>
          <a:p>
            <a:pPr>
              <a:buFont typeface="Wingdings" pitchFamily="2" charset="2"/>
              <a:buNone/>
            </a:pPr>
            <a:r>
              <a:rPr lang="tr-TR" b="1" dirty="0" smtClean="0">
                <a:solidFill>
                  <a:srgbClr val="FF0000"/>
                </a:solidFill>
                <a:latin typeface="Comic Sans MS" pitchFamily="66" charset="0"/>
              </a:rPr>
              <a:t>3.Osmanlının </a:t>
            </a:r>
            <a:r>
              <a:rPr lang="tr-TR" b="1" dirty="0">
                <a:solidFill>
                  <a:srgbClr val="FF0000"/>
                </a:solidFill>
                <a:latin typeface="Comic Sans MS" pitchFamily="66" charset="0"/>
              </a:rPr>
              <a:t>iç işlerine karışarak Osmanlı egemenlik haklarına ters düşen bir yetki elde </a:t>
            </a:r>
            <a:r>
              <a:rPr lang="tr-TR" b="1" dirty="0" smtClean="0">
                <a:solidFill>
                  <a:srgbClr val="FF0000"/>
                </a:solidFill>
                <a:latin typeface="Comic Sans MS" pitchFamily="66" charset="0"/>
              </a:rPr>
              <a:t>etti. </a:t>
            </a:r>
            <a:endParaRPr lang="tr-TR" b="1" dirty="0">
              <a:solidFill>
                <a:srgbClr val="FF0000"/>
              </a:solidFill>
              <a:latin typeface="Comic Sans MS" pitchFamily="66" charset="0"/>
            </a:endParaRPr>
          </a:p>
          <a:p>
            <a:pPr>
              <a:buFont typeface="Wingdings" pitchFamily="2" charset="2"/>
              <a:buNone/>
            </a:pPr>
            <a:r>
              <a:rPr lang="tr-TR" b="1" dirty="0" smtClean="0">
                <a:solidFill>
                  <a:schemeClr val="bg1"/>
                </a:solidFill>
                <a:latin typeface="Comic Sans MS" pitchFamily="66" charset="0"/>
              </a:rPr>
              <a:t>4:Osmanlı </a:t>
            </a:r>
            <a:r>
              <a:rPr lang="tr-TR" b="1" dirty="0">
                <a:solidFill>
                  <a:schemeClr val="bg1"/>
                </a:solidFill>
                <a:latin typeface="Comic Sans MS" pitchFamily="66" charset="0"/>
              </a:rPr>
              <a:t>Rusya’ya savaş tazimatı </a:t>
            </a:r>
            <a:r>
              <a:rPr lang="tr-TR" b="1" dirty="0" smtClean="0">
                <a:solidFill>
                  <a:schemeClr val="bg1"/>
                </a:solidFill>
                <a:latin typeface="Comic Sans MS" pitchFamily="66" charset="0"/>
              </a:rPr>
              <a:t>ödeyecek.</a:t>
            </a:r>
          </a:p>
          <a:p>
            <a:pPr>
              <a:buFont typeface="Wingdings" pitchFamily="2" charset="2"/>
              <a:buNone/>
            </a:pPr>
            <a:r>
              <a:rPr lang="tr-TR" b="1" dirty="0" smtClean="0">
                <a:solidFill>
                  <a:srgbClr val="FF0000"/>
                </a:solidFill>
                <a:latin typeface="Comic Sans MS" pitchFamily="66" charset="0"/>
              </a:rPr>
              <a:t>4.Osmanlı tarihinde ilk defa savaş tazminatı ödedi.</a:t>
            </a:r>
            <a:endParaRPr lang="tr-TR" b="1" dirty="0">
              <a:solidFill>
                <a:srgbClr val="FF0000"/>
              </a:solidFill>
              <a:latin typeface="Comic Sans MS" pitchFamily="66" charset="0"/>
            </a:endParaRPr>
          </a:p>
          <a:p>
            <a:pPr>
              <a:buFont typeface="Wingdings" pitchFamily="2" charset="2"/>
              <a:buNone/>
            </a:pPr>
            <a:r>
              <a:rPr lang="tr-TR" b="1" dirty="0" smtClean="0">
                <a:solidFill>
                  <a:schemeClr val="bg1"/>
                </a:solidFill>
                <a:latin typeface="Comic Sans MS" pitchFamily="66" charset="0"/>
              </a:rPr>
              <a:t>5</a:t>
            </a:r>
            <a:r>
              <a:rPr lang="tr-TR" b="1" dirty="0">
                <a:solidFill>
                  <a:schemeClr val="bg1"/>
                </a:solidFill>
                <a:latin typeface="Comic Sans MS" pitchFamily="66" charset="0"/>
              </a:rPr>
              <a:t>.</a:t>
            </a:r>
            <a:r>
              <a:rPr lang="tr-TR" b="1" dirty="0" smtClean="0">
                <a:solidFill>
                  <a:schemeClr val="bg1"/>
                </a:solidFill>
                <a:latin typeface="Comic Sans MS" pitchFamily="66" charset="0"/>
              </a:rPr>
              <a:t>Ruslara </a:t>
            </a:r>
            <a:r>
              <a:rPr lang="tr-TR" b="1" dirty="0">
                <a:solidFill>
                  <a:schemeClr val="bg1"/>
                </a:solidFill>
                <a:latin typeface="Comic Sans MS" pitchFamily="66" charset="0"/>
              </a:rPr>
              <a:t>Kapitülasyonlar </a:t>
            </a:r>
            <a:r>
              <a:rPr lang="tr-TR" b="1" dirty="0" smtClean="0">
                <a:solidFill>
                  <a:schemeClr val="bg1"/>
                </a:solidFill>
                <a:latin typeface="Comic Sans MS" pitchFamily="66" charset="0"/>
              </a:rPr>
              <a:t>verilecek.</a:t>
            </a:r>
            <a:endParaRPr lang="tr-TR" b="1" dirty="0">
              <a:solidFill>
                <a:schemeClr val="bg1"/>
              </a:solidFill>
              <a:latin typeface="Comic Sans MS" pitchFamily="66" charset="0"/>
            </a:endParaRPr>
          </a:p>
          <a:p>
            <a:pPr>
              <a:buFont typeface="Wingdings" pitchFamily="2" charset="2"/>
              <a:buNone/>
            </a:pPr>
            <a:r>
              <a:rPr lang="tr-TR" b="1" dirty="0" smtClean="0">
                <a:solidFill>
                  <a:srgbClr val="FF0000"/>
                </a:solidFill>
                <a:latin typeface="Comic Sans MS" pitchFamily="66" charset="0"/>
              </a:rPr>
              <a:t>5.Ruslara </a:t>
            </a:r>
            <a:r>
              <a:rPr lang="tr-TR" b="1" dirty="0">
                <a:solidFill>
                  <a:srgbClr val="FF0000"/>
                </a:solidFill>
                <a:latin typeface="Comic Sans MS" pitchFamily="66" charset="0"/>
              </a:rPr>
              <a:t>bu hak ilk kez </a:t>
            </a:r>
            <a:r>
              <a:rPr lang="tr-TR" b="1" dirty="0" smtClean="0">
                <a:solidFill>
                  <a:srgbClr val="FF0000"/>
                </a:solidFill>
                <a:latin typeface="Comic Sans MS" pitchFamily="66" charset="0"/>
              </a:rPr>
              <a:t>tanındı</a:t>
            </a:r>
            <a:r>
              <a:rPr lang="tr-TR" b="1" dirty="0">
                <a:solidFill>
                  <a:srgbClr val="FF0000"/>
                </a:solidFill>
                <a:latin typeface="Comic Sans MS" pitchFamily="66" charset="0"/>
              </a:rPr>
              <a:t>.</a:t>
            </a:r>
          </a:p>
          <a:p>
            <a:pPr>
              <a:buFont typeface="Wingdings" pitchFamily="2" charset="2"/>
              <a:buNone/>
            </a:pPr>
            <a:r>
              <a:rPr lang="tr-TR" b="1" dirty="0" smtClean="0">
                <a:solidFill>
                  <a:schemeClr val="bg1"/>
                </a:solidFill>
                <a:latin typeface="Comic Sans MS" pitchFamily="66" charset="0"/>
              </a:rPr>
              <a:t>6.Azak </a:t>
            </a:r>
            <a:r>
              <a:rPr lang="tr-TR" b="1" dirty="0">
                <a:solidFill>
                  <a:schemeClr val="bg1"/>
                </a:solidFill>
                <a:latin typeface="Comic Sans MS" pitchFamily="66" charset="0"/>
              </a:rPr>
              <a:t>kalesi ve çevresindeki (</a:t>
            </a:r>
            <a:r>
              <a:rPr lang="tr-TR" b="1" dirty="0" smtClean="0">
                <a:solidFill>
                  <a:schemeClr val="bg1"/>
                </a:solidFill>
                <a:latin typeface="Comic Sans MS" pitchFamily="66" charset="0"/>
              </a:rPr>
              <a:t>Yenikale,Kılburun,Kabartay,Kerç)bölgeleri </a:t>
            </a:r>
            <a:r>
              <a:rPr lang="tr-TR" b="1" dirty="0">
                <a:solidFill>
                  <a:schemeClr val="bg1"/>
                </a:solidFill>
                <a:latin typeface="Comic Sans MS" pitchFamily="66" charset="0"/>
              </a:rPr>
              <a:t>Ruslara </a:t>
            </a:r>
            <a:r>
              <a:rPr lang="tr-TR" b="1" dirty="0" smtClean="0">
                <a:solidFill>
                  <a:schemeClr val="bg1"/>
                </a:solidFill>
                <a:latin typeface="Comic Sans MS" pitchFamily="66" charset="0"/>
              </a:rPr>
              <a:t>bırakılacak.</a:t>
            </a:r>
            <a:endParaRPr lang="tr-TR" b="1" dirty="0">
              <a:solidFill>
                <a:schemeClr val="bg1"/>
              </a:solidFill>
              <a:latin typeface="Comic Sans MS" pitchFamily="66" charset="0"/>
            </a:endParaRPr>
          </a:p>
          <a:p>
            <a:pPr>
              <a:buFont typeface="Wingdings" pitchFamily="2" charset="2"/>
              <a:buNone/>
            </a:pPr>
            <a:r>
              <a:rPr lang="tr-TR" b="1" dirty="0" smtClean="0">
                <a:solidFill>
                  <a:srgbClr val="FF0000"/>
                </a:solidFill>
                <a:latin typeface="Comic Sans MS" pitchFamily="66" charset="0"/>
              </a:rPr>
              <a:t>6.Rusya </a:t>
            </a:r>
            <a:r>
              <a:rPr lang="tr-TR" b="1" dirty="0">
                <a:solidFill>
                  <a:srgbClr val="FF0000"/>
                </a:solidFill>
                <a:latin typeface="Comic Sans MS" pitchFamily="66" charset="0"/>
              </a:rPr>
              <a:t>Kırımı ele geçirme peşindedir.</a:t>
            </a:r>
          </a:p>
        </p:txBody>
      </p:sp>
      <p:sp>
        <p:nvSpPr>
          <p:cNvPr id="4" name="5 Başlık"/>
          <p:cNvSpPr txBox="1">
            <a:spLocks/>
          </p:cNvSpPr>
          <p:nvPr/>
        </p:nvSpPr>
        <p:spPr>
          <a:xfrm>
            <a:off x="800100" y="206305"/>
            <a:ext cx="5219700" cy="34513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sz="2000" b="1" dirty="0">
                <a:solidFill>
                  <a:srgbClr val="FF0000"/>
                </a:solidFill>
                <a:latin typeface="Comic Sans MS" pitchFamily="66" charset="0"/>
              </a:rPr>
              <a:t>KÜÇÜK KAYNARCA </a:t>
            </a:r>
            <a:r>
              <a:rPr lang="tr-TR" sz="2000" b="1" dirty="0" smtClean="0">
                <a:solidFill>
                  <a:srgbClr val="FF0000"/>
                </a:solidFill>
                <a:latin typeface="Comic Sans MS" pitchFamily="66" charset="0"/>
              </a:rPr>
              <a:t>ANTLAŞMASI </a:t>
            </a:r>
            <a:r>
              <a:rPr lang="tr-TR" sz="2000" b="1" dirty="0">
                <a:solidFill>
                  <a:srgbClr val="FF0000"/>
                </a:solidFill>
                <a:latin typeface="Comic Sans MS" pitchFamily="66" charset="0"/>
              </a:rPr>
              <a:t>1774</a:t>
            </a:r>
          </a:p>
        </p:txBody>
      </p:sp>
      <p:sp>
        <p:nvSpPr>
          <p:cNvPr id="5" name="5 Başlık"/>
          <p:cNvSpPr txBox="1">
            <a:spLocks/>
          </p:cNvSpPr>
          <p:nvPr/>
        </p:nvSpPr>
        <p:spPr>
          <a:xfrm>
            <a:off x="215900" y="179967"/>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Tree>
    <p:extLst>
      <p:ext uri="{BB962C8B-B14F-4D97-AF65-F5344CB8AC3E}">
        <p14:creationId xmlns:p14="http://schemas.microsoft.com/office/powerpoint/2010/main" val="1274082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5 Başlık"/>
          <p:cNvSpPr txBox="1">
            <a:spLocks/>
          </p:cNvSpPr>
          <p:nvPr/>
        </p:nvSpPr>
        <p:spPr>
          <a:xfrm>
            <a:off x="511628" y="1393528"/>
            <a:ext cx="10221686" cy="231169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a:solidFill>
                  <a:schemeClr val="bg1"/>
                </a:solidFill>
                <a:latin typeface="Comic Sans MS" pitchFamily="66" charset="0"/>
              </a:rPr>
              <a:t>-Bağımsızlığına yeni kavuşan </a:t>
            </a:r>
            <a:r>
              <a:rPr lang="tr-TR" b="1" dirty="0">
                <a:solidFill>
                  <a:srgbClr val="FF0000"/>
                </a:solidFill>
                <a:latin typeface="Comic Sans MS" pitchFamily="66" charset="0"/>
              </a:rPr>
              <a:t>KIRIMIN</a:t>
            </a:r>
            <a:r>
              <a:rPr lang="tr-TR" b="1" dirty="0">
                <a:solidFill>
                  <a:srgbClr val="FFFF00"/>
                </a:solidFill>
                <a:latin typeface="Comic Sans MS" pitchFamily="66" charset="0"/>
              </a:rPr>
              <a:t> </a:t>
            </a:r>
            <a:r>
              <a:rPr lang="tr-TR" b="1" dirty="0">
                <a:solidFill>
                  <a:schemeClr val="bg1"/>
                </a:solidFill>
                <a:latin typeface="Comic Sans MS" pitchFamily="66" charset="0"/>
              </a:rPr>
              <a:t>iç işlerine karışan Ruslar kendi taraftarı olan </a:t>
            </a:r>
            <a:r>
              <a:rPr lang="tr-TR" b="1" i="1" dirty="0">
                <a:solidFill>
                  <a:srgbClr val="FF0000"/>
                </a:solidFill>
                <a:latin typeface="Comic Sans MS" pitchFamily="66" charset="0"/>
              </a:rPr>
              <a:t>ŞAHİN GİRAY HANI</a:t>
            </a:r>
            <a:r>
              <a:rPr lang="tr-TR" b="1" dirty="0">
                <a:solidFill>
                  <a:srgbClr val="FF0000"/>
                </a:solidFill>
                <a:latin typeface="Comic Sans MS" pitchFamily="66" charset="0"/>
              </a:rPr>
              <a:t> </a:t>
            </a:r>
            <a:r>
              <a:rPr lang="tr-TR" b="1" dirty="0">
                <a:solidFill>
                  <a:schemeClr val="bg1"/>
                </a:solidFill>
                <a:latin typeface="Comic Sans MS" pitchFamily="66" charset="0"/>
              </a:rPr>
              <a:t>tahta oturtmak için Kırıma girdiler.</a:t>
            </a:r>
          </a:p>
          <a:p>
            <a:pPr>
              <a:buFont typeface="Wingdings" pitchFamily="2" charset="2"/>
              <a:buNone/>
            </a:pPr>
            <a:endParaRPr lang="tr-TR" b="1" dirty="0">
              <a:solidFill>
                <a:schemeClr val="bg1"/>
              </a:solidFill>
              <a:latin typeface="Comic Sans MS" pitchFamily="66" charset="0"/>
            </a:endParaRPr>
          </a:p>
          <a:p>
            <a:pPr>
              <a:buFont typeface="Wingdings" pitchFamily="2" charset="2"/>
              <a:buNone/>
            </a:pPr>
            <a:r>
              <a:rPr lang="tr-TR" b="1" dirty="0">
                <a:solidFill>
                  <a:schemeClr val="bg1"/>
                </a:solidFill>
                <a:latin typeface="Comic Sans MS" pitchFamily="66" charset="0"/>
              </a:rPr>
              <a:t>-Kırım Osmanlıdan yardım istedi ve Osmanlı şahin giray hanı tanımadığını bildirdi Fransa’nın araya girmesiyle Aynalı kavak düzeltilmesi yapıldı buna göre :</a:t>
            </a:r>
          </a:p>
          <a:p>
            <a:pPr>
              <a:buFont typeface="Wingdings" pitchFamily="2" charset="2"/>
              <a:buNone/>
            </a:pPr>
            <a:endParaRPr lang="tr-TR" b="1" dirty="0">
              <a:solidFill>
                <a:schemeClr val="bg1"/>
              </a:solidFill>
              <a:latin typeface="Comic Sans MS" pitchFamily="66" charset="0"/>
            </a:endParaRPr>
          </a:p>
          <a:p>
            <a:pPr>
              <a:buFont typeface="Wingdings" pitchFamily="2" charset="2"/>
              <a:buNone/>
            </a:pPr>
            <a:r>
              <a:rPr lang="tr-TR" b="1" dirty="0">
                <a:solidFill>
                  <a:schemeClr val="bg1"/>
                </a:solidFill>
                <a:latin typeface="Comic Sans MS" pitchFamily="66" charset="0"/>
              </a:rPr>
              <a:t>         Rusya Kırımdan çekilecek, Osmanlı Şahin Giray hanı kırım hükümdarı olarak tanıdı(</a:t>
            </a:r>
            <a:r>
              <a:rPr lang="tr-TR" b="1" dirty="0">
                <a:solidFill>
                  <a:srgbClr val="FF0000"/>
                </a:solidFill>
                <a:latin typeface="Comic Sans MS" pitchFamily="66" charset="0"/>
              </a:rPr>
              <a:t>Kırımdaki Rus üstünlüğünü tanımış </a:t>
            </a:r>
            <a:r>
              <a:rPr lang="tr-TR" b="1" dirty="0" smtClean="0">
                <a:solidFill>
                  <a:srgbClr val="FF0000"/>
                </a:solidFill>
                <a:latin typeface="Comic Sans MS" pitchFamily="66" charset="0"/>
              </a:rPr>
              <a:t>oldu</a:t>
            </a:r>
            <a:r>
              <a:rPr lang="tr-TR" b="1" dirty="0" smtClean="0">
                <a:solidFill>
                  <a:schemeClr val="bg1"/>
                </a:solidFill>
                <a:latin typeface="Comic Sans MS" pitchFamily="66" charset="0"/>
              </a:rPr>
              <a:t>).</a:t>
            </a:r>
            <a:endParaRPr lang="tr-TR" b="1" dirty="0">
              <a:solidFill>
                <a:schemeClr val="bg1"/>
              </a:solidFill>
              <a:latin typeface="Comic Sans MS" pitchFamily="66" charset="0"/>
            </a:endParaRPr>
          </a:p>
        </p:txBody>
      </p:sp>
      <p:sp>
        <p:nvSpPr>
          <p:cNvPr id="4" name="5 Başlık"/>
          <p:cNvSpPr txBox="1">
            <a:spLocks/>
          </p:cNvSpPr>
          <p:nvPr/>
        </p:nvSpPr>
        <p:spPr>
          <a:xfrm>
            <a:off x="511628" y="179967"/>
            <a:ext cx="2126343" cy="961893"/>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b="1" dirty="0">
                <a:solidFill>
                  <a:srgbClr val="FF0000"/>
                </a:solidFill>
                <a:latin typeface="Comic Sans MS" pitchFamily="66" charset="0"/>
              </a:rPr>
              <a:t>AYNALI KAVAK TENKİHNAMESİ</a:t>
            </a:r>
          </a:p>
          <a:p>
            <a:pPr algn="ctr">
              <a:spcBef>
                <a:spcPct val="0"/>
              </a:spcBef>
              <a:defRPr/>
            </a:pPr>
            <a:r>
              <a:rPr lang="tr-TR" b="1" dirty="0">
                <a:solidFill>
                  <a:srgbClr val="FF0000"/>
                </a:solidFill>
                <a:latin typeface="Comic Sans MS" pitchFamily="66" charset="0"/>
              </a:rPr>
              <a:t>1779</a:t>
            </a:r>
          </a:p>
        </p:txBody>
      </p:sp>
      <p:sp>
        <p:nvSpPr>
          <p:cNvPr id="5" name="5 Başlık"/>
          <p:cNvSpPr txBox="1">
            <a:spLocks/>
          </p:cNvSpPr>
          <p:nvPr/>
        </p:nvSpPr>
        <p:spPr>
          <a:xfrm>
            <a:off x="215900" y="179967"/>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Tree>
    <p:extLst>
      <p:ext uri="{BB962C8B-B14F-4D97-AF65-F5344CB8AC3E}">
        <p14:creationId xmlns:p14="http://schemas.microsoft.com/office/powerpoint/2010/main" val="18967196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5 Başlık"/>
          <p:cNvSpPr txBox="1">
            <a:spLocks/>
          </p:cNvSpPr>
          <p:nvPr/>
        </p:nvSpPr>
        <p:spPr>
          <a:xfrm>
            <a:off x="1059089" y="948090"/>
            <a:ext cx="10562772" cy="159916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b="1" dirty="0">
                <a:solidFill>
                  <a:prstClr val="black"/>
                </a:solidFill>
                <a:latin typeface="Comic Sans MS" pitchFamily="66" charset="0"/>
              </a:rPr>
              <a:t>-Avusturya ve Rusyanın,Balkanlardaki Osmanlı topraklarını paylaşma planına Dakya Projesi denir.</a:t>
            </a:r>
          </a:p>
          <a:p>
            <a:pPr>
              <a:buFont typeface="Wingdings" pitchFamily="2" charset="2"/>
              <a:buNone/>
              <a:defRPr/>
            </a:pPr>
            <a:r>
              <a:rPr lang="tr-TR" b="1" dirty="0" smtClean="0">
                <a:solidFill>
                  <a:prstClr val="black"/>
                </a:solidFill>
                <a:latin typeface="Comic Sans MS" pitchFamily="66" charset="0"/>
              </a:rPr>
              <a:t>-</a:t>
            </a:r>
            <a:r>
              <a:rPr lang="tr-TR" b="1" dirty="0">
                <a:solidFill>
                  <a:prstClr val="black"/>
                </a:solidFill>
                <a:latin typeface="Comic Sans MS" pitchFamily="66" charset="0"/>
              </a:rPr>
              <a:t>Buna göre Rusya Karadeniz'in Batı kıyılarını ele geçirecek, Avusturya ise Sırbistan, Bosna-Hersek ve Adriyatik kıyılarını ele geçirecek. Osmanlıdan kopartılan bu topraklarda Dakya adıyla Rusya ve Avusturya'ya bağlı bir devlet kurulacak.</a:t>
            </a:r>
          </a:p>
        </p:txBody>
      </p:sp>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876301" y="300364"/>
            <a:ext cx="2128156"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 Dakya Projesi</a:t>
            </a:r>
            <a:endParaRPr lang="tr-TR" sz="2400" b="1" dirty="0">
              <a:solidFill>
                <a:schemeClr val="tx1"/>
              </a:solidFill>
            </a:endParaRPr>
          </a:p>
        </p:txBody>
      </p:sp>
      <p:sp>
        <p:nvSpPr>
          <p:cNvPr id="10" name="Dolu Çerçeve 9"/>
          <p:cNvSpPr/>
          <p:nvPr/>
        </p:nvSpPr>
        <p:spPr>
          <a:xfrm>
            <a:off x="876301" y="3087107"/>
            <a:ext cx="2128156"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 Grek Projesi</a:t>
            </a:r>
            <a:endParaRPr lang="tr-TR" sz="2400" b="1" dirty="0">
              <a:solidFill>
                <a:schemeClr val="tx1"/>
              </a:solidFill>
            </a:endParaRPr>
          </a:p>
        </p:txBody>
      </p:sp>
      <p:sp>
        <p:nvSpPr>
          <p:cNvPr id="11" name="Dikdörtgen 10"/>
          <p:cNvSpPr/>
          <p:nvPr/>
        </p:nvSpPr>
        <p:spPr>
          <a:xfrm>
            <a:off x="647701" y="3246111"/>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2" name="5 Başlık"/>
          <p:cNvSpPr txBox="1">
            <a:spLocks/>
          </p:cNvSpPr>
          <p:nvPr/>
        </p:nvSpPr>
        <p:spPr>
          <a:xfrm>
            <a:off x="1059089" y="3895069"/>
            <a:ext cx="10562772" cy="1914853"/>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b="1" dirty="0">
                <a:solidFill>
                  <a:schemeClr val="bg1"/>
                </a:solidFill>
                <a:latin typeface="Comic Sans MS" pitchFamily="66" charset="0"/>
              </a:rPr>
              <a:t>-Prens </a:t>
            </a:r>
            <a:r>
              <a:rPr lang="tr-TR" b="1" dirty="0">
                <a:solidFill>
                  <a:srgbClr val="FF0000"/>
                </a:solidFill>
                <a:latin typeface="Comic Sans MS" pitchFamily="66" charset="0"/>
              </a:rPr>
              <a:t>POTEMKİN</a:t>
            </a:r>
            <a:r>
              <a:rPr lang="tr-TR" b="1" dirty="0">
                <a:solidFill>
                  <a:schemeClr val="bg1"/>
                </a:solidFill>
                <a:latin typeface="Comic Sans MS" pitchFamily="66" charset="0"/>
              </a:rPr>
              <a:t>´in projesidir</a:t>
            </a:r>
            <a:r>
              <a:rPr lang="tr-TR" b="1" dirty="0">
                <a:solidFill>
                  <a:srgbClr val="FF0000"/>
                </a:solidFill>
                <a:latin typeface="Comic Sans MS" pitchFamily="66" charset="0"/>
              </a:rPr>
              <a:t>.(Rus)</a:t>
            </a:r>
          </a:p>
          <a:p>
            <a:r>
              <a:rPr lang="tr-TR" b="1" dirty="0">
                <a:solidFill>
                  <a:schemeClr val="bg1"/>
                </a:solidFill>
                <a:latin typeface="Comic Sans MS" pitchFamily="66" charset="0"/>
              </a:rPr>
              <a:t>Projeye göre:</a:t>
            </a:r>
          </a:p>
          <a:p>
            <a:r>
              <a:rPr lang="tr-TR" b="1" dirty="0" smtClean="0">
                <a:solidFill>
                  <a:schemeClr val="bg1"/>
                </a:solidFill>
                <a:latin typeface="Comic Sans MS" pitchFamily="66" charset="0"/>
              </a:rPr>
              <a:t>-</a:t>
            </a:r>
            <a:r>
              <a:rPr lang="tr-TR" b="1" dirty="0">
                <a:solidFill>
                  <a:schemeClr val="bg1"/>
                </a:solidFill>
                <a:latin typeface="Comic Sans MS" pitchFamily="66" charset="0"/>
              </a:rPr>
              <a:t>Türkler Avrupa’dan atılacak, İstanbul merkez olmak üzere bir </a:t>
            </a:r>
            <a:r>
              <a:rPr lang="tr-TR" b="1" dirty="0">
                <a:solidFill>
                  <a:srgbClr val="FF0000"/>
                </a:solidFill>
                <a:latin typeface="Comic Sans MS" pitchFamily="66" charset="0"/>
              </a:rPr>
              <a:t>Rus prensinin </a:t>
            </a:r>
            <a:r>
              <a:rPr lang="tr-TR" b="1" dirty="0">
                <a:solidFill>
                  <a:schemeClr val="bg1"/>
                </a:solidFill>
                <a:latin typeface="Comic Sans MS" pitchFamily="66" charset="0"/>
              </a:rPr>
              <a:t>yönetiminde </a:t>
            </a:r>
            <a:r>
              <a:rPr lang="tr-TR" b="1" dirty="0">
                <a:solidFill>
                  <a:srgbClr val="FF0000"/>
                </a:solidFill>
                <a:latin typeface="Comic Sans MS" pitchFamily="66" charset="0"/>
              </a:rPr>
              <a:t>Grek Devleti </a:t>
            </a:r>
            <a:r>
              <a:rPr lang="tr-TR" b="1" dirty="0">
                <a:solidFill>
                  <a:schemeClr val="bg1"/>
                </a:solidFill>
                <a:latin typeface="Comic Sans MS" pitchFamily="66" charset="0"/>
              </a:rPr>
              <a:t>kurulacaktı.</a:t>
            </a:r>
          </a:p>
          <a:p>
            <a:r>
              <a:rPr lang="tr-TR" b="1" dirty="0" smtClean="0">
                <a:solidFill>
                  <a:schemeClr val="bg1"/>
                </a:solidFill>
                <a:latin typeface="Comic Sans MS" pitchFamily="66" charset="0"/>
              </a:rPr>
              <a:t>-</a:t>
            </a:r>
            <a:r>
              <a:rPr lang="tr-TR" b="1" dirty="0">
                <a:solidFill>
                  <a:schemeClr val="bg1"/>
                </a:solidFill>
                <a:latin typeface="Comic Sans MS" pitchFamily="66" charset="0"/>
              </a:rPr>
              <a:t>II. Katerina, 1779’da doğan torununa Bizans İmparatorluğu’nun kurucusu Konstantin’in adını vermişti.</a:t>
            </a:r>
          </a:p>
        </p:txBody>
      </p:sp>
    </p:spTree>
    <p:extLst>
      <p:ext uri="{BB962C8B-B14F-4D97-AF65-F5344CB8AC3E}">
        <p14:creationId xmlns:p14="http://schemas.microsoft.com/office/powerpoint/2010/main" val="17929492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Başlık"/>
          <p:cNvSpPr txBox="1">
            <a:spLocks/>
          </p:cNvSpPr>
          <p:nvPr/>
        </p:nvSpPr>
        <p:spPr>
          <a:xfrm>
            <a:off x="868969" y="2989956"/>
            <a:ext cx="1819881" cy="130619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r>
              <a:rPr lang="tr-TR" sz="2000" b="1" dirty="0" smtClean="0">
                <a:solidFill>
                  <a:schemeClr val="tx2">
                    <a:lumMod val="10000"/>
                  </a:schemeClr>
                </a:solidFill>
                <a:latin typeface="Comic Sans MS" pitchFamily="66" charset="0"/>
              </a:rPr>
              <a:t>1787-1792</a:t>
            </a:r>
            <a:endParaRPr lang="tr-TR" sz="2000" b="1" dirty="0">
              <a:solidFill>
                <a:schemeClr val="tx2">
                  <a:lumMod val="10000"/>
                </a:schemeClr>
              </a:solidFill>
              <a:latin typeface="Comic Sans MS" pitchFamily="66" charset="0"/>
            </a:endParaRPr>
          </a:p>
        </p:txBody>
      </p:sp>
      <p:pic>
        <p:nvPicPr>
          <p:cNvPr id="2050" name="Picture 2" descr="C:\Users\Yusuf Kerem DUMA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2037" y="3152935"/>
            <a:ext cx="901701" cy="749300"/>
          </a:xfrm>
          <a:prstGeom prst="rect">
            <a:avLst/>
          </a:prstGeom>
          <a:noFill/>
          <a:extLst>
            <a:ext uri="{909E8E84-426E-40DD-AFC4-6F175D3DCCD1}">
              <a14:hiddenFill xmlns:a14="http://schemas.microsoft.com/office/drawing/2010/main">
                <a:solidFill>
                  <a:srgbClr val="FFFFFF"/>
                </a:solidFill>
              </a14:hiddenFill>
            </a:ext>
          </a:extLst>
        </p:spPr>
      </p:pic>
      <p:sp>
        <p:nvSpPr>
          <p:cNvPr id="11" name="5 Başlık"/>
          <p:cNvSpPr txBox="1">
            <a:spLocks/>
          </p:cNvSpPr>
          <p:nvPr/>
        </p:nvSpPr>
        <p:spPr>
          <a:xfrm>
            <a:off x="2886609" y="2108167"/>
            <a:ext cx="1900513" cy="104476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b="1" dirty="0">
                <a:solidFill>
                  <a:srgbClr val="FF0000"/>
                </a:solidFill>
                <a:latin typeface="Comic Sans MS" pitchFamily="66" charset="0"/>
              </a:rPr>
              <a:t>ZİŞTOVİ ANTLAŞMASI1791</a:t>
            </a:r>
          </a:p>
        </p:txBody>
      </p:sp>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876301" y="300364"/>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Osmanlı</a:t>
            </a:r>
            <a:endParaRPr lang="tr-TR" sz="2400" b="1" dirty="0">
              <a:solidFill>
                <a:schemeClr val="tx1"/>
              </a:solidFill>
            </a:endParaRPr>
          </a:p>
        </p:txBody>
      </p:sp>
      <p:sp>
        <p:nvSpPr>
          <p:cNvPr id="4" name="Şimşek İşareti 3"/>
          <p:cNvSpPr/>
          <p:nvPr/>
        </p:nvSpPr>
        <p:spPr>
          <a:xfrm>
            <a:off x="2316917" y="2345039"/>
            <a:ext cx="783621" cy="498076"/>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5 Başlık"/>
          <p:cNvSpPr txBox="1">
            <a:spLocks/>
          </p:cNvSpPr>
          <p:nvPr/>
        </p:nvSpPr>
        <p:spPr>
          <a:xfrm>
            <a:off x="2886609" y="292343"/>
            <a:ext cx="8978899" cy="166332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20000"/>
              </a:spcBef>
              <a:spcAft>
                <a:spcPct val="0"/>
              </a:spcAft>
              <a:buClr>
                <a:srgbClr val="CC0000"/>
              </a:buClr>
            </a:pPr>
            <a:r>
              <a:rPr lang="tr-TR" b="1" kern="0" dirty="0" smtClean="0">
                <a:solidFill>
                  <a:srgbClr val="FF0000"/>
                </a:solidFill>
                <a:latin typeface="Comic Sans MS" pitchFamily="66" charset="0"/>
              </a:rPr>
              <a:t>SEBEP:</a:t>
            </a:r>
          </a:p>
          <a:p>
            <a:pPr lvl="0" eaLnBrk="0" fontAlgn="base" hangingPunct="0">
              <a:spcBef>
                <a:spcPct val="20000"/>
              </a:spcBef>
              <a:spcAft>
                <a:spcPct val="0"/>
              </a:spcAft>
              <a:buClr>
                <a:srgbClr val="CC0000"/>
              </a:buClr>
            </a:pPr>
            <a:r>
              <a:rPr lang="tr-TR" b="1" kern="0" dirty="0" smtClean="0">
                <a:solidFill>
                  <a:srgbClr val="000000"/>
                </a:solidFill>
                <a:latin typeface="Comic Sans MS" pitchFamily="66" charset="0"/>
              </a:rPr>
              <a:t>-Rusya'nın Kırımı işgal etmesi.</a:t>
            </a:r>
          </a:p>
          <a:p>
            <a:pPr lvl="0" eaLnBrk="0" fontAlgn="base" hangingPunct="0">
              <a:spcBef>
                <a:spcPct val="20000"/>
              </a:spcBef>
              <a:spcAft>
                <a:spcPct val="0"/>
              </a:spcAft>
              <a:buClr>
                <a:srgbClr val="CC0000"/>
              </a:buClr>
            </a:pPr>
            <a:r>
              <a:rPr lang="tr-TR" b="1" kern="0" dirty="0" smtClean="0">
                <a:solidFill>
                  <a:srgbClr val="000000"/>
                </a:solidFill>
                <a:latin typeface="Comic Sans MS" pitchFamily="66" charset="0"/>
              </a:rPr>
              <a:t>-Rusya ve Avusturya'nın Grek ve Dakya Projesini devreye sokmak istemesi.</a:t>
            </a:r>
          </a:p>
          <a:p>
            <a:pPr lvl="0" eaLnBrk="0" fontAlgn="base" hangingPunct="0">
              <a:spcBef>
                <a:spcPct val="20000"/>
              </a:spcBef>
              <a:spcAft>
                <a:spcPct val="0"/>
              </a:spcAft>
              <a:buClr>
                <a:srgbClr val="CC0000"/>
              </a:buClr>
            </a:pPr>
            <a:r>
              <a:rPr lang="tr-TR" b="1" kern="0" dirty="0" smtClean="0">
                <a:solidFill>
                  <a:srgbClr val="000000"/>
                </a:solidFill>
                <a:latin typeface="Comic Sans MS" pitchFamily="66" charset="0"/>
              </a:rPr>
              <a:t>-Bu </a:t>
            </a:r>
            <a:r>
              <a:rPr lang="tr-TR" b="1" kern="0" dirty="0">
                <a:solidFill>
                  <a:srgbClr val="000000"/>
                </a:solidFill>
                <a:latin typeface="Comic Sans MS" pitchFamily="66" charset="0"/>
              </a:rPr>
              <a:t>sırada </a:t>
            </a:r>
            <a:r>
              <a:rPr lang="tr-TR" b="1" kern="0" dirty="0">
                <a:solidFill>
                  <a:srgbClr val="FF0000"/>
                </a:solidFill>
                <a:latin typeface="Comic Sans MS" pitchFamily="66" charset="0"/>
              </a:rPr>
              <a:t>Fransız ihtilalinin </a:t>
            </a:r>
            <a:r>
              <a:rPr lang="tr-TR" b="1" kern="0" dirty="0">
                <a:solidFill>
                  <a:srgbClr val="000000"/>
                </a:solidFill>
                <a:latin typeface="Comic Sans MS" pitchFamily="66" charset="0"/>
              </a:rPr>
              <a:t>patlak vermesi(1789)etkilerinin Avusturya’yı tehdit etmesi üzerine Avusturya barış </a:t>
            </a:r>
            <a:r>
              <a:rPr lang="tr-TR" b="1" kern="0" dirty="0" smtClean="0">
                <a:solidFill>
                  <a:srgbClr val="000000"/>
                </a:solidFill>
                <a:latin typeface="Comic Sans MS" pitchFamily="66" charset="0"/>
              </a:rPr>
              <a:t>istedi.</a:t>
            </a:r>
            <a:endParaRPr lang="tr-TR" b="1" kern="0" dirty="0">
              <a:solidFill>
                <a:srgbClr val="000000"/>
              </a:solidFill>
              <a:latin typeface="Comic Sans MS" pitchFamily="66" charset="0"/>
            </a:endParaRPr>
          </a:p>
        </p:txBody>
      </p:sp>
      <p:sp>
        <p:nvSpPr>
          <p:cNvPr id="23" name="Artı 22"/>
          <p:cNvSpPr/>
          <p:nvPr/>
        </p:nvSpPr>
        <p:spPr>
          <a:xfrm>
            <a:off x="1379927" y="1656996"/>
            <a:ext cx="694546" cy="559383"/>
          </a:xfrm>
          <a:prstGeom prst="mathPlus">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Dolu Çerçeve 23"/>
          <p:cNvSpPr/>
          <p:nvPr/>
        </p:nvSpPr>
        <p:spPr>
          <a:xfrm>
            <a:off x="861030" y="2216379"/>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Avusturya</a:t>
            </a:r>
            <a:endParaRPr lang="tr-TR" sz="2400" b="1" dirty="0">
              <a:solidFill>
                <a:schemeClr val="tx1"/>
              </a:solidFill>
            </a:endParaRPr>
          </a:p>
        </p:txBody>
      </p:sp>
      <p:sp>
        <p:nvSpPr>
          <p:cNvPr id="25" name="Dolu Çerçeve 24"/>
          <p:cNvSpPr/>
          <p:nvPr/>
        </p:nvSpPr>
        <p:spPr>
          <a:xfrm>
            <a:off x="876301" y="1049243"/>
            <a:ext cx="1701799" cy="62673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400" b="1" dirty="0" smtClean="0">
                <a:solidFill>
                  <a:schemeClr val="tx1"/>
                </a:solidFill>
              </a:rPr>
              <a:t> Rusya</a:t>
            </a:r>
            <a:endParaRPr lang="tr-TR" sz="2400" b="1" dirty="0">
              <a:solidFill>
                <a:schemeClr val="tx1"/>
              </a:solidFill>
            </a:endParaRPr>
          </a:p>
        </p:txBody>
      </p:sp>
      <p:sp>
        <p:nvSpPr>
          <p:cNvPr id="17" name="5 Başlık"/>
          <p:cNvSpPr txBox="1">
            <a:spLocks/>
          </p:cNvSpPr>
          <p:nvPr/>
        </p:nvSpPr>
        <p:spPr>
          <a:xfrm>
            <a:off x="4917751" y="2108167"/>
            <a:ext cx="6947757" cy="183074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smtClean="0">
                <a:solidFill>
                  <a:schemeClr val="bg1"/>
                </a:solidFill>
                <a:latin typeface="Comic Sans MS" pitchFamily="66" charset="0"/>
              </a:rPr>
              <a:t>-</a:t>
            </a:r>
            <a:r>
              <a:rPr lang="tr-TR" b="1" dirty="0" smtClean="0">
                <a:solidFill>
                  <a:srgbClr val="FF0000"/>
                </a:solidFill>
                <a:latin typeface="Comic Sans MS" pitchFamily="66" charset="0"/>
              </a:rPr>
              <a:t>Avusturya </a:t>
            </a:r>
            <a:r>
              <a:rPr lang="tr-TR" b="1" dirty="0" smtClean="0">
                <a:solidFill>
                  <a:schemeClr val="bg1"/>
                </a:solidFill>
                <a:latin typeface="Comic Sans MS" pitchFamily="66" charset="0"/>
              </a:rPr>
              <a:t>ile imzalandı.</a:t>
            </a:r>
          </a:p>
          <a:p>
            <a:pPr>
              <a:buFont typeface="Wingdings" pitchFamily="2" charset="2"/>
              <a:buNone/>
            </a:pPr>
            <a:r>
              <a:rPr lang="tr-TR" b="1" dirty="0" smtClean="0">
                <a:solidFill>
                  <a:schemeClr val="bg1"/>
                </a:solidFill>
                <a:latin typeface="Comic Sans MS" pitchFamily="66" charset="0"/>
              </a:rPr>
              <a:t>Ziştovi </a:t>
            </a:r>
            <a:r>
              <a:rPr lang="tr-TR" b="1" dirty="0">
                <a:solidFill>
                  <a:schemeClr val="bg1"/>
                </a:solidFill>
                <a:latin typeface="Comic Sans MS" pitchFamily="66" charset="0"/>
              </a:rPr>
              <a:t>Antlaşmasıyla Avusturya savaştan önceki sınırlarına çekildi. Bundan sonra Avusturya ile Osmanlı Devleti arasında ciddi bir savaş olmamış, hatta I. Dünya Savaşında Osmanlı Devletiyle birlikte savaşmıştır. Yalnız kalan Rusya savaşı sürdüremedi ve barış istedi.</a:t>
            </a:r>
          </a:p>
        </p:txBody>
      </p:sp>
      <p:sp>
        <p:nvSpPr>
          <p:cNvPr id="21" name="5 Başlık"/>
          <p:cNvSpPr txBox="1">
            <a:spLocks/>
          </p:cNvSpPr>
          <p:nvPr/>
        </p:nvSpPr>
        <p:spPr>
          <a:xfrm>
            <a:off x="2886609" y="4229067"/>
            <a:ext cx="1900513" cy="104476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b="1" dirty="0">
                <a:solidFill>
                  <a:srgbClr val="FF0000"/>
                </a:solidFill>
                <a:latin typeface="Comic Sans MS" pitchFamily="66" charset="0"/>
              </a:rPr>
              <a:t>YAŞ ANTLAŞMASI 1792</a:t>
            </a:r>
          </a:p>
        </p:txBody>
      </p:sp>
      <p:sp>
        <p:nvSpPr>
          <p:cNvPr id="22" name="Şimşek İşareti 21"/>
          <p:cNvSpPr/>
          <p:nvPr/>
        </p:nvSpPr>
        <p:spPr>
          <a:xfrm>
            <a:off x="2297040" y="3902235"/>
            <a:ext cx="783621" cy="498076"/>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5 Başlık"/>
          <p:cNvSpPr txBox="1">
            <a:spLocks/>
          </p:cNvSpPr>
          <p:nvPr/>
        </p:nvSpPr>
        <p:spPr>
          <a:xfrm>
            <a:off x="4917750" y="4229067"/>
            <a:ext cx="6947757" cy="102630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smtClean="0">
                <a:solidFill>
                  <a:schemeClr val="bg1"/>
                </a:solidFill>
                <a:latin typeface="Comic Sans MS" pitchFamily="66" charset="0"/>
              </a:rPr>
              <a:t>-</a:t>
            </a:r>
            <a:r>
              <a:rPr lang="tr-TR" b="1" dirty="0" smtClean="0">
                <a:solidFill>
                  <a:srgbClr val="FF0000"/>
                </a:solidFill>
                <a:latin typeface="Comic Sans MS" pitchFamily="66" charset="0"/>
              </a:rPr>
              <a:t>Rusya</a:t>
            </a:r>
            <a:r>
              <a:rPr lang="tr-TR" b="1" dirty="0" smtClean="0">
                <a:solidFill>
                  <a:schemeClr val="bg1"/>
                </a:solidFill>
                <a:latin typeface="Comic Sans MS" pitchFamily="66" charset="0"/>
              </a:rPr>
              <a:t> ile imzalandı.</a:t>
            </a:r>
          </a:p>
          <a:p>
            <a:pPr>
              <a:buFont typeface="Wingdings" pitchFamily="2" charset="2"/>
              <a:buNone/>
            </a:pPr>
            <a:r>
              <a:rPr lang="tr-TR" b="1" dirty="0" smtClean="0">
                <a:solidFill>
                  <a:schemeClr val="bg1"/>
                </a:solidFill>
                <a:latin typeface="Comic Sans MS" pitchFamily="66" charset="0"/>
              </a:rPr>
              <a:t>-</a:t>
            </a:r>
            <a:r>
              <a:rPr lang="tr-TR" b="1" dirty="0">
                <a:solidFill>
                  <a:schemeClr val="bg1"/>
                </a:solidFill>
                <a:latin typeface="Comic Sans MS" pitchFamily="66" charset="0"/>
              </a:rPr>
              <a:t>Osmanlı </a:t>
            </a:r>
            <a:r>
              <a:rPr lang="tr-TR" b="1" dirty="0">
                <a:solidFill>
                  <a:srgbClr val="FF0000"/>
                </a:solidFill>
                <a:latin typeface="Comic Sans MS" pitchFamily="66" charset="0"/>
              </a:rPr>
              <a:t>Kırımı Rusya’ya </a:t>
            </a:r>
            <a:r>
              <a:rPr lang="tr-TR" b="1" dirty="0" smtClean="0">
                <a:solidFill>
                  <a:schemeClr val="bg1"/>
                </a:solidFill>
                <a:latin typeface="Comic Sans MS" pitchFamily="66" charset="0"/>
              </a:rPr>
              <a:t>bıraktı.</a:t>
            </a:r>
            <a:endParaRPr lang="tr-TR" b="1" dirty="0">
              <a:solidFill>
                <a:schemeClr val="bg1"/>
              </a:solidFill>
              <a:latin typeface="Comic Sans MS" pitchFamily="66" charset="0"/>
            </a:endParaRPr>
          </a:p>
          <a:p>
            <a:pPr>
              <a:buFont typeface="Wingdings" pitchFamily="2" charset="2"/>
              <a:buNone/>
            </a:pPr>
            <a:r>
              <a:rPr lang="tr-TR" b="1" dirty="0" smtClean="0">
                <a:solidFill>
                  <a:schemeClr val="bg1"/>
                </a:solidFill>
                <a:latin typeface="Comic Sans MS" pitchFamily="66" charset="0"/>
              </a:rPr>
              <a:t>-</a:t>
            </a:r>
            <a:r>
              <a:rPr lang="tr-TR" b="1" dirty="0">
                <a:solidFill>
                  <a:schemeClr val="bg1"/>
                </a:solidFill>
                <a:latin typeface="Comic Sans MS" pitchFamily="66" charset="0"/>
              </a:rPr>
              <a:t>Osmanlının Gerilemesi sona erdi </a:t>
            </a:r>
            <a:r>
              <a:rPr lang="tr-TR" b="1" dirty="0">
                <a:solidFill>
                  <a:srgbClr val="FF0000"/>
                </a:solidFill>
                <a:latin typeface="Comic Sans MS" pitchFamily="66" charset="0"/>
              </a:rPr>
              <a:t>Çöküş başladı.</a:t>
            </a:r>
          </a:p>
          <a:p>
            <a:pPr>
              <a:buFont typeface="Wingdings" pitchFamily="2" charset="2"/>
              <a:buNone/>
            </a:pPr>
            <a:r>
              <a:rPr lang="tr-TR" b="1" dirty="0">
                <a:solidFill>
                  <a:schemeClr val="bg1"/>
                </a:solidFill>
                <a:latin typeface="Comic Sans MS" pitchFamily="66" charset="0"/>
              </a:rPr>
              <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Tree>
    <p:extLst>
      <p:ext uri="{BB962C8B-B14F-4D97-AF65-F5344CB8AC3E}">
        <p14:creationId xmlns:p14="http://schemas.microsoft.com/office/powerpoint/2010/main" val="13853251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Başlık"/>
          <p:cNvSpPr txBox="1">
            <a:spLocks/>
          </p:cNvSpPr>
          <p:nvPr/>
        </p:nvSpPr>
        <p:spPr>
          <a:xfrm>
            <a:off x="977901" y="930028"/>
            <a:ext cx="2303947" cy="157791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r>
              <a:rPr lang="tr-TR" sz="2000" b="1" dirty="0" smtClean="0">
                <a:solidFill>
                  <a:schemeClr val="tx2">
                    <a:lumMod val="10000"/>
                  </a:schemeClr>
                </a:solidFill>
                <a:latin typeface="Comic Sans MS" pitchFamily="66" charset="0"/>
              </a:rPr>
              <a:t> 1798-1801</a:t>
            </a: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endParaRPr lang="tr-TR" sz="2000" b="1" dirty="0" smtClean="0">
              <a:solidFill>
                <a:schemeClr val="tx2">
                  <a:lumMod val="10000"/>
                </a:schemeClr>
              </a:solidFill>
              <a:latin typeface="Comic Sans MS" pitchFamily="66" charset="0"/>
            </a:endParaRPr>
          </a:p>
          <a:p>
            <a:pPr lvl="0" algn="ctr">
              <a:spcBef>
                <a:spcPct val="0"/>
              </a:spcBef>
              <a:defRPr/>
            </a:pPr>
            <a:endParaRPr lang="tr-TR" sz="2000" b="1" dirty="0">
              <a:solidFill>
                <a:schemeClr val="tx2">
                  <a:lumMod val="10000"/>
                </a:schemeClr>
              </a:solidFill>
              <a:latin typeface="Comic Sans MS" pitchFamily="66" charset="0"/>
            </a:endParaRPr>
          </a:p>
          <a:p>
            <a:pPr lvl="0" algn="ctr">
              <a:spcBef>
                <a:spcPct val="0"/>
              </a:spcBef>
              <a:defRPr/>
            </a:pPr>
            <a:r>
              <a:rPr lang="tr-TR" sz="2000" b="1" dirty="0" smtClean="0">
                <a:solidFill>
                  <a:schemeClr val="tx2">
                    <a:lumMod val="10000"/>
                  </a:schemeClr>
                </a:solidFill>
                <a:latin typeface="Comic Sans MS" pitchFamily="66" charset="0"/>
              </a:rPr>
              <a:t> </a:t>
            </a:r>
            <a:endParaRPr lang="tr-TR" sz="2000" b="1" dirty="0">
              <a:solidFill>
                <a:schemeClr val="tx2">
                  <a:lumMod val="10000"/>
                </a:schemeClr>
              </a:solidFill>
              <a:latin typeface="Comic Sans MS" pitchFamily="66" charset="0"/>
            </a:endParaRPr>
          </a:p>
        </p:txBody>
      </p:sp>
      <p:pic>
        <p:nvPicPr>
          <p:cNvPr id="2050" name="Picture 2" descr="C:\Users\Yusuf Kerem DUMA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0424" y="1344337"/>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9" name="5 Başlık"/>
          <p:cNvSpPr txBox="1">
            <a:spLocks/>
          </p:cNvSpPr>
          <p:nvPr/>
        </p:nvSpPr>
        <p:spPr>
          <a:xfrm>
            <a:off x="4397829" y="337763"/>
            <a:ext cx="7489370" cy="211797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smtClean="0">
                <a:solidFill>
                  <a:srgbClr val="FF0000"/>
                </a:solidFill>
                <a:latin typeface="Comic Sans MS" pitchFamily="66" charset="0"/>
              </a:rPr>
              <a:t>                         MISIRIN </a:t>
            </a:r>
            <a:r>
              <a:rPr lang="tr-TR" b="1" dirty="0">
                <a:solidFill>
                  <a:srgbClr val="FF0000"/>
                </a:solidFill>
                <a:latin typeface="Comic Sans MS" pitchFamily="66" charset="0"/>
              </a:rPr>
              <a:t>İŞGALİ</a:t>
            </a:r>
            <a:br>
              <a:rPr lang="tr-TR" b="1" dirty="0">
                <a:solidFill>
                  <a:srgbClr val="FF0000"/>
                </a:solidFill>
                <a:latin typeface="Comic Sans MS" pitchFamily="66" charset="0"/>
              </a:rPr>
            </a:br>
            <a:r>
              <a:rPr lang="tr-TR" b="1" dirty="0" smtClean="0">
                <a:solidFill>
                  <a:schemeClr val="bg1"/>
                </a:solidFill>
                <a:latin typeface="Comic Sans MS" pitchFamily="66" charset="0"/>
              </a:rPr>
              <a:t>-</a:t>
            </a:r>
            <a:r>
              <a:rPr lang="tr-TR" b="1" dirty="0" smtClean="0">
                <a:solidFill>
                  <a:srgbClr val="FF0000"/>
                </a:solidFill>
                <a:latin typeface="Comic Sans MS" pitchFamily="66" charset="0"/>
              </a:rPr>
              <a:t>Napolyon </a:t>
            </a:r>
            <a:r>
              <a:rPr lang="tr-TR" b="1" dirty="0">
                <a:solidFill>
                  <a:srgbClr val="FF0000"/>
                </a:solidFill>
                <a:latin typeface="Comic Sans MS" pitchFamily="66" charset="0"/>
              </a:rPr>
              <a:t>Bonapart </a:t>
            </a:r>
            <a:r>
              <a:rPr lang="tr-TR" b="1" dirty="0">
                <a:solidFill>
                  <a:schemeClr val="bg1"/>
                </a:solidFill>
                <a:latin typeface="Comic Sans MS" pitchFamily="66" charset="0"/>
              </a:rPr>
              <a:t>Osmanlı devletinin Rusya ve Avusturya tarafından paylaşılacağını düşündüğü için, Doğu Akdeniz'de söz sahibi olabilmek için </a:t>
            </a:r>
            <a:r>
              <a:rPr lang="tr-TR" b="1" dirty="0">
                <a:solidFill>
                  <a:srgbClr val="FF0000"/>
                </a:solidFill>
                <a:latin typeface="Comic Sans MS" pitchFamily="66" charset="0"/>
              </a:rPr>
              <a:t>Mısırı</a:t>
            </a:r>
            <a:r>
              <a:rPr lang="tr-TR" b="1" dirty="0">
                <a:solidFill>
                  <a:schemeClr val="bg1"/>
                </a:solidFill>
                <a:latin typeface="Comic Sans MS" pitchFamily="66" charset="0"/>
              </a:rPr>
              <a:t> işgal etti.</a:t>
            </a:r>
          </a:p>
          <a:p>
            <a:pPr>
              <a:buFont typeface="Wingdings" pitchFamily="2" charset="2"/>
              <a:buNone/>
            </a:pPr>
            <a:r>
              <a:rPr lang="tr-TR" b="1" dirty="0">
                <a:solidFill>
                  <a:schemeClr val="bg1"/>
                </a:solidFill>
                <a:latin typeface="Comic Sans MS" pitchFamily="66" charset="0"/>
              </a:rPr>
              <a:t>-Fransa'nın Doğu Akdeniz'de varlığı İngiltere ve Rusya'nın çıkarlarına ters geldiği için bu devletler Osmanlı Devletine destek </a:t>
            </a:r>
            <a:r>
              <a:rPr lang="tr-TR" b="1" dirty="0" smtClean="0">
                <a:solidFill>
                  <a:schemeClr val="bg1"/>
                </a:solidFill>
                <a:latin typeface="Comic Sans MS" pitchFamily="66" charset="0"/>
              </a:rPr>
              <a:t>verdiler. Rus </a:t>
            </a:r>
            <a:r>
              <a:rPr lang="tr-TR" b="1" dirty="0">
                <a:solidFill>
                  <a:schemeClr val="bg1"/>
                </a:solidFill>
                <a:latin typeface="Comic Sans MS" pitchFamily="66" charset="0"/>
              </a:rPr>
              <a:t>donanması Boğazları geçerek Akdeniz'e </a:t>
            </a:r>
            <a:r>
              <a:rPr lang="tr-TR" b="1" dirty="0" smtClean="0">
                <a:solidFill>
                  <a:schemeClr val="bg1"/>
                </a:solidFill>
                <a:latin typeface="Comic Sans MS" pitchFamily="66" charset="0"/>
              </a:rPr>
              <a:t>indi.</a:t>
            </a:r>
            <a:endParaRPr lang="tr-TR" b="1" dirty="0">
              <a:solidFill>
                <a:schemeClr val="bg1"/>
              </a:solidFill>
              <a:latin typeface="Comic Sans MS" pitchFamily="66" charset="0"/>
            </a:endParaRPr>
          </a:p>
        </p:txBody>
      </p:sp>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876301" y="300364"/>
            <a:ext cx="3412670"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Osmanlı-Fransa Savaşı </a:t>
            </a:r>
            <a:endParaRPr lang="tr-TR" sz="2400" b="1" dirty="0">
              <a:solidFill>
                <a:schemeClr val="tx1"/>
              </a:solidFill>
            </a:endParaRPr>
          </a:p>
        </p:txBody>
      </p:sp>
      <p:sp>
        <p:nvSpPr>
          <p:cNvPr id="10" name="5 Başlık"/>
          <p:cNvSpPr txBox="1">
            <a:spLocks/>
          </p:cNvSpPr>
          <p:nvPr/>
        </p:nvSpPr>
        <p:spPr>
          <a:xfrm>
            <a:off x="1450424" y="2593961"/>
            <a:ext cx="5603519" cy="402576"/>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sz="2000" b="1" dirty="0" smtClean="0">
                <a:solidFill>
                  <a:prstClr val="black"/>
                </a:solidFill>
                <a:latin typeface="Comic Sans MS" pitchFamily="66" charset="0"/>
              </a:rPr>
              <a:t> </a:t>
            </a:r>
            <a:r>
              <a:rPr lang="tr-TR" b="1" dirty="0" smtClean="0">
                <a:solidFill>
                  <a:srgbClr val="FF0000"/>
                </a:solidFill>
                <a:latin typeface="Comic Sans MS" pitchFamily="66" charset="0"/>
              </a:rPr>
              <a:t>İlk defa Rus donanması Boğazlarımızdan geçti.</a:t>
            </a:r>
            <a:endParaRPr lang="tr-TR" b="1" dirty="0">
              <a:solidFill>
                <a:srgbClr val="FF0000"/>
              </a:solidFill>
              <a:latin typeface="Comic Sans MS" pitchFamily="66" charset="0"/>
            </a:endParaRPr>
          </a:p>
        </p:txBody>
      </p:sp>
      <p:sp>
        <p:nvSpPr>
          <p:cNvPr id="11" name="5 Başlık"/>
          <p:cNvSpPr txBox="1">
            <a:spLocks/>
          </p:cNvSpPr>
          <p:nvPr/>
        </p:nvSpPr>
        <p:spPr>
          <a:xfrm>
            <a:off x="1450424" y="3138246"/>
            <a:ext cx="10436775" cy="1030983"/>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pPr>
            <a:r>
              <a:rPr lang="tr-TR" b="1" dirty="0">
                <a:solidFill>
                  <a:schemeClr val="bg1"/>
                </a:solidFill>
                <a:latin typeface="Comic Sans MS" pitchFamily="66" charset="0"/>
              </a:rPr>
              <a:t>-</a:t>
            </a:r>
            <a:r>
              <a:rPr lang="tr-TR" b="1" dirty="0">
                <a:solidFill>
                  <a:srgbClr val="FF0000"/>
                </a:solidFill>
                <a:latin typeface="Comic Sans MS" pitchFamily="66" charset="0"/>
              </a:rPr>
              <a:t>İngiliz donanması </a:t>
            </a:r>
            <a:r>
              <a:rPr lang="tr-TR" b="1" dirty="0">
                <a:solidFill>
                  <a:schemeClr val="bg1"/>
                </a:solidFill>
                <a:latin typeface="Comic Sans MS" pitchFamily="66" charset="0"/>
              </a:rPr>
              <a:t>Fransız donanmasını </a:t>
            </a:r>
            <a:r>
              <a:rPr lang="tr-TR" b="1" dirty="0" err="1">
                <a:solidFill>
                  <a:srgbClr val="FF0000"/>
                </a:solidFill>
                <a:latin typeface="Comic Sans MS" pitchFamily="66" charset="0"/>
              </a:rPr>
              <a:t>ABUKIR´</a:t>
            </a:r>
            <a:r>
              <a:rPr lang="tr-TR" b="1" dirty="0" err="1">
                <a:solidFill>
                  <a:schemeClr val="bg1"/>
                </a:solidFill>
                <a:latin typeface="Comic Sans MS" pitchFamily="66" charset="0"/>
              </a:rPr>
              <a:t>da</a:t>
            </a:r>
            <a:r>
              <a:rPr lang="tr-TR" b="1" dirty="0">
                <a:solidFill>
                  <a:schemeClr val="bg1"/>
                </a:solidFill>
                <a:latin typeface="Comic Sans MS" pitchFamily="66" charset="0"/>
              </a:rPr>
              <a:t> </a:t>
            </a:r>
            <a:r>
              <a:rPr lang="tr-TR" b="1" dirty="0" smtClean="0">
                <a:solidFill>
                  <a:schemeClr val="bg1"/>
                </a:solidFill>
                <a:latin typeface="Comic Sans MS" pitchFamily="66" charset="0"/>
              </a:rPr>
              <a:t>yaktı.</a:t>
            </a:r>
            <a:endParaRPr lang="tr-TR" b="1" dirty="0">
              <a:solidFill>
                <a:schemeClr val="bg1"/>
              </a:solidFill>
              <a:latin typeface="Comic Sans MS" pitchFamily="66" charset="0"/>
            </a:endParaRPr>
          </a:p>
          <a:p>
            <a:pPr>
              <a:buFont typeface="Wingdings" pitchFamily="2" charset="2"/>
              <a:buNone/>
            </a:pPr>
            <a:r>
              <a:rPr lang="tr-TR" b="1" dirty="0">
                <a:solidFill>
                  <a:schemeClr val="bg1"/>
                </a:solidFill>
                <a:latin typeface="Comic Sans MS" pitchFamily="66" charset="0"/>
              </a:rPr>
              <a:t>-Zor durumda kalan Napolyon Osmanlıyı barışa zorlamak için </a:t>
            </a:r>
            <a:r>
              <a:rPr lang="tr-TR" b="1" dirty="0" smtClean="0">
                <a:solidFill>
                  <a:schemeClr val="bg1"/>
                </a:solidFill>
                <a:latin typeface="Comic Sans MS" pitchFamily="66" charset="0"/>
              </a:rPr>
              <a:t>Suriye'deki </a:t>
            </a:r>
            <a:r>
              <a:rPr lang="tr-TR" b="1" dirty="0">
                <a:solidFill>
                  <a:srgbClr val="FF0000"/>
                </a:solidFill>
                <a:latin typeface="Comic Sans MS" pitchFamily="66" charset="0"/>
              </a:rPr>
              <a:t>AKKA kalesini kuşattı </a:t>
            </a:r>
            <a:r>
              <a:rPr lang="tr-TR" b="1" dirty="0">
                <a:solidFill>
                  <a:schemeClr val="bg1"/>
                </a:solidFill>
                <a:latin typeface="Comic Sans MS" pitchFamily="66" charset="0"/>
              </a:rPr>
              <a:t>fakat Nizamı Cedit ordusuna yenildi.</a:t>
            </a:r>
          </a:p>
        </p:txBody>
      </p:sp>
      <p:sp>
        <p:nvSpPr>
          <p:cNvPr id="12" name="5 Başlık"/>
          <p:cNvSpPr txBox="1">
            <a:spLocks/>
          </p:cNvSpPr>
          <p:nvPr/>
        </p:nvSpPr>
        <p:spPr>
          <a:xfrm>
            <a:off x="2385284" y="4339267"/>
            <a:ext cx="9337318" cy="448381"/>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sz="2000" b="1" dirty="0" smtClean="0">
                <a:solidFill>
                  <a:prstClr val="black"/>
                </a:solidFill>
                <a:latin typeface="Comic Sans MS" pitchFamily="66" charset="0"/>
              </a:rPr>
              <a:t> </a:t>
            </a:r>
            <a:r>
              <a:rPr lang="tr-TR" sz="2000" b="1" dirty="0" smtClean="0">
                <a:solidFill>
                  <a:srgbClr val="FF0000"/>
                </a:solidFill>
                <a:latin typeface="Comic Sans MS" pitchFamily="66" charset="0"/>
              </a:rPr>
              <a:t>Napolyon tarihindeki ilk yenilgisini Nizamı Cedit askerleri karşısında aldı.</a:t>
            </a:r>
            <a:endParaRPr lang="tr-TR" sz="2000" b="1" dirty="0">
              <a:solidFill>
                <a:srgbClr val="FF0000"/>
              </a:solidFill>
              <a:latin typeface="Comic Sans MS" pitchFamily="66" charset="0"/>
            </a:endParaRPr>
          </a:p>
        </p:txBody>
      </p:sp>
      <p:sp>
        <p:nvSpPr>
          <p:cNvPr id="13" name="5 Başlık"/>
          <p:cNvSpPr txBox="1">
            <a:spLocks/>
          </p:cNvSpPr>
          <p:nvPr/>
        </p:nvSpPr>
        <p:spPr>
          <a:xfrm>
            <a:off x="977900" y="5375131"/>
            <a:ext cx="1900513" cy="104476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spcBef>
                <a:spcPct val="0"/>
              </a:spcBef>
              <a:defRPr/>
            </a:pPr>
            <a:r>
              <a:rPr lang="tr-TR" b="1" dirty="0">
                <a:solidFill>
                  <a:srgbClr val="FF0000"/>
                </a:solidFill>
                <a:latin typeface="Comic Sans MS" pitchFamily="66" charset="0"/>
              </a:rPr>
              <a:t>EL-ARİŞ ANTLAŞMASI 1801</a:t>
            </a:r>
          </a:p>
        </p:txBody>
      </p:sp>
      <p:sp>
        <p:nvSpPr>
          <p:cNvPr id="17" name="5 Başlık"/>
          <p:cNvSpPr txBox="1">
            <a:spLocks/>
          </p:cNvSpPr>
          <p:nvPr/>
        </p:nvSpPr>
        <p:spPr>
          <a:xfrm>
            <a:off x="2982686" y="5709179"/>
            <a:ext cx="6047014" cy="65642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b="1" dirty="0">
                <a:solidFill>
                  <a:prstClr val="black"/>
                </a:solidFill>
                <a:latin typeface="Comic Sans MS" pitchFamily="66" charset="0"/>
              </a:rPr>
              <a:t>-Fransa </a:t>
            </a:r>
            <a:r>
              <a:rPr lang="tr-TR" b="1" dirty="0">
                <a:solidFill>
                  <a:srgbClr val="FF0000"/>
                </a:solidFill>
                <a:latin typeface="Comic Sans MS" pitchFamily="66" charset="0"/>
              </a:rPr>
              <a:t>Mısırı boşalttı</a:t>
            </a:r>
            <a:r>
              <a:rPr lang="tr-TR" b="1" dirty="0">
                <a:solidFill>
                  <a:prstClr val="black"/>
                </a:solidFill>
                <a:latin typeface="Comic Sans MS" pitchFamily="66" charset="0"/>
              </a:rPr>
              <a:t>. </a:t>
            </a:r>
            <a:endParaRPr lang="tr-TR" b="1" dirty="0" smtClean="0">
              <a:solidFill>
                <a:prstClr val="black"/>
              </a:solidFill>
              <a:latin typeface="Comic Sans MS" pitchFamily="66" charset="0"/>
            </a:endParaRPr>
          </a:p>
          <a:p>
            <a:pPr>
              <a:buFont typeface="Wingdings" pitchFamily="2" charset="2"/>
              <a:buNone/>
              <a:defRPr/>
            </a:pPr>
            <a:r>
              <a:rPr lang="tr-TR" b="1" dirty="0">
                <a:solidFill>
                  <a:prstClr val="black"/>
                </a:solidFill>
                <a:latin typeface="Comic Sans MS" pitchFamily="66" charset="0"/>
              </a:rPr>
              <a:t>-</a:t>
            </a:r>
            <a:r>
              <a:rPr lang="tr-TR" b="1" dirty="0" smtClean="0">
                <a:solidFill>
                  <a:prstClr val="black"/>
                </a:solidFill>
                <a:latin typeface="Comic Sans MS" pitchFamily="66" charset="0"/>
              </a:rPr>
              <a:t>Daha </a:t>
            </a:r>
            <a:r>
              <a:rPr lang="tr-TR" b="1" dirty="0">
                <a:solidFill>
                  <a:prstClr val="black"/>
                </a:solidFill>
                <a:latin typeface="Comic Sans MS" pitchFamily="66" charset="0"/>
              </a:rPr>
              <a:t>önceden verilen </a:t>
            </a:r>
            <a:r>
              <a:rPr lang="tr-TR" b="1" dirty="0">
                <a:solidFill>
                  <a:srgbClr val="FF0000"/>
                </a:solidFill>
                <a:latin typeface="Comic Sans MS" pitchFamily="66" charset="0"/>
              </a:rPr>
              <a:t>kapitülasyonlar iptal </a:t>
            </a:r>
            <a:r>
              <a:rPr lang="tr-TR" b="1" dirty="0">
                <a:solidFill>
                  <a:prstClr val="black"/>
                </a:solidFill>
                <a:latin typeface="Comic Sans MS" pitchFamily="66" charset="0"/>
              </a:rPr>
              <a:t>edildi.</a:t>
            </a:r>
          </a:p>
        </p:txBody>
      </p:sp>
      <p:pic>
        <p:nvPicPr>
          <p:cNvPr id="19" name="Picture 2" descr="C:\Users\Yusuf Kerem DUMAN\Desktop\Resim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76319">
            <a:off x="725546" y="4041749"/>
            <a:ext cx="1659739" cy="1491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7033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4152899" cy="521208"/>
          </a:xfrm>
          <a:prstGeom prst="bevel">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923667" y="958700"/>
            <a:ext cx="5956104"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400" b="1" dirty="0" smtClean="0">
                <a:solidFill>
                  <a:schemeClr val="tx1"/>
                </a:solidFill>
                <a:cs typeface="Times New Roman" pitchFamily="18" charset="0"/>
              </a:rPr>
              <a:t>Genel Özellikleri</a:t>
            </a:r>
            <a:endParaRPr lang="tr-TR" sz="2400" b="1" dirty="0">
              <a:solidFill>
                <a:schemeClr val="tx1"/>
              </a:solidFill>
            </a:endParaRPr>
          </a:p>
        </p:txBody>
      </p:sp>
      <p:sp>
        <p:nvSpPr>
          <p:cNvPr id="19" name="5 Başlık"/>
          <p:cNvSpPr txBox="1">
            <a:spLocks/>
          </p:cNvSpPr>
          <p:nvPr/>
        </p:nvSpPr>
        <p:spPr>
          <a:xfrm>
            <a:off x="960120" y="1584113"/>
            <a:ext cx="10578737" cy="1871306"/>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sz="2000" b="1" dirty="0" smtClean="0">
                <a:solidFill>
                  <a:prstClr val="black"/>
                </a:solidFill>
                <a:latin typeface="Comic Sans MS" pitchFamily="66" charset="0"/>
              </a:rPr>
              <a:t>*</a:t>
            </a:r>
            <a:r>
              <a:rPr lang="tr-TR" sz="2000" b="1" dirty="0" smtClean="0">
                <a:solidFill>
                  <a:srgbClr val="FF0000"/>
                </a:solidFill>
                <a:latin typeface="Comic Sans MS" pitchFamily="66" charset="0"/>
              </a:rPr>
              <a:t>Avrupa</a:t>
            </a:r>
            <a:r>
              <a:rPr lang="tr-TR" sz="2000" b="1" dirty="0" smtClean="0">
                <a:solidFill>
                  <a:prstClr val="black"/>
                </a:solidFill>
                <a:latin typeface="Comic Sans MS" pitchFamily="66" charset="0"/>
              </a:rPr>
              <a:t> örnek alınarak yapıldılar.</a:t>
            </a:r>
          </a:p>
          <a:p>
            <a:pPr>
              <a:spcBef>
                <a:spcPct val="0"/>
              </a:spcBef>
              <a:defRPr/>
            </a:pPr>
            <a:r>
              <a:rPr lang="tr-TR" sz="2000" b="1" dirty="0" smtClean="0">
                <a:solidFill>
                  <a:prstClr val="black"/>
                </a:solidFill>
                <a:latin typeface="Comic Sans MS" pitchFamily="66" charset="0"/>
              </a:rPr>
              <a:t>*Daha çok </a:t>
            </a:r>
            <a:r>
              <a:rPr lang="tr-TR" sz="2000" b="1" dirty="0" smtClean="0">
                <a:solidFill>
                  <a:srgbClr val="FF0000"/>
                </a:solidFill>
                <a:latin typeface="Comic Sans MS" pitchFamily="66" charset="0"/>
              </a:rPr>
              <a:t>askeri</a:t>
            </a:r>
            <a:r>
              <a:rPr lang="tr-TR" sz="2000" b="1" dirty="0" smtClean="0">
                <a:solidFill>
                  <a:prstClr val="black"/>
                </a:solidFill>
                <a:latin typeface="Comic Sans MS" pitchFamily="66" charset="0"/>
              </a:rPr>
              <a:t> alanda yapıldılar.</a:t>
            </a:r>
          </a:p>
          <a:p>
            <a:pPr>
              <a:spcBef>
                <a:spcPct val="0"/>
              </a:spcBef>
              <a:defRPr/>
            </a:pPr>
            <a:r>
              <a:rPr lang="tr-TR" sz="2000" b="1" dirty="0" smtClean="0">
                <a:solidFill>
                  <a:prstClr val="black"/>
                </a:solidFill>
                <a:latin typeface="Comic Sans MS" pitchFamily="66" charset="0"/>
              </a:rPr>
              <a:t>*Sorunların temeline inildiği için </a:t>
            </a:r>
            <a:r>
              <a:rPr lang="tr-TR" sz="2000" b="1" dirty="0" smtClean="0">
                <a:solidFill>
                  <a:srgbClr val="FF0000"/>
                </a:solidFill>
                <a:latin typeface="Comic Sans MS" pitchFamily="66" charset="0"/>
              </a:rPr>
              <a:t>köklü olmuştur.</a:t>
            </a:r>
          </a:p>
          <a:p>
            <a:pPr>
              <a:spcBef>
                <a:spcPct val="0"/>
              </a:spcBef>
              <a:defRPr/>
            </a:pPr>
            <a:r>
              <a:rPr lang="tr-TR" sz="2000" b="1" dirty="0" smtClean="0">
                <a:solidFill>
                  <a:prstClr val="black"/>
                </a:solidFill>
                <a:latin typeface="Comic Sans MS" pitchFamily="66" charset="0"/>
              </a:rPr>
              <a:t>*Yeniçeri, Ulema(din adamları) ve Halkın </a:t>
            </a:r>
            <a:r>
              <a:rPr lang="tr-TR" sz="2000" b="1" dirty="0" smtClean="0">
                <a:solidFill>
                  <a:srgbClr val="FF0000"/>
                </a:solidFill>
                <a:latin typeface="Comic Sans MS" pitchFamily="66" charset="0"/>
              </a:rPr>
              <a:t>tepkisiyle</a:t>
            </a:r>
            <a:r>
              <a:rPr lang="tr-TR" sz="2000" b="1" dirty="0" smtClean="0">
                <a:solidFill>
                  <a:prstClr val="black"/>
                </a:solidFill>
                <a:latin typeface="Comic Sans MS" pitchFamily="66" charset="0"/>
              </a:rPr>
              <a:t> karşılaşılmıştır.</a:t>
            </a:r>
          </a:p>
          <a:p>
            <a:pPr>
              <a:spcBef>
                <a:spcPct val="0"/>
              </a:spcBef>
              <a:defRPr/>
            </a:pPr>
            <a:r>
              <a:rPr lang="tr-TR" sz="2000" b="1" dirty="0" smtClean="0">
                <a:solidFill>
                  <a:prstClr val="black"/>
                </a:solidFill>
                <a:latin typeface="Comic Sans MS" pitchFamily="66" charset="0"/>
              </a:rPr>
              <a:t>*</a:t>
            </a:r>
            <a:r>
              <a:rPr lang="tr-TR" sz="2000" b="1" dirty="0" smtClean="0">
                <a:solidFill>
                  <a:srgbClr val="FF0000"/>
                </a:solidFill>
                <a:latin typeface="Comic Sans MS" pitchFamily="66" charset="0"/>
              </a:rPr>
              <a:t>Yönetim (idare) ve Hukuk </a:t>
            </a:r>
            <a:r>
              <a:rPr lang="tr-TR" sz="2000" b="1" dirty="0" smtClean="0">
                <a:solidFill>
                  <a:prstClr val="black"/>
                </a:solidFill>
                <a:latin typeface="Comic Sans MS" pitchFamily="66" charset="0"/>
              </a:rPr>
              <a:t>alanında ıslahat yapılmamıştır.</a:t>
            </a:r>
            <a:endParaRPr lang="tr-TR" sz="2000" b="1" dirty="0">
              <a:solidFill>
                <a:prstClr val="black"/>
              </a:solidFill>
              <a:latin typeface="Comic Sans MS" pitchFamily="66" charset="0"/>
            </a:endParaRPr>
          </a:p>
        </p:txBody>
      </p:sp>
    </p:spTree>
    <p:extLst>
      <p:ext uri="{BB962C8B-B14F-4D97-AF65-F5344CB8AC3E}">
        <p14:creationId xmlns:p14="http://schemas.microsoft.com/office/powerpoint/2010/main" val="4907583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Yusuf Kerem DUMAN\Desktop\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0521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923667" y="958700"/>
            <a:ext cx="388781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III.Ahmet Islahatları 1703-1730</a:t>
            </a:r>
            <a:endParaRPr lang="tr-TR" sz="2000" b="1" dirty="0">
              <a:solidFill>
                <a:schemeClr val="tx1"/>
              </a:solidFill>
            </a:endParaRPr>
          </a:p>
        </p:txBody>
      </p:sp>
      <p:sp>
        <p:nvSpPr>
          <p:cNvPr id="19" name="5 Başlık"/>
          <p:cNvSpPr txBox="1">
            <a:spLocks/>
          </p:cNvSpPr>
          <p:nvPr/>
        </p:nvSpPr>
        <p:spPr>
          <a:xfrm>
            <a:off x="923667" y="2284757"/>
            <a:ext cx="10916194" cy="36498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-1727 yılında Osmanlı ülkesinde İlk defa Müslümanlar tarafından </a:t>
            </a:r>
            <a:r>
              <a:rPr lang="tr-TR" b="1" dirty="0">
                <a:solidFill>
                  <a:srgbClr val="FF0000"/>
                </a:solidFill>
                <a:latin typeface="Comic Sans MS" pitchFamily="66" charset="0"/>
              </a:rPr>
              <a:t>MATBAA</a:t>
            </a:r>
            <a:r>
              <a:rPr lang="tr-TR" b="1" dirty="0">
                <a:solidFill>
                  <a:prstClr val="black"/>
                </a:solidFill>
                <a:latin typeface="Comic Sans MS" pitchFamily="66" charset="0"/>
              </a:rPr>
              <a:t> açılmıştır.</a:t>
            </a:r>
          </a:p>
        </p:txBody>
      </p:sp>
      <p:sp>
        <p:nvSpPr>
          <p:cNvPr id="8" name="Dolu Çerçeve 7"/>
          <p:cNvSpPr/>
          <p:nvPr/>
        </p:nvSpPr>
        <p:spPr>
          <a:xfrm>
            <a:off x="923667" y="1600408"/>
            <a:ext cx="388781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smtClean="0">
                <a:solidFill>
                  <a:schemeClr val="tx1"/>
                </a:solidFill>
                <a:cs typeface="Times New Roman" pitchFamily="18" charset="0"/>
              </a:rPr>
              <a:t>Lale Devri Islahatları 1718-1730</a:t>
            </a:r>
            <a:endParaRPr lang="tr-TR" sz="2000" b="1" dirty="0">
              <a:solidFill>
                <a:schemeClr val="tx1"/>
              </a:solidFill>
            </a:endParaRPr>
          </a:p>
        </p:txBody>
      </p:sp>
      <p:sp>
        <p:nvSpPr>
          <p:cNvPr id="23" name="5 Başlık"/>
          <p:cNvSpPr txBox="1">
            <a:spLocks/>
          </p:cNvSpPr>
          <p:nvPr/>
        </p:nvSpPr>
        <p:spPr>
          <a:xfrm>
            <a:off x="762000" y="3790320"/>
            <a:ext cx="10916194" cy="2543806"/>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a:t>
            </a:r>
            <a:r>
              <a:rPr lang="tr-TR" b="1" dirty="0">
                <a:solidFill>
                  <a:srgbClr val="FF0000"/>
                </a:solidFill>
                <a:latin typeface="Comic Sans MS" pitchFamily="66" charset="0"/>
              </a:rPr>
              <a:t>SAİT EFENDİ ve İBRAHİM MÜTEFERRİKANIN </a:t>
            </a:r>
            <a:r>
              <a:rPr lang="tr-TR" b="1" dirty="0">
                <a:solidFill>
                  <a:prstClr val="black"/>
                </a:solidFill>
                <a:latin typeface="Comic Sans MS" pitchFamily="66" charset="0"/>
              </a:rPr>
              <a:t>açtığı ilk Müslüman matbaasının 1450 yılında modern matbaanın </a:t>
            </a:r>
            <a:r>
              <a:rPr lang="tr-TR" b="1" dirty="0" smtClean="0">
                <a:solidFill>
                  <a:prstClr val="black"/>
                </a:solidFill>
                <a:latin typeface="Comic Sans MS" pitchFamily="66" charset="0"/>
              </a:rPr>
              <a:t>mucitti </a:t>
            </a:r>
            <a:r>
              <a:rPr lang="tr-TR" b="1" dirty="0">
                <a:solidFill>
                  <a:prstClr val="black"/>
                </a:solidFill>
                <a:latin typeface="Comic Sans MS" pitchFamily="66" charset="0"/>
              </a:rPr>
              <a:t>olan </a:t>
            </a:r>
            <a:r>
              <a:rPr lang="tr-TR" b="1" dirty="0">
                <a:solidFill>
                  <a:srgbClr val="FF0000"/>
                </a:solidFill>
                <a:latin typeface="Comic Sans MS" pitchFamily="66" charset="0"/>
              </a:rPr>
              <a:t>JAN GUTENBERG ´ten </a:t>
            </a:r>
            <a:r>
              <a:rPr lang="tr-TR" b="1" dirty="0">
                <a:solidFill>
                  <a:srgbClr val="00B050"/>
                </a:solidFill>
                <a:latin typeface="Comic Sans MS" pitchFamily="66" charset="0"/>
              </a:rPr>
              <a:t>277 </a:t>
            </a:r>
            <a:r>
              <a:rPr lang="tr-TR" b="1" dirty="0">
                <a:solidFill>
                  <a:prstClr val="black"/>
                </a:solidFill>
                <a:latin typeface="Comic Sans MS" pitchFamily="66" charset="0"/>
              </a:rPr>
              <a:t>yıl sonra Osmanlı topraklarına girmesinin nedeni </a:t>
            </a:r>
            <a:r>
              <a:rPr lang="tr-TR" b="1" dirty="0">
                <a:solidFill>
                  <a:srgbClr val="FF0000"/>
                </a:solidFill>
                <a:latin typeface="Comic Sans MS" pitchFamily="66" charset="0"/>
              </a:rPr>
              <a:t>Hattatlar ve Müstensihlerin</a:t>
            </a:r>
            <a:r>
              <a:rPr lang="tr-TR" b="1" dirty="0">
                <a:solidFill>
                  <a:prstClr val="black"/>
                </a:solidFill>
                <a:latin typeface="Comic Sans MS" pitchFamily="66" charset="0"/>
              </a:rPr>
              <a:t>(El yazması kitapları çoğaltanlar) işsiz kalmasını önlemekti.</a:t>
            </a:r>
          </a:p>
          <a:p>
            <a:pPr>
              <a:spcBef>
                <a:spcPct val="0"/>
              </a:spcBef>
              <a:defRPr/>
            </a:pPr>
            <a:endParaRPr lang="tr-TR" b="1" dirty="0">
              <a:solidFill>
                <a:prstClr val="black"/>
              </a:solidFill>
              <a:latin typeface="Comic Sans MS" pitchFamily="66" charset="0"/>
            </a:endParaRPr>
          </a:p>
          <a:p>
            <a:pPr>
              <a:spcBef>
                <a:spcPct val="0"/>
              </a:spcBef>
              <a:defRPr/>
            </a:pPr>
            <a:r>
              <a:rPr lang="tr-TR" b="1" dirty="0">
                <a:solidFill>
                  <a:prstClr val="black"/>
                </a:solidFill>
                <a:latin typeface="Comic Sans MS" pitchFamily="66" charset="0"/>
              </a:rPr>
              <a:t>-Matbaada basılan ilk eser </a:t>
            </a:r>
            <a:r>
              <a:rPr lang="tr-TR" b="1" dirty="0">
                <a:solidFill>
                  <a:srgbClr val="FF0000"/>
                </a:solidFill>
                <a:latin typeface="Comic Sans MS" pitchFamily="66" charset="0"/>
              </a:rPr>
              <a:t>Vankulu Lügatidir.</a:t>
            </a:r>
          </a:p>
          <a:p>
            <a:pPr>
              <a:spcBef>
                <a:spcPct val="0"/>
              </a:spcBef>
              <a:defRPr/>
            </a:pPr>
            <a:endParaRPr lang="tr-TR" b="1" dirty="0">
              <a:solidFill>
                <a:prstClr val="black"/>
              </a:solidFill>
              <a:latin typeface="Comic Sans MS" pitchFamily="66" charset="0"/>
            </a:endParaRPr>
          </a:p>
          <a:p>
            <a:pPr>
              <a:spcBef>
                <a:spcPct val="0"/>
              </a:spcBef>
              <a:defRPr/>
            </a:pPr>
            <a:r>
              <a:rPr lang="tr-TR" b="1" dirty="0">
                <a:solidFill>
                  <a:prstClr val="black"/>
                </a:solidFill>
                <a:latin typeface="Comic Sans MS" pitchFamily="66" charset="0"/>
              </a:rPr>
              <a:t>-Matbaanın kağıt ihtiyacını karşılamak için </a:t>
            </a:r>
            <a:r>
              <a:rPr lang="tr-TR" b="1" dirty="0">
                <a:solidFill>
                  <a:srgbClr val="FF0000"/>
                </a:solidFill>
                <a:latin typeface="Comic Sans MS" pitchFamily="66" charset="0"/>
              </a:rPr>
              <a:t>Yalova'da</a:t>
            </a:r>
            <a:r>
              <a:rPr lang="tr-TR" b="1" dirty="0">
                <a:solidFill>
                  <a:prstClr val="black"/>
                </a:solidFill>
                <a:latin typeface="Comic Sans MS" pitchFamily="66" charset="0"/>
              </a:rPr>
              <a:t> kağıt fabrikası açıldı.</a:t>
            </a:r>
          </a:p>
        </p:txBody>
      </p:sp>
      <p:sp>
        <p:nvSpPr>
          <p:cNvPr id="10" name="Yatay Kaydırma 9"/>
          <p:cNvSpPr/>
          <p:nvPr/>
        </p:nvSpPr>
        <p:spPr>
          <a:xfrm>
            <a:off x="2363560" y="2738727"/>
            <a:ext cx="6685190" cy="716691"/>
          </a:xfrm>
          <a:prstGeom prst="horizontalScroll">
            <a:avLst/>
          </a:prstGeom>
          <a:solidFill>
            <a:schemeClr val="tx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defRPr/>
            </a:pPr>
            <a:r>
              <a:rPr lang="tr-TR" b="1" dirty="0">
                <a:solidFill>
                  <a:schemeClr val="bg1"/>
                </a:solidFill>
                <a:latin typeface="Comic Sans MS" pitchFamily="66" charset="0"/>
              </a:rPr>
              <a:t>Osmanlı devletinin </a:t>
            </a:r>
            <a:r>
              <a:rPr lang="tr-TR" b="1" dirty="0">
                <a:solidFill>
                  <a:srgbClr val="FF0000"/>
                </a:solidFill>
                <a:latin typeface="Comic Sans MS" pitchFamily="66" charset="0"/>
              </a:rPr>
              <a:t>Avrupa'dan aldığı İlk Teknik Alettir.</a:t>
            </a:r>
          </a:p>
        </p:txBody>
      </p:sp>
      <p:pic>
        <p:nvPicPr>
          <p:cNvPr id="11" name="Picture 2" descr="C:\Users\Yusuf Kerem DUMAN\Desktop\Speak_No_Evil_Monkey_Emoji_grand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0443" y="2664653"/>
            <a:ext cx="998407" cy="897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6734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923667" y="958700"/>
            <a:ext cx="388781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III.Ahmet Islahatları 1703-1730</a:t>
            </a:r>
            <a:endParaRPr lang="tr-TR" sz="2000" b="1" dirty="0">
              <a:solidFill>
                <a:schemeClr val="tx1"/>
              </a:solidFill>
            </a:endParaRPr>
          </a:p>
        </p:txBody>
      </p:sp>
      <p:sp>
        <p:nvSpPr>
          <p:cNvPr id="19" name="5 Başlık"/>
          <p:cNvSpPr txBox="1">
            <a:spLocks/>
          </p:cNvSpPr>
          <p:nvPr/>
        </p:nvSpPr>
        <p:spPr>
          <a:xfrm>
            <a:off x="923667" y="3007743"/>
            <a:ext cx="10916194" cy="110705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smtClean="0">
                <a:solidFill>
                  <a:prstClr val="black"/>
                </a:solidFill>
                <a:latin typeface="Comic Sans MS" pitchFamily="66" charset="0"/>
              </a:rPr>
              <a:t> gibi </a:t>
            </a:r>
            <a:r>
              <a:rPr lang="tr-TR" b="1" dirty="0">
                <a:solidFill>
                  <a:prstClr val="black"/>
                </a:solidFill>
                <a:latin typeface="Comic Sans MS" pitchFamily="66" charset="0"/>
              </a:rPr>
              <a:t>Avrupa'nın önemli şehirlerine </a:t>
            </a:r>
            <a:r>
              <a:rPr lang="tr-TR" b="1" dirty="0">
                <a:solidFill>
                  <a:srgbClr val="FF0000"/>
                </a:solidFill>
                <a:latin typeface="Comic Sans MS" pitchFamily="66" charset="0"/>
              </a:rPr>
              <a:t>Geçici</a:t>
            </a:r>
            <a:r>
              <a:rPr lang="tr-TR" b="1" dirty="0">
                <a:solidFill>
                  <a:prstClr val="black"/>
                </a:solidFill>
                <a:latin typeface="Comic Sans MS" pitchFamily="66" charset="0"/>
              </a:rPr>
              <a:t> Elçilikler açıldı.</a:t>
            </a:r>
          </a:p>
          <a:p>
            <a:pPr>
              <a:spcBef>
                <a:spcPct val="0"/>
              </a:spcBef>
              <a:defRPr/>
            </a:pPr>
            <a:r>
              <a:rPr lang="tr-TR" b="1" dirty="0" smtClean="0">
                <a:solidFill>
                  <a:prstClr val="black"/>
                </a:solidFill>
                <a:latin typeface="Comic Sans MS" pitchFamily="66" charset="0"/>
              </a:rPr>
              <a:t>-</a:t>
            </a:r>
            <a:r>
              <a:rPr lang="tr-TR" b="1" dirty="0">
                <a:solidFill>
                  <a:prstClr val="black"/>
                </a:solidFill>
                <a:latin typeface="Comic Sans MS" pitchFamily="66" charset="0"/>
              </a:rPr>
              <a:t>İlk geçici elçimiz </a:t>
            </a:r>
            <a:r>
              <a:rPr lang="tr-TR" b="1" dirty="0">
                <a:solidFill>
                  <a:srgbClr val="FF0000"/>
                </a:solidFill>
                <a:latin typeface="Comic Sans MS" pitchFamily="66" charset="0"/>
              </a:rPr>
              <a:t>Yirmisekiz Mehmet Çelebidir</a:t>
            </a:r>
            <a:r>
              <a:rPr lang="tr-TR" b="1" dirty="0">
                <a:solidFill>
                  <a:prstClr val="black"/>
                </a:solidFill>
                <a:latin typeface="Comic Sans MS" pitchFamily="66" charset="0"/>
              </a:rPr>
              <a:t>. Paris ziyaretindeki gözlemlerini ve tespitlerini içeren </a:t>
            </a:r>
            <a:r>
              <a:rPr lang="tr-TR" b="1" dirty="0">
                <a:solidFill>
                  <a:srgbClr val="FF0000"/>
                </a:solidFill>
                <a:latin typeface="Comic Sans MS" pitchFamily="66" charset="0"/>
              </a:rPr>
              <a:t>Paris Sefaretnamesini </a:t>
            </a:r>
            <a:r>
              <a:rPr lang="tr-TR" b="1" dirty="0">
                <a:solidFill>
                  <a:prstClr val="black"/>
                </a:solidFill>
                <a:latin typeface="Comic Sans MS" pitchFamily="66" charset="0"/>
              </a:rPr>
              <a:t>yazmıştır.</a:t>
            </a:r>
          </a:p>
        </p:txBody>
      </p:sp>
      <p:sp>
        <p:nvSpPr>
          <p:cNvPr id="8" name="Dolu Çerçeve 7"/>
          <p:cNvSpPr/>
          <p:nvPr/>
        </p:nvSpPr>
        <p:spPr>
          <a:xfrm>
            <a:off x="923667" y="1600408"/>
            <a:ext cx="388781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smtClean="0">
                <a:solidFill>
                  <a:schemeClr val="tx1"/>
                </a:solidFill>
                <a:cs typeface="Times New Roman" pitchFamily="18" charset="0"/>
              </a:rPr>
              <a:t>Lale Devri Islahatları 1718-1730</a:t>
            </a:r>
            <a:endParaRPr lang="tr-TR" sz="2000" b="1" dirty="0">
              <a:solidFill>
                <a:schemeClr val="tx1"/>
              </a:solidFill>
            </a:endParaRPr>
          </a:p>
        </p:txBody>
      </p:sp>
      <p:sp>
        <p:nvSpPr>
          <p:cNvPr id="10" name="Dolu Çerçeve 9"/>
          <p:cNvSpPr/>
          <p:nvPr/>
        </p:nvSpPr>
        <p:spPr>
          <a:xfrm>
            <a:off x="7153017" y="2277307"/>
            <a:ext cx="1152782"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smtClean="0">
                <a:solidFill>
                  <a:schemeClr val="tx1"/>
                </a:solidFill>
                <a:cs typeface="Times New Roman" pitchFamily="18" charset="0"/>
              </a:rPr>
              <a:t> </a:t>
            </a:r>
            <a:r>
              <a:rPr lang="tr-TR" sz="2400" b="1" dirty="0" smtClean="0">
                <a:solidFill>
                  <a:schemeClr val="tx1"/>
                </a:solidFill>
                <a:cs typeface="Times New Roman" pitchFamily="18" charset="0"/>
              </a:rPr>
              <a:t>Paris</a:t>
            </a:r>
            <a:endParaRPr lang="tr-TR" sz="2400" b="1" dirty="0">
              <a:solidFill>
                <a:schemeClr val="tx1"/>
              </a:solidFill>
            </a:endParaRPr>
          </a:p>
        </p:txBody>
      </p:sp>
      <p:sp>
        <p:nvSpPr>
          <p:cNvPr id="11" name="Dolu Çerçeve 10"/>
          <p:cNvSpPr/>
          <p:nvPr/>
        </p:nvSpPr>
        <p:spPr>
          <a:xfrm>
            <a:off x="923667" y="2277307"/>
            <a:ext cx="1343025"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400" b="1" dirty="0" smtClean="0">
                <a:solidFill>
                  <a:schemeClr val="tx1"/>
                </a:solidFill>
                <a:cs typeface="Times New Roman" pitchFamily="18" charset="0"/>
              </a:rPr>
              <a:t>Viyana</a:t>
            </a:r>
            <a:endParaRPr lang="tr-TR" sz="2400" b="1" dirty="0">
              <a:solidFill>
                <a:schemeClr val="tx1"/>
              </a:solidFill>
            </a:endParaRPr>
          </a:p>
        </p:txBody>
      </p:sp>
      <p:sp>
        <p:nvSpPr>
          <p:cNvPr id="12" name="Dolu Çerçeve 11"/>
          <p:cNvSpPr/>
          <p:nvPr/>
        </p:nvSpPr>
        <p:spPr>
          <a:xfrm>
            <a:off x="2406423" y="2277307"/>
            <a:ext cx="1343025" cy="521208"/>
          </a:xfrm>
          <a:prstGeom prst="beve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400" b="1" dirty="0" smtClean="0">
                <a:solidFill>
                  <a:schemeClr val="bg1"/>
                </a:solidFill>
                <a:cs typeface="Times New Roman" pitchFamily="18" charset="0"/>
              </a:rPr>
              <a:t>Londra</a:t>
            </a:r>
            <a:endParaRPr lang="tr-TR" sz="2400" b="1" dirty="0">
              <a:solidFill>
                <a:schemeClr val="bg1"/>
              </a:solidFill>
            </a:endParaRPr>
          </a:p>
        </p:txBody>
      </p:sp>
      <p:sp>
        <p:nvSpPr>
          <p:cNvPr id="13" name="Dolu Çerçeve 12"/>
          <p:cNvSpPr/>
          <p:nvPr/>
        </p:nvSpPr>
        <p:spPr>
          <a:xfrm>
            <a:off x="5484667" y="2277307"/>
            <a:ext cx="1576115" cy="521208"/>
          </a:xfrm>
          <a:prstGeom prst="bevel">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400" b="1" dirty="0" smtClean="0">
                <a:solidFill>
                  <a:schemeClr val="tx1"/>
                </a:solidFill>
                <a:cs typeface="Times New Roman" pitchFamily="18" charset="0"/>
              </a:rPr>
              <a:t>Moskova</a:t>
            </a:r>
            <a:endParaRPr lang="tr-TR" sz="2400" b="1" dirty="0">
              <a:solidFill>
                <a:schemeClr val="tx1"/>
              </a:solidFill>
            </a:endParaRPr>
          </a:p>
        </p:txBody>
      </p:sp>
      <p:sp>
        <p:nvSpPr>
          <p:cNvPr id="17" name="Dolu Çerçeve 16"/>
          <p:cNvSpPr/>
          <p:nvPr/>
        </p:nvSpPr>
        <p:spPr>
          <a:xfrm>
            <a:off x="3905264" y="2277307"/>
            <a:ext cx="1485901"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400" b="1" dirty="0" smtClean="0">
                <a:solidFill>
                  <a:schemeClr val="tx1"/>
                </a:solidFill>
                <a:cs typeface="Times New Roman" pitchFamily="18" charset="0"/>
              </a:rPr>
              <a:t>Varşova</a:t>
            </a:r>
            <a:endParaRPr lang="tr-TR" sz="2400" b="1" dirty="0">
              <a:solidFill>
                <a:schemeClr val="tx1"/>
              </a:solidFill>
            </a:endParaRPr>
          </a:p>
        </p:txBody>
      </p:sp>
      <p:sp>
        <p:nvSpPr>
          <p:cNvPr id="20" name="5 Başlık"/>
          <p:cNvSpPr txBox="1">
            <a:spLocks/>
          </p:cNvSpPr>
          <p:nvPr/>
        </p:nvSpPr>
        <p:spPr>
          <a:xfrm>
            <a:off x="910149" y="4347553"/>
            <a:ext cx="9122000" cy="98644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smtClean="0">
                <a:solidFill>
                  <a:prstClr val="black"/>
                </a:solidFill>
                <a:latin typeface="Comic Sans MS" pitchFamily="66" charset="0"/>
              </a:rPr>
              <a:t>Osmanlı devletinin Avrupa'nın başkentlerine </a:t>
            </a:r>
            <a:r>
              <a:rPr lang="tr-TR" b="1" dirty="0" smtClean="0">
                <a:solidFill>
                  <a:srgbClr val="FF0000"/>
                </a:solidFill>
                <a:latin typeface="Comic Sans MS" pitchFamily="66" charset="0"/>
              </a:rPr>
              <a:t>geçici elçilikleri açması:</a:t>
            </a:r>
          </a:p>
          <a:p>
            <a:pPr>
              <a:spcBef>
                <a:spcPct val="0"/>
              </a:spcBef>
              <a:defRPr/>
            </a:pPr>
            <a:r>
              <a:rPr lang="tr-TR" b="1" dirty="0" smtClean="0">
                <a:solidFill>
                  <a:prstClr val="black"/>
                </a:solidFill>
                <a:latin typeface="Comic Sans MS" pitchFamily="66" charset="0"/>
              </a:rPr>
              <a:t>-Osmanlının </a:t>
            </a:r>
            <a:r>
              <a:rPr lang="tr-TR" b="1" dirty="0" smtClean="0">
                <a:solidFill>
                  <a:srgbClr val="FF0000"/>
                </a:solidFill>
                <a:latin typeface="Comic Sans MS" pitchFamily="66" charset="0"/>
              </a:rPr>
              <a:t>Avrupa'nın üstünlüğünü </a:t>
            </a:r>
            <a:r>
              <a:rPr lang="tr-TR" b="1" dirty="0" smtClean="0">
                <a:solidFill>
                  <a:prstClr val="black"/>
                </a:solidFill>
                <a:latin typeface="Comic Sans MS" pitchFamily="66" charset="0"/>
              </a:rPr>
              <a:t>kabul ettiğinin.</a:t>
            </a:r>
          </a:p>
          <a:p>
            <a:pPr>
              <a:spcBef>
                <a:spcPct val="0"/>
              </a:spcBef>
              <a:defRPr/>
            </a:pPr>
            <a:r>
              <a:rPr lang="tr-TR" b="1" dirty="0" smtClean="0">
                <a:solidFill>
                  <a:prstClr val="black"/>
                </a:solidFill>
                <a:latin typeface="Comic Sans MS" pitchFamily="66" charset="0"/>
              </a:rPr>
              <a:t>-</a:t>
            </a:r>
            <a:r>
              <a:rPr lang="tr-TR" b="1" dirty="0" smtClean="0">
                <a:solidFill>
                  <a:srgbClr val="FF0000"/>
                </a:solidFill>
                <a:latin typeface="Comic Sans MS" pitchFamily="66" charset="0"/>
              </a:rPr>
              <a:t>Batıdaki gelişmeleri </a:t>
            </a:r>
            <a:r>
              <a:rPr lang="tr-TR" b="1" dirty="0" smtClean="0">
                <a:solidFill>
                  <a:prstClr val="black"/>
                </a:solidFill>
                <a:latin typeface="Comic Sans MS" pitchFamily="66" charset="0"/>
              </a:rPr>
              <a:t>takip etmek istediğinin göstergesidir.</a:t>
            </a:r>
            <a:endParaRPr lang="tr-TR" b="1" dirty="0">
              <a:solidFill>
                <a:prstClr val="black"/>
              </a:solidFill>
              <a:latin typeface="Comic Sans MS" pitchFamily="66" charset="0"/>
            </a:endParaRPr>
          </a:p>
        </p:txBody>
      </p:sp>
      <p:sp>
        <p:nvSpPr>
          <p:cNvPr id="2" name="Bulut 1"/>
          <p:cNvSpPr/>
          <p:nvPr/>
        </p:nvSpPr>
        <p:spPr>
          <a:xfrm>
            <a:off x="8728099" y="99381"/>
            <a:ext cx="3197201" cy="1910393"/>
          </a:xfrm>
          <a:prstGeom prst="cloud">
            <a:avLst/>
          </a:prstGeom>
          <a:solidFill>
            <a:schemeClr val="tx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omic Sans MS" pitchFamily="66" charset="0"/>
              </a:rPr>
              <a:t>İlk Geçici Elçiliğin Açıldığı Başkent</a:t>
            </a:r>
            <a:endParaRPr lang="tr-TR" sz="2000" b="1" dirty="0">
              <a:solidFill>
                <a:schemeClr val="bg1"/>
              </a:solidFill>
              <a:latin typeface="Comic Sans MS" pitchFamily="66" charset="0"/>
            </a:endParaRPr>
          </a:p>
        </p:txBody>
      </p:sp>
      <p:sp>
        <p:nvSpPr>
          <p:cNvPr id="3" name="Şeritli Sağ Ok 2"/>
          <p:cNvSpPr/>
          <p:nvPr/>
        </p:nvSpPr>
        <p:spPr>
          <a:xfrm rot="19714932">
            <a:off x="8254472" y="1880415"/>
            <a:ext cx="1888567" cy="334238"/>
          </a:xfrm>
          <a:prstGeom prst="stripedRight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344617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1066800" y="958700"/>
            <a:ext cx="388781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III.Ahmet Islahatları 1703-1730</a:t>
            </a:r>
            <a:endParaRPr lang="tr-TR" sz="2000" b="1" dirty="0">
              <a:solidFill>
                <a:schemeClr val="tx1"/>
              </a:solidFill>
            </a:endParaRPr>
          </a:p>
        </p:txBody>
      </p:sp>
      <p:sp>
        <p:nvSpPr>
          <p:cNvPr id="19" name="5 Başlık"/>
          <p:cNvSpPr txBox="1">
            <a:spLocks/>
          </p:cNvSpPr>
          <p:nvPr/>
        </p:nvSpPr>
        <p:spPr>
          <a:xfrm>
            <a:off x="1066801" y="2193156"/>
            <a:ext cx="10916194" cy="66434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-Bilim ve tercüme heyetleri oluşturularak </a:t>
            </a:r>
            <a:r>
              <a:rPr lang="tr-TR" b="1" dirty="0">
                <a:solidFill>
                  <a:srgbClr val="FF0000"/>
                </a:solidFill>
                <a:latin typeface="Comic Sans MS" pitchFamily="66" charset="0"/>
              </a:rPr>
              <a:t>Doğu Klasikleri </a:t>
            </a:r>
            <a:r>
              <a:rPr lang="tr-TR" b="1" dirty="0">
                <a:solidFill>
                  <a:prstClr val="black"/>
                </a:solidFill>
                <a:latin typeface="Comic Sans MS" pitchFamily="66" charset="0"/>
              </a:rPr>
              <a:t>ile Aristo'nun Fizik adlı eseri </a:t>
            </a:r>
            <a:r>
              <a:rPr lang="tr-TR" b="1" dirty="0" smtClean="0">
                <a:solidFill>
                  <a:prstClr val="black"/>
                </a:solidFill>
                <a:latin typeface="Comic Sans MS" pitchFamily="66" charset="0"/>
              </a:rPr>
              <a:t>gibi    </a:t>
            </a:r>
            <a:r>
              <a:rPr lang="tr-TR" b="1" dirty="0">
                <a:solidFill>
                  <a:srgbClr val="FF0000"/>
                </a:solidFill>
                <a:latin typeface="Comic Sans MS" pitchFamily="66" charset="0"/>
              </a:rPr>
              <a:t>Batı tarzı </a:t>
            </a:r>
            <a:r>
              <a:rPr lang="tr-TR" b="1" dirty="0">
                <a:solidFill>
                  <a:prstClr val="black"/>
                </a:solidFill>
                <a:latin typeface="Comic Sans MS" pitchFamily="66" charset="0"/>
              </a:rPr>
              <a:t>kitaplar Türkçeye çevrildi.</a:t>
            </a:r>
          </a:p>
        </p:txBody>
      </p:sp>
      <p:sp>
        <p:nvSpPr>
          <p:cNvPr id="8" name="Dolu Çerçeve 7"/>
          <p:cNvSpPr/>
          <p:nvPr/>
        </p:nvSpPr>
        <p:spPr>
          <a:xfrm>
            <a:off x="1066801" y="1600408"/>
            <a:ext cx="388781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smtClean="0">
                <a:solidFill>
                  <a:schemeClr val="tx1"/>
                </a:solidFill>
                <a:cs typeface="Times New Roman" pitchFamily="18" charset="0"/>
              </a:rPr>
              <a:t>Lale Devri Islahatları 1718-1730</a:t>
            </a:r>
            <a:endParaRPr lang="tr-TR" sz="2000" b="1" dirty="0">
              <a:solidFill>
                <a:schemeClr val="tx1"/>
              </a:solidFill>
            </a:endParaRPr>
          </a:p>
        </p:txBody>
      </p:sp>
      <p:sp>
        <p:nvSpPr>
          <p:cNvPr id="10" name="5 Başlık"/>
          <p:cNvSpPr txBox="1">
            <a:spLocks/>
          </p:cNvSpPr>
          <p:nvPr/>
        </p:nvSpPr>
        <p:spPr>
          <a:xfrm>
            <a:off x="1066801" y="2962275"/>
            <a:ext cx="7235188" cy="400050"/>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 İstanbullun çeşitli semtlerinde </a:t>
            </a:r>
            <a:r>
              <a:rPr lang="tr-TR" b="1" dirty="0">
                <a:solidFill>
                  <a:srgbClr val="FF0000"/>
                </a:solidFill>
                <a:latin typeface="Comic Sans MS" pitchFamily="66" charset="0"/>
              </a:rPr>
              <a:t>KÜTÜPHANELER</a:t>
            </a:r>
            <a:r>
              <a:rPr lang="tr-TR" b="1" dirty="0">
                <a:solidFill>
                  <a:prstClr val="black"/>
                </a:solidFill>
                <a:latin typeface="Comic Sans MS" pitchFamily="66" charset="0"/>
              </a:rPr>
              <a:t> oluşturuldu.</a:t>
            </a:r>
          </a:p>
        </p:txBody>
      </p:sp>
      <p:sp>
        <p:nvSpPr>
          <p:cNvPr id="11" name="5 Başlık"/>
          <p:cNvSpPr txBox="1">
            <a:spLocks/>
          </p:cNvSpPr>
          <p:nvPr/>
        </p:nvSpPr>
        <p:spPr>
          <a:xfrm>
            <a:off x="1066801" y="3455418"/>
            <a:ext cx="8343899" cy="400050"/>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Çiniciliği canlandırmak için İstanbul ve Kütahya'da </a:t>
            </a:r>
            <a:r>
              <a:rPr lang="tr-TR" b="1" dirty="0">
                <a:solidFill>
                  <a:srgbClr val="FF0000"/>
                </a:solidFill>
                <a:latin typeface="Comic Sans MS" pitchFamily="66" charset="0"/>
              </a:rPr>
              <a:t>Çini Atölyeleri </a:t>
            </a:r>
            <a:r>
              <a:rPr lang="tr-TR" b="1" dirty="0">
                <a:solidFill>
                  <a:prstClr val="black"/>
                </a:solidFill>
                <a:latin typeface="Comic Sans MS" pitchFamily="66" charset="0"/>
              </a:rPr>
              <a:t>açıldı.</a:t>
            </a:r>
          </a:p>
        </p:txBody>
      </p:sp>
      <p:sp>
        <p:nvSpPr>
          <p:cNvPr id="12" name="5 Başlık"/>
          <p:cNvSpPr txBox="1">
            <a:spLocks/>
          </p:cNvSpPr>
          <p:nvPr/>
        </p:nvSpPr>
        <p:spPr>
          <a:xfrm>
            <a:off x="1066801" y="4007868"/>
            <a:ext cx="6629399" cy="400050"/>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-Çiçek hastalığına karşı ilk kez </a:t>
            </a:r>
            <a:r>
              <a:rPr lang="tr-TR" b="1" dirty="0">
                <a:solidFill>
                  <a:srgbClr val="FF0000"/>
                </a:solidFill>
                <a:latin typeface="Comic Sans MS" pitchFamily="66" charset="0"/>
              </a:rPr>
              <a:t>ÇİÇEK AŞISI </a:t>
            </a:r>
            <a:r>
              <a:rPr lang="tr-TR" b="1" dirty="0">
                <a:solidFill>
                  <a:prstClr val="black"/>
                </a:solidFill>
                <a:latin typeface="Comic Sans MS" pitchFamily="66" charset="0"/>
              </a:rPr>
              <a:t>uygulandı.</a:t>
            </a:r>
          </a:p>
        </p:txBody>
      </p:sp>
      <p:sp>
        <p:nvSpPr>
          <p:cNvPr id="13" name="5 Başlık"/>
          <p:cNvSpPr txBox="1">
            <a:spLocks/>
          </p:cNvSpPr>
          <p:nvPr/>
        </p:nvSpPr>
        <p:spPr>
          <a:xfrm>
            <a:off x="1066801" y="4560318"/>
            <a:ext cx="10201274" cy="67843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Avrupa'nın </a:t>
            </a:r>
            <a:r>
              <a:rPr lang="tr-TR" b="1" dirty="0">
                <a:solidFill>
                  <a:srgbClr val="FF0000"/>
                </a:solidFill>
                <a:latin typeface="Comic Sans MS" pitchFamily="66" charset="0"/>
              </a:rPr>
              <a:t>BAROK-ROKOKO</a:t>
            </a:r>
            <a:r>
              <a:rPr lang="tr-TR" b="1" dirty="0">
                <a:solidFill>
                  <a:prstClr val="black"/>
                </a:solidFill>
                <a:latin typeface="Comic Sans MS" pitchFamily="66" charset="0"/>
              </a:rPr>
              <a:t> tarzı örnek alınarak Batı tarzı sivil mimaride eserler yapıldı.</a:t>
            </a:r>
          </a:p>
        </p:txBody>
      </p:sp>
      <p:pic>
        <p:nvPicPr>
          <p:cNvPr id="20" name="Picture 2" descr="C:\Users\Yusuf Kerem DUMAN\Desktop\Speak_No_Evil_Monkey_Emoji_grand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11693" y="5352719"/>
            <a:ext cx="998407" cy="998407"/>
          </a:xfrm>
          <a:prstGeom prst="rect">
            <a:avLst/>
          </a:prstGeom>
          <a:noFill/>
          <a:extLst>
            <a:ext uri="{909E8E84-426E-40DD-AFC4-6F175D3DCCD1}">
              <a14:hiddenFill xmlns:a14="http://schemas.microsoft.com/office/drawing/2010/main">
                <a:solidFill>
                  <a:srgbClr val="FFFFFF"/>
                </a:solidFill>
              </a14:hiddenFill>
            </a:ext>
          </a:extLst>
        </p:spPr>
      </p:pic>
      <p:sp>
        <p:nvSpPr>
          <p:cNvPr id="24" name="Yatay Kaydırma 23"/>
          <p:cNvSpPr/>
          <p:nvPr/>
        </p:nvSpPr>
        <p:spPr>
          <a:xfrm>
            <a:off x="4811485" y="5465003"/>
            <a:ext cx="6981009" cy="716691"/>
          </a:xfrm>
          <a:prstGeom prst="horizontalScroll">
            <a:avLst/>
          </a:prstGeom>
          <a:solidFill>
            <a:schemeClr val="tx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defRPr/>
            </a:pPr>
            <a:r>
              <a:rPr lang="tr-TR" b="1" dirty="0">
                <a:solidFill>
                  <a:prstClr val="black"/>
                </a:solidFill>
                <a:latin typeface="Comic Sans MS" pitchFamily="66" charset="0"/>
              </a:rPr>
              <a:t>Avrupa tarzı ilk mimari yapı </a:t>
            </a:r>
            <a:r>
              <a:rPr lang="tr-TR" b="1" dirty="0">
                <a:solidFill>
                  <a:srgbClr val="FF0000"/>
                </a:solidFill>
                <a:latin typeface="Comic Sans MS" pitchFamily="66" charset="0"/>
              </a:rPr>
              <a:t>NURİ OSMANİYE </a:t>
            </a:r>
            <a:r>
              <a:rPr lang="tr-TR" b="1" dirty="0">
                <a:solidFill>
                  <a:prstClr val="black"/>
                </a:solidFill>
                <a:latin typeface="Comic Sans MS" pitchFamily="66" charset="0"/>
              </a:rPr>
              <a:t>camisidir.</a:t>
            </a:r>
          </a:p>
        </p:txBody>
      </p:sp>
    </p:spTree>
    <p:extLst>
      <p:ext uri="{BB962C8B-B14F-4D97-AF65-F5344CB8AC3E}">
        <p14:creationId xmlns:p14="http://schemas.microsoft.com/office/powerpoint/2010/main" val="38065105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1009392" y="964900"/>
            <a:ext cx="388781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III.Ahmet Islahatları 1703-1730</a:t>
            </a:r>
            <a:endParaRPr lang="tr-TR" sz="2000" b="1" dirty="0">
              <a:solidFill>
                <a:schemeClr val="tx1"/>
              </a:solidFill>
            </a:endParaRPr>
          </a:p>
        </p:txBody>
      </p:sp>
      <p:sp>
        <p:nvSpPr>
          <p:cNvPr id="19" name="5 Başlık"/>
          <p:cNvSpPr txBox="1">
            <a:spLocks/>
          </p:cNvSpPr>
          <p:nvPr/>
        </p:nvSpPr>
        <p:spPr>
          <a:xfrm>
            <a:off x="876301" y="1608956"/>
            <a:ext cx="8896349" cy="36498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-Yeniçerilerden </a:t>
            </a:r>
            <a:r>
              <a:rPr lang="tr-TR" b="1" dirty="0">
                <a:solidFill>
                  <a:srgbClr val="FF0000"/>
                </a:solidFill>
                <a:latin typeface="Comic Sans MS" pitchFamily="66" charset="0"/>
              </a:rPr>
              <a:t>TULUMBACILAR</a:t>
            </a:r>
            <a:r>
              <a:rPr lang="tr-TR" b="1" dirty="0">
                <a:solidFill>
                  <a:prstClr val="black"/>
                </a:solidFill>
                <a:latin typeface="Comic Sans MS" pitchFamily="66" charset="0"/>
              </a:rPr>
              <a:t> Ocağı adıyla İlk kez İtfaiye örgütü kuruldu.</a:t>
            </a:r>
          </a:p>
        </p:txBody>
      </p:sp>
      <p:pic>
        <p:nvPicPr>
          <p:cNvPr id="10" name="Picture 2" descr="C:\Users\Yusuf Kerem DUMAN\Desktop\Asırlık-teşkilat-1000-x-7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100" y="2100263"/>
            <a:ext cx="9620250" cy="39909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Yusuf Kerem DUMAN\Desktop\Speak_No_Evil_Monkey_Emoji_grand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667" y="5804760"/>
            <a:ext cx="998407" cy="998407"/>
          </a:xfrm>
          <a:prstGeom prst="rect">
            <a:avLst/>
          </a:prstGeom>
          <a:noFill/>
          <a:extLst>
            <a:ext uri="{909E8E84-426E-40DD-AFC4-6F175D3DCCD1}">
              <a14:hiddenFill xmlns:a14="http://schemas.microsoft.com/office/drawing/2010/main">
                <a:solidFill>
                  <a:srgbClr val="FFFFFF"/>
                </a:solidFill>
              </a14:hiddenFill>
            </a:ext>
          </a:extLst>
        </p:spPr>
      </p:pic>
      <p:sp>
        <p:nvSpPr>
          <p:cNvPr id="12" name="Yatay Kaydırma 11"/>
          <p:cNvSpPr/>
          <p:nvPr/>
        </p:nvSpPr>
        <p:spPr>
          <a:xfrm>
            <a:off x="2182586" y="6086477"/>
            <a:ext cx="5980340" cy="562072"/>
          </a:xfrm>
          <a:prstGeom prst="horizontalScroll">
            <a:avLst/>
          </a:prstGeom>
          <a:solidFill>
            <a:schemeClr val="tx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defRPr/>
            </a:pPr>
            <a:r>
              <a:rPr lang="tr-TR" b="1" dirty="0">
                <a:solidFill>
                  <a:prstClr val="black"/>
                </a:solidFill>
                <a:latin typeface="Comic Sans MS" pitchFamily="66" charset="0"/>
              </a:rPr>
              <a:t>-Lale devrinde </a:t>
            </a:r>
            <a:r>
              <a:rPr lang="tr-TR" b="1" dirty="0">
                <a:solidFill>
                  <a:srgbClr val="FF0000"/>
                </a:solidFill>
                <a:latin typeface="Comic Sans MS" pitchFamily="66" charset="0"/>
              </a:rPr>
              <a:t>Askeri alanda </a:t>
            </a:r>
            <a:r>
              <a:rPr lang="tr-TR" b="1" dirty="0">
                <a:solidFill>
                  <a:prstClr val="black"/>
                </a:solidFill>
                <a:latin typeface="Comic Sans MS" pitchFamily="66" charset="0"/>
              </a:rPr>
              <a:t>hiç ıslahat yapılmadı.</a:t>
            </a:r>
          </a:p>
        </p:txBody>
      </p:sp>
    </p:spTree>
    <p:extLst>
      <p:ext uri="{BB962C8B-B14F-4D97-AF65-F5344CB8AC3E}">
        <p14:creationId xmlns:p14="http://schemas.microsoft.com/office/powerpoint/2010/main" val="737488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1028442" y="958700"/>
            <a:ext cx="388781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III.Ahmet Islahatları 1703-1730</a:t>
            </a:r>
            <a:endParaRPr lang="tr-TR" sz="2000" b="1" dirty="0">
              <a:solidFill>
                <a:schemeClr val="tx1"/>
              </a:solidFill>
            </a:endParaRPr>
          </a:p>
        </p:txBody>
      </p:sp>
      <p:sp>
        <p:nvSpPr>
          <p:cNvPr id="19" name="5 Başlık"/>
          <p:cNvSpPr txBox="1">
            <a:spLocks/>
          </p:cNvSpPr>
          <p:nvPr/>
        </p:nvSpPr>
        <p:spPr>
          <a:xfrm>
            <a:off x="1028442" y="2195562"/>
            <a:ext cx="9267824" cy="167399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-Lale devrini sona erdiren isyandır.</a:t>
            </a:r>
          </a:p>
          <a:p>
            <a:pPr>
              <a:spcBef>
                <a:spcPct val="0"/>
              </a:spcBef>
              <a:defRPr/>
            </a:pPr>
            <a:r>
              <a:rPr lang="tr-TR" b="1" dirty="0">
                <a:solidFill>
                  <a:prstClr val="black"/>
                </a:solidFill>
                <a:latin typeface="Comic Sans MS" pitchFamily="66" charset="0"/>
              </a:rPr>
              <a:t>-Saray masraflarının artması ve buna karşılık halkın sıkıntı içinde olması.</a:t>
            </a:r>
          </a:p>
          <a:p>
            <a:pPr>
              <a:spcBef>
                <a:spcPct val="0"/>
              </a:spcBef>
              <a:defRPr/>
            </a:pPr>
            <a:r>
              <a:rPr lang="tr-TR" b="1" dirty="0">
                <a:solidFill>
                  <a:prstClr val="black"/>
                </a:solidFill>
                <a:latin typeface="Comic Sans MS" pitchFamily="66" charset="0"/>
              </a:rPr>
              <a:t>-Vergilerin artması.</a:t>
            </a:r>
          </a:p>
          <a:p>
            <a:pPr>
              <a:spcBef>
                <a:spcPct val="0"/>
              </a:spcBef>
              <a:defRPr/>
            </a:pPr>
            <a:r>
              <a:rPr lang="tr-TR" b="1" dirty="0">
                <a:solidFill>
                  <a:prstClr val="black"/>
                </a:solidFill>
                <a:latin typeface="Comic Sans MS" pitchFamily="66" charset="0"/>
              </a:rPr>
              <a:t>-Nevşehirli Damat İbrahim Paşa öldürüldü.</a:t>
            </a:r>
          </a:p>
          <a:p>
            <a:pPr>
              <a:spcBef>
                <a:spcPct val="0"/>
              </a:spcBef>
              <a:defRPr/>
            </a:pPr>
            <a:r>
              <a:rPr lang="tr-TR" b="1" dirty="0">
                <a:solidFill>
                  <a:prstClr val="black"/>
                </a:solidFill>
                <a:latin typeface="Comic Sans MS" pitchFamily="66" charset="0"/>
              </a:rPr>
              <a:t>-Padişah III.Ahmet tahtan indirildi.</a:t>
            </a:r>
          </a:p>
        </p:txBody>
      </p:sp>
      <p:sp>
        <p:nvSpPr>
          <p:cNvPr id="8" name="Dolu Çerçeve 7"/>
          <p:cNvSpPr/>
          <p:nvPr/>
        </p:nvSpPr>
        <p:spPr>
          <a:xfrm>
            <a:off x="1028442" y="1581566"/>
            <a:ext cx="3089533"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Patrona Halil İsyanı 1730</a:t>
            </a:r>
            <a:endParaRPr lang="tr-TR" sz="2000" b="1" dirty="0">
              <a:solidFill>
                <a:schemeClr val="tx1"/>
              </a:solidFill>
            </a:endParaRPr>
          </a:p>
        </p:txBody>
      </p:sp>
      <p:pic>
        <p:nvPicPr>
          <p:cNvPr id="13" name="Picture 2" descr="C:\Users\Yusuf Kerem DUMAN\Desktop\patrona-halil-isyanc4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237" y="3981449"/>
            <a:ext cx="5619951" cy="277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2342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1028441" y="958700"/>
            <a:ext cx="4924683"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I.Mahmut Dönemi Islahatları 1757-1774</a:t>
            </a:r>
            <a:endParaRPr lang="tr-TR" sz="2000" b="1" dirty="0">
              <a:solidFill>
                <a:schemeClr val="tx1"/>
              </a:solidFill>
            </a:endParaRPr>
          </a:p>
        </p:txBody>
      </p:sp>
      <p:sp>
        <p:nvSpPr>
          <p:cNvPr id="19" name="5 Başlık"/>
          <p:cNvSpPr txBox="1">
            <a:spLocks/>
          </p:cNvSpPr>
          <p:nvPr/>
        </p:nvSpPr>
        <p:spPr>
          <a:xfrm>
            <a:off x="1028442" y="1585962"/>
            <a:ext cx="9439534" cy="71196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-Aslen Fransız olup sonradan Müslüman olarak </a:t>
            </a:r>
            <a:r>
              <a:rPr lang="tr-TR" b="1" dirty="0">
                <a:solidFill>
                  <a:srgbClr val="FF0000"/>
                </a:solidFill>
                <a:latin typeface="Comic Sans MS" pitchFamily="66" charset="0"/>
              </a:rPr>
              <a:t>HUMBARACI AHMET</a:t>
            </a:r>
            <a:r>
              <a:rPr lang="tr-TR" b="1" dirty="0">
                <a:solidFill>
                  <a:prstClr val="black"/>
                </a:solidFill>
                <a:latin typeface="Comic Sans MS" pitchFamily="66" charset="0"/>
              </a:rPr>
              <a:t> adını alan </a:t>
            </a:r>
            <a:r>
              <a:rPr lang="tr-TR" b="1" dirty="0" smtClean="0">
                <a:solidFill>
                  <a:prstClr val="black"/>
                </a:solidFill>
                <a:latin typeface="Comic Sans MS" pitchFamily="66" charset="0"/>
              </a:rPr>
              <a:t>            </a:t>
            </a:r>
            <a:r>
              <a:rPr lang="tr-TR" b="1" dirty="0" smtClean="0">
                <a:solidFill>
                  <a:srgbClr val="FF0000"/>
                </a:solidFill>
                <a:latin typeface="Comic Sans MS" pitchFamily="66" charset="0"/>
              </a:rPr>
              <a:t>KONT </a:t>
            </a:r>
            <a:r>
              <a:rPr lang="tr-TR" b="1" dirty="0">
                <a:solidFill>
                  <a:srgbClr val="FF0000"/>
                </a:solidFill>
                <a:latin typeface="Comic Sans MS" pitchFamily="66" charset="0"/>
              </a:rPr>
              <a:t>DÖ BONEVAL </a:t>
            </a:r>
            <a:r>
              <a:rPr lang="tr-TR" b="1" dirty="0">
                <a:solidFill>
                  <a:prstClr val="black"/>
                </a:solidFill>
                <a:latin typeface="Comic Sans MS" pitchFamily="66" charset="0"/>
              </a:rPr>
              <a:t>Topçu ve Humbaracı ocaklarını ıslah etti.</a:t>
            </a:r>
          </a:p>
        </p:txBody>
      </p:sp>
      <p:pic>
        <p:nvPicPr>
          <p:cNvPr id="9" name="Picture 2" descr="C:\Users\Yusuf Kerem DUMAN\Desktop\Speak_No_Evil_Monkey_Emoji_grand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2390338"/>
            <a:ext cx="669114" cy="669114"/>
          </a:xfrm>
          <a:prstGeom prst="rect">
            <a:avLst/>
          </a:prstGeom>
          <a:noFill/>
          <a:extLst>
            <a:ext uri="{909E8E84-426E-40DD-AFC4-6F175D3DCCD1}">
              <a14:hiddenFill xmlns:a14="http://schemas.microsoft.com/office/drawing/2010/main">
                <a:solidFill>
                  <a:srgbClr val="FFFFFF"/>
                </a:solidFill>
              </a14:hiddenFill>
            </a:ext>
          </a:extLst>
        </p:spPr>
      </p:pic>
      <p:sp>
        <p:nvSpPr>
          <p:cNvPr id="10" name="Yatay Kaydırma 9"/>
          <p:cNvSpPr/>
          <p:nvPr/>
        </p:nvSpPr>
        <p:spPr>
          <a:xfrm>
            <a:off x="1489447" y="2342762"/>
            <a:ext cx="10112263" cy="600464"/>
          </a:xfrm>
          <a:prstGeom prst="horizontalScroll">
            <a:avLst/>
          </a:prstGeom>
          <a:solidFill>
            <a:schemeClr val="tx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defRPr/>
            </a:pPr>
            <a:r>
              <a:rPr lang="tr-TR" b="1" dirty="0">
                <a:solidFill>
                  <a:srgbClr val="FF0000"/>
                </a:solidFill>
                <a:latin typeface="Comic Sans MS" pitchFamily="66" charset="0"/>
              </a:rPr>
              <a:t>Osmanlı ilk defa askeri alanda yapılan ıslahatlarda Yabancı bir uzmandan yararlanmıştır</a:t>
            </a:r>
          </a:p>
        </p:txBody>
      </p:sp>
      <p:sp>
        <p:nvSpPr>
          <p:cNvPr id="11" name="5 Başlık"/>
          <p:cNvSpPr txBox="1">
            <a:spLocks/>
          </p:cNvSpPr>
          <p:nvPr/>
        </p:nvSpPr>
        <p:spPr>
          <a:xfrm>
            <a:off x="1028440" y="3168083"/>
            <a:ext cx="9744335" cy="42481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-Osmanlı ordusu Avrupa örnek alınarak </a:t>
            </a:r>
            <a:r>
              <a:rPr lang="tr-TR" b="1" dirty="0">
                <a:solidFill>
                  <a:srgbClr val="FF0000"/>
                </a:solidFill>
                <a:latin typeface="Comic Sans MS" pitchFamily="66" charset="0"/>
              </a:rPr>
              <a:t>Bölük-Tabur-Alay</a:t>
            </a:r>
            <a:r>
              <a:rPr lang="tr-TR" b="1" dirty="0">
                <a:solidFill>
                  <a:prstClr val="black"/>
                </a:solidFill>
                <a:latin typeface="Comic Sans MS" pitchFamily="66" charset="0"/>
              </a:rPr>
              <a:t> şeklinde yeniden yapılandı.</a:t>
            </a:r>
          </a:p>
        </p:txBody>
      </p:sp>
      <p:pic>
        <p:nvPicPr>
          <p:cNvPr id="12" name="Picture 2" descr="C:\Users\Yusuf Kerem DUMAN\Desktop\Speak_No_Evil_Monkey_Emoji_grand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707" y="3893132"/>
            <a:ext cx="669114" cy="669114"/>
          </a:xfrm>
          <a:prstGeom prst="rect">
            <a:avLst/>
          </a:prstGeom>
          <a:noFill/>
          <a:extLst>
            <a:ext uri="{909E8E84-426E-40DD-AFC4-6F175D3DCCD1}">
              <a14:hiddenFill xmlns:a14="http://schemas.microsoft.com/office/drawing/2010/main">
                <a:solidFill>
                  <a:srgbClr val="FFFFFF"/>
                </a:solidFill>
              </a14:hiddenFill>
            </a:ext>
          </a:extLst>
        </p:spPr>
      </p:pic>
      <p:sp>
        <p:nvSpPr>
          <p:cNvPr id="17" name="Yatay Kaydırma 16"/>
          <p:cNvSpPr/>
          <p:nvPr/>
        </p:nvSpPr>
        <p:spPr>
          <a:xfrm>
            <a:off x="1727572" y="3893132"/>
            <a:ext cx="5101854" cy="600464"/>
          </a:xfrm>
          <a:prstGeom prst="horizontalScroll">
            <a:avLst/>
          </a:prstGeom>
          <a:solidFill>
            <a:schemeClr val="tx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defRPr/>
            </a:pPr>
            <a:r>
              <a:rPr lang="tr-TR" b="1" dirty="0">
                <a:solidFill>
                  <a:srgbClr val="FF0000"/>
                </a:solidFill>
                <a:latin typeface="Comic Sans MS" pitchFamily="66" charset="0"/>
              </a:rPr>
              <a:t>Avrupa ilk kez Askeri alanda örnek alındı.</a:t>
            </a:r>
          </a:p>
        </p:txBody>
      </p:sp>
      <p:sp>
        <p:nvSpPr>
          <p:cNvPr id="20" name="5 Başlık"/>
          <p:cNvSpPr txBox="1">
            <a:spLocks/>
          </p:cNvSpPr>
          <p:nvPr/>
        </p:nvSpPr>
        <p:spPr>
          <a:xfrm>
            <a:off x="1047622" y="4925374"/>
            <a:ext cx="10487154" cy="105346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smtClean="0">
                <a:solidFill>
                  <a:prstClr val="black"/>
                </a:solidFill>
                <a:latin typeface="Comic Sans MS" pitchFamily="66" charset="0"/>
              </a:rPr>
              <a:t>-Subay </a:t>
            </a:r>
            <a:r>
              <a:rPr lang="tr-TR" b="1" dirty="0">
                <a:solidFill>
                  <a:prstClr val="black"/>
                </a:solidFill>
                <a:latin typeface="Comic Sans MS" pitchFamily="66" charset="0"/>
              </a:rPr>
              <a:t>yetiştirmek amacıyla Avrupa tarzında ilk Teknik okul olan </a:t>
            </a:r>
            <a:r>
              <a:rPr lang="tr-TR" b="1" dirty="0">
                <a:solidFill>
                  <a:srgbClr val="FF0000"/>
                </a:solidFill>
                <a:latin typeface="Comic Sans MS" pitchFamily="66" charset="0"/>
              </a:rPr>
              <a:t>HENDESHANE</a:t>
            </a:r>
            <a:r>
              <a:rPr lang="tr-TR" b="1" dirty="0">
                <a:solidFill>
                  <a:prstClr val="black"/>
                </a:solidFill>
                <a:latin typeface="Comic Sans MS" pitchFamily="66" charset="0"/>
              </a:rPr>
              <a:t> açıldı.</a:t>
            </a:r>
          </a:p>
          <a:p>
            <a:pPr>
              <a:spcBef>
                <a:spcPct val="0"/>
              </a:spcBef>
              <a:defRPr/>
            </a:pPr>
            <a:r>
              <a:rPr lang="tr-TR" b="1" dirty="0">
                <a:solidFill>
                  <a:prstClr val="black"/>
                </a:solidFill>
                <a:latin typeface="Comic Sans MS" pitchFamily="66" charset="0"/>
              </a:rPr>
              <a:t>-Askeri alanda yapılan bu yenilikler 1736-1739 </a:t>
            </a:r>
            <a:r>
              <a:rPr lang="tr-TR" b="1" dirty="0">
                <a:solidFill>
                  <a:srgbClr val="FF0000"/>
                </a:solidFill>
                <a:latin typeface="Comic Sans MS" pitchFamily="66" charset="0"/>
              </a:rPr>
              <a:t>Osmanlı-Rus-Avusturya</a:t>
            </a:r>
            <a:r>
              <a:rPr lang="tr-TR" b="1" dirty="0">
                <a:solidFill>
                  <a:prstClr val="black"/>
                </a:solidFill>
                <a:latin typeface="Comic Sans MS" pitchFamily="66" charset="0"/>
              </a:rPr>
              <a:t> savalarında etkisini gösterdi </a:t>
            </a:r>
            <a:r>
              <a:rPr lang="tr-TR" b="1" dirty="0">
                <a:solidFill>
                  <a:srgbClr val="FF0000"/>
                </a:solidFill>
                <a:latin typeface="Comic Sans MS" pitchFamily="66" charset="0"/>
              </a:rPr>
              <a:t>Osmanlı her iki devleti yenilgiye uğratmıştır.</a:t>
            </a:r>
          </a:p>
        </p:txBody>
      </p:sp>
    </p:spTree>
    <p:extLst>
      <p:ext uri="{BB962C8B-B14F-4D97-AF65-F5344CB8AC3E}">
        <p14:creationId xmlns:p14="http://schemas.microsoft.com/office/powerpoint/2010/main" val="4028719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1009391" y="958700"/>
            <a:ext cx="4924683"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III.Mustafa Dönemi Islahatları 1757-1774</a:t>
            </a:r>
            <a:endParaRPr lang="tr-TR" sz="2000" b="1" dirty="0">
              <a:solidFill>
                <a:schemeClr val="tx1"/>
              </a:solidFill>
            </a:endParaRPr>
          </a:p>
        </p:txBody>
      </p:sp>
      <p:sp>
        <p:nvSpPr>
          <p:cNvPr id="19" name="5 Başlık"/>
          <p:cNvSpPr txBox="1">
            <a:spLocks/>
          </p:cNvSpPr>
          <p:nvPr/>
        </p:nvSpPr>
        <p:spPr>
          <a:xfrm>
            <a:off x="1009391" y="1574031"/>
            <a:ext cx="10725409" cy="162636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-Macar asıllı </a:t>
            </a:r>
            <a:r>
              <a:rPr lang="tr-TR" b="1" dirty="0">
                <a:solidFill>
                  <a:srgbClr val="FF0000"/>
                </a:solidFill>
                <a:latin typeface="Comic Sans MS" pitchFamily="66" charset="0"/>
              </a:rPr>
              <a:t>BARON DÖ TOTT </a:t>
            </a:r>
            <a:r>
              <a:rPr lang="tr-TR" b="1" dirty="0">
                <a:solidFill>
                  <a:prstClr val="black"/>
                </a:solidFill>
                <a:latin typeface="Comic Sans MS" pitchFamily="66" charset="0"/>
              </a:rPr>
              <a:t>çalışmalarıyla Topçu Ocağı ıslah edildi ve</a:t>
            </a:r>
          </a:p>
          <a:p>
            <a:pPr>
              <a:spcBef>
                <a:spcPct val="0"/>
              </a:spcBef>
              <a:defRPr/>
            </a:pPr>
            <a:r>
              <a:rPr lang="tr-TR" b="1" dirty="0">
                <a:solidFill>
                  <a:srgbClr val="FF0000"/>
                </a:solidFill>
                <a:latin typeface="Comic Sans MS" pitchFamily="66" charset="0"/>
              </a:rPr>
              <a:t>SÜRAT TOPÇULARI </a:t>
            </a:r>
            <a:r>
              <a:rPr lang="tr-TR" b="1" dirty="0">
                <a:solidFill>
                  <a:prstClr val="black"/>
                </a:solidFill>
                <a:latin typeface="Comic Sans MS" pitchFamily="66" charset="0"/>
              </a:rPr>
              <a:t>adı verilen bir birlik kuruldu.</a:t>
            </a:r>
          </a:p>
          <a:p>
            <a:pPr>
              <a:spcBef>
                <a:spcPct val="0"/>
              </a:spcBef>
              <a:defRPr/>
            </a:pPr>
            <a:r>
              <a:rPr lang="tr-TR" b="1" dirty="0" smtClean="0">
                <a:solidFill>
                  <a:prstClr val="black"/>
                </a:solidFill>
                <a:latin typeface="Comic Sans MS" pitchFamily="66" charset="0"/>
              </a:rPr>
              <a:t>-</a:t>
            </a:r>
            <a:r>
              <a:rPr lang="tr-TR" b="1" dirty="0">
                <a:solidFill>
                  <a:prstClr val="black"/>
                </a:solidFill>
                <a:latin typeface="Comic Sans MS" pitchFamily="66" charset="0"/>
              </a:rPr>
              <a:t>Ruslar 1770 yılında Çeşme'de Osmanlı donanmasını yakınca deniz kuvvetlerinin subay ihtiyaçlarını karşılamak için 1773´te </a:t>
            </a:r>
            <a:r>
              <a:rPr lang="tr-TR" b="1" dirty="0">
                <a:solidFill>
                  <a:srgbClr val="FF0000"/>
                </a:solidFill>
                <a:latin typeface="Comic Sans MS" pitchFamily="66" charset="0"/>
              </a:rPr>
              <a:t>MÜHENDİSHANE-İ BAHRİ HÜMAYUN </a:t>
            </a:r>
            <a:r>
              <a:rPr lang="tr-TR" b="1" dirty="0">
                <a:solidFill>
                  <a:prstClr val="black"/>
                </a:solidFill>
                <a:latin typeface="Comic Sans MS" pitchFamily="66" charset="0"/>
              </a:rPr>
              <a:t>adıyla </a:t>
            </a:r>
            <a:r>
              <a:rPr lang="tr-TR" b="1" dirty="0" smtClean="0">
                <a:solidFill>
                  <a:srgbClr val="FF0000"/>
                </a:solidFill>
                <a:latin typeface="Comic Sans MS" pitchFamily="66" charset="0"/>
              </a:rPr>
              <a:t>İlk </a:t>
            </a:r>
            <a:r>
              <a:rPr lang="tr-TR" b="1" dirty="0">
                <a:solidFill>
                  <a:srgbClr val="FF0000"/>
                </a:solidFill>
                <a:latin typeface="Comic Sans MS" pitchFamily="66" charset="0"/>
              </a:rPr>
              <a:t>Denizcilik Okulu açıldı</a:t>
            </a:r>
            <a:r>
              <a:rPr lang="tr-TR" b="1" dirty="0">
                <a:solidFill>
                  <a:prstClr val="black"/>
                </a:solidFill>
                <a:latin typeface="Comic Sans MS" pitchFamily="66" charset="0"/>
              </a:rPr>
              <a:t>. </a:t>
            </a:r>
          </a:p>
        </p:txBody>
      </p:sp>
      <p:sp>
        <p:nvSpPr>
          <p:cNvPr id="13" name="Dolu Çerçeve 12"/>
          <p:cNvSpPr/>
          <p:nvPr/>
        </p:nvSpPr>
        <p:spPr>
          <a:xfrm>
            <a:off x="1009391" y="3455418"/>
            <a:ext cx="541006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I.Abdulhamit Dönemi Islahatları 1774-1789</a:t>
            </a:r>
            <a:endParaRPr lang="tr-TR" sz="2000" b="1" dirty="0">
              <a:solidFill>
                <a:schemeClr val="tx1"/>
              </a:solidFill>
            </a:endParaRPr>
          </a:p>
        </p:txBody>
      </p:sp>
      <p:sp>
        <p:nvSpPr>
          <p:cNvPr id="21" name="5 Başlık"/>
          <p:cNvSpPr txBox="1">
            <a:spLocks/>
          </p:cNvSpPr>
          <p:nvPr/>
        </p:nvSpPr>
        <p:spPr>
          <a:xfrm>
            <a:off x="1009390" y="4069582"/>
            <a:ext cx="10725409" cy="235979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-İlk kez 1775 yılında </a:t>
            </a:r>
            <a:r>
              <a:rPr lang="tr-TR" b="1" dirty="0">
                <a:solidFill>
                  <a:srgbClr val="FF0000"/>
                </a:solidFill>
                <a:latin typeface="Comic Sans MS" pitchFamily="66" charset="0"/>
              </a:rPr>
              <a:t>Esham Senetleri </a:t>
            </a:r>
            <a:r>
              <a:rPr lang="tr-TR" b="1" dirty="0">
                <a:solidFill>
                  <a:prstClr val="black"/>
                </a:solidFill>
                <a:latin typeface="Comic Sans MS" pitchFamily="66" charset="0"/>
              </a:rPr>
              <a:t>ile iç borçlanma uygulamasına geçildi.</a:t>
            </a:r>
          </a:p>
          <a:p>
            <a:pPr>
              <a:spcBef>
                <a:spcPct val="0"/>
              </a:spcBef>
              <a:defRPr/>
            </a:pPr>
            <a:r>
              <a:rPr lang="tr-TR" b="1" dirty="0" smtClean="0">
                <a:solidFill>
                  <a:prstClr val="black"/>
                </a:solidFill>
                <a:latin typeface="Comic Sans MS" pitchFamily="66" charset="0"/>
              </a:rPr>
              <a:t>-</a:t>
            </a:r>
            <a:r>
              <a:rPr lang="tr-TR" b="1" dirty="0">
                <a:solidFill>
                  <a:prstClr val="black"/>
                </a:solidFill>
                <a:latin typeface="Comic Sans MS" pitchFamily="66" charset="0"/>
              </a:rPr>
              <a:t>Yeniçeri sayımı yapılarak haksız maaş alanların maaşları kesildi.</a:t>
            </a:r>
          </a:p>
          <a:p>
            <a:pPr>
              <a:spcBef>
                <a:spcPct val="0"/>
              </a:spcBef>
              <a:defRPr/>
            </a:pPr>
            <a:r>
              <a:rPr lang="tr-TR" b="1" dirty="0" smtClean="0">
                <a:solidFill>
                  <a:prstClr val="black"/>
                </a:solidFill>
                <a:latin typeface="Comic Sans MS" pitchFamily="66" charset="0"/>
              </a:rPr>
              <a:t>-</a:t>
            </a:r>
            <a:r>
              <a:rPr lang="tr-TR" b="1" dirty="0">
                <a:solidFill>
                  <a:prstClr val="black"/>
                </a:solidFill>
                <a:latin typeface="Comic Sans MS" pitchFamily="66" charset="0"/>
              </a:rPr>
              <a:t>Ulufe alım satımı yasaklandı. Böylelikle Kapıkulu Ocaklarının maaşlarını askerlikle ilgisi olmayan kişilere satmaları önlendi.</a:t>
            </a:r>
          </a:p>
          <a:p>
            <a:pPr>
              <a:spcBef>
                <a:spcPct val="0"/>
              </a:spcBef>
              <a:defRPr/>
            </a:pPr>
            <a:r>
              <a:rPr lang="tr-TR" b="1" dirty="0" smtClean="0">
                <a:solidFill>
                  <a:prstClr val="black"/>
                </a:solidFill>
                <a:latin typeface="Comic Sans MS" pitchFamily="66" charset="0"/>
              </a:rPr>
              <a:t>-</a:t>
            </a:r>
            <a:r>
              <a:rPr lang="tr-TR" b="1" dirty="0">
                <a:solidFill>
                  <a:srgbClr val="FF0000"/>
                </a:solidFill>
                <a:latin typeface="Comic Sans MS" pitchFamily="66" charset="0"/>
              </a:rPr>
              <a:t>CULÜS Bahşişi </a:t>
            </a:r>
            <a:r>
              <a:rPr lang="tr-TR" b="1" dirty="0">
                <a:solidFill>
                  <a:prstClr val="black"/>
                </a:solidFill>
                <a:latin typeface="Comic Sans MS" pitchFamily="66" charset="0"/>
              </a:rPr>
              <a:t>uygulaması kaldırıldı.</a:t>
            </a:r>
          </a:p>
          <a:p>
            <a:pPr>
              <a:spcBef>
                <a:spcPct val="0"/>
              </a:spcBef>
              <a:defRPr/>
            </a:pPr>
            <a:r>
              <a:rPr lang="tr-TR" b="1" dirty="0" smtClean="0">
                <a:solidFill>
                  <a:prstClr val="black"/>
                </a:solidFill>
                <a:latin typeface="Comic Sans MS" pitchFamily="66" charset="0"/>
              </a:rPr>
              <a:t>-</a:t>
            </a:r>
            <a:r>
              <a:rPr lang="tr-TR" b="1" dirty="0">
                <a:solidFill>
                  <a:srgbClr val="FF0000"/>
                </a:solidFill>
                <a:latin typeface="Comic Sans MS" pitchFamily="66" charset="0"/>
              </a:rPr>
              <a:t>İSTİHKAM OKULU </a:t>
            </a:r>
            <a:r>
              <a:rPr lang="tr-TR" b="1" dirty="0">
                <a:solidFill>
                  <a:prstClr val="black"/>
                </a:solidFill>
                <a:latin typeface="Comic Sans MS" pitchFamily="66" charset="0"/>
              </a:rPr>
              <a:t>açılarak ordunun Kale,siper,köprü,bina gibi işlemlerin yaptırıla bilmesi için Mimar ve Mühendisler yetiştirildi.</a:t>
            </a:r>
          </a:p>
        </p:txBody>
      </p:sp>
    </p:spTree>
    <p:extLst>
      <p:ext uri="{BB962C8B-B14F-4D97-AF65-F5344CB8AC3E}">
        <p14:creationId xmlns:p14="http://schemas.microsoft.com/office/powerpoint/2010/main" val="41457630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999866" y="958700"/>
            <a:ext cx="459130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III.Selim Dönemi Islahatları 1789-1807</a:t>
            </a:r>
            <a:endParaRPr lang="tr-TR" sz="2000" b="1" dirty="0">
              <a:solidFill>
                <a:schemeClr val="tx1"/>
              </a:solidFill>
            </a:endParaRPr>
          </a:p>
        </p:txBody>
      </p:sp>
      <p:sp>
        <p:nvSpPr>
          <p:cNvPr id="19" name="5 Başlık"/>
          <p:cNvSpPr txBox="1">
            <a:spLocks/>
          </p:cNvSpPr>
          <p:nvPr/>
        </p:nvSpPr>
        <p:spPr>
          <a:xfrm>
            <a:off x="1029800" y="1574031"/>
            <a:ext cx="10258685" cy="132156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-III.Selim Dönemine ve II.Selimin yaptığı ıslahatlara </a:t>
            </a:r>
            <a:r>
              <a:rPr lang="tr-TR" b="1" dirty="0">
                <a:solidFill>
                  <a:srgbClr val="FF0000"/>
                </a:solidFill>
                <a:latin typeface="Comic Sans MS" pitchFamily="66" charset="0"/>
              </a:rPr>
              <a:t>Nizamı-ı Cedit (yeni </a:t>
            </a:r>
            <a:r>
              <a:rPr lang="tr-TR" b="1" dirty="0" smtClean="0">
                <a:solidFill>
                  <a:srgbClr val="FF0000"/>
                </a:solidFill>
                <a:latin typeface="Comic Sans MS" pitchFamily="66" charset="0"/>
              </a:rPr>
              <a:t>düzen</a:t>
            </a:r>
            <a:r>
              <a:rPr lang="tr-TR" b="1" dirty="0" smtClean="0">
                <a:solidFill>
                  <a:prstClr val="black"/>
                </a:solidFill>
                <a:latin typeface="Comic Sans MS" pitchFamily="66" charset="0"/>
              </a:rPr>
              <a:t>)denir</a:t>
            </a:r>
            <a:r>
              <a:rPr lang="tr-TR" b="1" dirty="0">
                <a:solidFill>
                  <a:prstClr val="black"/>
                </a:solidFill>
                <a:latin typeface="Comic Sans MS" pitchFamily="66" charset="0"/>
              </a:rPr>
              <a:t>.</a:t>
            </a:r>
          </a:p>
          <a:p>
            <a:pPr>
              <a:spcBef>
                <a:spcPct val="0"/>
              </a:spcBef>
              <a:defRPr/>
            </a:pPr>
            <a:r>
              <a:rPr lang="tr-TR" b="1" dirty="0">
                <a:solidFill>
                  <a:prstClr val="black"/>
                </a:solidFill>
                <a:latin typeface="Comic Sans MS" pitchFamily="66" charset="0"/>
              </a:rPr>
              <a:t>-Birçok raporlar hazırlattı </a:t>
            </a:r>
            <a:r>
              <a:rPr lang="tr-TR" b="1" dirty="0">
                <a:solidFill>
                  <a:srgbClr val="FF0000"/>
                </a:solidFill>
                <a:latin typeface="Comic Sans MS" pitchFamily="66" charset="0"/>
              </a:rPr>
              <a:t>(Lahiyalar)</a:t>
            </a:r>
          </a:p>
          <a:p>
            <a:pPr>
              <a:spcBef>
                <a:spcPct val="0"/>
              </a:spcBef>
              <a:defRPr/>
            </a:pPr>
            <a:r>
              <a:rPr lang="tr-TR" b="1" dirty="0">
                <a:solidFill>
                  <a:prstClr val="black"/>
                </a:solidFill>
                <a:latin typeface="Comic Sans MS" pitchFamily="66" charset="0"/>
              </a:rPr>
              <a:t>-</a:t>
            </a:r>
            <a:r>
              <a:rPr lang="tr-TR" b="1" dirty="0">
                <a:solidFill>
                  <a:srgbClr val="FF0000"/>
                </a:solidFill>
                <a:latin typeface="Comic Sans MS" pitchFamily="66" charset="0"/>
              </a:rPr>
              <a:t>Meşveret Meclisi </a:t>
            </a:r>
            <a:r>
              <a:rPr lang="tr-TR" b="1" dirty="0">
                <a:solidFill>
                  <a:prstClr val="black"/>
                </a:solidFill>
                <a:latin typeface="Comic Sans MS" pitchFamily="66" charset="0"/>
              </a:rPr>
              <a:t>(Danışma Meclisi)kurarak yerli ve yabancı devlet adamlarından alınan raporlarla planlı ve programlı olarak ıslahatlara başladı.</a:t>
            </a:r>
          </a:p>
          <a:p>
            <a:pPr>
              <a:spcBef>
                <a:spcPct val="0"/>
              </a:spcBef>
              <a:defRPr/>
            </a:pPr>
            <a:endParaRPr lang="tr-TR" b="1" dirty="0">
              <a:solidFill>
                <a:prstClr val="black"/>
              </a:solidFill>
              <a:latin typeface="Comic Sans MS" pitchFamily="66" charset="0"/>
            </a:endParaRPr>
          </a:p>
        </p:txBody>
      </p:sp>
      <p:sp>
        <p:nvSpPr>
          <p:cNvPr id="9" name="5 Başlık"/>
          <p:cNvSpPr txBox="1">
            <a:spLocks/>
          </p:cNvSpPr>
          <p:nvPr/>
        </p:nvSpPr>
        <p:spPr>
          <a:xfrm>
            <a:off x="999866" y="3071864"/>
            <a:ext cx="10544436" cy="96914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a:t>
            </a:r>
            <a:r>
              <a:rPr lang="tr-TR" b="1" dirty="0">
                <a:solidFill>
                  <a:srgbClr val="FF0000"/>
                </a:solidFill>
                <a:latin typeface="Comic Sans MS" pitchFamily="66" charset="0"/>
              </a:rPr>
              <a:t>Nizamı-ı Cedit </a:t>
            </a:r>
            <a:r>
              <a:rPr lang="tr-TR" b="1" dirty="0">
                <a:solidFill>
                  <a:prstClr val="black"/>
                </a:solidFill>
                <a:latin typeface="Comic Sans MS" pitchFamily="66" charset="0"/>
              </a:rPr>
              <a:t>adında </a:t>
            </a:r>
            <a:r>
              <a:rPr lang="tr-TR" b="1" dirty="0">
                <a:solidFill>
                  <a:srgbClr val="FF0000"/>
                </a:solidFill>
                <a:latin typeface="Comic Sans MS" pitchFamily="66" charset="0"/>
              </a:rPr>
              <a:t>yeni bir ordu </a:t>
            </a:r>
            <a:r>
              <a:rPr lang="tr-TR" b="1" dirty="0" smtClean="0">
                <a:solidFill>
                  <a:prstClr val="black"/>
                </a:solidFill>
                <a:latin typeface="Comic Sans MS" pitchFamily="66" charset="0"/>
              </a:rPr>
              <a:t>kurdu. Sadece </a:t>
            </a:r>
            <a:r>
              <a:rPr lang="tr-TR" b="1" dirty="0">
                <a:solidFill>
                  <a:prstClr val="black"/>
                </a:solidFill>
                <a:latin typeface="Comic Sans MS" pitchFamily="66" charset="0"/>
              </a:rPr>
              <a:t>bu ordunun ihtiyaçlarını karşılamak için </a:t>
            </a:r>
            <a:r>
              <a:rPr lang="tr-TR" b="1" dirty="0">
                <a:solidFill>
                  <a:srgbClr val="FF0000"/>
                </a:solidFill>
                <a:latin typeface="Comic Sans MS" pitchFamily="66" charset="0"/>
              </a:rPr>
              <a:t>İRADI-I CEDİT </a:t>
            </a:r>
            <a:r>
              <a:rPr lang="tr-TR" b="1" dirty="0">
                <a:solidFill>
                  <a:prstClr val="black"/>
                </a:solidFill>
                <a:latin typeface="Comic Sans MS" pitchFamily="66" charset="0"/>
              </a:rPr>
              <a:t>denen bir hazine kurdu.</a:t>
            </a:r>
          </a:p>
          <a:p>
            <a:pPr>
              <a:spcBef>
                <a:spcPct val="0"/>
              </a:spcBef>
              <a:defRPr/>
            </a:pPr>
            <a:r>
              <a:rPr lang="tr-TR" b="1" dirty="0">
                <a:solidFill>
                  <a:prstClr val="black"/>
                </a:solidFill>
                <a:latin typeface="Comic Sans MS" pitchFamily="66" charset="0"/>
              </a:rPr>
              <a:t>-Nizamı-ı Cedit askerlerine Pantolon ve Ceketten oluşan tek tip askeri elbiseler giydirdi.</a:t>
            </a:r>
          </a:p>
        </p:txBody>
      </p:sp>
      <p:sp>
        <p:nvSpPr>
          <p:cNvPr id="10" name="5 Başlık"/>
          <p:cNvSpPr txBox="1">
            <a:spLocks/>
          </p:cNvSpPr>
          <p:nvPr/>
        </p:nvSpPr>
        <p:spPr>
          <a:xfrm>
            <a:off x="999866" y="5222107"/>
            <a:ext cx="6629662" cy="66078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-Kara kuvvetlerinin subay ihtiyacını karşılamak </a:t>
            </a:r>
            <a:r>
              <a:rPr lang="tr-TR" b="1" dirty="0" smtClean="0">
                <a:solidFill>
                  <a:prstClr val="black"/>
                </a:solidFill>
                <a:latin typeface="Comic Sans MS" pitchFamily="66" charset="0"/>
              </a:rPr>
              <a:t>için</a:t>
            </a:r>
          </a:p>
          <a:p>
            <a:pPr>
              <a:spcBef>
                <a:spcPct val="0"/>
              </a:spcBef>
              <a:defRPr/>
            </a:pPr>
            <a:r>
              <a:rPr lang="tr-TR" b="1" dirty="0" smtClean="0">
                <a:solidFill>
                  <a:prstClr val="black"/>
                </a:solidFill>
                <a:latin typeface="Comic Sans MS" pitchFamily="66" charset="0"/>
              </a:rPr>
              <a:t> </a:t>
            </a:r>
            <a:r>
              <a:rPr lang="tr-TR" b="1" dirty="0">
                <a:solidFill>
                  <a:srgbClr val="FF0000"/>
                </a:solidFill>
                <a:latin typeface="Comic Sans MS" pitchFamily="66" charset="0"/>
              </a:rPr>
              <a:t>MÜHENDİSHANE-İ BERRİ </a:t>
            </a:r>
            <a:r>
              <a:rPr lang="tr-TR" b="1" dirty="0" smtClean="0">
                <a:solidFill>
                  <a:srgbClr val="FF0000"/>
                </a:solidFill>
                <a:latin typeface="Comic Sans MS" pitchFamily="66" charset="0"/>
              </a:rPr>
              <a:t>HÜMAYUN </a:t>
            </a:r>
            <a:r>
              <a:rPr lang="tr-TR" b="1" dirty="0" smtClean="0">
                <a:solidFill>
                  <a:prstClr val="black"/>
                </a:solidFill>
                <a:latin typeface="Comic Sans MS" pitchFamily="66" charset="0"/>
              </a:rPr>
              <a:t>açıldı</a:t>
            </a:r>
            <a:r>
              <a:rPr lang="tr-TR" b="1" dirty="0">
                <a:solidFill>
                  <a:prstClr val="black"/>
                </a:solidFill>
                <a:latin typeface="Comic Sans MS" pitchFamily="66" charset="0"/>
              </a:rPr>
              <a:t>.</a:t>
            </a:r>
          </a:p>
        </p:txBody>
      </p:sp>
      <p:sp>
        <p:nvSpPr>
          <p:cNvPr id="11" name="5 Başlık"/>
          <p:cNvSpPr txBox="1">
            <a:spLocks/>
          </p:cNvSpPr>
          <p:nvPr/>
        </p:nvSpPr>
        <p:spPr>
          <a:xfrm>
            <a:off x="999866" y="5987666"/>
            <a:ext cx="6629660" cy="41313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-Askeri okullarda </a:t>
            </a:r>
            <a:r>
              <a:rPr lang="tr-TR" b="1" dirty="0">
                <a:solidFill>
                  <a:srgbClr val="FF0000"/>
                </a:solidFill>
                <a:latin typeface="Comic Sans MS" pitchFamily="66" charset="0"/>
              </a:rPr>
              <a:t>FRANSIZCA</a:t>
            </a:r>
            <a:r>
              <a:rPr lang="tr-TR" b="1" dirty="0">
                <a:solidFill>
                  <a:prstClr val="black"/>
                </a:solidFill>
                <a:latin typeface="Comic Sans MS" pitchFamily="66" charset="0"/>
              </a:rPr>
              <a:t> dili zorunlu hale getirildi.</a:t>
            </a:r>
          </a:p>
        </p:txBody>
      </p:sp>
      <p:pic>
        <p:nvPicPr>
          <p:cNvPr id="12" name="Picture 2" descr="C:\Users\Yusuf Kerem DUMAN\Desktop\Speak_No_Evil_Monkey_Emoji_grand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3667" y="4218378"/>
            <a:ext cx="998407" cy="781050"/>
          </a:xfrm>
          <a:prstGeom prst="rect">
            <a:avLst/>
          </a:prstGeom>
          <a:noFill/>
          <a:extLst>
            <a:ext uri="{909E8E84-426E-40DD-AFC4-6F175D3DCCD1}">
              <a14:hiddenFill xmlns:a14="http://schemas.microsoft.com/office/drawing/2010/main">
                <a:solidFill>
                  <a:srgbClr val="FFFFFF"/>
                </a:solidFill>
              </a14:hiddenFill>
            </a:ext>
          </a:extLst>
        </p:spPr>
      </p:pic>
      <p:sp>
        <p:nvSpPr>
          <p:cNvPr id="17" name="Yatay Kaydırma 16"/>
          <p:cNvSpPr/>
          <p:nvPr/>
        </p:nvSpPr>
        <p:spPr>
          <a:xfrm>
            <a:off x="2096859" y="4250558"/>
            <a:ext cx="8104415" cy="716691"/>
          </a:xfrm>
          <a:prstGeom prst="horizontalScroll">
            <a:avLst/>
          </a:prstGeom>
          <a:solidFill>
            <a:schemeClr val="tx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defRPr/>
            </a:pPr>
            <a:r>
              <a:rPr lang="tr-TR" b="1" dirty="0">
                <a:solidFill>
                  <a:schemeClr val="bg1"/>
                </a:solidFill>
                <a:latin typeface="Comic Sans MS" pitchFamily="66" charset="0"/>
              </a:rPr>
              <a:t>Osmanlı devletinde kıyafet alanında değişiklik </a:t>
            </a:r>
            <a:r>
              <a:rPr lang="tr-TR" b="1" dirty="0">
                <a:solidFill>
                  <a:srgbClr val="FF0000"/>
                </a:solidFill>
                <a:latin typeface="Comic Sans MS" pitchFamily="66" charset="0"/>
              </a:rPr>
              <a:t>ilk defa Orduda yapıldı</a:t>
            </a:r>
          </a:p>
        </p:txBody>
      </p:sp>
    </p:spTree>
    <p:extLst>
      <p:ext uri="{BB962C8B-B14F-4D97-AF65-F5344CB8AC3E}">
        <p14:creationId xmlns:p14="http://schemas.microsoft.com/office/powerpoint/2010/main" val="9630743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5" name="Dolu Çerçeve 14"/>
          <p:cNvSpPr/>
          <p:nvPr/>
        </p:nvSpPr>
        <p:spPr>
          <a:xfrm>
            <a:off x="876301" y="295978"/>
            <a:ext cx="3935185"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sz="2400" b="1" dirty="0" smtClean="0">
                <a:solidFill>
                  <a:schemeClr val="tx1"/>
                </a:solidFill>
              </a:rPr>
              <a:t>Gerileme Dönemi Islahatları</a:t>
            </a:r>
            <a:endParaRPr lang="tr-TR" sz="2400" b="1" dirty="0">
              <a:solidFill>
                <a:schemeClr val="tx1"/>
              </a:solidFill>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8" name="Dolu Çerçeve 17"/>
          <p:cNvSpPr/>
          <p:nvPr/>
        </p:nvSpPr>
        <p:spPr>
          <a:xfrm>
            <a:off x="947349" y="974425"/>
            <a:ext cx="459130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III.Selim Dönemi Islahatları 1789-1807</a:t>
            </a:r>
            <a:endParaRPr lang="tr-TR" sz="2000" b="1" dirty="0">
              <a:solidFill>
                <a:schemeClr val="tx1"/>
              </a:solidFill>
            </a:endParaRPr>
          </a:p>
        </p:txBody>
      </p:sp>
      <p:sp>
        <p:nvSpPr>
          <p:cNvPr id="19" name="5 Başlık"/>
          <p:cNvSpPr txBox="1">
            <a:spLocks/>
          </p:cNvSpPr>
          <p:nvPr/>
        </p:nvSpPr>
        <p:spPr>
          <a:xfrm>
            <a:off x="923667" y="3448300"/>
            <a:ext cx="7153535" cy="41669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a:t>
            </a:r>
            <a:r>
              <a:rPr lang="tr-TR" b="1" dirty="0">
                <a:solidFill>
                  <a:srgbClr val="FF0000"/>
                </a:solidFill>
                <a:latin typeface="Comic Sans MS" pitchFamily="66" charset="0"/>
              </a:rPr>
              <a:t>MATBAA-I AMİRE </a:t>
            </a:r>
            <a:r>
              <a:rPr lang="tr-TR" b="1" dirty="0">
                <a:solidFill>
                  <a:prstClr val="black"/>
                </a:solidFill>
                <a:latin typeface="Comic Sans MS" pitchFamily="66" charset="0"/>
              </a:rPr>
              <a:t>adıyla ilk Devlet Matbaası kuruldu.</a:t>
            </a:r>
          </a:p>
          <a:p>
            <a:pPr>
              <a:spcBef>
                <a:spcPct val="0"/>
              </a:spcBef>
              <a:defRPr/>
            </a:pPr>
            <a:endParaRPr lang="tr-TR" b="1" dirty="0">
              <a:solidFill>
                <a:prstClr val="black"/>
              </a:solidFill>
              <a:latin typeface="Comic Sans MS" pitchFamily="66" charset="0"/>
            </a:endParaRPr>
          </a:p>
        </p:txBody>
      </p:sp>
      <p:sp>
        <p:nvSpPr>
          <p:cNvPr id="31"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3" name="Dikdörtgen 32"/>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35" name="5 Başlık"/>
          <p:cNvSpPr txBox="1">
            <a:spLocks/>
          </p:cNvSpPr>
          <p:nvPr/>
        </p:nvSpPr>
        <p:spPr>
          <a:xfrm>
            <a:off x="923667" y="2350799"/>
            <a:ext cx="6020058" cy="79245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smtClean="0">
                <a:solidFill>
                  <a:prstClr val="black"/>
                </a:solidFill>
                <a:latin typeface="Comic Sans MS" pitchFamily="66" charset="0"/>
              </a:rPr>
              <a:t>        gibi yerlerde </a:t>
            </a:r>
            <a:r>
              <a:rPr lang="tr-TR" b="1" dirty="0" smtClean="0">
                <a:solidFill>
                  <a:srgbClr val="FF0000"/>
                </a:solidFill>
                <a:latin typeface="Comic Sans MS" pitchFamily="66" charset="0"/>
              </a:rPr>
              <a:t>İlk </a:t>
            </a:r>
            <a:r>
              <a:rPr lang="tr-TR" b="1" dirty="0">
                <a:solidFill>
                  <a:srgbClr val="FF0000"/>
                </a:solidFill>
                <a:latin typeface="Comic Sans MS" pitchFamily="66" charset="0"/>
              </a:rPr>
              <a:t>Daimi </a:t>
            </a:r>
            <a:r>
              <a:rPr lang="tr-TR" b="1" dirty="0">
                <a:solidFill>
                  <a:prstClr val="black"/>
                </a:solidFill>
                <a:latin typeface="Comic Sans MS" pitchFamily="66" charset="0"/>
              </a:rPr>
              <a:t>Elçilikler açıldı</a:t>
            </a:r>
            <a:r>
              <a:rPr lang="tr-TR" b="1" dirty="0" smtClean="0">
                <a:solidFill>
                  <a:prstClr val="black"/>
                </a:solidFill>
                <a:latin typeface="Comic Sans MS" pitchFamily="66" charset="0"/>
              </a:rPr>
              <a:t>.</a:t>
            </a:r>
          </a:p>
          <a:p>
            <a:pPr>
              <a:spcBef>
                <a:spcPct val="0"/>
              </a:spcBef>
              <a:defRPr/>
            </a:pPr>
            <a:r>
              <a:rPr lang="tr-TR" b="1" dirty="0">
                <a:solidFill>
                  <a:prstClr val="black"/>
                </a:solidFill>
                <a:latin typeface="Comic Sans MS" pitchFamily="66" charset="0"/>
              </a:rPr>
              <a:t>İlk Daimi Elçimiz </a:t>
            </a:r>
            <a:r>
              <a:rPr lang="tr-TR" b="1" dirty="0" smtClean="0">
                <a:solidFill>
                  <a:srgbClr val="FF0000"/>
                </a:solidFill>
                <a:latin typeface="Comic Sans MS" pitchFamily="66" charset="0"/>
              </a:rPr>
              <a:t>Yusuf Agah Efendi</a:t>
            </a:r>
            <a:r>
              <a:rPr lang="tr-TR" b="1" dirty="0" smtClean="0">
                <a:solidFill>
                  <a:prstClr val="black"/>
                </a:solidFill>
                <a:latin typeface="Comic Sans MS" pitchFamily="66" charset="0"/>
              </a:rPr>
              <a:t>´dir</a:t>
            </a:r>
            <a:endParaRPr lang="tr-TR" b="1" dirty="0">
              <a:solidFill>
                <a:prstClr val="black"/>
              </a:solidFill>
              <a:latin typeface="Comic Sans MS" pitchFamily="66" charset="0"/>
            </a:endParaRPr>
          </a:p>
          <a:p>
            <a:pPr>
              <a:spcBef>
                <a:spcPct val="0"/>
              </a:spcBef>
              <a:defRPr/>
            </a:pPr>
            <a:endParaRPr lang="tr-TR" b="1" dirty="0" smtClean="0">
              <a:solidFill>
                <a:prstClr val="black"/>
              </a:solidFill>
              <a:latin typeface="Comic Sans MS" pitchFamily="66" charset="0"/>
            </a:endParaRPr>
          </a:p>
          <a:p>
            <a:pPr>
              <a:spcBef>
                <a:spcPct val="0"/>
              </a:spcBef>
              <a:defRPr/>
            </a:pPr>
            <a:endParaRPr lang="tr-TR" b="1" dirty="0">
              <a:solidFill>
                <a:prstClr val="black"/>
              </a:solidFill>
              <a:latin typeface="Comic Sans MS" pitchFamily="66" charset="0"/>
            </a:endParaRPr>
          </a:p>
        </p:txBody>
      </p:sp>
      <p:sp>
        <p:nvSpPr>
          <p:cNvPr id="37" name="Dolu Çerçeve 36"/>
          <p:cNvSpPr/>
          <p:nvPr/>
        </p:nvSpPr>
        <p:spPr>
          <a:xfrm>
            <a:off x="923667" y="1708266"/>
            <a:ext cx="1152782"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smtClean="0">
                <a:solidFill>
                  <a:schemeClr val="tx1"/>
                </a:solidFill>
                <a:cs typeface="Times New Roman" pitchFamily="18" charset="0"/>
              </a:rPr>
              <a:t> </a:t>
            </a:r>
            <a:r>
              <a:rPr lang="tr-TR" sz="2400" b="1" dirty="0" smtClean="0">
                <a:solidFill>
                  <a:schemeClr val="tx1"/>
                </a:solidFill>
                <a:cs typeface="Times New Roman" pitchFamily="18" charset="0"/>
              </a:rPr>
              <a:t>Paris</a:t>
            </a:r>
            <a:endParaRPr lang="tr-TR" sz="2400" b="1" dirty="0">
              <a:solidFill>
                <a:schemeClr val="tx1"/>
              </a:solidFill>
            </a:endParaRPr>
          </a:p>
        </p:txBody>
      </p:sp>
      <p:sp>
        <p:nvSpPr>
          <p:cNvPr id="38" name="Dolu Çerçeve 37"/>
          <p:cNvSpPr/>
          <p:nvPr/>
        </p:nvSpPr>
        <p:spPr>
          <a:xfrm>
            <a:off x="2245524" y="1692091"/>
            <a:ext cx="1343025"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400" b="1" dirty="0" smtClean="0">
                <a:solidFill>
                  <a:schemeClr val="tx1"/>
                </a:solidFill>
                <a:cs typeface="Times New Roman" pitchFamily="18" charset="0"/>
              </a:rPr>
              <a:t>Viyana</a:t>
            </a:r>
            <a:endParaRPr lang="tr-TR" sz="2400" b="1" dirty="0">
              <a:solidFill>
                <a:schemeClr val="tx1"/>
              </a:solidFill>
            </a:endParaRPr>
          </a:p>
        </p:txBody>
      </p:sp>
      <p:sp>
        <p:nvSpPr>
          <p:cNvPr id="39" name="Dolu Çerçeve 38"/>
          <p:cNvSpPr/>
          <p:nvPr/>
        </p:nvSpPr>
        <p:spPr>
          <a:xfrm>
            <a:off x="5600700" y="1708266"/>
            <a:ext cx="1476375" cy="521208"/>
          </a:xfrm>
          <a:prstGeom prst="beve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400" b="1" dirty="0" smtClean="0">
                <a:solidFill>
                  <a:schemeClr val="bg1"/>
                </a:solidFill>
                <a:cs typeface="Times New Roman" pitchFamily="18" charset="0"/>
              </a:rPr>
              <a:t>Londra</a:t>
            </a:r>
            <a:endParaRPr lang="tr-TR" sz="2400" b="1" dirty="0">
              <a:solidFill>
                <a:schemeClr val="bg1"/>
              </a:solidFill>
            </a:endParaRPr>
          </a:p>
        </p:txBody>
      </p:sp>
      <p:sp>
        <p:nvSpPr>
          <p:cNvPr id="40" name="Dolu Çerçeve 39"/>
          <p:cNvSpPr/>
          <p:nvPr/>
        </p:nvSpPr>
        <p:spPr>
          <a:xfrm>
            <a:off x="3786460" y="1692091"/>
            <a:ext cx="1576115" cy="521208"/>
          </a:xfrm>
          <a:prstGeom prst="bevel">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400" b="1" dirty="0" smtClean="0">
                <a:solidFill>
                  <a:schemeClr val="tx1"/>
                </a:solidFill>
                <a:cs typeface="Times New Roman" pitchFamily="18" charset="0"/>
              </a:rPr>
              <a:t>Berlin</a:t>
            </a:r>
            <a:endParaRPr lang="tr-TR" sz="2400" b="1" dirty="0">
              <a:solidFill>
                <a:schemeClr val="tx1"/>
              </a:solidFill>
            </a:endParaRPr>
          </a:p>
        </p:txBody>
      </p:sp>
      <p:sp>
        <p:nvSpPr>
          <p:cNvPr id="44" name="Bulut 43"/>
          <p:cNvSpPr/>
          <p:nvPr/>
        </p:nvSpPr>
        <p:spPr>
          <a:xfrm>
            <a:off x="8728099" y="99381"/>
            <a:ext cx="3197201" cy="1910393"/>
          </a:xfrm>
          <a:prstGeom prst="cloud">
            <a:avLst/>
          </a:prstGeom>
          <a:solidFill>
            <a:schemeClr val="tx1"/>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omic Sans MS" pitchFamily="66" charset="0"/>
              </a:rPr>
              <a:t>İlk Daimi Elçiliğin Açıldığı Başkent</a:t>
            </a:r>
            <a:endParaRPr lang="tr-TR" sz="2000" b="1" dirty="0">
              <a:solidFill>
                <a:schemeClr val="bg1"/>
              </a:solidFill>
              <a:latin typeface="Comic Sans MS" pitchFamily="66" charset="0"/>
            </a:endParaRPr>
          </a:p>
        </p:txBody>
      </p:sp>
      <p:sp>
        <p:nvSpPr>
          <p:cNvPr id="45" name="Şeritli Sağ Ok 44"/>
          <p:cNvSpPr/>
          <p:nvPr/>
        </p:nvSpPr>
        <p:spPr>
          <a:xfrm rot="20620103">
            <a:off x="7153284" y="1477083"/>
            <a:ext cx="2382571" cy="334238"/>
          </a:xfrm>
          <a:prstGeom prst="stripedRight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6" name="Dolu Çerçeve 45"/>
          <p:cNvSpPr/>
          <p:nvPr/>
        </p:nvSpPr>
        <p:spPr>
          <a:xfrm>
            <a:off x="923667" y="4035275"/>
            <a:ext cx="3114933"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Kabakçı Mustafa İsyanı </a:t>
            </a:r>
            <a:endParaRPr lang="tr-TR" sz="2000" b="1" dirty="0">
              <a:solidFill>
                <a:schemeClr val="tx1"/>
              </a:solidFill>
            </a:endParaRPr>
          </a:p>
        </p:txBody>
      </p:sp>
      <p:sp>
        <p:nvSpPr>
          <p:cNvPr id="47" name="5 Başlık"/>
          <p:cNvSpPr txBox="1">
            <a:spLocks/>
          </p:cNvSpPr>
          <p:nvPr/>
        </p:nvSpPr>
        <p:spPr>
          <a:xfrm>
            <a:off x="923667" y="4705600"/>
            <a:ext cx="10382508" cy="1057025"/>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b="1" dirty="0">
                <a:solidFill>
                  <a:prstClr val="black"/>
                </a:solidFill>
                <a:latin typeface="Comic Sans MS" pitchFamily="66" charset="0"/>
              </a:rPr>
              <a:t>-Nizam-ı Cedit ıslahatları Yeniçerileri rahatsız etti. Yeni ordunun kendilerinin sonunu getireceğini düşündüler ve isyan başladı.</a:t>
            </a:r>
          </a:p>
          <a:p>
            <a:pPr>
              <a:spcBef>
                <a:spcPct val="0"/>
              </a:spcBef>
              <a:defRPr/>
            </a:pPr>
            <a:r>
              <a:rPr lang="tr-TR" b="1" dirty="0">
                <a:solidFill>
                  <a:prstClr val="black"/>
                </a:solidFill>
                <a:latin typeface="Comic Sans MS" pitchFamily="66" charset="0"/>
              </a:rPr>
              <a:t>-İsyan sonucunda </a:t>
            </a:r>
            <a:r>
              <a:rPr lang="tr-TR" b="1" dirty="0">
                <a:solidFill>
                  <a:srgbClr val="FF0000"/>
                </a:solidFill>
                <a:latin typeface="Comic Sans MS" pitchFamily="66" charset="0"/>
              </a:rPr>
              <a:t>III.Selim öldürüldü</a:t>
            </a:r>
            <a:r>
              <a:rPr lang="tr-TR" b="1" dirty="0">
                <a:solidFill>
                  <a:prstClr val="black"/>
                </a:solidFill>
                <a:latin typeface="Comic Sans MS" pitchFamily="66" charset="0"/>
              </a:rPr>
              <a:t>.</a:t>
            </a:r>
          </a:p>
        </p:txBody>
      </p:sp>
    </p:spTree>
    <p:extLst>
      <p:ext uri="{BB962C8B-B14F-4D97-AF65-F5344CB8AC3E}">
        <p14:creationId xmlns:p14="http://schemas.microsoft.com/office/powerpoint/2010/main" val="36601944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5406</TotalTime>
  <Words>1879</Words>
  <Application>Microsoft Office PowerPoint</Application>
  <PresentationFormat>Özel</PresentationFormat>
  <Paragraphs>302</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YUSUF KEREM DUMAN</cp:lastModifiedBy>
  <cp:revision>511</cp:revision>
  <dcterms:created xsi:type="dcterms:W3CDTF">2017-03-01T11:19:29Z</dcterms:created>
  <dcterms:modified xsi:type="dcterms:W3CDTF">2019-09-22T12:31:08Z</dcterms:modified>
</cp:coreProperties>
</file>