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6"/>
  </p:notesMasterIdLst>
  <p:sldIdLst>
    <p:sldId id="652" r:id="rId2"/>
    <p:sldId id="775" r:id="rId3"/>
    <p:sldId id="776" r:id="rId4"/>
    <p:sldId id="777" r:id="rId5"/>
    <p:sldId id="700" r:id="rId6"/>
    <p:sldId id="778" r:id="rId7"/>
    <p:sldId id="779" r:id="rId8"/>
    <p:sldId id="780" r:id="rId9"/>
    <p:sldId id="781" r:id="rId10"/>
    <p:sldId id="786" r:id="rId11"/>
    <p:sldId id="782" r:id="rId12"/>
    <p:sldId id="783" r:id="rId13"/>
    <p:sldId id="784" r:id="rId14"/>
    <p:sldId id="785"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25" autoAdjust="0"/>
    <p:restoredTop sz="92800" autoAdjust="0"/>
  </p:normalViewPr>
  <p:slideViewPr>
    <p:cSldViewPr snapToGrid="0">
      <p:cViewPr>
        <p:scale>
          <a:sx n="50" d="100"/>
          <a:sy n="50" d="100"/>
        </p:scale>
        <p:origin x="-941" y="-6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t>6.9.2019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t>‹#›</a:t>
            </a:fld>
            <a:endParaRPr lang="tr-TR"/>
          </a:p>
        </p:txBody>
      </p:sp>
    </p:spTree>
    <p:extLst>
      <p:ext uri="{BB962C8B-B14F-4D97-AF65-F5344CB8AC3E}">
        <p14:creationId xmlns:p14="http://schemas.microsoft.com/office/powerpoint/2010/main"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64"/>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49493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49098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39"/>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2920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347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6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6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6140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4660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3698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8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700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304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8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77"/>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77"/>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1715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alpha val="57000"/>
          </a:srgb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8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6.9.2019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8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8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3270728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lu Çerçeve 5"/>
          <p:cNvSpPr/>
          <p:nvPr/>
        </p:nvSpPr>
        <p:spPr>
          <a:xfrm>
            <a:off x="304800" y="194388"/>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dirty="0" smtClean="0"/>
              <a:t>10.</a:t>
            </a:r>
          </a:p>
          <a:p>
            <a:r>
              <a:rPr lang="tr-TR" sz="4800" b="1" dirty="0" smtClean="0"/>
              <a:t>Ünite</a:t>
            </a:r>
            <a:endParaRPr lang="tr-TR" sz="4800" b="1" dirty="0"/>
          </a:p>
        </p:txBody>
      </p:sp>
      <p:sp>
        <p:nvSpPr>
          <p:cNvPr id="7" name="Metin kutusu 6"/>
          <p:cNvSpPr txBox="1"/>
          <p:nvPr/>
        </p:nvSpPr>
        <p:spPr>
          <a:xfrm>
            <a:off x="609601" y="2217889"/>
            <a:ext cx="10877006" cy="3785652"/>
          </a:xfrm>
          <a:prstGeom prst="rect">
            <a:avLst/>
          </a:prstGeom>
          <a:solidFill>
            <a:srgbClr val="0070C0"/>
          </a:solidFill>
          <a:ln w="88900">
            <a:solidFill>
              <a:schemeClr val="bg1"/>
            </a:solidFill>
          </a:ln>
        </p:spPr>
        <p:txBody>
          <a:bodyPr wrap="square" rtlCol="0">
            <a:spAutoFit/>
          </a:bodyPr>
          <a:lstStyle/>
          <a:p>
            <a:pPr algn="ctr"/>
            <a:r>
              <a:rPr lang="tr-TR" sz="8000" b="1" dirty="0" smtClean="0">
                <a:latin typeface="Cambria" pitchFamily="18" charset="0"/>
              </a:rPr>
              <a:t>YENİÇAĞ AVRUPA TARİHİ</a:t>
            </a:r>
          </a:p>
          <a:p>
            <a:pPr algn="ctr"/>
            <a:r>
              <a:rPr lang="tr-TR" sz="8000" b="1" dirty="0" smtClean="0">
                <a:latin typeface="Cambria" pitchFamily="18" charset="0"/>
              </a:rPr>
              <a:t>1453-1789</a:t>
            </a:r>
            <a:endParaRPr lang="tr-TR" sz="8000" b="1" dirty="0">
              <a:latin typeface="Cambria" pitchFamily="18" charset="0"/>
            </a:endParaRPr>
          </a:p>
        </p:txBody>
      </p:sp>
      <p:pic>
        <p:nvPicPr>
          <p:cNvPr id="1026" name="Picture 2" descr="C:\Users\YUSUF KEREM DUMAN\Desktop\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6225" y="4364038"/>
            <a:ext cx="2093750" cy="2143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128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a.Coğrafi Keşifler</a:t>
            </a:r>
          </a:p>
          <a:p>
            <a:endParaRPr lang="tr-TR" sz="2400" b="1" dirty="0">
              <a:solidFill>
                <a:schemeClr val="tx1"/>
              </a:solidFill>
            </a:endParaRPr>
          </a:p>
        </p:txBody>
      </p:sp>
      <p:sp>
        <p:nvSpPr>
          <p:cNvPr id="12" name="Dolu Çerçeve 11"/>
          <p:cNvSpPr/>
          <p:nvPr/>
        </p:nvSpPr>
        <p:spPr>
          <a:xfrm>
            <a:off x="876301" y="979425"/>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b.Rönesans</a:t>
            </a:r>
          </a:p>
          <a:p>
            <a:endParaRPr lang="tr-TR" sz="2400" b="1" dirty="0">
              <a:solidFill>
                <a:schemeClr val="tx1"/>
              </a:solidFill>
            </a:endParaRPr>
          </a:p>
        </p:txBody>
      </p:sp>
      <p:sp>
        <p:nvSpPr>
          <p:cNvPr id="14" name="Dolu Çerçeve 13"/>
          <p:cNvSpPr/>
          <p:nvPr/>
        </p:nvSpPr>
        <p:spPr>
          <a:xfrm>
            <a:off x="876301" y="1596043"/>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c.Reform</a:t>
            </a:r>
          </a:p>
        </p:txBody>
      </p:sp>
      <p:sp>
        <p:nvSpPr>
          <p:cNvPr id="16" name="Metin kutusu 15"/>
          <p:cNvSpPr txBox="1"/>
          <p:nvPr/>
        </p:nvSpPr>
        <p:spPr>
          <a:xfrm>
            <a:off x="1761671" y="2905301"/>
            <a:ext cx="1582155" cy="400110"/>
          </a:xfrm>
          <a:prstGeom prst="rect">
            <a:avLst/>
          </a:prstGeom>
          <a:solidFill>
            <a:schemeClr val="tx1"/>
          </a:solidFill>
          <a:ln w="57150">
            <a:solidFill>
              <a:schemeClr val="bg1"/>
            </a:solidFill>
          </a:ln>
        </p:spPr>
        <p:txBody>
          <a:bodyPr wrap="square" rtlCol="0">
            <a:spAutoFit/>
          </a:bodyPr>
          <a:lstStyle/>
          <a:p>
            <a:r>
              <a:rPr lang="tr-TR" sz="2000" b="1" dirty="0" smtClean="0">
                <a:solidFill>
                  <a:schemeClr val="bg1"/>
                </a:solidFill>
                <a:latin typeface="Comic Sans MS" pitchFamily="66" charset="0"/>
              </a:rPr>
              <a:t>BARUT</a:t>
            </a:r>
            <a:endParaRPr lang="tr-TR" sz="2000" b="1" dirty="0">
              <a:solidFill>
                <a:schemeClr val="bg1"/>
              </a:solidFill>
              <a:latin typeface="Comic Sans MS" pitchFamily="66" charset="0"/>
            </a:endParaRPr>
          </a:p>
        </p:txBody>
      </p:sp>
      <p:sp>
        <p:nvSpPr>
          <p:cNvPr id="17" name="Metin kutusu 16"/>
          <p:cNvSpPr txBox="1"/>
          <p:nvPr/>
        </p:nvSpPr>
        <p:spPr>
          <a:xfrm>
            <a:off x="1761671" y="2250720"/>
            <a:ext cx="8539235" cy="400110"/>
          </a:xfrm>
          <a:prstGeom prst="rect">
            <a:avLst/>
          </a:prstGeom>
          <a:solidFill>
            <a:schemeClr val="tx1"/>
          </a:solidFill>
          <a:ln w="57150">
            <a:solidFill>
              <a:schemeClr val="bg1"/>
            </a:solidFill>
          </a:ln>
        </p:spPr>
        <p:txBody>
          <a:bodyPr wrap="square" rtlCol="0">
            <a:spAutoFit/>
          </a:bodyPr>
          <a:lstStyle/>
          <a:p>
            <a:pPr algn="ctr"/>
            <a:r>
              <a:rPr lang="tr-TR" sz="2000" b="1" dirty="0">
                <a:solidFill>
                  <a:schemeClr val="bg1"/>
                </a:solidFill>
                <a:latin typeface="Comic Sans MS" pitchFamily="66" charset="0"/>
              </a:rPr>
              <a:t> Doğu medeniyetinin Haçlı Seferleri Sonrasında Avrupa'ya Katkısı</a:t>
            </a:r>
          </a:p>
        </p:txBody>
      </p:sp>
      <p:sp>
        <p:nvSpPr>
          <p:cNvPr id="18" name="Metin kutusu 17"/>
          <p:cNvSpPr txBox="1"/>
          <p:nvPr/>
        </p:nvSpPr>
        <p:spPr>
          <a:xfrm>
            <a:off x="1765509" y="3330128"/>
            <a:ext cx="1582155" cy="400110"/>
          </a:xfrm>
          <a:prstGeom prst="rect">
            <a:avLst/>
          </a:prstGeom>
          <a:solidFill>
            <a:schemeClr val="tx1"/>
          </a:solidFill>
          <a:ln w="57150">
            <a:solidFill>
              <a:schemeClr val="bg1"/>
            </a:solidFill>
          </a:ln>
        </p:spPr>
        <p:txBody>
          <a:bodyPr wrap="square" rtlCol="0">
            <a:spAutoFit/>
          </a:bodyPr>
          <a:lstStyle/>
          <a:p>
            <a:r>
              <a:rPr lang="tr-TR" sz="2000" b="1" dirty="0" smtClean="0">
                <a:solidFill>
                  <a:schemeClr val="bg1"/>
                </a:solidFill>
                <a:latin typeface="Comic Sans MS" pitchFamily="66" charset="0"/>
              </a:rPr>
              <a:t>PUSULA</a:t>
            </a:r>
            <a:endParaRPr lang="tr-TR" sz="2000" b="1" dirty="0">
              <a:solidFill>
                <a:schemeClr val="bg1"/>
              </a:solidFill>
              <a:latin typeface="Comic Sans MS" pitchFamily="66" charset="0"/>
            </a:endParaRPr>
          </a:p>
        </p:txBody>
      </p:sp>
      <p:sp>
        <p:nvSpPr>
          <p:cNvPr id="19" name="Metin kutusu 18"/>
          <p:cNvSpPr txBox="1"/>
          <p:nvPr/>
        </p:nvSpPr>
        <p:spPr>
          <a:xfrm>
            <a:off x="1753995" y="3735818"/>
            <a:ext cx="1589831" cy="400110"/>
          </a:xfrm>
          <a:prstGeom prst="rect">
            <a:avLst/>
          </a:prstGeom>
          <a:solidFill>
            <a:schemeClr val="tx1"/>
          </a:solidFill>
          <a:ln w="57150">
            <a:solidFill>
              <a:schemeClr val="bg1"/>
            </a:solidFill>
          </a:ln>
        </p:spPr>
        <p:txBody>
          <a:bodyPr wrap="square" rtlCol="0">
            <a:spAutoFit/>
          </a:bodyPr>
          <a:lstStyle/>
          <a:p>
            <a:r>
              <a:rPr lang="tr-TR" sz="2000" b="1" dirty="0" smtClean="0">
                <a:solidFill>
                  <a:schemeClr val="bg1"/>
                </a:solidFill>
                <a:latin typeface="Comic Sans MS" pitchFamily="66" charset="0"/>
              </a:rPr>
              <a:t>KAĞIT</a:t>
            </a:r>
            <a:endParaRPr lang="tr-TR" sz="2000" b="1" dirty="0">
              <a:solidFill>
                <a:schemeClr val="bg1"/>
              </a:solidFill>
              <a:latin typeface="Comic Sans MS" pitchFamily="66" charset="0"/>
            </a:endParaRPr>
          </a:p>
        </p:txBody>
      </p:sp>
      <p:sp>
        <p:nvSpPr>
          <p:cNvPr id="20" name="Metin kutusu 19"/>
          <p:cNvSpPr txBox="1"/>
          <p:nvPr/>
        </p:nvSpPr>
        <p:spPr>
          <a:xfrm>
            <a:off x="3347664" y="2905301"/>
            <a:ext cx="3696948" cy="400110"/>
          </a:xfrm>
          <a:prstGeom prst="rect">
            <a:avLst/>
          </a:prstGeom>
          <a:solidFill>
            <a:srgbClr val="00B0F0"/>
          </a:solidFill>
          <a:ln w="57150">
            <a:solidFill>
              <a:schemeClr val="bg1"/>
            </a:solidFill>
          </a:ln>
        </p:spPr>
        <p:txBody>
          <a:bodyPr wrap="square" rtlCol="0">
            <a:spAutoFit/>
          </a:bodyPr>
          <a:lstStyle/>
          <a:p>
            <a:r>
              <a:rPr lang="tr-TR" sz="2000" b="1" dirty="0">
                <a:solidFill>
                  <a:schemeClr val="bg1"/>
                </a:solidFill>
                <a:latin typeface="Comic Sans MS" pitchFamily="66" charset="0"/>
              </a:rPr>
              <a:t>Derebeylik Sistemini Yıktı.</a:t>
            </a:r>
          </a:p>
        </p:txBody>
      </p:sp>
      <p:sp>
        <p:nvSpPr>
          <p:cNvPr id="21" name="Metin kutusu 20"/>
          <p:cNvSpPr txBox="1"/>
          <p:nvPr/>
        </p:nvSpPr>
        <p:spPr>
          <a:xfrm>
            <a:off x="3347665" y="3338082"/>
            <a:ext cx="3361046" cy="400110"/>
          </a:xfrm>
          <a:prstGeom prst="rect">
            <a:avLst/>
          </a:prstGeom>
          <a:solidFill>
            <a:srgbClr val="00B0F0"/>
          </a:solidFill>
          <a:ln w="57150">
            <a:solidFill>
              <a:schemeClr val="bg1"/>
            </a:solidFill>
          </a:ln>
        </p:spPr>
        <p:txBody>
          <a:bodyPr wrap="square" rtlCol="0">
            <a:spAutoFit/>
          </a:bodyPr>
          <a:lstStyle/>
          <a:p>
            <a:r>
              <a:rPr lang="tr-TR" sz="2000" b="1" dirty="0">
                <a:solidFill>
                  <a:schemeClr val="bg1"/>
                </a:solidFill>
                <a:latin typeface="Comic Sans MS" pitchFamily="66" charset="0"/>
              </a:rPr>
              <a:t>Coğrafi Keşifleri Başlattı</a:t>
            </a:r>
          </a:p>
        </p:txBody>
      </p:sp>
      <p:sp>
        <p:nvSpPr>
          <p:cNvPr id="22" name="Metin kutusu 21"/>
          <p:cNvSpPr txBox="1"/>
          <p:nvPr/>
        </p:nvSpPr>
        <p:spPr>
          <a:xfrm>
            <a:off x="3347666" y="3759940"/>
            <a:ext cx="4172808" cy="400110"/>
          </a:xfrm>
          <a:prstGeom prst="rect">
            <a:avLst/>
          </a:prstGeom>
          <a:solidFill>
            <a:srgbClr val="00B0F0"/>
          </a:solidFill>
          <a:ln w="57150">
            <a:solidFill>
              <a:schemeClr val="bg1"/>
            </a:solidFill>
          </a:ln>
        </p:spPr>
        <p:txBody>
          <a:bodyPr wrap="square" rtlCol="0">
            <a:spAutoFit/>
          </a:bodyPr>
          <a:lstStyle/>
          <a:p>
            <a:r>
              <a:rPr lang="tr-TR" sz="2000" b="1" dirty="0">
                <a:solidFill>
                  <a:schemeClr val="bg1"/>
                </a:solidFill>
                <a:latin typeface="Comic Sans MS" pitchFamily="66" charset="0"/>
              </a:rPr>
              <a:t>Rönesans Hareketlerini Başlattı.</a:t>
            </a:r>
          </a:p>
        </p:txBody>
      </p:sp>
      <p:sp>
        <p:nvSpPr>
          <p:cNvPr id="23" name="Metin kutusu 22"/>
          <p:cNvSpPr txBox="1"/>
          <p:nvPr/>
        </p:nvSpPr>
        <p:spPr>
          <a:xfrm>
            <a:off x="3347666" y="4373409"/>
            <a:ext cx="3519665" cy="369332"/>
          </a:xfrm>
          <a:prstGeom prst="rect">
            <a:avLst/>
          </a:prstGeom>
          <a:solidFill>
            <a:schemeClr val="tx1"/>
          </a:solidFill>
          <a:ln w="57150">
            <a:solidFill>
              <a:schemeClr val="bg1"/>
            </a:solidFill>
          </a:ln>
        </p:spPr>
        <p:txBody>
          <a:bodyPr wrap="square" rtlCol="0">
            <a:spAutoFit/>
          </a:bodyPr>
          <a:lstStyle/>
          <a:p>
            <a:r>
              <a:rPr lang="tr-TR" b="1" dirty="0">
                <a:solidFill>
                  <a:schemeClr val="bg1"/>
                </a:solidFill>
                <a:latin typeface="Comic Sans MS" pitchFamily="66" charset="0"/>
                <a:ea typeface="Times New Roman" pitchFamily="18" charset="0"/>
                <a:cs typeface="Arial" pitchFamily="34" charset="0"/>
              </a:rPr>
              <a:t>Skolastik düşünce </a:t>
            </a:r>
            <a:r>
              <a:rPr lang="tr-TR" b="1" dirty="0" smtClean="0">
                <a:solidFill>
                  <a:schemeClr val="bg1"/>
                </a:solidFill>
                <a:latin typeface="Comic Sans MS" pitchFamily="66" charset="0"/>
                <a:ea typeface="Times New Roman" pitchFamily="18" charset="0"/>
                <a:cs typeface="Arial" pitchFamily="34" charset="0"/>
              </a:rPr>
              <a:t>zayıfladı.</a:t>
            </a:r>
            <a:endParaRPr lang="tr-TR" b="1" dirty="0">
              <a:solidFill>
                <a:schemeClr val="bg1"/>
              </a:solidFill>
              <a:latin typeface="Comic Sans MS" pitchFamily="66" charset="0"/>
              <a:ea typeface="Times New Roman" pitchFamily="18" charset="0"/>
              <a:cs typeface="Arial" pitchFamily="34" charset="0"/>
            </a:endParaRPr>
          </a:p>
        </p:txBody>
      </p:sp>
      <p:sp>
        <p:nvSpPr>
          <p:cNvPr id="24" name="Metin kutusu 23"/>
          <p:cNvSpPr txBox="1"/>
          <p:nvPr/>
        </p:nvSpPr>
        <p:spPr>
          <a:xfrm>
            <a:off x="3347666" y="4756808"/>
            <a:ext cx="3519665" cy="369332"/>
          </a:xfrm>
          <a:prstGeom prst="rect">
            <a:avLst/>
          </a:prstGeom>
          <a:solidFill>
            <a:schemeClr val="tx1"/>
          </a:solidFill>
          <a:ln w="57150">
            <a:solidFill>
              <a:schemeClr val="bg1"/>
            </a:solidFill>
          </a:ln>
        </p:spPr>
        <p:txBody>
          <a:bodyPr wrap="square" rtlCol="0">
            <a:spAutoFit/>
          </a:bodyPr>
          <a:lstStyle/>
          <a:p>
            <a:r>
              <a:rPr lang="tr-TR" b="1" dirty="0">
                <a:solidFill>
                  <a:schemeClr val="bg1"/>
                </a:solidFill>
                <a:latin typeface="Comic Sans MS" pitchFamily="66" charset="0"/>
                <a:ea typeface="Times New Roman" pitchFamily="18" charset="0"/>
                <a:cs typeface="Arial" pitchFamily="34" charset="0"/>
              </a:rPr>
              <a:t>Pozitif bilimler önem </a:t>
            </a:r>
            <a:r>
              <a:rPr lang="tr-TR" b="1" dirty="0" smtClean="0">
                <a:solidFill>
                  <a:schemeClr val="bg1"/>
                </a:solidFill>
                <a:latin typeface="Comic Sans MS" pitchFamily="66" charset="0"/>
                <a:ea typeface="Times New Roman" pitchFamily="18" charset="0"/>
                <a:cs typeface="Arial" pitchFamily="34" charset="0"/>
              </a:rPr>
              <a:t>kazandı.</a:t>
            </a:r>
            <a:endParaRPr lang="tr-TR" b="1" dirty="0">
              <a:solidFill>
                <a:schemeClr val="bg1"/>
              </a:solidFill>
              <a:latin typeface="Comic Sans MS" pitchFamily="66" charset="0"/>
              <a:ea typeface="Times New Roman" pitchFamily="18" charset="0"/>
              <a:cs typeface="Arial" pitchFamily="34" charset="0"/>
            </a:endParaRPr>
          </a:p>
        </p:txBody>
      </p:sp>
      <p:sp>
        <p:nvSpPr>
          <p:cNvPr id="25" name="Metin kutusu 24"/>
          <p:cNvSpPr txBox="1"/>
          <p:nvPr/>
        </p:nvSpPr>
        <p:spPr>
          <a:xfrm>
            <a:off x="3347666" y="5155438"/>
            <a:ext cx="3519665" cy="369332"/>
          </a:xfrm>
          <a:prstGeom prst="rect">
            <a:avLst/>
          </a:prstGeom>
          <a:solidFill>
            <a:schemeClr val="tx1"/>
          </a:solidFill>
          <a:ln w="57150">
            <a:solidFill>
              <a:schemeClr val="bg1"/>
            </a:solidFill>
          </a:ln>
        </p:spPr>
        <p:txBody>
          <a:bodyPr wrap="square" rtlCol="0">
            <a:spAutoFit/>
          </a:bodyPr>
          <a:lstStyle/>
          <a:p>
            <a:r>
              <a:rPr lang="tr-TR" b="1" dirty="0">
                <a:solidFill>
                  <a:schemeClr val="bg1"/>
                </a:solidFill>
                <a:latin typeface="Comic Sans MS" pitchFamily="66" charset="0"/>
                <a:ea typeface="Times New Roman" pitchFamily="18" charset="0"/>
                <a:cs typeface="Arial" pitchFamily="34" charset="0"/>
              </a:rPr>
              <a:t>Reform Hareketleri </a:t>
            </a:r>
            <a:r>
              <a:rPr lang="tr-TR" b="1" dirty="0" smtClean="0">
                <a:solidFill>
                  <a:schemeClr val="bg1"/>
                </a:solidFill>
                <a:latin typeface="Comic Sans MS" pitchFamily="66" charset="0"/>
                <a:ea typeface="Times New Roman" pitchFamily="18" charset="0"/>
                <a:cs typeface="Arial" pitchFamily="34" charset="0"/>
              </a:rPr>
              <a:t>başladı.</a:t>
            </a:r>
            <a:endParaRPr lang="tr-TR" b="1" dirty="0">
              <a:solidFill>
                <a:schemeClr val="bg1"/>
              </a:solidFill>
              <a:latin typeface="Comic Sans MS" pitchFamily="66" charset="0"/>
              <a:ea typeface="Times New Roman" pitchFamily="18" charset="0"/>
              <a:cs typeface="Arial" pitchFamily="34" charset="0"/>
            </a:endParaRPr>
          </a:p>
        </p:txBody>
      </p:sp>
      <p:sp>
        <p:nvSpPr>
          <p:cNvPr id="26" name="Metin kutusu 25"/>
          <p:cNvSpPr txBox="1"/>
          <p:nvPr/>
        </p:nvSpPr>
        <p:spPr>
          <a:xfrm>
            <a:off x="3347666" y="5549302"/>
            <a:ext cx="6412154" cy="369332"/>
          </a:xfrm>
          <a:prstGeom prst="rect">
            <a:avLst/>
          </a:prstGeom>
          <a:solidFill>
            <a:schemeClr val="tx1"/>
          </a:solidFill>
          <a:ln w="57150">
            <a:solidFill>
              <a:schemeClr val="bg1"/>
            </a:solidFill>
          </a:ln>
        </p:spPr>
        <p:txBody>
          <a:bodyPr wrap="square" rtlCol="0">
            <a:spAutoFit/>
          </a:bodyPr>
          <a:lstStyle/>
          <a:p>
            <a:r>
              <a:rPr lang="tr-TR" b="1" dirty="0">
                <a:solidFill>
                  <a:schemeClr val="bg1"/>
                </a:solidFill>
                <a:latin typeface="Comic Sans MS" pitchFamily="66" charset="0"/>
                <a:ea typeface="Times New Roman" pitchFamily="18" charset="0"/>
                <a:cs typeface="Arial" pitchFamily="34" charset="0"/>
              </a:rPr>
              <a:t>Protestanlık,Anglikanizm,Kalvenizm Mezhepleri </a:t>
            </a:r>
            <a:r>
              <a:rPr lang="tr-TR" b="1" dirty="0" smtClean="0">
                <a:solidFill>
                  <a:schemeClr val="bg1"/>
                </a:solidFill>
                <a:latin typeface="Comic Sans MS" pitchFamily="66" charset="0"/>
                <a:ea typeface="Times New Roman" pitchFamily="18" charset="0"/>
                <a:cs typeface="Arial" pitchFamily="34" charset="0"/>
              </a:rPr>
              <a:t>doğdu.</a:t>
            </a:r>
            <a:endParaRPr lang="tr-TR" b="1" dirty="0">
              <a:solidFill>
                <a:schemeClr val="bg1"/>
              </a:solidFill>
              <a:latin typeface="Comic Sans MS" pitchFamily="66" charset="0"/>
              <a:ea typeface="Times New Roman" pitchFamily="18" charset="0"/>
              <a:cs typeface="Arial" pitchFamily="34" charset="0"/>
            </a:endParaRPr>
          </a:p>
        </p:txBody>
      </p:sp>
      <p:sp>
        <p:nvSpPr>
          <p:cNvPr id="27" name="Metin kutusu 26"/>
          <p:cNvSpPr txBox="1"/>
          <p:nvPr/>
        </p:nvSpPr>
        <p:spPr>
          <a:xfrm>
            <a:off x="3347666" y="5919332"/>
            <a:ext cx="4340758" cy="369332"/>
          </a:xfrm>
          <a:prstGeom prst="rect">
            <a:avLst/>
          </a:prstGeom>
          <a:solidFill>
            <a:schemeClr val="tx1"/>
          </a:solidFill>
          <a:ln w="57150">
            <a:solidFill>
              <a:schemeClr val="bg1"/>
            </a:solidFill>
          </a:ln>
        </p:spPr>
        <p:txBody>
          <a:bodyPr wrap="square" rtlCol="0">
            <a:spAutoFit/>
          </a:bodyPr>
          <a:lstStyle/>
          <a:p>
            <a:r>
              <a:rPr lang="tr-TR" b="1" dirty="0">
                <a:solidFill>
                  <a:schemeClr val="bg1"/>
                </a:solidFill>
                <a:latin typeface="Comic Sans MS" pitchFamily="66" charset="0"/>
                <a:ea typeface="Times New Roman" pitchFamily="18" charset="0"/>
                <a:cs typeface="Arial" pitchFamily="34" charset="0"/>
              </a:rPr>
              <a:t>Avrupa da Mezhep savaşları </a:t>
            </a:r>
            <a:r>
              <a:rPr lang="tr-TR" b="1" dirty="0" smtClean="0">
                <a:solidFill>
                  <a:schemeClr val="bg1"/>
                </a:solidFill>
                <a:latin typeface="Comic Sans MS" pitchFamily="66" charset="0"/>
                <a:ea typeface="Times New Roman" pitchFamily="18" charset="0"/>
                <a:cs typeface="Arial" pitchFamily="34" charset="0"/>
              </a:rPr>
              <a:t>başladı.</a:t>
            </a:r>
            <a:endParaRPr lang="tr-TR" dirty="0"/>
          </a:p>
        </p:txBody>
      </p:sp>
    </p:spTree>
    <p:extLst>
      <p:ext uri="{BB962C8B-B14F-4D97-AF65-F5344CB8AC3E}">
        <p14:creationId xmlns:p14="http://schemas.microsoft.com/office/powerpoint/2010/main" val="1790513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a.Coğrafi Keşifler</a:t>
            </a:r>
          </a:p>
          <a:p>
            <a:endParaRPr lang="tr-TR" sz="2400" b="1" dirty="0">
              <a:solidFill>
                <a:schemeClr val="tx1"/>
              </a:solidFill>
            </a:endParaRPr>
          </a:p>
        </p:txBody>
      </p:sp>
      <p:sp>
        <p:nvSpPr>
          <p:cNvPr id="27" name="Metin kutusu 26"/>
          <p:cNvSpPr txBox="1"/>
          <p:nvPr/>
        </p:nvSpPr>
        <p:spPr>
          <a:xfrm>
            <a:off x="876301" y="927454"/>
            <a:ext cx="9685952" cy="1754326"/>
          </a:xfrm>
          <a:prstGeom prst="rect">
            <a:avLst/>
          </a:prstGeom>
          <a:solidFill>
            <a:schemeClr val="tx1"/>
          </a:solidFill>
          <a:ln w="57150">
            <a:solidFill>
              <a:schemeClr val="bg1"/>
            </a:solidFill>
          </a:ln>
        </p:spPr>
        <p:txBody>
          <a:bodyPr wrap="square" rtlCol="0">
            <a:spAutoFit/>
          </a:bodyPr>
          <a:lstStyle/>
          <a:p>
            <a:pPr lvl="0"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SEBEP:</a:t>
            </a:r>
            <a:endParaRPr lang="tr-TR" dirty="0">
              <a:solidFill>
                <a:srgbClr val="FF0000"/>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*Coğrafya bilgisinin ilerlemesi, dünyanın yuvarlak olmasının anlaşılması</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*Pusulanın icadı, geliştirilmesi</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*Doğunun zenginliklerine ulaşma fikri. </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*Efsanelere inanmayan gemicilerin yetişmesi, </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*Avrupalıların dünyayı tanımak ve Hıristiyanlığı yaymak </a:t>
            </a:r>
            <a:r>
              <a:rPr lang="tr-TR" b="1" dirty="0" smtClean="0">
                <a:solidFill>
                  <a:schemeClr val="bg1"/>
                </a:solidFill>
                <a:latin typeface="Comic Sans MS" pitchFamily="66" charset="0"/>
                <a:ea typeface="Times New Roman" pitchFamily="18" charset="0"/>
                <a:cs typeface="Arial" pitchFamily="34" charset="0"/>
              </a:rPr>
              <a:t>istemeleri.</a:t>
            </a:r>
            <a:endParaRPr lang="tr-TR" b="1" dirty="0">
              <a:solidFill>
                <a:schemeClr val="bg1"/>
              </a:solidFill>
              <a:latin typeface="Comic Sans MS" pitchFamily="66" charset="0"/>
              <a:cs typeface="Arial" pitchFamily="34" charset="0"/>
            </a:endParaRPr>
          </a:p>
        </p:txBody>
      </p:sp>
      <p:sp>
        <p:nvSpPr>
          <p:cNvPr id="28" name="5 Başlık"/>
          <p:cNvSpPr txBox="1">
            <a:spLocks/>
          </p:cNvSpPr>
          <p:nvPr/>
        </p:nvSpPr>
        <p:spPr>
          <a:xfrm>
            <a:off x="876302" y="2835252"/>
            <a:ext cx="9685952" cy="620166"/>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Yeniçağda denizcilikte çok ileri giden </a:t>
            </a:r>
            <a:r>
              <a:rPr lang="tr-TR" b="1" i="1" dirty="0">
                <a:solidFill>
                  <a:srgbClr val="FF0000"/>
                </a:solidFill>
                <a:latin typeface="Comic Sans MS" pitchFamily="66" charset="0"/>
                <a:ea typeface="Times New Roman" pitchFamily="18" charset="0"/>
                <a:cs typeface="Arial" pitchFamily="34" charset="0"/>
              </a:rPr>
              <a:t>PORTEKİZ </a:t>
            </a:r>
            <a:r>
              <a:rPr lang="tr-TR" b="1" i="1" dirty="0">
                <a:solidFill>
                  <a:schemeClr val="bg1"/>
                </a:solidFill>
                <a:latin typeface="Comic Sans MS" pitchFamily="66" charset="0"/>
                <a:ea typeface="Times New Roman" pitchFamily="18" charset="0"/>
                <a:cs typeface="Arial" pitchFamily="34" charset="0"/>
              </a:rPr>
              <a:t>v</a:t>
            </a:r>
            <a:r>
              <a:rPr lang="tr-TR" b="1" i="1" dirty="0" smtClean="0">
                <a:solidFill>
                  <a:schemeClr val="bg1"/>
                </a:solidFill>
                <a:latin typeface="Comic Sans MS" pitchFamily="66" charset="0"/>
                <a:ea typeface="Times New Roman" pitchFamily="18" charset="0"/>
                <a:cs typeface="Arial" pitchFamily="34" charset="0"/>
              </a:rPr>
              <a:t>e </a:t>
            </a:r>
            <a:r>
              <a:rPr lang="tr-TR" b="1" i="1" dirty="0">
                <a:solidFill>
                  <a:srgbClr val="FF0000"/>
                </a:solidFill>
                <a:latin typeface="Comic Sans MS" pitchFamily="66" charset="0"/>
                <a:ea typeface="Times New Roman" pitchFamily="18" charset="0"/>
                <a:cs typeface="Arial" pitchFamily="34" charset="0"/>
              </a:rPr>
              <a:t>İSPANYOLLAR</a:t>
            </a:r>
            <a:r>
              <a:rPr lang="tr-TR" b="1" dirty="0">
                <a:solidFill>
                  <a:schemeClr val="bg1"/>
                </a:solidFill>
                <a:latin typeface="Comic Sans MS" pitchFamily="66" charset="0"/>
                <a:ea typeface="Times New Roman" pitchFamily="18" charset="0"/>
                <a:cs typeface="Arial" pitchFamily="34" charset="0"/>
              </a:rPr>
              <a:t> coğrafi keşiflerin öncülüğünü </a:t>
            </a:r>
            <a:r>
              <a:rPr lang="tr-TR" b="1" dirty="0" smtClean="0">
                <a:solidFill>
                  <a:schemeClr val="bg1"/>
                </a:solidFill>
                <a:latin typeface="Comic Sans MS" pitchFamily="66" charset="0"/>
                <a:ea typeface="Times New Roman" pitchFamily="18" charset="0"/>
                <a:cs typeface="Arial" pitchFamily="34" charset="0"/>
              </a:rPr>
              <a:t>yapmışlardır.</a:t>
            </a:r>
            <a:endParaRPr lang="tr-TR" b="1" dirty="0">
              <a:solidFill>
                <a:schemeClr val="bg1"/>
              </a:solidFill>
              <a:latin typeface="Comic Sans MS" pitchFamily="66" charset="0"/>
              <a:cs typeface="Arial" pitchFamily="34" charset="0"/>
            </a:endParaRPr>
          </a:p>
        </p:txBody>
      </p:sp>
      <p:pic>
        <p:nvPicPr>
          <p:cNvPr id="29" name="Picture 2" descr="C:\Users\Yusuf Kerem DUMAN\Desktop\webtr_33a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1656" y="3616721"/>
            <a:ext cx="4832946" cy="3031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74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a.Coğrafi Keşifler</a:t>
            </a:r>
          </a:p>
          <a:p>
            <a:endParaRPr lang="tr-TR" sz="2400" b="1" dirty="0">
              <a:solidFill>
                <a:schemeClr val="tx1"/>
              </a:solidFill>
            </a:endParaRPr>
          </a:p>
        </p:txBody>
      </p:sp>
      <p:sp>
        <p:nvSpPr>
          <p:cNvPr id="27" name="Metin kutusu 26"/>
          <p:cNvSpPr txBox="1"/>
          <p:nvPr/>
        </p:nvSpPr>
        <p:spPr>
          <a:xfrm>
            <a:off x="876300" y="927454"/>
            <a:ext cx="10751819" cy="646331"/>
          </a:xfrm>
          <a:prstGeom prst="rect">
            <a:avLst/>
          </a:prstGeom>
          <a:solidFill>
            <a:schemeClr val="tx1"/>
          </a:solidFill>
          <a:ln w="57150">
            <a:solidFill>
              <a:schemeClr val="bg1"/>
            </a:solidFill>
          </a:ln>
        </p:spPr>
        <p:txBody>
          <a:bodyPr wrap="square" rtlCol="0">
            <a:spAutoFit/>
          </a:bodyPr>
          <a:lstStyle/>
          <a:p>
            <a:pPr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-Bartemi Diaz (1487):</a:t>
            </a:r>
            <a:r>
              <a:rPr lang="tr-TR" b="1" dirty="0">
                <a:solidFill>
                  <a:schemeClr val="bg1"/>
                </a:solidFill>
                <a:latin typeface="Comic Sans MS" pitchFamily="66" charset="0"/>
                <a:ea typeface="Times New Roman" pitchFamily="18" charset="0"/>
                <a:cs typeface="Arial" pitchFamily="34" charset="0"/>
              </a:rPr>
              <a:t>Afrika kıtasının batı kıyısından güneye doğru ilerlemeye başlamış ve Ümit Burnuna ulaşmıştır</a:t>
            </a:r>
            <a:r>
              <a:rPr lang="tr-TR" b="1" dirty="0" smtClean="0">
                <a:solidFill>
                  <a:schemeClr val="bg1"/>
                </a:solidFill>
                <a:latin typeface="Comic Sans MS" pitchFamily="66" charset="0"/>
                <a:ea typeface="Times New Roman" pitchFamily="18" charset="0"/>
                <a:cs typeface="Arial" pitchFamily="34" charset="0"/>
              </a:rPr>
              <a:t>.</a:t>
            </a:r>
            <a:r>
              <a:rPr lang="tr-TR" b="1" dirty="0" smtClean="0">
                <a:solidFill>
                  <a:srgbClr val="FF0000"/>
                </a:solidFill>
                <a:latin typeface="Comic Sans MS" pitchFamily="66" charset="0"/>
                <a:ea typeface="Times New Roman" pitchFamily="18" charset="0"/>
                <a:cs typeface="Arial" pitchFamily="34" charset="0"/>
              </a:rPr>
              <a:t> </a:t>
            </a:r>
            <a:endParaRPr lang="tr-TR" b="1" dirty="0">
              <a:solidFill>
                <a:schemeClr val="bg1"/>
              </a:solidFill>
              <a:latin typeface="Comic Sans MS" pitchFamily="66" charset="0"/>
              <a:cs typeface="Arial" pitchFamily="34" charset="0"/>
            </a:endParaRPr>
          </a:p>
        </p:txBody>
      </p:sp>
      <p:sp>
        <p:nvSpPr>
          <p:cNvPr id="8" name="Metin kutusu 7"/>
          <p:cNvSpPr txBox="1"/>
          <p:nvPr/>
        </p:nvSpPr>
        <p:spPr>
          <a:xfrm>
            <a:off x="876301" y="1726185"/>
            <a:ext cx="10751818" cy="646331"/>
          </a:xfrm>
          <a:prstGeom prst="rect">
            <a:avLst/>
          </a:prstGeom>
          <a:solidFill>
            <a:schemeClr val="tx1"/>
          </a:solidFill>
          <a:ln w="57150">
            <a:solidFill>
              <a:schemeClr val="bg1"/>
            </a:solidFill>
          </a:ln>
        </p:spPr>
        <p:txBody>
          <a:bodyPr wrap="square" rtlCol="0">
            <a:spAutoFit/>
          </a:bodyPr>
          <a:lstStyle/>
          <a:p>
            <a:pPr lvl="0"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-Vasco Dö Gama (1497):</a:t>
            </a:r>
            <a:r>
              <a:rPr lang="tr-TR" b="1" dirty="0">
                <a:solidFill>
                  <a:schemeClr val="bg1"/>
                </a:solidFill>
                <a:latin typeface="Comic Sans MS" pitchFamily="66" charset="0"/>
                <a:ea typeface="Times New Roman" pitchFamily="18" charset="0"/>
                <a:cs typeface="Arial" pitchFamily="34" charset="0"/>
              </a:rPr>
              <a:t>Afrika’nın Güneyini dolaşarak Hint okyanusuna ulaşmış ve bu yolla Hindistan'a ulaştı.  </a:t>
            </a:r>
            <a:r>
              <a:rPr lang="tr-TR" b="1" dirty="0" smtClean="0">
                <a:solidFill>
                  <a:srgbClr val="FF0000"/>
                </a:solidFill>
                <a:latin typeface="Comic Sans MS" pitchFamily="66" charset="0"/>
                <a:ea typeface="Times New Roman" pitchFamily="18" charset="0"/>
                <a:cs typeface="Arial" pitchFamily="34" charset="0"/>
              </a:rPr>
              <a:t> </a:t>
            </a:r>
            <a:endParaRPr lang="tr-TR" b="1" dirty="0">
              <a:solidFill>
                <a:schemeClr val="bg1"/>
              </a:solidFill>
              <a:latin typeface="Comic Sans MS" pitchFamily="66" charset="0"/>
              <a:cs typeface="Arial" pitchFamily="34" charset="0"/>
            </a:endParaRPr>
          </a:p>
        </p:txBody>
      </p:sp>
      <p:sp>
        <p:nvSpPr>
          <p:cNvPr id="9" name="Metin kutusu 8"/>
          <p:cNvSpPr txBox="1"/>
          <p:nvPr/>
        </p:nvSpPr>
        <p:spPr>
          <a:xfrm>
            <a:off x="876301" y="2537379"/>
            <a:ext cx="10751818" cy="1200329"/>
          </a:xfrm>
          <a:prstGeom prst="rect">
            <a:avLst/>
          </a:prstGeom>
          <a:solidFill>
            <a:schemeClr val="tx1"/>
          </a:solidFill>
          <a:ln w="57150">
            <a:solidFill>
              <a:schemeClr val="bg1"/>
            </a:solidFill>
          </a:ln>
        </p:spPr>
        <p:txBody>
          <a:bodyPr wrap="square" rtlCol="0">
            <a:spAutoFit/>
          </a:bodyPr>
          <a:lstStyle/>
          <a:p>
            <a:pPr lvl="0"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-Kristof Kolomb (1492-1507):</a:t>
            </a:r>
            <a:r>
              <a:rPr lang="tr-TR" b="1" dirty="0">
                <a:solidFill>
                  <a:schemeClr val="bg1"/>
                </a:solidFill>
                <a:latin typeface="Comic Sans MS" pitchFamily="66" charset="0"/>
                <a:ea typeface="Times New Roman" pitchFamily="18" charset="0"/>
                <a:cs typeface="Arial" pitchFamily="34" charset="0"/>
              </a:rPr>
              <a:t> Sürekli batıya giderek Hindistan'a farklı bir yoldan ulaşmayı amaçlayan İspanyol denizci Kristof Kolomb 1492 de Amerika kıtasına varmıştır. Fakat yeni bir kıtayla karşı karşıya olduğunu anlayamamıştır. Amerika'nın yeni bir kıta olduğunu 1507 İtalyan bir denizci olan Ameriko Vespuçi tarafından fark edildi ve bu yeni kıtaya kendi adını verdi.</a:t>
            </a:r>
            <a:endParaRPr lang="tr-TR" b="1" dirty="0">
              <a:solidFill>
                <a:schemeClr val="bg1"/>
              </a:solidFill>
              <a:latin typeface="Comic Sans MS" pitchFamily="66" charset="0"/>
              <a:cs typeface="Arial" pitchFamily="34" charset="0"/>
            </a:endParaRPr>
          </a:p>
        </p:txBody>
      </p:sp>
      <p:sp>
        <p:nvSpPr>
          <p:cNvPr id="12" name="Metin kutusu 11"/>
          <p:cNvSpPr txBox="1"/>
          <p:nvPr/>
        </p:nvSpPr>
        <p:spPr>
          <a:xfrm>
            <a:off x="876301" y="3882407"/>
            <a:ext cx="10751818" cy="1477328"/>
          </a:xfrm>
          <a:prstGeom prst="rect">
            <a:avLst/>
          </a:prstGeom>
          <a:solidFill>
            <a:schemeClr val="tx1"/>
          </a:solidFill>
          <a:ln w="57150">
            <a:solidFill>
              <a:schemeClr val="bg1"/>
            </a:solidFill>
          </a:ln>
        </p:spPr>
        <p:txBody>
          <a:bodyPr wrap="square" rtlCol="0">
            <a:spAutoFit/>
          </a:bodyPr>
          <a:lstStyle/>
          <a:p>
            <a:pPr lvl="0" eaLnBrk="0" fontAlgn="base" hangingPunct="0">
              <a:spcBef>
                <a:spcPct val="0"/>
              </a:spcBef>
              <a:spcAft>
                <a:spcPct val="0"/>
              </a:spcAft>
            </a:pPr>
            <a:r>
              <a:rPr lang="tr-TR" b="1" dirty="0" smtClean="0">
                <a:solidFill>
                  <a:srgbClr val="FF0000"/>
                </a:solidFill>
                <a:latin typeface="Comic Sans MS" pitchFamily="66" charset="0"/>
                <a:ea typeface="Times New Roman" pitchFamily="18" charset="0"/>
                <a:cs typeface="Arial" pitchFamily="34" charset="0"/>
              </a:rPr>
              <a:t>-Macellan (1519):</a:t>
            </a:r>
            <a:r>
              <a:rPr lang="tr-TR" b="1" dirty="0" smtClean="0">
                <a:solidFill>
                  <a:schemeClr val="bg1"/>
                </a:solidFill>
                <a:latin typeface="Comic Sans MS" pitchFamily="66" charset="0"/>
                <a:ea typeface="Times New Roman" pitchFamily="18" charset="0"/>
                <a:cs typeface="Arial" pitchFamily="34" charset="0"/>
              </a:rPr>
              <a:t> İspanya kralının desteğini alarak Sürekli batıya doğru gidilirse başlangıç noktasına doğrudan gelinir diyerek Dünyanın yuvarlak olduğunu kanıtlamak istedi. </a:t>
            </a:r>
            <a:r>
              <a:rPr lang="tr-TR" b="1" dirty="0" smtClean="0">
                <a:solidFill>
                  <a:srgbClr val="FF0000"/>
                </a:solidFill>
                <a:latin typeface="Comic Sans MS" pitchFamily="66" charset="0"/>
                <a:ea typeface="Times New Roman" pitchFamily="18" charset="0"/>
                <a:cs typeface="Arial" pitchFamily="34" charset="0"/>
              </a:rPr>
              <a:t>Macellan boğazını </a:t>
            </a:r>
            <a:r>
              <a:rPr lang="tr-TR" b="1" dirty="0" smtClean="0">
                <a:solidFill>
                  <a:schemeClr val="bg1"/>
                </a:solidFill>
                <a:latin typeface="Comic Sans MS" pitchFamily="66" charset="0"/>
                <a:ea typeface="Times New Roman" pitchFamily="18" charset="0"/>
                <a:cs typeface="Arial" pitchFamily="34" charset="0"/>
              </a:rPr>
              <a:t>geçerek Filipinlere ulaştı. Burada yerliler tarafından öldürülünce yolculuğu yardımcısı </a:t>
            </a:r>
            <a:r>
              <a:rPr lang="tr-TR" b="1" dirty="0" smtClean="0">
                <a:solidFill>
                  <a:srgbClr val="FF0000"/>
                </a:solidFill>
                <a:latin typeface="Comic Sans MS" pitchFamily="66" charset="0"/>
                <a:ea typeface="Times New Roman" pitchFamily="18" charset="0"/>
                <a:cs typeface="Arial" pitchFamily="34" charset="0"/>
              </a:rPr>
              <a:t>DEL KANO </a:t>
            </a:r>
            <a:r>
              <a:rPr lang="tr-TR" b="1" dirty="0" smtClean="0">
                <a:solidFill>
                  <a:schemeClr val="bg1"/>
                </a:solidFill>
                <a:latin typeface="Comic Sans MS" pitchFamily="66" charset="0"/>
                <a:ea typeface="Times New Roman" pitchFamily="18" charset="0"/>
                <a:cs typeface="Arial" pitchFamily="34" charset="0"/>
              </a:rPr>
              <a:t>tamamladı ve 1522 yılında İspanyaya geri dönerek dünyanın yuvarlak olduğunu kanıtladı.</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460118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Yusuf Kerem DUMAN\Desktop\Resi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1902440" cy="6583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606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a.Coğrafi Keşifler</a:t>
            </a:r>
          </a:p>
          <a:p>
            <a:endParaRPr lang="tr-TR" sz="2400" b="1" dirty="0">
              <a:solidFill>
                <a:schemeClr val="tx1"/>
              </a:solidFill>
            </a:endParaRPr>
          </a:p>
        </p:txBody>
      </p:sp>
      <p:sp>
        <p:nvSpPr>
          <p:cNvPr id="9" name="Metin kutusu 8"/>
          <p:cNvSpPr txBox="1"/>
          <p:nvPr/>
        </p:nvSpPr>
        <p:spPr>
          <a:xfrm>
            <a:off x="876301" y="1501682"/>
            <a:ext cx="11057552" cy="1477328"/>
          </a:xfrm>
          <a:prstGeom prst="rect">
            <a:avLst/>
          </a:prstGeom>
          <a:solidFill>
            <a:schemeClr val="tx1"/>
          </a:solidFill>
          <a:ln w="57150">
            <a:solidFill>
              <a:schemeClr val="bg1"/>
            </a:solidFill>
          </a:ln>
        </p:spPr>
        <p:txBody>
          <a:bodyPr wrap="square" rtlCol="0">
            <a:spAutoFit/>
          </a:bodyPr>
          <a:lstStyle/>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Dünya </a:t>
            </a:r>
            <a:r>
              <a:rPr lang="tr-TR" b="1" dirty="0">
                <a:solidFill>
                  <a:schemeClr val="bg1"/>
                </a:solidFill>
                <a:latin typeface="Comic Sans MS" pitchFamily="66" charset="0"/>
                <a:ea typeface="Times New Roman" pitchFamily="18" charset="0"/>
                <a:cs typeface="Arial" pitchFamily="34" charset="0"/>
              </a:rPr>
              <a:t>hakkında yeni bilgiler </a:t>
            </a:r>
            <a:r>
              <a:rPr lang="tr-TR" b="1" dirty="0" smtClean="0">
                <a:solidFill>
                  <a:schemeClr val="bg1"/>
                </a:solidFill>
                <a:latin typeface="Comic Sans MS" pitchFamily="66" charset="0"/>
                <a:ea typeface="Times New Roman" pitchFamily="18" charset="0"/>
                <a:cs typeface="Arial" pitchFamily="34" charset="0"/>
              </a:rPr>
              <a:t>öğrenildi.</a:t>
            </a:r>
            <a:endParaRPr lang="tr-TR" sz="1200" b="1" dirty="0">
              <a:solidFill>
                <a:schemeClr val="bg1"/>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Yeni </a:t>
            </a:r>
            <a:r>
              <a:rPr lang="tr-TR" b="1" dirty="0">
                <a:solidFill>
                  <a:schemeClr val="bg1"/>
                </a:solidFill>
                <a:latin typeface="Comic Sans MS" pitchFamily="66" charset="0"/>
                <a:ea typeface="Times New Roman" pitchFamily="18" charset="0"/>
                <a:cs typeface="Arial" pitchFamily="34" charset="0"/>
              </a:rPr>
              <a:t>kıtalar </a:t>
            </a:r>
            <a:r>
              <a:rPr lang="tr-TR" b="1" dirty="0">
                <a:solidFill>
                  <a:srgbClr val="FF0000"/>
                </a:solidFill>
                <a:latin typeface="Comic Sans MS" pitchFamily="66" charset="0"/>
                <a:ea typeface="Times New Roman" pitchFamily="18" charset="0"/>
                <a:cs typeface="Arial" pitchFamily="34" charset="0"/>
              </a:rPr>
              <a:t>ABD</a:t>
            </a:r>
            <a:r>
              <a:rPr lang="tr-TR" b="1" dirty="0">
                <a:solidFill>
                  <a:schemeClr val="bg1"/>
                </a:solidFill>
                <a:latin typeface="Comic Sans MS" pitchFamily="66" charset="0"/>
                <a:ea typeface="Times New Roman" pitchFamily="18" charset="0"/>
                <a:cs typeface="Arial" pitchFamily="34" charset="0"/>
              </a:rPr>
              <a:t>. Yeni okyanuslar </a:t>
            </a:r>
            <a:r>
              <a:rPr lang="tr-TR" b="1" dirty="0">
                <a:solidFill>
                  <a:srgbClr val="FF0000"/>
                </a:solidFill>
                <a:latin typeface="Comic Sans MS" pitchFamily="66" charset="0"/>
                <a:ea typeface="Times New Roman" pitchFamily="18" charset="0"/>
                <a:cs typeface="Arial" pitchFamily="34" charset="0"/>
              </a:rPr>
              <a:t>(Büyük-Hint</a:t>
            </a:r>
            <a:r>
              <a:rPr lang="tr-TR" b="1" dirty="0" smtClean="0">
                <a:solidFill>
                  <a:srgbClr val="FF0000"/>
                </a:solidFill>
                <a:latin typeface="Comic Sans MS" pitchFamily="66" charset="0"/>
                <a:ea typeface="Times New Roman" pitchFamily="18" charset="0"/>
                <a:cs typeface="Arial" pitchFamily="34" charset="0"/>
              </a:rPr>
              <a:t>) </a:t>
            </a:r>
            <a:r>
              <a:rPr lang="tr-TR" b="1" dirty="0" smtClean="0">
                <a:solidFill>
                  <a:schemeClr val="bg1"/>
                </a:solidFill>
                <a:latin typeface="Comic Sans MS" pitchFamily="66" charset="0"/>
                <a:ea typeface="Times New Roman" pitchFamily="18" charset="0"/>
                <a:cs typeface="Arial" pitchFamily="34" charset="0"/>
              </a:rPr>
              <a:t>keşfedildi.</a:t>
            </a:r>
            <a:endParaRPr lang="tr-TR" sz="1200" b="1" dirty="0">
              <a:solidFill>
                <a:schemeClr val="bg1"/>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Yeni bitkiler </a:t>
            </a:r>
            <a:r>
              <a:rPr lang="tr-TR" b="1" dirty="0" smtClean="0">
                <a:solidFill>
                  <a:srgbClr val="FF0000"/>
                </a:solidFill>
                <a:latin typeface="Comic Sans MS" pitchFamily="66" charset="0"/>
                <a:ea typeface="Times New Roman" pitchFamily="18" charset="0"/>
                <a:cs typeface="Arial" pitchFamily="34" charset="0"/>
              </a:rPr>
              <a:t>(Patates</a:t>
            </a:r>
            <a:r>
              <a:rPr lang="tr-TR" b="1" dirty="0">
                <a:solidFill>
                  <a:srgbClr val="FF0000"/>
                </a:solidFill>
                <a:latin typeface="Comic Sans MS" pitchFamily="66" charset="0"/>
                <a:ea typeface="Times New Roman" pitchFamily="18" charset="0"/>
                <a:cs typeface="Arial" pitchFamily="34" charset="0"/>
              </a:rPr>
              <a:t>),</a:t>
            </a:r>
            <a:r>
              <a:rPr lang="tr-TR" b="1" dirty="0">
                <a:solidFill>
                  <a:schemeClr val="bg1"/>
                </a:solidFill>
                <a:latin typeface="Comic Sans MS" pitchFamily="66" charset="0"/>
                <a:ea typeface="Times New Roman" pitchFamily="18" charset="0"/>
                <a:cs typeface="Arial" pitchFamily="34" charset="0"/>
              </a:rPr>
              <a:t>yeni hayvanlar </a:t>
            </a:r>
            <a:r>
              <a:rPr lang="tr-TR" b="1" dirty="0" smtClean="0">
                <a:solidFill>
                  <a:srgbClr val="FF0000"/>
                </a:solidFill>
                <a:latin typeface="Comic Sans MS" pitchFamily="66" charset="0"/>
                <a:ea typeface="Times New Roman" pitchFamily="18" charset="0"/>
                <a:cs typeface="Arial" pitchFamily="34" charset="0"/>
              </a:rPr>
              <a:t>(Hindi</a:t>
            </a:r>
            <a:r>
              <a:rPr lang="tr-TR" b="1" dirty="0">
                <a:solidFill>
                  <a:srgbClr val="FF0000"/>
                </a:solidFill>
                <a:latin typeface="Comic Sans MS" pitchFamily="66" charset="0"/>
                <a:ea typeface="Times New Roman" pitchFamily="18" charset="0"/>
                <a:cs typeface="Arial" pitchFamily="34" charset="0"/>
              </a:rPr>
              <a:t>),</a:t>
            </a:r>
            <a:r>
              <a:rPr lang="tr-TR" b="1" dirty="0">
                <a:solidFill>
                  <a:schemeClr val="bg1"/>
                </a:solidFill>
                <a:latin typeface="Comic Sans MS" pitchFamily="66" charset="0"/>
                <a:ea typeface="Times New Roman" pitchFamily="18" charset="0"/>
                <a:cs typeface="Arial" pitchFamily="34" charset="0"/>
              </a:rPr>
              <a:t>yeni ırklar </a:t>
            </a:r>
            <a:r>
              <a:rPr lang="tr-TR" b="1" dirty="0" smtClean="0">
                <a:solidFill>
                  <a:srgbClr val="FF0000"/>
                </a:solidFill>
                <a:latin typeface="Comic Sans MS" pitchFamily="66" charset="0"/>
                <a:ea typeface="Times New Roman" pitchFamily="18" charset="0"/>
                <a:cs typeface="Arial" pitchFamily="34" charset="0"/>
              </a:rPr>
              <a:t>(Kızıl</a:t>
            </a:r>
            <a:r>
              <a:rPr lang="tr-TR" b="1" dirty="0">
                <a:solidFill>
                  <a:srgbClr val="FF0000"/>
                </a:solidFill>
                <a:latin typeface="Comic Sans MS" pitchFamily="66" charset="0"/>
                <a:ea typeface="Times New Roman" pitchFamily="18" charset="0"/>
                <a:cs typeface="Arial" pitchFamily="34" charset="0"/>
              </a:rPr>
              <a:t>)</a:t>
            </a:r>
            <a:endParaRPr lang="tr-TR" sz="1200" b="1" dirty="0">
              <a:solidFill>
                <a:srgbClr val="FF0000"/>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İnsanlarda </a:t>
            </a:r>
            <a:r>
              <a:rPr lang="tr-TR" b="1" dirty="0">
                <a:solidFill>
                  <a:schemeClr val="bg1"/>
                </a:solidFill>
                <a:latin typeface="Comic Sans MS" pitchFamily="66" charset="0"/>
                <a:ea typeface="Times New Roman" pitchFamily="18" charset="0"/>
                <a:cs typeface="Arial" pitchFamily="34" charset="0"/>
              </a:rPr>
              <a:t>merak ve araştırma duygularını uyandırdı Burjuvalar(tüccarlar) içinde </a:t>
            </a:r>
            <a:r>
              <a:rPr lang="tr-TR" b="1" dirty="0">
                <a:solidFill>
                  <a:srgbClr val="FF0000"/>
                </a:solidFill>
                <a:latin typeface="Comic Sans MS" pitchFamily="66" charset="0"/>
                <a:ea typeface="Times New Roman" pitchFamily="18" charset="0"/>
                <a:cs typeface="Arial" pitchFamily="34" charset="0"/>
              </a:rPr>
              <a:t>MESEN</a:t>
            </a:r>
            <a:r>
              <a:rPr lang="tr-TR" b="1" dirty="0">
                <a:solidFill>
                  <a:schemeClr val="bg1"/>
                </a:solidFill>
                <a:latin typeface="Comic Sans MS" pitchFamily="66" charset="0"/>
                <a:ea typeface="Times New Roman" pitchFamily="18" charset="0"/>
                <a:cs typeface="Arial" pitchFamily="34" charset="0"/>
              </a:rPr>
              <a:t> adı verilen bilim ve sanatçıyı koruyan bir sınıf oluştu buda giderek </a:t>
            </a:r>
            <a:r>
              <a:rPr lang="tr-TR" b="1" dirty="0" smtClean="0">
                <a:solidFill>
                  <a:srgbClr val="FF0000"/>
                </a:solidFill>
                <a:latin typeface="Comic Sans MS" pitchFamily="66" charset="0"/>
                <a:ea typeface="Times New Roman" pitchFamily="18" charset="0"/>
                <a:cs typeface="Arial" pitchFamily="34" charset="0"/>
              </a:rPr>
              <a:t>RÖNESANSI</a:t>
            </a:r>
            <a:r>
              <a:rPr lang="tr-TR" b="1" dirty="0" smtClean="0">
                <a:solidFill>
                  <a:schemeClr val="bg1"/>
                </a:solidFill>
                <a:latin typeface="Comic Sans MS" pitchFamily="66" charset="0"/>
                <a:ea typeface="Times New Roman" pitchFamily="18" charset="0"/>
                <a:cs typeface="Arial" pitchFamily="34" charset="0"/>
              </a:rPr>
              <a:t> doğurdu.</a:t>
            </a:r>
            <a:endParaRPr lang="tr-TR" sz="1200" b="1" dirty="0">
              <a:solidFill>
                <a:schemeClr val="bg1"/>
              </a:solidFill>
              <a:latin typeface="Comic Sans MS" pitchFamily="66" charset="0"/>
              <a:cs typeface="Arial" pitchFamily="34" charset="0"/>
            </a:endParaRPr>
          </a:p>
        </p:txBody>
      </p:sp>
      <p:sp>
        <p:nvSpPr>
          <p:cNvPr id="12" name="Dolu Çerçeve 11"/>
          <p:cNvSpPr/>
          <p:nvPr/>
        </p:nvSpPr>
        <p:spPr>
          <a:xfrm>
            <a:off x="876301" y="961053"/>
            <a:ext cx="2844799" cy="401216"/>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000" b="1" dirty="0" smtClean="0">
                <a:solidFill>
                  <a:schemeClr val="tx1"/>
                </a:solidFill>
              </a:rPr>
              <a:t>Kültürel Sonuçlar</a:t>
            </a:r>
          </a:p>
          <a:p>
            <a:endParaRPr lang="tr-TR" sz="2000" b="1" dirty="0">
              <a:solidFill>
                <a:schemeClr val="tx1"/>
              </a:solidFill>
            </a:endParaRPr>
          </a:p>
        </p:txBody>
      </p:sp>
      <p:sp>
        <p:nvSpPr>
          <p:cNvPr id="13" name="Dolu Çerçeve 12"/>
          <p:cNvSpPr/>
          <p:nvPr/>
        </p:nvSpPr>
        <p:spPr>
          <a:xfrm>
            <a:off x="876301" y="3050313"/>
            <a:ext cx="2844799" cy="405105"/>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000" b="1" dirty="0" smtClean="0">
                <a:solidFill>
                  <a:schemeClr val="tx1"/>
                </a:solidFill>
              </a:rPr>
              <a:t>Ekonomik Sonuçlar</a:t>
            </a:r>
          </a:p>
          <a:p>
            <a:endParaRPr lang="tr-TR" sz="2000" b="1" dirty="0">
              <a:solidFill>
                <a:schemeClr val="tx1"/>
              </a:solidFill>
            </a:endParaRPr>
          </a:p>
        </p:txBody>
      </p:sp>
      <p:sp>
        <p:nvSpPr>
          <p:cNvPr id="14" name="Metin kutusu 13"/>
          <p:cNvSpPr txBox="1"/>
          <p:nvPr/>
        </p:nvSpPr>
        <p:spPr>
          <a:xfrm>
            <a:off x="908957" y="3571265"/>
            <a:ext cx="10992240" cy="1754326"/>
          </a:xfrm>
          <a:prstGeom prst="rect">
            <a:avLst/>
          </a:prstGeom>
          <a:solidFill>
            <a:schemeClr val="tx1"/>
          </a:solidFill>
          <a:ln w="57150">
            <a:solidFill>
              <a:schemeClr val="bg1"/>
            </a:solidFill>
          </a:ln>
        </p:spPr>
        <p:txBody>
          <a:bodyPr wrap="square" rtlCol="0">
            <a:spAutoFit/>
          </a:bodyPr>
          <a:lstStyle/>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Akdeniz </a:t>
            </a:r>
            <a:r>
              <a:rPr lang="tr-TR" b="1" dirty="0">
                <a:solidFill>
                  <a:schemeClr val="bg1"/>
                </a:solidFill>
                <a:latin typeface="Comic Sans MS" pitchFamily="66" charset="0"/>
                <a:ea typeface="Times New Roman" pitchFamily="18" charset="0"/>
                <a:cs typeface="Arial" pitchFamily="34" charset="0"/>
              </a:rPr>
              <a:t>limanları önemini kaybetti Atlas okyanusu limanları </a:t>
            </a:r>
            <a:r>
              <a:rPr lang="tr-TR" b="1" dirty="0" smtClean="0">
                <a:solidFill>
                  <a:schemeClr val="bg1"/>
                </a:solidFill>
                <a:latin typeface="Comic Sans MS" pitchFamily="66" charset="0"/>
                <a:ea typeface="Times New Roman" pitchFamily="18" charset="0"/>
                <a:cs typeface="Arial" pitchFamily="34" charset="0"/>
              </a:rPr>
              <a:t>                            	      </a:t>
            </a:r>
            <a:r>
              <a:rPr lang="tr-TR" b="1" dirty="0" smtClean="0">
                <a:solidFill>
                  <a:srgbClr val="FF0000"/>
                </a:solidFill>
                <a:latin typeface="Comic Sans MS" pitchFamily="66" charset="0"/>
                <a:ea typeface="Times New Roman" pitchFamily="18" charset="0"/>
                <a:cs typeface="Arial" pitchFamily="34" charset="0"/>
              </a:rPr>
              <a:t>(</a:t>
            </a:r>
            <a:r>
              <a:rPr lang="tr-TR" b="1" dirty="0">
                <a:solidFill>
                  <a:srgbClr val="FF0000"/>
                </a:solidFill>
                <a:latin typeface="Comic Sans MS" pitchFamily="66" charset="0"/>
                <a:ea typeface="Times New Roman" pitchFamily="18" charset="0"/>
                <a:cs typeface="Arial" pitchFamily="34" charset="0"/>
              </a:rPr>
              <a:t>Londra,Bordeux </a:t>
            </a:r>
            <a:r>
              <a:rPr lang="tr-TR" b="1" dirty="0" smtClean="0">
                <a:solidFill>
                  <a:srgbClr val="FF0000"/>
                </a:solidFill>
                <a:latin typeface="Comic Sans MS" pitchFamily="66" charset="0"/>
                <a:ea typeface="Times New Roman" pitchFamily="18" charset="0"/>
                <a:cs typeface="Arial" pitchFamily="34" charset="0"/>
              </a:rPr>
              <a:t>Lizbon)</a:t>
            </a:r>
            <a:r>
              <a:rPr lang="tr-TR" b="1" dirty="0" smtClean="0">
                <a:solidFill>
                  <a:schemeClr val="bg1"/>
                </a:solidFill>
                <a:latin typeface="Comic Sans MS" pitchFamily="66" charset="0"/>
                <a:ea typeface="Times New Roman" pitchFamily="18" charset="0"/>
                <a:cs typeface="Arial" pitchFamily="34" charset="0"/>
              </a:rPr>
              <a:t>limanları </a:t>
            </a:r>
            <a:r>
              <a:rPr lang="tr-TR" b="1" dirty="0">
                <a:solidFill>
                  <a:schemeClr val="bg1"/>
                </a:solidFill>
                <a:latin typeface="Comic Sans MS" pitchFamily="66" charset="0"/>
                <a:ea typeface="Times New Roman" pitchFamily="18" charset="0"/>
                <a:cs typeface="Arial" pitchFamily="34" charset="0"/>
              </a:rPr>
              <a:t>önem kazandı.</a:t>
            </a: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Keşfedilen </a:t>
            </a:r>
            <a:r>
              <a:rPr lang="tr-TR" b="1" dirty="0">
                <a:solidFill>
                  <a:schemeClr val="bg1"/>
                </a:solidFill>
                <a:latin typeface="Comic Sans MS" pitchFamily="66" charset="0"/>
                <a:ea typeface="Times New Roman" pitchFamily="18" charset="0"/>
                <a:cs typeface="Arial" pitchFamily="34" charset="0"/>
              </a:rPr>
              <a:t>yerlerden getirilen altın, gümüş ile Burjuva sınıfı güçlenerek Asillerin ellerindeki toprakları satın aldılar bunun sonucunda Aristokratlar fakirleşip servet </a:t>
            </a:r>
            <a:r>
              <a:rPr lang="tr-TR" b="1" dirty="0" smtClean="0">
                <a:solidFill>
                  <a:schemeClr val="bg1"/>
                </a:solidFill>
                <a:latin typeface="Comic Sans MS" pitchFamily="66" charset="0"/>
                <a:ea typeface="Times New Roman" pitchFamily="18" charset="0"/>
                <a:cs typeface="Arial" pitchFamily="34" charset="0"/>
              </a:rPr>
              <a:t>kaybettiler.</a:t>
            </a:r>
            <a:endParaRPr lang="tr-TR" sz="1200" b="1" dirty="0">
              <a:solidFill>
                <a:schemeClr val="bg1"/>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Ticaret </a:t>
            </a:r>
            <a:r>
              <a:rPr lang="tr-TR" b="1" dirty="0">
                <a:solidFill>
                  <a:schemeClr val="bg1"/>
                </a:solidFill>
                <a:latin typeface="Comic Sans MS" pitchFamily="66" charset="0"/>
                <a:ea typeface="Times New Roman" pitchFamily="18" charset="0"/>
                <a:cs typeface="Arial" pitchFamily="34" charset="0"/>
              </a:rPr>
              <a:t>yolları değişti </a:t>
            </a:r>
            <a:r>
              <a:rPr lang="tr-TR" b="1" dirty="0">
                <a:solidFill>
                  <a:srgbClr val="FF0000"/>
                </a:solidFill>
                <a:latin typeface="Comic Sans MS" pitchFamily="66" charset="0"/>
                <a:ea typeface="Times New Roman" pitchFamily="18" charset="0"/>
                <a:cs typeface="Arial" pitchFamily="34" charset="0"/>
              </a:rPr>
              <a:t>BAHARAT-İPEK</a:t>
            </a:r>
            <a:r>
              <a:rPr lang="tr-TR" b="1" dirty="0">
                <a:solidFill>
                  <a:schemeClr val="bg1"/>
                </a:solidFill>
                <a:latin typeface="Comic Sans MS" pitchFamily="66" charset="0"/>
                <a:ea typeface="Times New Roman" pitchFamily="18" charset="0"/>
                <a:cs typeface="Arial" pitchFamily="34" charset="0"/>
              </a:rPr>
              <a:t> yolları önemini kaybettiği için İslam dünyası </a:t>
            </a:r>
            <a:r>
              <a:rPr lang="tr-TR" b="1" dirty="0" smtClean="0">
                <a:solidFill>
                  <a:schemeClr val="bg1"/>
                </a:solidFill>
                <a:latin typeface="Comic Sans MS" pitchFamily="66" charset="0"/>
                <a:ea typeface="Times New Roman" pitchFamily="18" charset="0"/>
                <a:cs typeface="Arial" pitchFamily="34" charset="0"/>
              </a:rPr>
              <a:t>yoksullaştı.  </a:t>
            </a:r>
            <a:endParaRPr lang="tr-TR" sz="1200" b="1" dirty="0">
              <a:solidFill>
                <a:schemeClr val="bg1"/>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Köle </a:t>
            </a:r>
            <a:r>
              <a:rPr lang="tr-TR" b="1" dirty="0">
                <a:solidFill>
                  <a:schemeClr val="bg1"/>
                </a:solidFill>
                <a:latin typeface="Comic Sans MS" pitchFamily="66" charset="0"/>
                <a:ea typeface="Times New Roman" pitchFamily="18" charset="0"/>
                <a:cs typeface="Arial" pitchFamily="34" charset="0"/>
              </a:rPr>
              <a:t>ticareti ve kolonicilik arttı.</a:t>
            </a:r>
            <a:endParaRPr lang="tr-TR" sz="1200" b="1" dirty="0">
              <a:solidFill>
                <a:schemeClr val="bg1"/>
              </a:solidFill>
              <a:latin typeface="Comic Sans MS" pitchFamily="66" charset="0"/>
              <a:cs typeface="Arial" pitchFamily="34" charset="0"/>
            </a:endParaRPr>
          </a:p>
        </p:txBody>
      </p:sp>
      <p:sp>
        <p:nvSpPr>
          <p:cNvPr id="15" name="Dolu Çerçeve 14"/>
          <p:cNvSpPr/>
          <p:nvPr/>
        </p:nvSpPr>
        <p:spPr>
          <a:xfrm>
            <a:off x="876301" y="5423399"/>
            <a:ext cx="2844799" cy="405105"/>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Siyasal Sonuçlar</a:t>
            </a:r>
            <a:endParaRPr lang="tr-TR" sz="2000" b="1" dirty="0">
              <a:solidFill>
                <a:schemeClr val="tx1"/>
              </a:solidFill>
            </a:endParaRPr>
          </a:p>
        </p:txBody>
      </p:sp>
      <p:sp>
        <p:nvSpPr>
          <p:cNvPr id="16" name="Metin kutusu 15"/>
          <p:cNvSpPr txBox="1"/>
          <p:nvPr/>
        </p:nvSpPr>
        <p:spPr>
          <a:xfrm>
            <a:off x="908957" y="5927502"/>
            <a:ext cx="11057552" cy="646331"/>
          </a:xfrm>
          <a:prstGeom prst="rect">
            <a:avLst/>
          </a:prstGeom>
          <a:solidFill>
            <a:schemeClr val="tx1"/>
          </a:solidFill>
          <a:ln w="57150">
            <a:solidFill>
              <a:schemeClr val="bg1"/>
            </a:solidFill>
          </a:ln>
        </p:spPr>
        <p:txBody>
          <a:bodyPr wrap="square" rtlCol="0">
            <a:spAutoFit/>
          </a:bodyPr>
          <a:lstStyle/>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t>
            </a:r>
            <a:r>
              <a:rPr lang="tr-TR" b="1" dirty="0" smtClean="0">
                <a:solidFill>
                  <a:schemeClr val="bg1"/>
                </a:solidFill>
                <a:latin typeface="Comic Sans MS" pitchFamily="66" charset="0"/>
                <a:ea typeface="Times New Roman" pitchFamily="18" charset="0"/>
                <a:cs typeface="Arial" pitchFamily="34" charset="0"/>
              </a:rPr>
              <a:t>Büyük </a:t>
            </a:r>
            <a:r>
              <a:rPr lang="tr-TR" b="1" dirty="0">
                <a:solidFill>
                  <a:schemeClr val="bg1"/>
                </a:solidFill>
                <a:latin typeface="Comic Sans MS" pitchFamily="66" charset="0"/>
                <a:ea typeface="Times New Roman" pitchFamily="18" charset="0"/>
                <a:cs typeface="Arial" pitchFamily="34" charset="0"/>
              </a:rPr>
              <a:t>sömürge imparatorlukları kuruldu</a:t>
            </a:r>
            <a:r>
              <a:rPr lang="tr-TR" b="1" dirty="0" smtClean="0">
                <a:solidFill>
                  <a:srgbClr val="FF0000"/>
                </a:solidFill>
                <a:latin typeface="Comic Sans MS" pitchFamily="66" charset="0"/>
                <a:ea typeface="Times New Roman" pitchFamily="18" charset="0"/>
                <a:cs typeface="Arial" pitchFamily="34" charset="0"/>
              </a:rPr>
              <a:t>.(</a:t>
            </a:r>
            <a:r>
              <a:rPr lang="tr-TR" b="1" dirty="0">
                <a:solidFill>
                  <a:srgbClr val="FF0000"/>
                </a:solidFill>
                <a:latin typeface="Comic Sans MS" pitchFamily="66" charset="0"/>
                <a:ea typeface="Times New Roman" pitchFamily="18" charset="0"/>
                <a:cs typeface="Arial" pitchFamily="34" charset="0"/>
              </a:rPr>
              <a:t>PORTEKİZ-İSPANYOL-FRANSIZ-İNGİLİZ)</a:t>
            </a:r>
            <a:endParaRPr lang="tr-TR" b="1" dirty="0">
              <a:solidFill>
                <a:srgbClr val="FF0000"/>
              </a:solidFill>
              <a:latin typeface="Comic Sans MS" pitchFamily="66" charset="0"/>
              <a:cs typeface="Arial" pitchFamily="34" charset="0"/>
            </a:endParaRPr>
          </a:p>
          <a:p>
            <a:pPr lvl="0"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-Keşfedilen yerlere </a:t>
            </a:r>
            <a:r>
              <a:rPr lang="tr-TR" b="1" dirty="0">
                <a:solidFill>
                  <a:schemeClr val="bg1"/>
                </a:solidFill>
                <a:latin typeface="Comic Sans MS" pitchFamily="66" charset="0"/>
                <a:ea typeface="Times New Roman" pitchFamily="18" charset="0"/>
                <a:cs typeface="Arial" pitchFamily="34" charset="0"/>
              </a:rPr>
              <a:t>büyük göçler başladı Avrupa’nın etnik yapısı değişti.</a:t>
            </a:r>
            <a:endParaRPr lang="tr-TR" sz="44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717175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b.Rönesans</a:t>
            </a:r>
          </a:p>
          <a:p>
            <a:endParaRPr lang="tr-TR" sz="2400" b="1" dirty="0">
              <a:solidFill>
                <a:schemeClr val="tx1"/>
              </a:solidFill>
            </a:endParaRPr>
          </a:p>
        </p:txBody>
      </p:sp>
      <p:sp>
        <p:nvSpPr>
          <p:cNvPr id="27" name="Metin kutusu 26"/>
          <p:cNvSpPr txBox="1"/>
          <p:nvPr/>
        </p:nvSpPr>
        <p:spPr>
          <a:xfrm>
            <a:off x="876301" y="927454"/>
            <a:ext cx="10665666" cy="3693319"/>
          </a:xfrm>
          <a:prstGeom prst="rect">
            <a:avLst/>
          </a:prstGeom>
          <a:solidFill>
            <a:schemeClr val="tx1"/>
          </a:solidFill>
          <a:ln w="57150">
            <a:solidFill>
              <a:schemeClr val="bg1"/>
            </a:solidFill>
          </a:ln>
        </p:spPr>
        <p:txBody>
          <a:bodyPr wrap="square" rtlCol="0">
            <a:spAutoFit/>
          </a:bodyPr>
          <a:lstStyle/>
          <a:p>
            <a:pPr lvl="0" indent="92075"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-Önce </a:t>
            </a:r>
            <a:r>
              <a:rPr lang="tr-TR" b="1" dirty="0">
                <a:solidFill>
                  <a:srgbClr val="FF0000"/>
                </a:solidFill>
                <a:latin typeface="Comic Sans MS" pitchFamily="66" charset="0"/>
                <a:ea typeface="Times New Roman" pitchFamily="18" charset="0"/>
                <a:cs typeface="Arial" pitchFamily="34" charset="0"/>
              </a:rPr>
              <a:t>İtalya'da </a:t>
            </a:r>
            <a:r>
              <a:rPr lang="tr-TR" b="1" dirty="0">
                <a:solidFill>
                  <a:schemeClr val="bg1"/>
                </a:solidFill>
                <a:latin typeface="Comic Sans MS" pitchFamily="66" charset="0"/>
                <a:ea typeface="Times New Roman" pitchFamily="18" charset="0"/>
                <a:cs typeface="Arial" pitchFamily="34" charset="0"/>
              </a:rPr>
              <a:t>başlayan sonra diğer Avrupa ülkelerinde görülen</a:t>
            </a: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a:t>
            </a:r>
            <a:r>
              <a:rPr lang="tr-TR" b="1" dirty="0">
                <a:solidFill>
                  <a:srgbClr val="FF0000"/>
                </a:solidFill>
                <a:latin typeface="Comic Sans MS" pitchFamily="66" charset="0"/>
                <a:ea typeface="Times New Roman" pitchFamily="18" charset="0"/>
                <a:cs typeface="Arial" pitchFamily="34" charset="0"/>
              </a:rPr>
              <a:t>Edebiyat, Güzel sanatlar, Bilim ve Kültürel </a:t>
            </a:r>
            <a:r>
              <a:rPr lang="tr-TR" b="1" dirty="0">
                <a:solidFill>
                  <a:schemeClr val="bg1"/>
                </a:solidFill>
                <a:latin typeface="Comic Sans MS" pitchFamily="66" charset="0"/>
                <a:ea typeface="Times New Roman" pitchFamily="18" charset="0"/>
                <a:cs typeface="Arial" pitchFamily="34" charset="0"/>
              </a:rPr>
              <a:t>alandaki gelişmeler RÖNESANS denir kelime anlamı özüne dönüş ve yeniden doğuştur.</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endParaRPr lang="tr-TR" b="1" dirty="0">
              <a:solidFill>
                <a:schemeClr val="bg1"/>
              </a:solidFill>
              <a:latin typeface="Comic Sans MS" pitchFamily="66" charset="0"/>
              <a:ea typeface="Times New Roman" pitchFamily="18" charset="0"/>
              <a:cs typeface="Arial" pitchFamily="34" charset="0"/>
            </a:endParaRPr>
          </a:p>
          <a:p>
            <a:pPr lvl="0"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SEBEPLER:</a:t>
            </a:r>
            <a:endParaRPr lang="tr-TR" b="1" dirty="0">
              <a:solidFill>
                <a:srgbClr val="FF0000"/>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*Matbaanın icadı, kâğıdın bol ve ucuza mal edilmesi yeni düşüncelerin yayılmasını </a:t>
            </a:r>
            <a:r>
              <a:rPr lang="tr-TR" b="1" dirty="0" smtClean="0">
                <a:solidFill>
                  <a:schemeClr val="bg1"/>
                </a:solidFill>
                <a:latin typeface="Comic Sans MS" pitchFamily="66" charset="0"/>
                <a:ea typeface="Times New Roman" pitchFamily="18" charset="0"/>
                <a:cs typeface="Arial" pitchFamily="34" charset="0"/>
              </a:rPr>
              <a:t>kolaylaştırmıştı.</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*İstanbul un fethi sırasında İtalya'ya kaçan Yunanlı sanat ve bilim adamları Yunancayı ve ilk çağ yunan eserlerini Avrupa’ya tanıtmaları.</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*Coğrafi keşifler sonunda sanattan zevk alan bir sınıfın </a:t>
            </a:r>
            <a:r>
              <a:rPr lang="tr-TR" b="1" dirty="0">
                <a:solidFill>
                  <a:srgbClr val="FF0000"/>
                </a:solidFill>
                <a:latin typeface="Comic Sans MS" pitchFamily="66" charset="0"/>
                <a:ea typeface="Times New Roman" pitchFamily="18" charset="0"/>
                <a:cs typeface="Arial" pitchFamily="34" charset="0"/>
              </a:rPr>
              <a:t>(MESEN) </a:t>
            </a:r>
            <a:r>
              <a:rPr lang="tr-TR" b="1" dirty="0">
                <a:solidFill>
                  <a:schemeClr val="bg1"/>
                </a:solidFill>
                <a:latin typeface="Comic Sans MS" pitchFamily="66" charset="0"/>
                <a:ea typeface="Times New Roman" pitchFamily="18" charset="0"/>
                <a:cs typeface="Arial" pitchFamily="34" charset="0"/>
              </a:rPr>
              <a:t>meydana gelmesi ve sanatçıları bilim adamlarını korumaları.</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*İslam medeniyetinin (Endülüs Emevilerinin  İspanyada kurulmuştu)etkisi</a:t>
            </a:r>
            <a:endParaRPr lang="tr-TR" b="1" dirty="0">
              <a:solidFill>
                <a:schemeClr val="bg1"/>
              </a:solidFill>
              <a:latin typeface="Comic Sans MS" pitchFamily="66" charset="0"/>
              <a:cs typeface="Arial" pitchFamily="34" charset="0"/>
            </a:endParaRPr>
          </a:p>
          <a:p>
            <a:pPr lvl="0" indent="449263"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	*Eski Yunan-Roma eserlerinin incelenerek daha iyilerinin yapılması</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45905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b.Rönesans</a:t>
            </a:r>
          </a:p>
          <a:p>
            <a:endParaRPr lang="tr-TR" sz="2400" b="1" dirty="0">
              <a:solidFill>
                <a:schemeClr val="tx1"/>
              </a:solidFill>
            </a:endParaRPr>
          </a:p>
        </p:txBody>
      </p:sp>
      <p:sp>
        <p:nvSpPr>
          <p:cNvPr id="6" name="Dolu Çerçeve 5"/>
          <p:cNvSpPr/>
          <p:nvPr/>
        </p:nvSpPr>
        <p:spPr>
          <a:xfrm>
            <a:off x="876301" y="969586"/>
            <a:ext cx="4386165" cy="448667"/>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Neden Önce İtalya'da Başladı?</a:t>
            </a:r>
          </a:p>
        </p:txBody>
      </p:sp>
      <p:sp>
        <p:nvSpPr>
          <p:cNvPr id="7" name="5 Başlık"/>
          <p:cNvSpPr txBox="1">
            <a:spLocks/>
          </p:cNvSpPr>
          <p:nvPr/>
        </p:nvSpPr>
        <p:spPr>
          <a:xfrm>
            <a:off x="876301" y="1770328"/>
            <a:ext cx="10873739" cy="66496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 </a:t>
            </a:r>
            <a:r>
              <a:rPr lang="tr-TR" b="1" dirty="0" smtClean="0">
                <a:solidFill>
                  <a:srgbClr val="FF0000"/>
                </a:solidFill>
                <a:latin typeface="Comic Sans MS" pitchFamily="66" charset="0"/>
                <a:ea typeface="Times New Roman" pitchFamily="18" charset="0"/>
                <a:cs typeface="Comic Sans MS" pitchFamily="66" charset="0"/>
              </a:rPr>
              <a:t>-Coğrafi Konumu: </a:t>
            </a:r>
            <a:r>
              <a:rPr lang="tr-TR" b="1" dirty="0" smtClean="0">
                <a:solidFill>
                  <a:schemeClr val="bg1"/>
                </a:solidFill>
                <a:latin typeface="Comic Sans MS" pitchFamily="66" charset="0"/>
                <a:ea typeface="Times New Roman" pitchFamily="18" charset="0"/>
                <a:cs typeface="Comic Sans MS" pitchFamily="66" charset="0"/>
              </a:rPr>
              <a:t>İtalya Akdeniz'in ortasındaki konumuyla İslam, Hristiyan ve Yunan uygarlıklarının etkisinde kalmıştır.</a:t>
            </a:r>
            <a:endParaRPr lang="tr-TR" sz="1200" b="1" dirty="0">
              <a:solidFill>
                <a:schemeClr val="bg1"/>
              </a:solidFill>
              <a:latin typeface="Comic Sans MS" pitchFamily="66" charset="0"/>
              <a:cs typeface="Arial" pitchFamily="34" charset="0"/>
            </a:endParaRPr>
          </a:p>
        </p:txBody>
      </p:sp>
      <p:sp>
        <p:nvSpPr>
          <p:cNvPr id="8" name="5 Başlık"/>
          <p:cNvSpPr txBox="1">
            <a:spLocks/>
          </p:cNvSpPr>
          <p:nvPr/>
        </p:nvSpPr>
        <p:spPr>
          <a:xfrm>
            <a:off x="876301" y="2610705"/>
            <a:ext cx="10873739" cy="66496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 </a:t>
            </a:r>
            <a:r>
              <a:rPr lang="tr-TR" b="1" dirty="0" smtClean="0">
                <a:solidFill>
                  <a:srgbClr val="FF0000"/>
                </a:solidFill>
                <a:latin typeface="Comic Sans MS" pitchFamily="66" charset="0"/>
                <a:ea typeface="Times New Roman" pitchFamily="18" charset="0"/>
                <a:cs typeface="Comic Sans MS" pitchFamily="66" charset="0"/>
              </a:rPr>
              <a:t>-Ekonomik Durumu: </a:t>
            </a:r>
            <a:r>
              <a:rPr lang="tr-TR" b="1" dirty="0" smtClean="0">
                <a:solidFill>
                  <a:schemeClr val="bg1"/>
                </a:solidFill>
                <a:latin typeface="Comic Sans MS" pitchFamily="66" charset="0"/>
                <a:ea typeface="Times New Roman" pitchFamily="18" charset="0"/>
                <a:cs typeface="Comic Sans MS" pitchFamily="66" charset="0"/>
              </a:rPr>
              <a:t>İtalyan şehir devletleri Akdeniz ticaretine hakim olmaları sayesinde oldukça zenginleşmişlerdi.</a:t>
            </a:r>
            <a:endParaRPr lang="tr-TR" sz="1200" b="1" dirty="0">
              <a:solidFill>
                <a:schemeClr val="bg1"/>
              </a:solidFill>
              <a:latin typeface="Comic Sans MS" pitchFamily="66" charset="0"/>
              <a:cs typeface="Arial" pitchFamily="34" charset="0"/>
            </a:endParaRPr>
          </a:p>
        </p:txBody>
      </p:sp>
      <p:sp>
        <p:nvSpPr>
          <p:cNvPr id="9" name="5 Başlık"/>
          <p:cNvSpPr txBox="1">
            <a:spLocks/>
          </p:cNvSpPr>
          <p:nvPr/>
        </p:nvSpPr>
        <p:spPr>
          <a:xfrm>
            <a:off x="876300" y="3493984"/>
            <a:ext cx="7791839" cy="45859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rgbClr val="FF0000"/>
                </a:solidFill>
                <a:latin typeface="Comic Sans MS" pitchFamily="66" charset="0"/>
                <a:ea typeface="Times New Roman" pitchFamily="18" charset="0"/>
                <a:cs typeface="Comic Sans MS" pitchFamily="66" charset="0"/>
              </a:rPr>
              <a:t> -Tarihsel Konumu: </a:t>
            </a:r>
            <a:r>
              <a:rPr lang="tr-TR" b="1" dirty="0" smtClean="0">
                <a:solidFill>
                  <a:schemeClr val="bg1"/>
                </a:solidFill>
                <a:latin typeface="Comic Sans MS" pitchFamily="66" charset="0"/>
                <a:ea typeface="Times New Roman" pitchFamily="18" charset="0"/>
                <a:cs typeface="Comic Sans MS" pitchFamily="66" charset="0"/>
              </a:rPr>
              <a:t>İtalya Roma uygarlığının merkezinde bulunması.</a:t>
            </a:r>
            <a:endParaRPr lang="tr-TR" sz="1200" b="1" dirty="0">
              <a:solidFill>
                <a:schemeClr val="bg1"/>
              </a:solidFill>
              <a:latin typeface="Comic Sans MS" pitchFamily="66" charset="0"/>
              <a:cs typeface="Arial" pitchFamily="34" charset="0"/>
            </a:endParaRPr>
          </a:p>
        </p:txBody>
      </p:sp>
      <p:sp>
        <p:nvSpPr>
          <p:cNvPr id="12" name="5 Başlık"/>
          <p:cNvSpPr txBox="1">
            <a:spLocks/>
          </p:cNvSpPr>
          <p:nvPr/>
        </p:nvSpPr>
        <p:spPr>
          <a:xfrm>
            <a:off x="876299" y="4159587"/>
            <a:ext cx="10873739" cy="449735"/>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 </a:t>
            </a:r>
            <a:r>
              <a:rPr lang="tr-TR" b="1" dirty="0" smtClean="0">
                <a:solidFill>
                  <a:srgbClr val="FF0000"/>
                </a:solidFill>
                <a:latin typeface="Comic Sans MS" pitchFamily="66" charset="0"/>
                <a:ea typeface="Times New Roman" pitchFamily="18" charset="0"/>
                <a:cs typeface="Comic Sans MS" pitchFamily="66" charset="0"/>
              </a:rPr>
              <a:t>-Siyasal Konumu: </a:t>
            </a:r>
            <a:r>
              <a:rPr lang="tr-TR" b="1" dirty="0" smtClean="0">
                <a:solidFill>
                  <a:schemeClr val="bg1"/>
                </a:solidFill>
                <a:latin typeface="Comic Sans MS" pitchFamily="66" charset="0"/>
                <a:ea typeface="Times New Roman" pitchFamily="18" charset="0"/>
                <a:cs typeface="Comic Sans MS" pitchFamily="66" charset="0"/>
              </a:rPr>
              <a:t>İtalyan şehir devletleri genelde özgür düşünce ortamının olduğu yerlerdir.</a:t>
            </a:r>
            <a:endParaRPr lang="tr-TR" sz="1200" b="1" dirty="0">
              <a:solidFill>
                <a:schemeClr val="bg1"/>
              </a:solidFill>
              <a:latin typeface="Comic Sans MS" pitchFamily="66" charset="0"/>
              <a:cs typeface="Arial" pitchFamily="34" charset="0"/>
            </a:endParaRPr>
          </a:p>
        </p:txBody>
      </p:sp>
      <p:sp>
        <p:nvSpPr>
          <p:cNvPr id="13" name="5 Başlık"/>
          <p:cNvSpPr txBox="1">
            <a:spLocks/>
          </p:cNvSpPr>
          <p:nvPr/>
        </p:nvSpPr>
        <p:spPr>
          <a:xfrm>
            <a:off x="876301" y="4832560"/>
            <a:ext cx="7875816" cy="45859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 </a:t>
            </a:r>
            <a:r>
              <a:rPr lang="tr-TR" b="1" dirty="0" smtClean="0">
                <a:solidFill>
                  <a:srgbClr val="FF0000"/>
                </a:solidFill>
                <a:latin typeface="Comic Sans MS" pitchFamily="66" charset="0"/>
                <a:ea typeface="Times New Roman" pitchFamily="18" charset="0"/>
                <a:cs typeface="Comic Sans MS" pitchFamily="66" charset="0"/>
              </a:rPr>
              <a:t>-Dini Konumu: </a:t>
            </a:r>
            <a:r>
              <a:rPr lang="tr-TR" b="1" dirty="0" smtClean="0">
                <a:solidFill>
                  <a:schemeClr val="bg1"/>
                </a:solidFill>
                <a:latin typeface="Comic Sans MS" pitchFamily="66" charset="0"/>
                <a:ea typeface="Times New Roman" pitchFamily="18" charset="0"/>
                <a:cs typeface="Comic Sans MS" pitchFamily="66" charset="0"/>
              </a:rPr>
              <a:t>Katolik kilisesinin Başkenti Roma şehri İtalya'dadır.</a:t>
            </a:r>
            <a:endParaRPr lang="tr-TR" sz="1200"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744450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b.Rönesans</a:t>
            </a:r>
          </a:p>
          <a:p>
            <a:endParaRPr lang="tr-TR" sz="2400" b="1" dirty="0">
              <a:solidFill>
                <a:schemeClr val="tx1"/>
              </a:solidFill>
            </a:endParaRPr>
          </a:p>
        </p:txBody>
      </p:sp>
      <p:sp>
        <p:nvSpPr>
          <p:cNvPr id="6" name="Dolu Çerçeve 5"/>
          <p:cNvSpPr/>
          <p:nvPr/>
        </p:nvSpPr>
        <p:spPr>
          <a:xfrm>
            <a:off x="876301" y="969586"/>
            <a:ext cx="2604017" cy="448667"/>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İtalyan Rönesansçılar</a:t>
            </a:r>
          </a:p>
        </p:txBody>
      </p:sp>
      <p:pic>
        <p:nvPicPr>
          <p:cNvPr id="15" name="Picture 2" descr="C:\Users\Yusuf Kerem DUMAN\Desktop\tmnt-2014-6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5219" y="2147927"/>
            <a:ext cx="6274642" cy="2614982"/>
          </a:xfrm>
          <a:prstGeom prst="rect">
            <a:avLst/>
          </a:prstGeom>
          <a:noFill/>
          <a:extLst>
            <a:ext uri="{909E8E84-426E-40DD-AFC4-6F175D3DCCD1}">
              <a14:hiddenFill xmlns:a14="http://schemas.microsoft.com/office/drawing/2010/main">
                <a:solidFill>
                  <a:srgbClr val="FFFFFF"/>
                </a:solidFill>
              </a14:hiddenFill>
            </a:ext>
          </a:extLst>
        </p:spPr>
      </p:pic>
      <p:sp>
        <p:nvSpPr>
          <p:cNvPr id="16" name="Dolu Çerçeve 15"/>
          <p:cNvSpPr/>
          <p:nvPr/>
        </p:nvSpPr>
        <p:spPr>
          <a:xfrm>
            <a:off x="876300" y="1570653"/>
            <a:ext cx="2286778"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Leonardo Da Vinci</a:t>
            </a:r>
          </a:p>
        </p:txBody>
      </p:sp>
      <p:sp>
        <p:nvSpPr>
          <p:cNvPr id="17" name="Dolu Çerçeve 16"/>
          <p:cNvSpPr/>
          <p:nvPr/>
        </p:nvSpPr>
        <p:spPr>
          <a:xfrm>
            <a:off x="3240056" y="1570653"/>
            <a:ext cx="1143389"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Rafael</a:t>
            </a:r>
          </a:p>
        </p:txBody>
      </p:sp>
      <p:sp>
        <p:nvSpPr>
          <p:cNvPr id="18" name="Dolu Çerçeve 17"/>
          <p:cNvSpPr/>
          <p:nvPr/>
        </p:nvSpPr>
        <p:spPr>
          <a:xfrm>
            <a:off x="4535845" y="1570653"/>
            <a:ext cx="1800808"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Michelangelo</a:t>
            </a:r>
          </a:p>
        </p:txBody>
      </p:sp>
      <p:sp>
        <p:nvSpPr>
          <p:cNvPr id="19" name="Dolu Çerçeve 18"/>
          <p:cNvSpPr/>
          <p:nvPr/>
        </p:nvSpPr>
        <p:spPr>
          <a:xfrm>
            <a:off x="6489053" y="1570653"/>
            <a:ext cx="1800808"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Donotello</a:t>
            </a:r>
          </a:p>
        </p:txBody>
      </p:sp>
      <p:sp>
        <p:nvSpPr>
          <p:cNvPr id="20" name="Dolu Çerçeve 19"/>
          <p:cNvSpPr/>
          <p:nvPr/>
        </p:nvSpPr>
        <p:spPr>
          <a:xfrm>
            <a:off x="876301" y="4831039"/>
            <a:ext cx="2604017" cy="448667"/>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Fransız Rönesansçılar</a:t>
            </a:r>
          </a:p>
        </p:txBody>
      </p:sp>
      <p:sp>
        <p:nvSpPr>
          <p:cNvPr id="21" name="Dolu Çerçeve 20"/>
          <p:cNvSpPr/>
          <p:nvPr/>
        </p:nvSpPr>
        <p:spPr>
          <a:xfrm>
            <a:off x="3613280" y="4853209"/>
            <a:ext cx="1359936"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Monteyn</a:t>
            </a:r>
          </a:p>
        </p:txBody>
      </p:sp>
      <p:sp>
        <p:nvSpPr>
          <p:cNvPr id="22" name="Dolu Çerçeve 21"/>
          <p:cNvSpPr/>
          <p:nvPr/>
        </p:nvSpPr>
        <p:spPr>
          <a:xfrm>
            <a:off x="5152540" y="4853209"/>
            <a:ext cx="1359936"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Pier Lesko</a:t>
            </a:r>
          </a:p>
        </p:txBody>
      </p:sp>
      <p:sp>
        <p:nvSpPr>
          <p:cNvPr id="23" name="Dolu Çerçeve 22"/>
          <p:cNvSpPr/>
          <p:nvPr/>
        </p:nvSpPr>
        <p:spPr>
          <a:xfrm>
            <a:off x="6709489" y="4845169"/>
            <a:ext cx="1359936"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Gişarden</a:t>
            </a:r>
          </a:p>
        </p:txBody>
      </p:sp>
      <p:sp>
        <p:nvSpPr>
          <p:cNvPr id="24" name="Dolu Çerçeve 23"/>
          <p:cNvSpPr/>
          <p:nvPr/>
        </p:nvSpPr>
        <p:spPr>
          <a:xfrm>
            <a:off x="876301" y="5405006"/>
            <a:ext cx="2604017" cy="448667"/>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İngiliz Rönesansçılar</a:t>
            </a:r>
          </a:p>
        </p:txBody>
      </p:sp>
      <p:sp>
        <p:nvSpPr>
          <p:cNvPr id="25" name="Dolu Çerçeve 24"/>
          <p:cNvSpPr/>
          <p:nvPr/>
        </p:nvSpPr>
        <p:spPr>
          <a:xfrm>
            <a:off x="3613280" y="5405005"/>
            <a:ext cx="1798476"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Shakespeare</a:t>
            </a:r>
          </a:p>
        </p:txBody>
      </p:sp>
      <p:sp>
        <p:nvSpPr>
          <p:cNvPr id="26" name="Dolu Çerçeve 25"/>
          <p:cNvSpPr/>
          <p:nvPr/>
        </p:nvSpPr>
        <p:spPr>
          <a:xfrm>
            <a:off x="876301" y="6006073"/>
            <a:ext cx="3005234" cy="448667"/>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İspanyol Rönesansçılar</a:t>
            </a:r>
          </a:p>
        </p:txBody>
      </p:sp>
      <p:sp>
        <p:nvSpPr>
          <p:cNvPr id="27" name="Dolu Çerçeve 26"/>
          <p:cNvSpPr/>
          <p:nvPr/>
        </p:nvSpPr>
        <p:spPr>
          <a:xfrm>
            <a:off x="4034032" y="6006072"/>
            <a:ext cx="1798476" cy="448667"/>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b="1" dirty="0" smtClean="0">
                <a:solidFill>
                  <a:schemeClr val="tx1"/>
                </a:solidFill>
              </a:rPr>
              <a:t> Cervantes</a:t>
            </a:r>
          </a:p>
        </p:txBody>
      </p:sp>
    </p:spTree>
    <p:extLst>
      <p:ext uri="{BB962C8B-B14F-4D97-AF65-F5344CB8AC3E}">
        <p14:creationId xmlns:p14="http://schemas.microsoft.com/office/powerpoint/2010/main" val="785453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11" name="Dolu Çerçeve 10"/>
          <p:cNvSpPr/>
          <p:nvPr/>
        </p:nvSpPr>
        <p:spPr>
          <a:xfrm>
            <a:off x="876301" y="295978"/>
            <a:ext cx="284479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b.Rönesans</a:t>
            </a:r>
          </a:p>
          <a:p>
            <a:endParaRPr lang="tr-TR" sz="2400" b="1" dirty="0">
              <a:solidFill>
                <a:schemeClr val="tx1"/>
              </a:solidFill>
            </a:endParaRPr>
          </a:p>
        </p:txBody>
      </p:sp>
      <p:sp>
        <p:nvSpPr>
          <p:cNvPr id="6" name="Dolu Çerçeve 5"/>
          <p:cNvSpPr/>
          <p:nvPr/>
        </p:nvSpPr>
        <p:spPr>
          <a:xfrm>
            <a:off x="876301" y="969586"/>
            <a:ext cx="1422399" cy="448667"/>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Sonuçları</a:t>
            </a:r>
          </a:p>
        </p:txBody>
      </p:sp>
      <p:sp>
        <p:nvSpPr>
          <p:cNvPr id="7" name="5 Başlık"/>
          <p:cNvSpPr txBox="1">
            <a:spLocks/>
          </p:cNvSpPr>
          <p:nvPr/>
        </p:nvSpPr>
        <p:spPr>
          <a:xfrm>
            <a:off x="876301" y="1628814"/>
            <a:ext cx="10873739" cy="1919930"/>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-Bilimsel düşünce gelişerek kilisenin öğretileri sorgulanmaya başlanmıştır. Bunun sonucunda Reform hareketleri başlayacaktır.</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-Skolastik düşünce yıkıldı. Yerine Deney,gözlem,inceleme,akıla dayalı </a:t>
            </a:r>
            <a:r>
              <a:rPr lang="tr-TR" b="1" dirty="0" smtClean="0">
                <a:solidFill>
                  <a:srgbClr val="FF0000"/>
                </a:solidFill>
                <a:latin typeface="Comic Sans MS" pitchFamily="66" charset="0"/>
                <a:cs typeface="Arial" pitchFamily="34" charset="0"/>
              </a:rPr>
              <a:t>Pozitif Düşünce </a:t>
            </a:r>
            <a:r>
              <a:rPr lang="tr-TR" b="1" dirty="0" smtClean="0">
                <a:solidFill>
                  <a:schemeClr val="bg1"/>
                </a:solidFill>
                <a:latin typeface="Comic Sans MS" pitchFamily="66" charset="0"/>
                <a:cs typeface="Arial" pitchFamily="34" charset="0"/>
              </a:rPr>
              <a:t>gelişti.</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-Pozitif bilimsel düşüncenin gelişmesi Avrupa'da birçok </a:t>
            </a:r>
            <a:r>
              <a:rPr lang="tr-TR" b="1" dirty="0" smtClean="0">
                <a:solidFill>
                  <a:srgbClr val="FF0000"/>
                </a:solidFill>
                <a:latin typeface="Comic Sans MS" pitchFamily="66" charset="0"/>
                <a:cs typeface="Arial" pitchFamily="34" charset="0"/>
              </a:rPr>
              <a:t>teknik ve bilimsel icadın </a:t>
            </a:r>
            <a:r>
              <a:rPr lang="tr-TR" b="1" dirty="0" smtClean="0">
                <a:solidFill>
                  <a:schemeClr val="bg1"/>
                </a:solidFill>
                <a:latin typeface="Comic Sans MS" pitchFamily="66" charset="0"/>
                <a:cs typeface="Arial" pitchFamily="34" charset="0"/>
              </a:rPr>
              <a:t>ortaya çıkmasına yol açtı.</a:t>
            </a:r>
          </a:p>
          <a:p>
            <a:pPr lvl="0" eaLnBrk="0" fontAlgn="base" hangingPunct="0">
              <a:spcBef>
                <a:spcPct val="0"/>
              </a:spcBef>
              <a:spcAft>
                <a:spcPct val="0"/>
              </a:spcAft>
            </a:pPr>
            <a:r>
              <a:rPr lang="tr-TR" b="1" dirty="0" smtClean="0">
                <a:solidFill>
                  <a:schemeClr val="bg1"/>
                </a:solidFill>
                <a:latin typeface="Comic Sans MS" pitchFamily="66" charset="0"/>
                <a:cs typeface="Arial" pitchFamily="34" charset="0"/>
              </a:rPr>
              <a:t>-Avrupa'da resim,heykel,edebiyat ve mimari en üst seviyede gelişme gösterdi</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3594796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6" name="Dolu Çerçeve 5"/>
          <p:cNvSpPr/>
          <p:nvPr/>
        </p:nvSpPr>
        <p:spPr>
          <a:xfrm>
            <a:off x="876302" y="295978"/>
            <a:ext cx="1736270"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c.Reform</a:t>
            </a:r>
          </a:p>
          <a:p>
            <a:endParaRPr lang="tr-TR" sz="2400" b="1" dirty="0">
              <a:solidFill>
                <a:schemeClr val="tx1"/>
              </a:solidFill>
            </a:endParaRPr>
          </a:p>
        </p:txBody>
      </p:sp>
      <p:sp>
        <p:nvSpPr>
          <p:cNvPr id="7" name="Dolu Çerçeve 6"/>
          <p:cNvSpPr/>
          <p:nvPr/>
        </p:nvSpPr>
        <p:spPr>
          <a:xfrm>
            <a:off x="894576" y="967368"/>
            <a:ext cx="1466069"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000" b="1" dirty="0" smtClean="0">
                <a:solidFill>
                  <a:schemeClr val="tx1"/>
                </a:solidFill>
              </a:rPr>
              <a:t>Sebepleri</a:t>
            </a:r>
          </a:p>
          <a:p>
            <a:endParaRPr lang="tr-TR" sz="2400" b="1" dirty="0">
              <a:solidFill>
                <a:schemeClr val="tx1"/>
              </a:solidFill>
            </a:endParaRPr>
          </a:p>
        </p:txBody>
      </p:sp>
      <p:sp>
        <p:nvSpPr>
          <p:cNvPr id="8" name="5 Başlık"/>
          <p:cNvSpPr txBox="1">
            <a:spLocks/>
          </p:cNvSpPr>
          <p:nvPr/>
        </p:nvSpPr>
        <p:spPr>
          <a:xfrm>
            <a:off x="961054" y="1657834"/>
            <a:ext cx="10739534" cy="432224"/>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 </a:t>
            </a:r>
            <a:r>
              <a:rPr lang="tr-TR" b="1" dirty="0" smtClean="0">
                <a:solidFill>
                  <a:srgbClr val="FF0000"/>
                </a:solidFill>
                <a:latin typeface="Comic Sans MS" pitchFamily="66" charset="0"/>
                <a:ea typeface="Times New Roman" pitchFamily="18" charset="0"/>
                <a:cs typeface="Arial" pitchFamily="34" charset="0"/>
              </a:rPr>
              <a:t>-Matbaanın Etkisi: </a:t>
            </a:r>
            <a:r>
              <a:rPr lang="tr-TR" b="1" dirty="0" smtClean="0">
                <a:solidFill>
                  <a:schemeClr val="bg1"/>
                </a:solidFill>
                <a:latin typeface="Comic Sans MS" pitchFamily="66" charset="0"/>
                <a:ea typeface="Times New Roman" pitchFamily="18" charset="0"/>
                <a:cs typeface="Arial" pitchFamily="34" charset="0"/>
              </a:rPr>
              <a:t>Birçok bilimsel ve kültürel eserin yanında İncil´de basılmaya başlandı.</a:t>
            </a:r>
            <a:endParaRPr lang="tr-TR" b="1" dirty="0">
              <a:solidFill>
                <a:schemeClr val="bg1"/>
              </a:solidFill>
              <a:latin typeface="Comic Sans MS" pitchFamily="66" charset="0"/>
              <a:cs typeface="Arial" pitchFamily="34" charset="0"/>
            </a:endParaRPr>
          </a:p>
        </p:txBody>
      </p:sp>
      <p:sp>
        <p:nvSpPr>
          <p:cNvPr id="9" name="5 Başlık"/>
          <p:cNvSpPr txBox="1">
            <a:spLocks/>
          </p:cNvSpPr>
          <p:nvPr/>
        </p:nvSpPr>
        <p:spPr>
          <a:xfrm>
            <a:off x="961054" y="3169588"/>
            <a:ext cx="10739534" cy="72127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 </a:t>
            </a:r>
            <a:r>
              <a:rPr lang="tr-TR" b="1" dirty="0" smtClean="0">
                <a:solidFill>
                  <a:srgbClr val="FF0000"/>
                </a:solidFill>
                <a:latin typeface="Comic Sans MS" pitchFamily="66" charset="0"/>
                <a:ea typeface="Times New Roman" pitchFamily="18" charset="0"/>
                <a:cs typeface="Arial" pitchFamily="34" charset="0"/>
              </a:rPr>
              <a:t>-Rönesans'ın Etkisi:</a:t>
            </a:r>
            <a:r>
              <a:rPr lang="tr-TR" b="1" dirty="0" smtClean="0">
                <a:solidFill>
                  <a:schemeClr val="bg1"/>
                </a:solidFill>
                <a:latin typeface="Comic Sans MS" pitchFamily="66" charset="0"/>
                <a:ea typeface="Times New Roman" pitchFamily="18" charset="0"/>
                <a:cs typeface="Arial" pitchFamily="34" charset="0"/>
              </a:rPr>
              <a:t>Rönesansın getirmiş olduğu gelişmeler akıl ve mantığı ön plana çıkartı ve bu olay Katolik kilisesinin sorgulanmasına yol açtı.</a:t>
            </a:r>
          </a:p>
        </p:txBody>
      </p:sp>
      <p:sp>
        <p:nvSpPr>
          <p:cNvPr id="12" name="5 Başlık"/>
          <p:cNvSpPr txBox="1">
            <a:spLocks/>
          </p:cNvSpPr>
          <p:nvPr/>
        </p:nvSpPr>
        <p:spPr>
          <a:xfrm>
            <a:off x="961054" y="2220685"/>
            <a:ext cx="10739534" cy="774442"/>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chemeClr val="bg1"/>
                </a:solidFill>
                <a:latin typeface="Comic Sans MS" pitchFamily="66" charset="0"/>
                <a:ea typeface="Times New Roman" pitchFamily="18" charset="0"/>
                <a:cs typeface="Arial" pitchFamily="34" charset="0"/>
              </a:rPr>
              <a:t> </a:t>
            </a:r>
            <a:r>
              <a:rPr lang="tr-TR" b="1" dirty="0" smtClean="0">
                <a:solidFill>
                  <a:srgbClr val="FF0000"/>
                </a:solidFill>
                <a:latin typeface="Comic Sans MS" pitchFamily="66" charset="0"/>
                <a:ea typeface="Times New Roman" pitchFamily="18" charset="0"/>
                <a:cs typeface="Arial" pitchFamily="34" charset="0"/>
              </a:rPr>
              <a:t>-Haçlı Seferleri ve Coğrafi Keşiflerin Etkisi: </a:t>
            </a:r>
            <a:r>
              <a:rPr lang="tr-TR" b="1" dirty="0" smtClean="0">
                <a:solidFill>
                  <a:schemeClr val="bg1"/>
                </a:solidFill>
                <a:latin typeface="Comic Sans MS" pitchFamily="66" charset="0"/>
                <a:ea typeface="Times New Roman" pitchFamily="18" charset="0"/>
                <a:cs typeface="Arial" pitchFamily="34" charset="0"/>
              </a:rPr>
              <a:t>Dünyanın düz olduğu düşüncesinin asılsız olduğunu gören Avrupalıların Katolik Kilisesine olan güvenleri azaldı.</a:t>
            </a:r>
            <a:endParaRPr lang="tr-TR" b="1" dirty="0">
              <a:solidFill>
                <a:schemeClr val="bg1"/>
              </a:solidFill>
              <a:latin typeface="Comic Sans MS" pitchFamily="66" charset="0"/>
              <a:cs typeface="Arial" pitchFamily="34" charset="0"/>
            </a:endParaRPr>
          </a:p>
        </p:txBody>
      </p:sp>
      <p:sp>
        <p:nvSpPr>
          <p:cNvPr id="13" name="5 Başlık"/>
          <p:cNvSpPr txBox="1">
            <a:spLocks/>
          </p:cNvSpPr>
          <p:nvPr/>
        </p:nvSpPr>
        <p:spPr>
          <a:xfrm>
            <a:off x="961054" y="4051003"/>
            <a:ext cx="10739534" cy="679617"/>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sz="2000" b="1" dirty="0" smtClean="0">
                <a:solidFill>
                  <a:srgbClr val="FF0000"/>
                </a:solidFill>
                <a:latin typeface="Comic Sans MS" pitchFamily="66" charset="0"/>
                <a:ea typeface="Times New Roman" pitchFamily="18" charset="0"/>
                <a:cs typeface="Arial" pitchFamily="34" charset="0"/>
              </a:rPr>
              <a:t>  </a:t>
            </a:r>
            <a:r>
              <a:rPr lang="tr-TR" b="1" dirty="0" smtClean="0">
                <a:solidFill>
                  <a:srgbClr val="FF0000"/>
                </a:solidFill>
                <a:latin typeface="Comic Sans MS" pitchFamily="66" charset="0"/>
                <a:ea typeface="Times New Roman" pitchFamily="18" charset="0"/>
                <a:cs typeface="Arial" pitchFamily="34" charset="0"/>
              </a:rPr>
              <a:t>-Endüljans Sorunu: </a:t>
            </a:r>
            <a:r>
              <a:rPr lang="tr-TR" b="1" dirty="0" smtClean="0">
                <a:solidFill>
                  <a:schemeClr val="bg1"/>
                </a:solidFill>
                <a:latin typeface="Comic Sans MS" pitchFamily="66" charset="0"/>
                <a:ea typeface="Times New Roman" pitchFamily="18" charset="0"/>
                <a:cs typeface="Arial" pitchFamily="34" charset="0"/>
              </a:rPr>
              <a:t>Katolik kilisesi İnsanların kiliseye yaptıkları bağışlarla a da günahlarından arına bileceklerini, Cennette Tapu vererek gelir elde etmeleri.</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6624297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6" name="Dolu Çerçeve 5"/>
          <p:cNvSpPr/>
          <p:nvPr/>
        </p:nvSpPr>
        <p:spPr>
          <a:xfrm>
            <a:off x="876302" y="295978"/>
            <a:ext cx="1736270"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c.Reform</a:t>
            </a:r>
          </a:p>
          <a:p>
            <a:endParaRPr lang="tr-TR" sz="2400" b="1" dirty="0">
              <a:solidFill>
                <a:schemeClr val="tx1"/>
              </a:solidFill>
            </a:endParaRPr>
          </a:p>
        </p:txBody>
      </p:sp>
      <p:sp>
        <p:nvSpPr>
          <p:cNvPr id="7" name="Dolu Çerçeve 6"/>
          <p:cNvSpPr/>
          <p:nvPr/>
        </p:nvSpPr>
        <p:spPr>
          <a:xfrm>
            <a:off x="894577" y="967368"/>
            <a:ext cx="2371138" cy="441554"/>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Reformun Gelişimi</a:t>
            </a:r>
          </a:p>
        </p:txBody>
      </p:sp>
      <p:sp>
        <p:nvSpPr>
          <p:cNvPr id="8" name="5 Başlık"/>
          <p:cNvSpPr txBox="1">
            <a:spLocks/>
          </p:cNvSpPr>
          <p:nvPr/>
        </p:nvSpPr>
        <p:spPr>
          <a:xfrm>
            <a:off x="894577" y="1545866"/>
            <a:ext cx="10944807" cy="2279685"/>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-1517´de </a:t>
            </a:r>
            <a:r>
              <a:rPr lang="tr-TR" b="1" dirty="0">
                <a:solidFill>
                  <a:srgbClr val="FF0000"/>
                </a:solidFill>
                <a:latin typeface="Comic Sans MS" pitchFamily="66" charset="0"/>
                <a:ea typeface="Times New Roman" pitchFamily="18" charset="0"/>
                <a:cs typeface="Arial" pitchFamily="34" charset="0"/>
              </a:rPr>
              <a:t>Martin Luther </a:t>
            </a:r>
            <a:r>
              <a:rPr lang="tr-TR" b="1" dirty="0">
                <a:solidFill>
                  <a:schemeClr val="bg1"/>
                </a:solidFill>
                <a:latin typeface="Comic Sans MS" pitchFamily="66" charset="0"/>
                <a:ea typeface="Times New Roman" pitchFamily="18" charset="0"/>
                <a:cs typeface="Arial" pitchFamily="34" charset="0"/>
              </a:rPr>
              <a:t>adlı bir rahip Almanya´da Endüljansa karşı çıktı </a:t>
            </a:r>
            <a:r>
              <a:rPr lang="tr-TR" b="1" dirty="0">
                <a:solidFill>
                  <a:srgbClr val="FF0000"/>
                </a:solidFill>
                <a:latin typeface="Comic Sans MS" pitchFamily="66" charset="0"/>
                <a:ea typeface="Times New Roman" pitchFamily="18" charset="0"/>
                <a:cs typeface="Arial" pitchFamily="34" charset="0"/>
              </a:rPr>
              <a:t>tanrı ile kul </a:t>
            </a:r>
            <a:r>
              <a:rPr lang="tr-TR" b="1" dirty="0">
                <a:solidFill>
                  <a:schemeClr val="bg1"/>
                </a:solidFill>
                <a:latin typeface="Comic Sans MS" pitchFamily="66" charset="0"/>
                <a:ea typeface="Times New Roman" pitchFamily="18" charset="0"/>
                <a:cs typeface="Arial" pitchFamily="34" charset="0"/>
              </a:rPr>
              <a:t>arasına kimsenin giremeyeceğini, </a:t>
            </a:r>
            <a:r>
              <a:rPr lang="tr-TR" b="1" dirty="0">
                <a:solidFill>
                  <a:srgbClr val="FF0000"/>
                </a:solidFill>
                <a:latin typeface="Comic Sans MS" pitchFamily="66" charset="0"/>
                <a:ea typeface="Times New Roman" pitchFamily="18" charset="0"/>
                <a:cs typeface="Arial" pitchFamily="34" charset="0"/>
              </a:rPr>
              <a:t>kilisenin günah bağışlayamayacağını </a:t>
            </a:r>
            <a:r>
              <a:rPr lang="tr-TR" b="1" dirty="0">
                <a:solidFill>
                  <a:schemeClr val="bg1"/>
                </a:solidFill>
                <a:latin typeface="Comic Sans MS" pitchFamily="66" charset="0"/>
                <a:ea typeface="Times New Roman" pitchFamily="18" charset="0"/>
                <a:cs typeface="Arial" pitchFamily="34" charset="0"/>
              </a:rPr>
              <a:t>söyledi. Bunun üzerine Papa tarafından </a:t>
            </a:r>
            <a:r>
              <a:rPr lang="tr-TR" b="1" dirty="0">
                <a:solidFill>
                  <a:srgbClr val="FF0000"/>
                </a:solidFill>
                <a:latin typeface="Comic Sans MS" pitchFamily="66" charset="0"/>
                <a:ea typeface="Times New Roman" pitchFamily="18" charset="0"/>
                <a:cs typeface="Arial" pitchFamily="34" charset="0"/>
              </a:rPr>
              <a:t>Aforoz</a:t>
            </a:r>
            <a:r>
              <a:rPr lang="tr-TR" b="1" dirty="0">
                <a:solidFill>
                  <a:schemeClr val="bg1"/>
                </a:solidFill>
                <a:latin typeface="Comic Sans MS" pitchFamily="66" charset="0"/>
                <a:ea typeface="Times New Roman" pitchFamily="18" charset="0"/>
                <a:cs typeface="Arial" pitchFamily="34" charset="0"/>
              </a:rPr>
              <a:t> edildi. Etrafından birçok kişiyi toplayan Martin Luther Katolik kilisesinin Aforoz kâğıdını yırtarak kiliseyi protesto etti böylece Katolik karşıtı bu yeni anlayış mezhep haline döndü. Yeni mezhebin ismi de Protestodan esinlenerek </a:t>
            </a:r>
            <a:r>
              <a:rPr lang="tr-TR" b="1" dirty="0">
                <a:solidFill>
                  <a:srgbClr val="FF0000"/>
                </a:solidFill>
                <a:latin typeface="Comic Sans MS" pitchFamily="66" charset="0"/>
                <a:ea typeface="Times New Roman" pitchFamily="18" charset="0"/>
                <a:cs typeface="Arial" pitchFamily="34" charset="0"/>
              </a:rPr>
              <a:t>PROTESTANLIK </a:t>
            </a:r>
            <a:r>
              <a:rPr lang="tr-TR" b="1" dirty="0">
                <a:solidFill>
                  <a:schemeClr val="bg1"/>
                </a:solidFill>
                <a:latin typeface="Comic Sans MS" pitchFamily="66" charset="0"/>
                <a:ea typeface="Times New Roman" pitchFamily="18" charset="0"/>
                <a:cs typeface="Arial" pitchFamily="34" charset="0"/>
              </a:rPr>
              <a:t>oldu.</a:t>
            </a:r>
          </a:p>
          <a:p>
            <a:pPr lvl="0" fontAlgn="base">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-Almanya'da yaklaşık </a:t>
            </a:r>
            <a:r>
              <a:rPr lang="tr-TR" b="1" dirty="0">
                <a:solidFill>
                  <a:srgbClr val="FF0000"/>
                </a:solidFill>
                <a:latin typeface="Comic Sans MS" pitchFamily="66" charset="0"/>
                <a:ea typeface="Times New Roman" pitchFamily="18" charset="0"/>
                <a:cs typeface="Arial" pitchFamily="34" charset="0"/>
              </a:rPr>
              <a:t>25 </a:t>
            </a:r>
            <a:r>
              <a:rPr lang="tr-TR" b="1" dirty="0">
                <a:solidFill>
                  <a:schemeClr val="bg1"/>
                </a:solidFill>
                <a:latin typeface="Comic Sans MS" pitchFamily="66" charset="0"/>
                <a:ea typeface="Times New Roman" pitchFamily="18" charset="0"/>
                <a:cs typeface="Arial" pitchFamily="34" charset="0"/>
              </a:rPr>
              <a:t>yıl sürecek bir iç savaş başladı. Alman soyluları Martin Luther'i desteklerken Alman imparatoru Şarlken Papayı destekledi. Savaş Protestanların zaferi ile sonuçlandı. </a:t>
            </a:r>
            <a:endParaRPr lang="tr-TR" b="1" dirty="0">
              <a:solidFill>
                <a:schemeClr val="bg1"/>
              </a:solidFill>
              <a:latin typeface="Comic Sans MS" pitchFamily="66" charset="0"/>
              <a:cs typeface="Arial" pitchFamily="34" charset="0"/>
            </a:endParaRPr>
          </a:p>
        </p:txBody>
      </p:sp>
      <p:sp>
        <p:nvSpPr>
          <p:cNvPr id="11" name="5 Başlık"/>
          <p:cNvSpPr txBox="1">
            <a:spLocks/>
          </p:cNvSpPr>
          <p:nvPr/>
        </p:nvSpPr>
        <p:spPr>
          <a:xfrm>
            <a:off x="894577" y="3977950"/>
            <a:ext cx="7810883" cy="1648409"/>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rgbClr val="FF0000"/>
                </a:solidFill>
                <a:latin typeface="Comic Sans MS" pitchFamily="66" charset="0"/>
                <a:ea typeface="Times New Roman" pitchFamily="18" charset="0"/>
                <a:cs typeface="Arial" pitchFamily="34" charset="0"/>
              </a:rPr>
              <a:t>       1555 AUGSBURG (</a:t>
            </a:r>
            <a:r>
              <a:rPr lang="tr-TR" b="1" dirty="0">
                <a:solidFill>
                  <a:srgbClr val="FF0000"/>
                </a:solidFill>
                <a:latin typeface="Comic Sans MS" pitchFamily="66" charset="0"/>
                <a:ea typeface="Times New Roman" pitchFamily="18" charset="0"/>
                <a:cs typeface="Arial" pitchFamily="34" charset="0"/>
              </a:rPr>
              <a:t>Ogsburg) ANTLAŞMASI</a:t>
            </a:r>
          </a:p>
          <a:p>
            <a:pPr lvl="0" fontAlgn="base">
              <a:spcBef>
                <a:spcPct val="0"/>
              </a:spcBef>
              <a:spcAft>
                <a:spcPct val="0"/>
              </a:spcAft>
            </a:pPr>
            <a:r>
              <a:rPr lang="tr-TR" b="1" dirty="0">
                <a:solidFill>
                  <a:schemeClr val="bg1"/>
                </a:solidFill>
                <a:latin typeface="Comic Sans MS" pitchFamily="66" charset="0"/>
                <a:cs typeface="Arial" pitchFamily="34" charset="0"/>
              </a:rPr>
              <a:t>-Protestanlık resmen kabul edildi.</a:t>
            </a:r>
          </a:p>
          <a:p>
            <a:pPr lvl="0" fontAlgn="base">
              <a:spcBef>
                <a:spcPct val="0"/>
              </a:spcBef>
              <a:spcAft>
                <a:spcPct val="0"/>
              </a:spcAft>
            </a:pPr>
            <a:r>
              <a:rPr lang="tr-TR" b="1" dirty="0">
                <a:solidFill>
                  <a:schemeClr val="bg1"/>
                </a:solidFill>
                <a:latin typeface="Comic Sans MS" pitchFamily="66" charset="0"/>
                <a:cs typeface="Arial" pitchFamily="34" charset="0"/>
              </a:rPr>
              <a:t>-Alman Prenslerine mezheplerini seçme ve vatandaşlarına kabul ettirme hakkı tanındı.</a:t>
            </a:r>
          </a:p>
          <a:p>
            <a:pPr lvl="0" fontAlgn="base">
              <a:spcBef>
                <a:spcPct val="0"/>
              </a:spcBef>
              <a:spcAft>
                <a:spcPct val="0"/>
              </a:spcAft>
            </a:pPr>
            <a:r>
              <a:rPr lang="tr-TR" b="1" dirty="0">
                <a:solidFill>
                  <a:schemeClr val="bg1"/>
                </a:solidFill>
                <a:latin typeface="Comic Sans MS" pitchFamily="66" charset="0"/>
                <a:cs typeface="Arial" pitchFamily="34" charset="0"/>
              </a:rPr>
              <a:t>-Kabul etmek istemeyenlere de istediği yere gitme hakkı tanındı.</a:t>
            </a:r>
          </a:p>
        </p:txBody>
      </p:sp>
      <p:pic>
        <p:nvPicPr>
          <p:cNvPr id="1026" name="Picture 2" descr="C:\Users\Yusuf Kerem DUMAN\Desktop\Luther-Kopfhoer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4629" y="3903306"/>
            <a:ext cx="2480550" cy="2745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13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6" name="Dolu Çerçeve 5"/>
          <p:cNvSpPr/>
          <p:nvPr/>
        </p:nvSpPr>
        <p:spPr>
          <a:xfrm>
            <a:off x="876302" y="295978"/>
            <a:ext cx="1736270"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c.Reform</a:t>
            </a:r>
          </a:p>
          <a:p>
            <a:endParaRPr lang="tr-TR" sz="2400" b="1" dirty="0">
              <a:solidFill>
                <a:schemeClr val="tx1"/>
              </a:solidFill>
            </a:endParaRPr>
          </a:p>
        </p:txBody>
      </p:sp>
      <p:sp>
        <p:nvSpPr>
          <p:cNvPr id="7" name="Dolu Çerçeve 6"/>
          <p:cNvSpPr/>
          <p:nvPr/>
        </p:nvSpPr>
        <p:spPr>
          <a:xfrm>
            <a:off x="894576" y="967368"/>
            <a:ext cx="1997914" cy="441554"/>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Yeni Mezhepler</a:t>
            </a:r>
          </a:p>
        </p:txBody>
      </p:sp>
      <p:sp>
        <p:nvSpPr>
          <p:cNvPr id="11" name="5 Başlık"/>
          <p:cNvSpPr txBox="1">
            <a:spLocks/>
          </p:cNvSpPr>
          <p:nvPr/>
        </p:nvSpPr>
        <p:spPr>
          <a:xfrm>
            <a:off x="1177990" y="1661158"/>
            <a:ext cx="3429000" cy="391577"/>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Almanya</a:t>
            </a:r>
            <a:endParaRPr lang="tr-TR" b="1" dirty="0">
              <a:solidFill>
                <a:schemeClr val="bg1"/>
              </a:solidFill>
              <a:latin typeface="Comic Sans MS" pitchFamily="66" charset="0"/>
              <a:cs typeface="Arial" pitchFamily="34" charset="0"/>
            </a:endParaRPr>
          </a:p>
        </p:txBody>
      </p:sp>
      <p:sp>
        <p:nvSpPr>
          <p:cNvPr id="14" name="5 Başlık"/>
          <p:cNvSpPr txBox="1">
            <a:spLocks/>
          </p:cNvSpPr>
          <p:nvPr/>
        </p:nvSpPr>
        <p:spPr>
          <a:xfrm>
            <a:off x="5003230" y="1691636"/>
            <a:ext cx="3429000" cy="361099"/>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PROTESTANLIK</a:t>
            </a:r>
            <a:endParaRPr lang="tr-TR" b="1" dirty="0">
              <a:solidFill>
                <a:schemeClr val="bg1"/>
              </a:solidFill>
              <a:latin typeface="Comic Sans MS" pitchFamily="66" charset="0"/>
              <a:cs typeface="Arial" pitchFamily="34" charset="0"/>
            </a:endParaRPr>
          </a:p>
        </p:txBody>
      </p:sp>
      <p:sp>
        <p:nvSpPr>
          <p:cNvPr id="15" name="5 Başlık"/>
          <p:cNvSpPr txBox="1">
            <a:spLocks/>
          </p:cNvSpPr>
          <p:nvPr/>
        </p:nvSpPr>
        <p:spPr>
          <a:xfrm>
            <a:off x="1177990" y="2178541"/>
            <a:ext cx="3429000" cy="352075"/>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Fransa</a:t>
            </a:r>
            <a:endParaRPr lang="tr-TR" b="1" dirty="0">
              <a:solidFill>
                <a:schemeClr val="bg1"/>
              </a:solidFill>
              <a:latin typeface="Comic Sans MS" pitchFamily="66" charset="0"/>
              <a:cs typeface="Arial" pitchFamily="34" charset="0"/>
            </a:endParaRPr>
          </a:p>
        </p:txBody>
      </p:sp>
      <p:sp>
        <p:nvSpPr>
          <p:cNvPr id="16" name="5 Başlık"/>
          <p:cNvSpPr txBox="1">
            <a:spLocks/>
          </p:cNvSpPr>
          <p:nvPr/>
        </p:nvSpPr>
        <p:spPr>
          <a:xfrm>
            <a:off x="1177990" y="2693421"/>
            <a:ext cx="3429000" cy="339016"/>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İngiltere</a:t>
            </a:r>
            <a:endParaRPr lang="tr-TR" b="1" dirty="0">
              <a:solidFill>
                <a:schemeClr val="bg1"/>
              </a:solidFill>
              <a:latin typeface="Comic Sans MS" pitchFamily="66" charset="0"/>
              <a:cs typeface="Arial" pitchFamily="34" charset="0"/>
            </a:endParaRPr>
          </a:p>
        </p:txBody>
      </p:sp>
      <p:sp>
        <p:nvSpPr>
          <p:cNvPr id="17" name="5 Başlık"/>
          <p:cNvSpPr txBox="1">
            <a:spLocks/>
          </p:cNvSpPr>
          <p:nvPr/>
        </p:nvSpPr>
        <p:spPr>
          <a:xfrm>
            <a:off x="1177990" y="3144392"/>
            <a:ext cx="3429000" cy="351455"/>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İskoçya</a:t>
            </a:r>
            <a:endParaRPr lang="tr-TR" b="1" dirty="0">
              <a:solidFill>
                <a:schemeClr val="bg1"/>
              </a:solidFill>
              <a:latin typeface="Comic Sans MS" pitchFamily="66" charset="0"/>
              <a:cs typeface="Arial" pitchFamily="34" charset="0"/>
            </a:endParaRPr>
          </a:p>
        </p:txBody>
      </p:sp>
      <p:sp>
        <p:nvSpPr>
          <p:cNvPr id="18" name="5 Başlık"/>
          <p:cNvSpPr txBox="1">
            <a:spLocks/>
          </p:cNvSpPr>
          <p:nvPr/>
        </p:nvSpPr>
        <p:spPr>
          <a:xfrm>
            <a:off x="5003230" y="2183513"/>
            <a:ext cx="3814199" cy="336837"/>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KALVENİZM (Nantes Fermanı)</a:t>
            </a:r>
            <a:endParaRPr lang="tr-TR" b="1" dirty="0">
              <a:solidFill>
                <a:schemeClr val="bg1"/>
              </a:solidFill>
              <a:latin typeface="Comic Sans MS" pitchFamily="66" charset="0"/>
              <a:cs typeface="Arial" pitchFamily="34" charset="0"/>
            </a:endParaRPr>
          </a:p>
        </p:txBody>
      </p:sp>
      <p:sp>
        <p:nvSpPr>
          <p:cNvPr id="19" name="5 Başlık"/>
          <p:cNvSpPr txBox="1">
            <a:spLocks/>
          </p:cNvSpPr>
          <p:nvPr/>
        </p:nvSpPr>
        <p:spPr>
          <a:xfrm>
            <a:off x="5003230" y="2693421"/>
            <a:ext cx="2274648" cy="339016"/>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ANGLİKANİZM</a:t>
            </a:r>
            <a:endParaRPr lang="tr-TR" b="1" dirty="0">
              <a:solidFill>
                <a:schemeClr val="bg1"/>
              </a:solidFill>
              <a:latin typeface="Comic Sans MS" pitchFamily="66" charset="0"/>
              <a:cs typeface="Arial" pitchFamily="34" charset="0"/>
            </a:endParaRPr>
          </a:p>
        </p:txBody>
      </p:sp>
      <p:sp>
        <p:nvSpPr>
          <p:cNvPr id="20" name="5 Başlık"/>
          <p:cNvSpPr txBox="1">
            <a:spLocks/>
          </p:cNvSpPr>
          <p:nvPr/>
        </p:nvSpPr>
        <p:spPr>
          <a:xfrm>
            <a:off x="5003230" y="3158367"/>
            <a:ext cx="2909129" cy="351457"/>
          </a:xfrm>
          <a:prstGeom prst="rect">
            <a:avLst/>
          </a:prstGeom>
          <a:solidFill>
            <a:srgbClr val="FFFF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 PRESBİTERYENİZM</a:t>
            </a:r>
            <a:endParaRPr lang="tr-TR" b="1" dirty="0">
              <a:solidFill>
                <a:schemeClr val="bg1"/>
              </a:solidFill>
              <a:latin typeface="Comic Sans MS" pitchFamily="66" charset="0"/>
              <a:cs typeface="Arial" pitchFamily="34" charset="0"/>
            </a:endParaRPr>
          </a:p>
        </p:txBody>
      </p:sp>
      <p:sp>
        <p:nvSpPr>
          <p:cNvPr id="21" name="5 Başlık"/>
          <p:cNvSpPr txBox="1">
            <a:spLocks/>
          </p:cNvSpPr>
          <p:nvPr/>
        </p:nvSpPr>
        <p:spPr>
          <a:xfrm>
            <a:off x="2612572" y="3647316"/>
            <a:ext cx="5440369" cy="533093"/>
          </a:xfrm>
          <a:prstGeom prst="rect">
            <a:avLst/>
          </a:prstGeom>
          <a:solidFill>
            <a:srgbClr val="00B05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rgbClr val="000000"/>
                </a:solidFill>
                <a:latin typeface="Comic Sans MS" pitchFamily="66" charset="0"/>
                <a:cs typeface="Times New Roman" pitchFamily="18" charset="0"/>
              </a:rPr>
              <a:t> Katolik ve Ortodoks mezhepleri zaten vardı.</a:t>
            </a:r>
            <a:endParaRPr lang="tr-TR" b="1" dirty="0">
              <a:solidFill>
                <a:prstClr val="white"/>
              </a:solidFill>
              <a:latin typeface="Comic Sans MS" pitchFamily="66" charset="0"/>
            </a:endParaRPr>
          </a:p>
        </p:txBody>
      </p:sp>
      <p:sp>
        <p:nvSpPr>
          <p:cNvPr id="22" name="5 Başlık"/>
          <p:cNvSpPr txBox="1">
            <a:spLocks/>
          </p:cNvSpPr>
          <p:nvPr/>
        </p:nvSpPr>
        <p:spPr>
          <a:xfrm>
            <a:off x="1177990" y="5033553"/>
            <a:ext cx="8645745" cy="121997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-Yeni mezhepler çıktı.Avrupada mezhep birliği bozuldu.</a:t>
            </a:r>
          </a:p>
          <a:p>
            <a:pPr lvl="0" fontAlgn="base">
              <a:spcBef>
                <a:spcPct val="0"/>
              </a:spcBef>
              <a:spcAft>
                <a:spcPct val="0"/>
              </a:spcAft>
            </a:pPr>
            <a:r>
              <a:rPr lang="tr-TR" b="1" dirty="0" smtClean="0">
                <a:solidFill>
                  <a:schemeClr val="bg1"/>
                </a:solidFill>
                <a:latin typeface="Comic Sans MS" pitchFamily="66" charset="0"/>
                <a:cs typeface="Arial" pitchFamily="34" charset="0"/>
              </a:rPr>
              <a:t>-Katolik kilisesi kendi içinde düzenlemeler yapmak zorunda kaldı.</a:t>
            </a:r>
          </a:p>
          <a:p>
            <a:pPr lvl="0" fontAlgn="base">
              <a:spcBef>
                <a:spcPct val="0"/>
              </a:spcBef>
              <a:spcAft>
                <a:spcPct val="0"/>
              </a:spcAft>
            </a:pPr>
            <a:r>
              <a:rPr lang="tr-TR" b="1" dirty="0" smtClean="0">
                <a:solidFill>
                  <a:schemeClr val="bg1"/>
                </a:solidFill>
                <a:latin typeface="Comic Sans MS" pitchFamily="66" charset="0"/>
                <a:cs typeface="Arial" pitchFamily="34" charset="0"/>
              </a:rPr>
              <a:t>-Katolik kilisesinin serveti,toprağı,itibarı azaldı.</a:t>
            </a:r>
          </a:p>
          <a:p>
            <a:pPr lvl="0" fontAlgn="base">
              <a:spcBef>
                <a:spcPct val="0"/>
              </a:spcBef>
              <a:spcAft>
                <a:spcPct val="0"/>
              </a:spcAft>
            </a:pPr>
            <a:r>
              <a:rPr lang="tr-TR" b="1" dirty="0" smtClean="0">
                <a:solidFill>
                  <a:schemeClr val="bg1"/>
                </a:solidFill>
                <a:latin typeface="Comic Sans MS" pitchFamily="66" charset="0"/>
                <a:cs typeface="Arial" pitchFamily="34" charset="0"/>
              </a:rPr>
              <a:t>-Eğitimde dinin yerini akıl bilim aldı. Böylece laik eğitimin temelleri atıldı.</a:t>
            </a:r>
            <a:endParaRPr lang="tr-TR" b="1" dirty="0">
              <a:solidFill>
                <a:schemeClr val="bg1"/>
              </a:solidFill>
              <a:latin typeface="Comic Sans MS" pitchFamily="66" charset="0"/>
              <a:cs typeface="Arial" pitchFamily="34" charset="0"/>
            </a:endParaRPr>
          </a:p>
        </p:txBody>
      </p:sp>
      <p:sp>
        <p:nvSpPr>
          <p:cNvPr id="23" name="Dolu Çerçeve 22"/>
          <p:cNvSpPr/>
          <p:nvPr/>
        </p:nvSpPr>
        <p:spPr>
          <a:xfrm>
            <a:off x="912655" y="4310837"/>
            <a:ext cx="2427703"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Reformun Sonuçları</a:t>
            </a:r>
          </a:p>
        </p:txBody>
      </p:sp>
    </p:spTree>
    <p:extLst>
      <p:ext uri="{BB962C8B-B14F-4D97-AF65-F5344CB8AC3E}">
        <p14:creationId xmlns:p14="http://schemas.microsoft.com/office/powerpoint/2010/main" val="34287123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508000"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2" name="Dikdörtgen 1"/>
          <p:cNvSpPr/>
          <p:nvPr/>
        </p:nvSpPr>
        <p:spPr>
          <a:xfrm>
            <a:off x="647700" y="454982"/>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solidFill>
                <a:prstClr val="black"/>
              </a:solidFill>
              <a:latin typeface="Comic Sans MS" pitchFamily="66" charset="0"/>
            </a:endParaRPr>
          </a:p>
        </p:txBody>
      </p:sp>
      <p:sp>
        <p:nvSpPr>
          <p:cNvPr id="6" name="Dolu Çerçeve 5"/>
          <p:cNvSpPr/>
          <p:nvPr/>
        </p:nvSpPr>
        <p:spPr>
          <a:xfrm>
            <a:off x="876302" y="295978"/>
            <a:ext cx="1736270"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400" b="1" dirty="0" smtClean="0">
                <a:solidFill>
                  <a:schemeClr val="tx1"/>
                </a:solidFill>
              </a:rPr>
              <a:t>c.Reform</a:t>
            </a:r>
          </a:p>
          <a:p>
            <a:endParaRPr lang="tr-TR" sz="2400" b="1" dirty="0">
              <a:solidFill>
                <a:schemeClr val="tx1"/>
              </a:solidFill>
            </a:endParaRPr>
          </a:p>
        </p:txBody>
      </p:sp>
      <p:sp>
        <p:nvSpPr>
          <p:cNvPr id="7" name="Dolu Çerçeve 6"/>
          <p:cNvSpPr/>
          <p:nvPr/>
        </p:nvSpPr>
        <p:spPr>
          <a:xfrm>
            <a:off x="894576" y="967368"/>
            <a:ext cx="3387864"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2400" b="1" dirty="0" smtClean="0">
              <a:solidFill>
                <a:schemeClr val="tx1"/>
              </a:solidFill>
            </a:endParaRPr>
          </a:p>
          <a:p>
            <a:r>
              <a:rPr lang="tr-TR" sz="2000" b="1" dirty="0" smtClean="0">
                <a:solidFill>
                  <a:schemeClr val="tx1"/>
                </a:solidFill>
              </a:rPr>
              <a:t>30 Yıl Savaşları 1618-1648</a:t>
            </a:r>
          </a:p>
          <a:p>
            <a:endParaRPr lang="tr-TR" sz="2400" b="1" dirty="0">
              <a:solidFill>
                <a:schemeClr val="tx1"/>
              </a:solidFill>
            </a:endParaRPr>
          </a:p>
        </p:txBody>
      </p:sp>
      <p:sp>
        <p:nvSpPr>
          <p:cNvPr id="11" name="5 Başlık"/>
          <p:cNvSpPr txBox="1">
            <a:spLocks/>
          </p:cNvSpPr>
          <p:nvPr/>
        </p:nvSpPr>
        <p:spPr>
          <a:xfrm>
            <a:off x="1025590" y="1756953"/>
            <a:ext cx="10770170" cy="126056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fontAlgn="base">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Kutsal Roma Germen imparatorluğunu Avrupa’da kurmayı düşündüğü Hıristiyan birliği için en büyük engel olarak Alman Prenslerinin görmüştür. Bu nedenle Protestan Alman Prenslerine saldırmıştır bu savaşlar aralıksız 30 yıl sürmüştür. Savaş sonunda Roma Germen İmparatoru yenilmiştir ve taraflar arasında </a:t>
            </a:r>
            <a:r>
              <a:rPr lang="tr-TR" b="1" i="1" dirty="0" err="1">
                <a:solidFill>
                  <a:schemeClr val="bg1"/>
                </a:solidFill>
                <a:latin typeface="Comic Sans MS" pitchFamily="66" charset="0"/>
                <a:ea typeface="Times New Roman" pitchFamily="18" charset="0"/>
                <a:cs typeface="Arial" pitchFamily="34" charset="0"/>
              </a:rPr>
              <a:t>Westfalya</a:t>
            </a:r>
            <a:r>
              <a:rPr lang="tr-TR" b="1" i="1" dirty="0">
                <a:solidFill>
                  <a:schemeClr val="bg1"/>
                </a:solidFill>
                <a:latin typeface="Comic Sans MS" pitchFamily="66" charset="0"/>
                <a:ea typeface="Times New Roman" pitchFamily="18" charset="0"/>
                <a:cs typeface="Arial" pitchFamily="34" charset="0"/>
              </a:rPr>
              <a:t> </a:t>
            </a:r>
            <a:r>
              <a:rPr lang="tr-TR" b="1" i="1" dirty="0" err="1">
                <a:solidFill>
                  <a:schemeClr val="bg1"/>
                </a:solidFill>
                <a:latin typeface="Comic Sans MS" pitchFamily="66" charset="0"/>
                <a:ea typeface="Times New Roman" pitchFamily="18" charset="0"/>
                <a:cs typeface="Arial" pitchFamily="34" charset="0"/>
              </a:rPr>
              <a:t>Anşalması</a:t>
            </a:r>
            <a:r>
              <a:rPr lang="tr-TR" b="1" i="1" dirty="0">
                <a:solidFill>
                  <a:schemeClr val="bg1"/>
                </a:solidFill>
                <a:latin typeface="Comic Sans MS" pitchFamily="66" charset="0"/>
                <a:ea typeface="Times New Roman" pitchFamily="18" charset="0"/>
                <a:cs typeface="Arial" pitchFamily="34" charset="0"/>
              </a:rPr>
              <a:t> 1648</a:t>
            </a:r>
            <a:r>
              <a:rPr lang="tr-TR" b="1" dirty="0">
                <a:solidFill>
                  <a:schemeClr val="bg1"/>
                </a:solidFill>
                <a:latin typeface="Comic Sans MS" pitchFamily="66" charset="0"/>
                <a:ea typeface="Times New Roman" pitchFamily="18" charset="0"/>
                <a:cs typeface="Arial" pitchFamily="34" charset="0"/>
              </a:rPr>
              <a:t> imzalandı. </a:t>
            </a:r>
            <a:endParaRPr lang="tr-TR" b="1" dirty="0">
              <a:solidFill>
                <a:schemeClr val="bg1"/>
              </a:solidFill>
              <a:latin typeface="Comic Sans MS" pitchFamily="66" charset="0"/>
              <a:cs typeface="Arial" pitchFamily="34" charset="0"/>
            </a:endParaRPr>
          </a:p>
        </p:txBody>
      </p:sp>
      <p:sp>
        <p:nvSpPr>
          <p:cNvPr id="14" name="Dolu Çerçeve 13"/>
          <p:cNvSpPr/>
          <p:nvPr/>
        </p:nvSpPr>
        <p:spPr>
          <a:xfrm>
            <a:off x="3851136" y="3194814"/>
            <a:ext cx="3189744" cy="521208"/>
          </a:xfrm>
          <a:prstGeom prst="bevel">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dirty="0" smtClean="0">
                <a:solidFill>
                  <a:schemeClr val="tx1"/>
                </a:solidFill>
              </a:rPr>
              <a:t>Wesfalya Antlaşması 1648</a:t>
            </a:r>
            <a:endParaRPr lang="tr-TR" sz="2400" b="1" dirty="0">
              <a:solidFill>
                <a:schemeClr val="tx1"/>
              </a:solidFill>
            </a:endParaRPr>
          </a:p>
        </p:txBody>
      </p:sp>
      <p:sp>
        <p:nvSpPr>
          <p:cNvPr id="15" name="5 Başlık"/>
          <p:cNvSpPr txBox="1">
            <a:spLocks/>
          </p:cNvSpPr>
          <p:nvPr/>
        </p:nvSpPr>
        <p:spPr>
          <a:xfrm>
            <a:off x="1025590" y="3829593"/>
            <a:ext cx="10770170" cy="1260568"/>
          </a:xfrm>
          <a:prstGeom prst="rect">
            <a:avLst/>
          </a:prstGeom>
          <a:solidFill>
            <a:schemeClr val="tx1"/>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1:Roma Germen imparatorluğu Alman Prenslerin siyasi ve dini özgürlüklerini tanıdı.</a:t>
            </a:r>
            <a:endParaRPr lang="tr-TR" b="1" dirty="0">
              <a:solidFill>
                <a:schemeClr val="bg1"/>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2:Hollanda bağımsızlığına kavuştu.</a:t>
            </a:r>
            <a:endParaRPr lang="tr-TR" b="1" dirty="0">
              <a:solidFill>
                <a:schemeClr val="bg1"/>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3:Roma Germen imparatorluğu </a:t>
            </a:r>
            <a:r>
              <a:rPr lang="tr-TR" b="1" dirty="0" err="1">
                <a:solidFill>
                  <a:schemeClr val="bg1"/>
                </a:solidFill>
                <a:latin typeface="Comic Sans MS" pitchFamily="66" charset="0"/>
                <a:ea typeface="Times New Roman" pitchFamily="18" charset="0"/>
                <a:cs typeface="Arial" pitchFamily="34" charset="0"/>
              </a:rPr>
              <a:t>Alses</a:t>
            </a:r>
            <a:r>
              <a:rPr lang="tr-TR" b="1" dirty="0">
                <a:solidFill>
                  <a:schemeClr val="bg1"/>
                </a:solidFill>
                <a:latin typeface="Comic Sans MS" pitchFamily="66" charset="0"/>
                <a:ea typeface="Times New Roman" pitchFamily="18" charset="0"/>
                <a:cs typeface="Arial" pitchFamily="34" charset="0"/>
              </a:rPr>
              <a:t> </a:t>
            </a:r>
            <a:r>
              <a:rPr lang="tr-TR" b="1" dirty="0" err="1">
                <a:solidFill>
                  <a:schemeClr val="bg1"/>
                </a:solidFill>
                <a:latin typeface="Comic Sans MS" pitchFamily="66" charset="0"/>
                <a:ea typeface="Times New Roman" pitchFamily="18" charset="0"/>
                <a:cs typeface="Arial" pitchFamily="34" charset="0"/>
              </a:rPr>
              <a:t>Loren</a:t>
            </a:r>
            <a:r>
              <a:rPr lang="tr-TR" b="1" dirty="0">
                <a:solidFill>
                  <a:schemeClr val="bg1"/>
                </a:solidFill>
                <a:latin typeface="Comic Sans MS" pitchFamily="66" charset="0"/>
                <a:ea typeface="Times New Roman" pitchFamily="18" charset="0"/>
                <a:cs typeface="Arial" pitchFamily="34" charset="0"/>
              </a:rPr>
              <a:t> bölgesini Fransa’ya bıraktı.</a:t>
            </a:r>
            <a:endParaRPr lang="tr-TR" b="1" dirty="0">
              <a:solidFill>
                <a:schemeClr val="bg1"/>
              </a:solidFill>
              <a:latin typeface="Comic Sans MS" pitchFamily="66" charset="0"/>
              <a:cs typeface="Arial" pitchFamily="34" charset="0"/>
            </a:endParaRPr>
          </a:p>
          <a:p>
            <a:pPr lvl="0"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Arial" pitchFamily="34" charset="0"/>
              </a:rPr>
              <a:t>4:Almanya’da yeni Prenslikler kuruldu bunların en güçlüsü </a:t>
            </a:r>
            <a:r>
              <a:rPr lang="tr-TR" b="1" i="1" dirty="0">
                <a:solidFill>
                  <a:schemeClr val="bg1"/>
                </a:solidFill>
                <a:latin typeface="Comic Sans MS" pitchFamily="66" charset="0"/>
                <a:ea typeface="Times New Roman" pitchFamily="18" charset="0"/>
                <a:cs typeface="Arial" pitchFamily="34" charset="0"/>
              </a:rPr>
              <a:t>PURUSYA PRENSLİĞİ</a:t>
            </a:r>
            <a:endParaRPr lang="tr-TR" b="1" dirty="0">
              <a:solidFill>
                <a:schemeClr val="bg1"/>
              </a:solidFill>
              <a:latin typeface="Comic Sans MS" pitchFamily="66" charset="0"/>
              <a:cs typeface="Arial" pitchFamily="34" charset="0"/>
            </a:endParaRPr>
          </a:p>
        </p:txBody>
      </p:sp>
    </p:spTree>
    <p:extLst>
      <p:ext uri="{BB962C8B-B14F-4D97-AF65-F5344CB8AC3E}">
        <p14:creationId xmlns:p14="http://schemas.microsoft.com/office/powerpoint/2010/main" val="903030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5985</TotalTime>
  <Words>931</Words>
  <Application>Microsoft Office PowerPoint</Application>
  <PresentationFormat>Özel</PresentationFormat>
  <Paragraphs>150</Paragraphs>
  <Slides>14</Slides>
  <Notes>0</Notes>
  <HiddenSlides>0</HiddenSlides>
  <MMClips>0</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YUSUF KEREM DUMAN</cp:lastModifiedBy>
  <cp:revision>549</cp:revision>
  <dcterms:created xsi:type="dcterms:W3CDTF">2017-03-01T11:19:29Z</dcterms:created>
  <dcterms:modified xsi:type="dcterms:W3CDTF">2019-09-06T18:19:57Z</dcterms:modified>
</cp:coreProperties>
</file>