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6" r:id="rId9"/>
    <p:sldId id="267" r:id="rId10"/>
    <p:sldId id="313" r:id="rId11"/>
    <p:sldId id="268" r:id="rId12"/>
    <p:sldId id="325" r:id="rId13"/>
    <p:sldId id="326" r:id="rId14"/>
    <p:sldId id="327" r:id="rId15"/>
    <p:sldId id="328" r:id="rId16"/>
    <p:sldId id="329" r:id="rId17"/>
    <p:sldId id="330" r:id="rId18"/>
    <p:sldId id="323" r:id="rId19"/>
    <p:sldId id="324" r:id="rId20"/>
    <p:sldId id="331" r:id="rId21"/>
    <p:sldId id="263" r:id="rId22"/>
    <p:sldId id="264" r:id="rId23"/>
    <p:sldId id="265" r:id="rId24"/>
    <p:sldId id="269" r:id="rId25"/>
    <p:sldId id="270" r:id="rId26"/>
    <p:sldId id="271" r:id="rId27"/>
    <p:sldId id="272" r:id="rId28"/>
    <p:sldId id="273" r:id="rId29"/>
    <p:sldId id="275" r:id="rId30"/>
    <p:sldId id="274" r:id="rId31"/>
    <p:sldId id="276" r:id="rId32"/>
    <p:sldId id="304" r:id="rId33"/>
    <p:sldId id="305" r:id="rId34"/>
    <p:sldId id="306" r:id="rId35"/>
    <p:sldId id="307" r:id="rId36"/>
    <p:sldId id="308" r:id="rId37"/>
    <p:sldId id="317" r:id="rId38"/>
    <p:sldId id="318" r:id="rId39"/>
    <p:sldId id="319" r:id="rId40"/>
    <p:sldId id="321" r:id="rId41"/>
    <p:sldId id="277" r:id="rId42"/>
    <p:sldId id="278" r:id="rId43"/>
    <p:sldId id="279" r:id="rId44"/>
    <p:sldId id="280" r:id="rId45"/>
    <p:sldId id="281" r:id="rId46"/>
    <p:sldId id="282" r:id="rId47"/>
    <p:sldId id="283" r:id="rId48"/>
    <p:sldId id="284" r:id="rId49"/>
    <p:sldId id="285" r:id="rId50"/>
    <p:sldId id="286" r:id="rId51"/>
    <p:sldId id="287" r:id="rId52"/>
    <p:sldId id="288" r:id="rId53"/>
    <p:sldId id="291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299" r:id="rId62"/>
    <p:sldId id="300" r:id="rId63"/>
    <p:sldId id="301" r:id="rId64"/>
    <p:sldId id="302" r:id="rId65"/>
    <p:sldId id="303" r:id="rId6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24.09.2019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tr-TR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FİİLİMSİLER</a:t>
            </a:r>
            <a:br>
              <a:rPr lang="tr-TR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(EYLEMSİLER)</a:t>
            </a:r>
            <a:endParaRPr lang="tr-TR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 smtClean="0">
                <a:solidFill>
                  <a:srgbClr val="FF0000"/>
                </a:solidFill>
              </a:rPr>
              <a:t>fiil</a:t>
            </a:r>
            <a:r>
              <a:rPr lang="tr-TR" sz="5400" b="1" u="sng" dirty="0" smtClean="0">
                <a:solidFill>
                  <a:srgbClr val="FF0000"/>
                </a:solidFill>
              </a:rPr>
              <a:t>imsi</a:t>
            </a:r>
            <a:endParaRPr lang="tr-TR" sz="5400" b="1" u="sng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0070C0"/>
                </a:solidFill>
              </a:rPr>
              <a:t>beyaz</a:t>
            </a:r>
            <a:r>
              <a:rPr lang="tr-TR" b="1" u="sng" dirty="0" smtClean="0">
                <a:solidFill>
                  <a:srgbClr val="0070C0"/>
                </a:solidFill>
              </a:rPr>
              <a:t>ımsı</a:t>
            </a:r>
            <a:r>
              <a:rPr lang="tr-TR" b="1" dirty="0" smtClean="0">
                <a:solidFill>
                  <a:srgbClr val="0070C0"/>
                </a:solidFill>
              </a:rPr>
              <a:t>,  beyaz, bembeyaz</a:t>
            </a:r>
            <a:endParaRPr lang="tr-TR" dirty="0" smtClean="0"/>
          </a:p>
          <a:p>
            <a:pPr algn="ctr">
              <a:lnSpc>
                <a:spcPct val="150000"/>
              </a:lnSpc>
              <a:buNone/>
            </a:pPr>
            <a:r>
              <a:rPr lang="tr-TR" dirty="0" smtClean="0"/>
              <a:t>beyazımsı, yeşilimsi, mavimsi, sarımsı</a:t>
            </a:r>
          </a:p>
          <a:p>
            <a:pPr algn="ctr">
              <a:lnSpc>
                <a:spcPct val="150000"/>
              </a:lnSpc>
              <a:buNone/>
            </a:pPr>
            <a:r>
              <a:rPr lang="tr-TR" u="sng" dirty="0" smtClean="0"/>
              <a:t>ekşimsi, tatlımsı, acımsı</a:t>
            </a:r>
          </a:p>
          <a:p>
            <a:pPr algn="ctr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0000"/>
                </a:solidFill>
              </a:rPr>
              <a:t>benzeyen, çalan, andıran</a:t>
            </a:r>
          </a:p>
          <a:p>
            <a:pPr algn="ctr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0000"/>
                </a:solidFill>
              </a:rPr>
              <a:t>Fiilimsi: </a:t>
            </a:r>
            <a:r>
              <a:rPr lang="tr-TR" b="1" dirty="0" smtClean="0"/>
              <a:t>Fiile yakın, fiile benzeyen, fiili andıran</a:t>
            </a:r>
            <a:endParaRPr lang="tr-TR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tr-TR" dirty="0" smtClean="0"/>
              <a:t>                   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4" name="3 Sağ Ok"/>
          <p:cNvSpPr/>
          <p:nvPr/>
        </p:nvSpPr>
        <p:spPr>
          <a:xfrm rot="19617348">
            <a:off x="3704497" y="1391845"/>
            <a:ext cx="734875" cy="1804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NOL\Desktop\BÜTÜN PROGRAMLAR\HP YEDEK 2016\BRANŞ SINIFI İÇİN ÇIKTISI ALINACAK AFİŞLER\ÖNCELİKLİİ\fiilimsiafiun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0" y="0"/>
            <a:ext cx="9141390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86478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Fiilimsinin ana malzemesi, ana maddesi </a:t>
            </a:r>
            <a:r>
              <a:rPr lang="tr-TR" b="1" dirty="0" smtClean="0">
                <a:solidFill>
                  <a:srgbClr val="FF0000"/>
                </a:solidFill>
              </a:rPr>
              <a:t>“fiil”</a:t>
            </a:r>
            <a:r>
              <a:rPr lang="tr-TR" dirty="0" smtClean="0"/>
              <a:t>dir.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Fiil + Birtakım Ekler = </a:t>
            </a:r>
            <a:r>
              <a:rPr lang="tr-TR" b="1" dirty="0" smtClean="0">
                <a:solidFill>
                  <a:srgbClr val="FF0000"/>
                </a:solidFill>
              </a:rPr>
              <a:t>FİİLİMSİ</a:t>
            </a:r>
          </a:p>
          <a:p>
            <a:pPr>
              <a:buNone/>
            </a:pPr>
            <a:endParaRPr lang="tr-TR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tr-TR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		</a:t>
            </a:r>
          </a:p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       Fiilimsilerin </a:t>
            </a:r>
            <a:r>
              <a:rPr lang="tr-TR" dirty="0" smtClean="0"/>
              <a:t>en önemli görevi, cümleleri birleştirmektir; yani kanca görevi görür.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Sağ Ok"/>
          <p:cNvSpPr/>
          <p:nvPr/>
        </p:nvSpPr>
        <p:spPr>
          <a:xfrm rot="20344750">
            <a:off x="5598388" y="1925088"/>
            <a:ext cx="835069" cy="301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Sağ Ok"/>
          <p:cNvSpPr/>
          <p:nvPr/>
        </p:nvSpPr>
        <p:spPr>
          <a:xfrm>
            <a:off x="5572132" y="2500306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Sağ Ok"/>
          <p:cNvSpPr/>
          <p:nvPr/>
        </p:nvSpPr>
        <p:spPr>
          <a:xfrm rot="2561222">
            <a:off x="5561460" y="3084587"/>
            <a:ext cx="776092" cy="2717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500826" y="1571612"/>
            <a:ext cx="1285884" cy="50006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İSİM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6500826" y="2428868"/>
            <a:ext cx="1214446" cy="57150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SIFAT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6500826" y="3214686"/>
            <a:ext cx="1214446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ZARF</a:t>
            </a:r>
            <a:endParaRPr lang="tr-T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9600" b="1" dirty="0" smtClean="0">
                <a:solidFill>
                  <a:srgbClr val="FF0000"/>
                </a:solidFill>
              </a:rPr>
              <a:t>FİİLİMSİ</a:t>
            </a:r>
            <a:endParaRPr lang="tr-TR" sz="96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b="1" i="1" dirty="0" smtClean="0">
                <a:solidFill>
                  <a:srgbClr val="FF0000"/>
                </a:solidFill>
              </a:rPr>
              <a:t>İSİM – FİİL             SIFAT – FİİL           ZARF- FİİL</a:t>
            </a:r>
          </a:p>
          <a:p>
            <a:pPr>
              <a:buNone/>
            </a:pPr>
            <a:r>
              <a:rPr lang="tr-TR" dirty="0" smtClean="0"/>
              <a:t>  -</a:t>
            </a:r>
            <a:r>
              <a:rPr lang="tr-TR" dirty="0" err="1" smtClean="0"/>
              <a:t>ma</a:t>
            </a:r>
            <a:r>
              <a:rPr lang="tr-TR" dirty="0" smtClean="0"/>
              <a:t>                          -an, -ası,                 -</a:t>
            </a:r>
            <a:r>
              <a:rPr lang="tr-TR" dirty="0" err="1" smtClean="0"/>
              <a:t>ken</a:t>
            </a:r>
            <a:r>
              <a:rPr lang="tr-TR" dirty="0" smtClean="0"/>
              <a:t>, -alı,</a:t>
            </a:r>
          </a:p>
          <a:p>
            <a:pPr>
              <a:buNone/>
            </a:pPr>
            <a:r>
              <a:rPr lang="tr-TR" dirty="0" smtClean="0"/>
              <a:t>  -</a:t>
            </a:r>
            <a:r>
              <a:rPr lang="tr-TR" dirty="0" err="1" smtClean="0"/>
              <a:t>ış</a:t>
            </a:r>
            <a:r>
              <a:rPr lang="tr-TR" dirty="0" smtClean="0"/>
              <a:t>                           - </a:t>
            </a:r>
            <a:r>
              <a:rPr lang="tr-TR" dirty="0" err="1" smtClean="0"/>
              <a:t>mez</a:t>
            </a:r>
            <a:r>
              <a:rPr lang="tr-TR" dirty="0" smtClean="0"/>
              <a:t>, -ar,           -asıya, -</a:t>
            </a:r>
            <a:r>
              <a:rPr lang="tr-TR" dirty="0" err="1" smtClean="0"/>
              <a:t>madan</a:t>
            </a:r>
            <a:r>
              <a:rPr lang="tr-TR" dirty="0" smtClean="0"/>
              <a:t>,</a:t>
            </a:r>
          </a:p>
          <a:p>
            <a:pPr>
              <a:buNone/>
            </a:pPr>
            <a:r>
              <a:rPr lang="tr-TR" dirty="0" smtClean="0"/>
              <a:t>  -</a:t>
            </a:r>
            <a:r>
              <a:rPr lang="tr-TR" dirty="0" err="1" smtClean="0"/>
              <a:t>mak</a:t>
            </a:r>
            <a:r>
              <a:rPr lang="tr-TR" dirty="0" smtClean="0"/>
              <a:t>                  -dik, -</a:t>
            </a:r>
            <a:r>
              <a:rPr lang="tr-TR" dirty="0" err="1" smtClean="0"/>
              <a:t>ecek</a:t>
            </a:r>
            <a:r>
              <a:rPr lang="tr-TR" dirty="0" smtClean="0"/>
              <a:t>, -</a:t>
            </a:r>
            <a:r>
              <a:rPr lang="tr-TR" dirty="0" err="1" smtClean="0"/>
              <a:t>miş</a:t>
            </a:r>
            <a:r>
              <a:rPr lang="tr-TR" dirty="0" smtClean="0"/>
              <a:t>     -</a:t>
            </a:r>
            <a:r>
              <a:rPr lang="tr-TR" dirty="0" err="1" smtClean="0"/>
              <a:t>dığında</a:t>
            </a:r>
            <a:r>
              <a:rPr lang="tr-TR" dirty="0" smtClean="0"/>
              <a:t>, -arak,</a:t>
            </a:r>
          </a:p>
          <a:p>
            <a:pPr>
              <a:buNone/>
            </a:pPr>
            <a:r>
              <a:rPr lang="tr-TR" dirty="0" smtClean="0"/>
              <a:t>                                                              -</a:t>
            </a:r>
            <a:r>
              <a:rPr lang="tr-TR" dirty="0" err="1" smtClean="0"/>
              <a:t>dıkça</a:t>
            </a:r>
            <a:r>
              <a:rPr lang="tr-TR" dirty="0" smtClean="0"/>
              <a:t>, -</a:t>
            </a:r>
            <a:r>
              <a:rPr lang="tr-TR" dirty="0" err="1" smtClean="0"/>
              <a:t>çasına</a:t>
            </a:r>
            <a:r>
              <a:rPr lang="tr-TR" dirty="0" smtClean="0"/>
              <a:t>,</a:t>
            </a:r>
          </a:p>
          <a:p>
            <a:pPr>
              <a:buNone/>
            </a:pPr>
            <a:r>
              <a:rPr lang="tr-TR" dirty="0" smtClean="0"/>
              <a:t>                                                                   -</a:t>
            </a:r>
            <a:r>
              <a:rPr lang="tr-TR" dirty="0" err="1" smtClean="0"/>
              <a:t>maksızın</a:t>
            </a:r>
            <a:r>
              <a:rPr lang="tr-TR" dirty="0" smtClean="0"/>
              <a:t>,</a:t>
            </a:r>
          </a:p>
          <a:p>
            <a:pPr>
              <a:buNone/>
            </a:pPr>
            <a:r>
              <a:rPr lang="tr-TR" dirty="0" smtClean="0"/>
              <a:t>                                                                 -ince, -ip, </a:t>
            </a:r>
          </a:p>
          <a:p>
            <a:pPr>
              <a:buNone/>
            </a:pPr>
            <a:r>
              <a:rPr lang="tr-TR" dirty="0" smtClean="0"/>
              <a:t>                                                                 -ar … -</a:t>
            </a:r>
            <a:r>
              <a:rPr lang="tr-TR" dirty="0" err="1" smtClean="0"/>
              <a:t>maz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                                                   -e / -a</a:t>
            </a:r>
            <a:endParaRPr lang="tr-TR" dirty="0"/>
          </a:p>
        </p:txBody>
      </p:sp>
      <p:sp>
        <p:nvSpPr>
          <p:cNvPr id="5" name="4 Aşağı Ok"/>
          <p:cNvSpPr/>
          <p:nvPr/>
        </p:nvSpPr>
        <p:spPr>
          <a:xfrm rot="1608284">
            <a:off x="2198204" y="1203182"/>
            <a:ext cx="341795" cy="9268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Aşağı Ok"/>
          <p:cNvSpPr/>
          <p:nvPr/>
        </p:nvSpPr>
        <p:spPr>
          <a:xfrm>
            <a:off x="4143372" y="1428736"/>
            <a:ext cx="357190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Aşağı Ok"/>
          <p:cNvSpPr/>
          <p:nvPr/>
        </p:nvSpPr>
        <p:spPr>
          <a:xfrm rot="20224754">
            <a:off x="6606785" y="1240551"/>
            <a:ext cx="33253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FİİLİMSİ EKLERİNİN ŞİFRELERİ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697427"/>
          </a:xfrm>
        </p:spPr>
        <p:txBody>
          <a:bodyPr>
            <a:normAutofit lnSpcReduction="10000"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rgbClr val="0070C0"/>
                </a:solidFill>
              </a:rPr>
              <a:t>İsim - Fiil Eklerinin Şifresi: </a:t>
            </a:r>
            <a:r>
              <a:rPr lang="tr-TR" dirty="0" smtClean="0"/>
              <a:t>mayışmak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rgbClr val="0070C0"/>
                </a:solidFill>
              </a:rPr>
              <a:t>Sıfat - Fiil Eklerinin Şifresi: </a:t>
            </a:r>
            <a:r>
              <a:rPr lang="tr-TR" dirty="0" smtClean="0"/>
              <a:t>anası mezar </a:t>
            </a:r>
          </a:p>
          <a:p>
            <a:pPr marL="514350" indent="-514350" algn="just">
              <a:lnSpc>
                <a:spcPct val="150000"/>
              </a:lnSpc>
              <a:buNone/>
            </a:pPr>
            <a:r>
              <a:rPr lang="tr-TR" dirty="0" smtClean="0"/>
              <a:t>                                                      dikecekmiş</a:t>
            </a:r>
            <a:endParaRPr lang="tr-TR" dirty="0" smtClean="0">
              <a:solidFill>
                <a:srgbClr val="0070C0"/>
              </a:solidFill>
            </a:endParaRPr>
          </a:p>
          <a:p>
            <a:pPr marL="514350" indent="-51435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0070C0"/>
                </a:solidFill>
              </a:rPr>
              <a:t>3.  Zarf- Fiil Eklerinin Şifresi: </a:t>
            </a:r>
            <a:r>
              <a:rPr lang="tr-TR" dirty="0" smtClean="0"/>
              <a:t>Kenyalı Asiye maden dağında gerekmedikçe bohçasına bakmaksızın ince ip aramaz.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DİKKAT!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69742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70C0"/>
                </a:solidFill>
              </a:rPr>
              <a:t>        İsim-fiil eki olan -</a:t>
            </a:r>
            <a:r>
              <a:rPr lang="tr-TR" dirty="0" err="1" smtClean="0">
                <a:solidFill>
                  <a:srgbClr val="0070C0"/>
                </a:solidFill>
              </a:rPr>
              <a:t>ma</a:t>
            </a:r>
            <a:r>
              <a:rPr lang="tr-TR" dirty="0" smtClean="0">
                <a:solidFill>
                  <a:srgbClr val="0070C0"/>
                </a:solidFill>
              </a:rPr>
              <a:t> /-</a:t>
            </a:r>
            <a:r>
              <a:rPr lang="tr-TR" dirty="0" err="1" smtClean="0">
                <a:solidFill>
                  <a:srgbClr val="0070C0"/>
                </a:solidFill>
              </a:rPr>
              <a:t>me</a:t>
            </a:r>
            <a:r>
              <a:rPr lang="tr-TR" dirty="0" smtClean="0">
                <a:solidFill>
                  <a:srgbClr val="0070C0"/>
                </a:solidFill>
              </a:rPr>
              <a:t> ile olumsuzluk eki olan -</a:t>
            </a:r>
            <a:r>
              <a:rPr lang="tr-TR" dirty="0" err="1" smtClean="0">
                <a:solidFill>
                  <a:srgbClr val="0070C0"/>
                </a:solidFill>
              </a:rPr>
              <a:t>ma</a:t>
            </a:r>
            <a:r>
              <a:rPr lang="tr-TR" dirty="0" smtClean="0">
                <a:solidFill>
                  <a:srgbClr val="0070C0"/>
                </a:solidFill>
              </a:rPr>
              <a:t> /-</a:t>
            </a:r>
            <a:r>
              <a:rPr lang="tr-TR" dirty="0" err="1" smtClean="0">
                <a:solidFill>
                  <a:srgbClr val="0070C0"/>
                </a:solidFill>
              </a:rPr>
              <a:t>me</a:t>
            </a:r>
            <a:r>
              <a:rPr lang="tr-TR" dirty="0" smtClean="0">
                <a:solidFill>
                  <a:srgbClr val="0070C0"/>
                </a:solidFill>
              </a:rPr>
              <a:t> birbirine </a:t>
            </a:r>
            <a:r>
              <a:rPr lang="tr-TR" dirty="0" smtClean="0">
                <a:solidFill>
                  <a:srgbClr val="FF0000"/>
                </a:solidFill>
              </a:rPr>
              <a:t>karıştırılmamalıdır.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* </a:t>
            </a:r>
            <a:r>
              <a:rPr lang="tr-TR" dirty="0" smtClean="0"/>
              <a:t>Film, gösterime girdiği günden itibaren </a:t>
            </a:r>
            <a:r>
              <a:rPr lang="tr-TR" b="1" dirty="0" smtClean="0">
                <a:solidFill>
                  <a:srgbClr val="FF0000"/>
                </a:solidFill>
              </a:rPr>
              <a:t>izlenme</a:t>
            </a:r>
            <a:r>
              <a:rPr lang="tr-TR" dirty="0" smtClean="0"/>
              <a:t> rekorları kırıyordu.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* </a:t>
            </a:r>
            <a:r>
              <a:rPr lang="tr-TR" dirty="0" smtClean="0"/>
              <a:t>Başarı elde etmek istiyorsan uzun süre televizyon </a:t>
            </a:r>
            <a:r>
              <a:rPr lang="tr-TR" b="1" dirty="0" smtClean="0">
                <a:solidFill>
                  <a:srgbClr val="FF0000"/>
                </a:solidFill>
              </a:rPr>
              <a:t>izleme</a:t>
            </a:r>
            <a:r>
              <a:rPr lang="tr-TR" dirty="0" smtClean="0"/>
              <a:t>!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2865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   </a:t>
            </a:r>
            <a:r>
              <a:rPr lang="tr-TR" sz="5400" b="1" dirty="0" smtClean="0">
                <a:solidFill>
                  <a:srgbClr val="FF0000"/>
                </a:solidFill>
              </a:rPr>
              <a:t>DİKKAT!</a:t>
            </a:r>
          </a:p>
          <a:p>
            <a:pPr algn="just">
              <a:buNone/>
            </a:pPr>
            <a:r>
              <a:rPr lang="tr-TR" dirty="0" smtClean="0"/>
              <a:t>        </a:t>
            </a:r>
            <a:r>
              <a:rPr lang="tr-TR" dirty="0" smtClean="0">
                <a:solidFill>
                  <a:srgbClr val="0070C0"/>
                </a:solidFill>
              </a:rPr>
              <a:t>Bazı fiilimsi ekleriyle zaman ekleri benzerlik gösterir, asla </a:t>
            </a:r>
            <a:r>
              <a:rPr lang="tr-TR" b="1" u="sng" dirty="0" smtClean="0">
                <a:solidFill>
                  <a:srgbClr val="FF0000"/>
                </a:solidFill>
              </a:rPr>
              <a:t>karıştırılmaması</a:t>
            </a:r>
            <a:r>
              <a:rPr lang="tr-TR" dirty="0" smtClean="0">
                <a:solidFill>
                  <a:srgbClr val="0070C0"/>
                </a:solidFill>
              </a:rPr>
              <a:t> gerekir!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Üşümüş ellerini ısıtmaya çalışıyordu</a:t>
            </a:r>
            <a:r>
              <a:rPr lang="tr-TR" dirty="0" smtClean="0"/>
              <a:t>. (üşüyen)</a:t>
            </a:r>
            <a:endParaRPr lang="tr-TR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Elleri üşümüş.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Ütülenecek kıyafetleri ütü masasının üzerine bıraktı.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 Bu kıyafetlerin hepsi ütülenecek.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C:\Users\SENOL\Desktop\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929199"/>
            <a:ext cx="2714612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42852"/>
            <a:ext cx="8643998" cy="635798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Gaziantep’teki teyzem, </a:t>
            </a:r>
            <a:r>
              <a:rPr lang="tr-TR" dirty="0" smtClean="0">
                <a:solidFill>
                  <a:srgbClr val="FF0000"/>
                </a:solidFill>
              </a:rPr>
              <a:t>kurutulmuş</a:t>
            </a:r>
            <a:r>
              <a:rPr lang="tr-TR" dirty="0" smtClean="0"/>
              <a:t> patlıcan ile biber göndermiş bize.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Bu patlıcanların hepsi damda </a:t>
            </a:r>
            <a:r>
              <a:rPr lang="tr-TR" dirty="0" smtClean="0">
                <a:solidFill>
                  <a:srgbClr val="FF0000"/>
                </a:solidFill>
              </a:rPr>
              <a:t>kurutulmuş</a:t>
            </a:r>
            <a:r>
              <a:rPr lang="tr-TR" dirty="0" smtClean="0"/>
              <a:t> bin bir emekle.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C:\Users\ŞENOL\Desktop\dolmalik-patlican-kuru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4786314" y="1142984"/>
            <a:ext cx="23882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C:\Users\ŞENOL\Desktop\536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357694"/>
            <a:ext cx="4000496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C:\Users\ŞENOL\Desktop\1789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86323"/>
            <a:ext cx="4643438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5840435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lnSpc>
                <a:spcPct val="150000"/>
              </a:lnSpc>
              <a:buNone/>
            </a:pP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Kızının mezuniyet töreninde tarif </a:t>
            </a:r>
            <a:r>
              <a:rPr lang="tr-TR" dirty="0" smtClean="0">
                <a:solidFill>
                  <a:srgbClr val="FF0000"/>
                </a:solidFill>
              </a:rPr>
              <a:t>edilemez</a:t>
            </a:r>
            <a:r>
              <a:rPr lang="tr-TR" dirty="0" smtClean="0"/>
              <a:t> duygular yaşadı.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 Bu tür duygular tarif </a:t>
            </a:r>
            <a:r>
              <a:rPr lang="tr-TR" dirty="0" smtClean="0">
                <a:solidFill>
                  <a:srgbClr val="FF0000"/>
                </a:solidFill>
              </a:rPr>
              <a:t>edilemez</a:t>
            </a:r>
            <a:r>
              <a:rPr lang="tr-TR" dirty="0" smtClean="0"/>
              <a:t>, zorlama lütfen.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C:\Users\ŞENOL\Desktop\okude_mezuniyet_toreni_coskusu_h19895_a745b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tr-TR" sz="5400" b="1" dirty="0" smtClean="0">
                <a:solidFill>
                  <a:srgbClr val="FF0000"/>
                </a:solidFill>
              </a:rPr>
              <a:t>UYARI!</a:t>
            </a:r>
            <a:endParaRPr lang="tr-TR" sz="54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142984"/>
            <a:ext cx="8786842" cy="4697427"/>
          </a:xfrm>
        </p:spPr>
        <p:txBody>
          <a:bodyPr/>
          <a:lstStyle/>
          <a:p>
            <a:pPr algn="ctr">
              <a:buNone/>
            </a:pPr>
            <a:r>
              <a:rPr lang="tr-TR" b="1" u="sng" dirty="0" smtClean="0">
                <a:solidFill>
                  <a:srgbClr val="FF0000"/>
                </a:solidFill>
              </a:rPr>
              <a:t>Karıştırılmaması Gerekenler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Sıfat-fiil eki olan –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acak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ecek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Gelecek Zaman eki olan –</a:t>
            </a:r>
            <a:r>
              <a:rPr lang="tr-TR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acak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tr-TR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ecek</a:t>
            </a:r>
            <a:endParaRPr lang="tr-TR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Sıfat-fiil eki olan –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mış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miş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Geçmiş Zaman eki olan –</a:t>
            </a:r>
            <a:r>
              <a:rPr lang="tr-TR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mış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tr-TR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miş</a:t>
            </a:r>
            <a:endParaRPr lang="tr-TR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Sıfat-fiil eki olan –ar/-er              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Geniş Zaman eki olan –ar /-er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Sıfat-fiil eki olan –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maz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mez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Geniş Zamanın olumsuzu –</a:t>
            </a:r>
            <a:r>
              <a:rPr lang="tr-TR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maz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tr-TR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mez</a:t>
            </a:r>
            <a:endParaRPr lang="tr-TR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buNone/>
            </a:pP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Sıfat-fiil eki olan –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dık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/-dik          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Geçmiş Zamanın I.Ç.Ş.’ı –</a:t>
            </a:r>
            <a:r>
              <a:rPr lang="tr-TR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dık</a:t>
            </a:r>
            <a:r>
              <a:rPr lang="tr-T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/-dik</a:t>
            </a:r>
          </a:p>
          <a:p>
            <a:pPr algn="just"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FİİLİMSİLERİN ZAMANLA KALIPLAŞARAK KALICI İSİM OLMASI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tr-TR" dirty="0" smtClean="0"/>
              <a:t>Buradan doğalgaz hattı geçiyor, sakın belediyeden izin almadan </a:t>
            </a:r>
            <a:r>
              <a:rPr lang="tr-TR" b="1" dirty="0" smtClean="0">
                <a:solidFill>
                  <a:srgbClr val="0070C0"/>
                </a:solidFill>
              </a:rPr>
              <a:t>kazma</a:t>
            </a:r>
            <a:r>
              <a:rPr lang="tr-TR" dirty="0" smtClean="0"/>
              <a:t>!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Bahçeye giderken yanında </a:t>
            </a:r>
            <a:r>
              <a:rPr lang="tr-TR" b="1" dirty="0" smtClean="0">
                <a:solidFill>
                  <a:srgbClr val="0070C0"/>
                </a:solidFill>
              </a:rPr>
              <a:t>kazma</a:t>
            </a:r>
            <a:r>
              <a:rPr lang="tr-TR" dirty="0" smtClean="0"/>
              <a:t>, kürek götürdü.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Köylüler, define aramak için toprağı </a:t>
            </a:r>
            <a:r>
              <a:rPr lang="tr-TR" b="1" dirty="0" smtClean="0">
                <a:solidFill>
                  <a:srgbClr val="0070C0"/>
                </a:solidFill>
              </a:rPr>
              <a:t>kazma</a:t>
            </a:r>
            <a:r>
              <a:rPr lang="tr-TR" dirty="0" smtClean="0"/>
              <a:t>ya başladılar.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357166"/>
            <a:ext cx="8929718" cy="5768997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 algn="just">
              <a:lnSpc>
                <a:spcPct val="150000"/>
              </a:lnSpc>
              <a:buNone/>
            </a:pPr>
            <a:endParaRPr lang="tr-TR" dirty="0" smtClean="0"/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       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          Buradan doğalgaz hattı geçiyor, sakın belediyeden izin almadan </a:t>
            </a:r>
            <a:r>
              <a:rPr lang="tr-TR" b="1" dirty="0" smtClean="0">
                <a:solidFill>
                  <a:srgbClr val="FF0000"/>
                </a:solidFill>
              </a:rPr>
              <a:t>kazma</a:t>
            </a:r>
            <a:r>
              <a:rPr lang="tr-TR" dirty="0" smtClean="0"/>
              <a:t>! </a:t>
            </a:r>
            <a:r>
              <a:rPr lang="tr-TR" b="1" dirty="0" smtClean="0">
                <a:solidFill>
                  <a:srgbClr val="0070C0"/>
                </a:solidFill>
              </a:rPr>
              <a:t>(olumsuzluk eki)</a:t>
            </a:r>
            <a:endParaRPr lang="tr-TR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C:\Users\ŞENOL\Desktop\gal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          Bahçeye giderken yanında </a:t>
            </a:r>
            <a:r>
              <a:rPr lang="tr-TR" b="1" dirty="0" smtClean="0">
                <a:solidFill>
                  <a:srgbClr val="FF0000"/>
                </a:solidFill>
              </a:rPr>
              <a:t>kazma</a:t>
            </a:r>
            <a:r>
              <a:rPr lang="tr-TR" dirty="0" smtClean="0"/>
              <a:t>, kürek götürdü</a:t>
            </a:r>
            <a:r>
              <a:rPr lang="tr-TR" dirty="0" smtClean="0"/>
              <a:t>.                                         </a:t>
            </a:r>
            <a:r>
              <a:rPr lang="tr-TR" b="1" dirty="0" smtClean="0">
                <a:solidFill>
                  <a:srgbClr val="0070C0"/>
                </a:solidFill>
              </a:rPr>
              <a:t>(kalıcı isim)</a:t>
            </a:r>
            <a:endParaRPr lang="tr-TR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C:\Users\ŞENOL\Desktop\573fc3e853d3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357430"/>
            <a:ext cx="278608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714356"/>
            <a:ext cx="8929718" cy="6143644"/>
          </a:xfrm>
        </p:spPr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 algn="just">
              <a:buNone/>
            </a:pPr>
            <a:r>
              <a:rPr lang="tr-TR" dirty="0" smtClean="0"/>
              <a:t>     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         Köylüler, define aramak için toprağı </a:t>
            </a:r>
            <a:r>
              <a:rPr lang="tr-TR" b="1" dirty="0" smtClean="0">
                <a:solidFill>
                  <a:srgbClr val="FF0000"/>
                </a:solidFill>
              </a:rPr>
              <a:t>kazma</a:t>
            </a:r>
            <a:r>
              <a:rPr lang="tr-TR" dirty="0" smtClean="0"/>
              <a:t>ya başladılar</a:t>
            </a:r>
            <a:r>
              <a:rPr lang="tr-TR" b="1" dirty="0" smtClean="0">
                <a:solidFill>
                  <a:srgbClr val="0070C0"/>
                </a:solidFill>
              </a:rPr>
              <a:t>.                                                       (isim-fiil)</a:t>
            </a:r>
            <a:endParaRPr lang="tr-TR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C:\Users\ŞENOL\Desktop\20032008111511032068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DİKKAT!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785794"/>
            <a:ext cx="8715436" cy="6072206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tr-TR" dirty="0" smtClean="0"/>
              <a:t>          Fiilimsi eki alan bazı kelimeler, zamanla kalıplaşarak bir varlığın, nesnenin ya da kavramın </a:t>
            </a:r>
            <a:r>
              <a:rPr lang="tr-TR" b="1" dirty="0" smtClean="0">
                <a:solidFill>
                  <a:srgbClr val="FF0000"/>
                </a:solidFill>
              </a:rPr>
              <a:t>kalıcı ismi</a:t>
            </a:r>
            <a:r>
              <a:rPr lang="tr-TR" dirty="0" smtClean="0"/>
              <a:t> olurlar. </a:t>
            </a:r>
            <a:r>
              <a:rPr lang="tr-TR" dirty="0" smtClean="0">
                <a:solidFill>
                  <a:srgbClr val="0070C0"/>
                </a:solidFill>
              </a:rPr>
              <a:t>(Bu durumda fiilimsi özelliklerini </a:t>
            </a:r>
            <a:r>
              <a:rPr lang="tr-TR" dirty="0" smtClean="0">
                <a:solidFill>
                  <a:srgbClr val="FF0000"/>
                </a:solidFill>
              </a:rPr>
              <a:t>kaybederler</a:t>
            </a:r>
            <a:r>
              <a:rPr lang="tr-TR" dirty="0" smtClean="0">
                <a:solidFill>
                  <a:srgbClr val="0070C0"/>
                </a:solidFill>
              </a:rPr>
              <a:t>.)</a:t>
            </a:r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dondurma                             sarma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dolma          * kavurma</a:t>
            </a:r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kızartma     * yiyecek       * içecek         * yakacak</a:t>
            </a:r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geçmiş        * gelecek       * alışveriş      * kaymak</a:t>
            </a:r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giriş              * çıkış             * deneme     * danışma</a:t>
            </a:r>
          </a:p>
        </p:txBody>
      </p:sp>
      <p:pic>
        <p:nvPicPr>
          <p:cNvPr id="4" name="3 Resim" descr="C:\Users\ŞENOL\Desktop\637438_deta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714620"/>
            <a:ext cx="128588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C:\Users\ŞENOL\Desktop\yaprak-sarm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643182"/>
            <a:ext cx="2414746" cy="1604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357166"/>
            <a:ext cx="8643998" cy="607223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dirty="0" smtClean="0"/>
              <a:t>dolmuş        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Font typeface="Wingdings" pitchFamily="2" charset="2"/>
              <a:buChar char="ü"/>
            </a:pPr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dirty="0" smtClean="0"/>
              <a:t> Bakan        * yazar        * çağlayan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çakmak      * ekmek      * yemek            * uçurtma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çekiliş         * asma        * buluş         * soruşturma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atışma        * yarışma    * dövüş          * giyecek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 yalvarış      * yakarış      * sayıklayış   * burma</a:t>
            </a:r>
          </a:p>
          <a:p>
            <a:pPr>
              <a:lnSpc>
                <a:spcPct val="150000"/>
              </a:lnSpc>
              <a:buNone/>
            </a:pPr>
            <a:r>
              <a:rPr lang="tr-TR" dirty="0" smtClean="0"/>
              <a:t>*  atıştırma    * dikiş          * çatışma</a:t>
            </a:r>
            <a:endParaRPr lang="tr-TR" dirty="0"/>
          </a:p>
        </p:txBody>
      </p:sp>
      <p:pic>
        <p:nvPicPr>
          <p:cNvPr id="4" name="3 Resim" descr="C:\Users\ŞENOL\Desktop\konyada-dolmus-ucretlerine-zam-geld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0"/>
            <a:ext cx="3786214" cy="19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C:\Users\ŞENOL\Desktop\ucurtm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857232"/>
            <a:ext cx="2214546" cy="1698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0"/>
            <a:ext cx="857256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FİİLİMSİLER </a:t>
            </a:r>
            <a:r>
              <a:rPr lang="tr-TR" b="1" dirty="0" smtClean="0">
                <a:solidFill>
                  <a:srgbClr val="FF0000"/>
                </a:solidFill>
              </a:rPr>
              <a:t>DOĞRU MU?, YANLIŞ MI?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928670"/>
            <a:ext cx="9001156" cy="578647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 ekleri, fiil kök ya da gövdelerine gelir.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Fiilimsilerin olumsuz biçimleri yoktur.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Fiilimsiler yardımıyla çok uzun cümleler kurabiliriz.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Fiilimsilerden sonra hiçbir ek gelmez.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Fiilimsiler her zaman cümlenin ortasında bulunur.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Bazı fiilimsi ekleri, biçim olarak zaman ekleriyle benzerlik gösterir.</a:t>
            </a:r>
          </a:p>
        </p:txBody>
      </p:sp>
    </p:spTree>
  </p:cSld>
  <p:clrMapOvr>
    <a:masterClrMapping/>
  </p:clrMapOvr>
  <p:transition spd="slow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 eki almış bazı kelimeler, isim görevinde kullanılır.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Fiilimsiler; cümle içinde isim, sıfat ve zarf görevlerinde kullanılır.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Fiilimsi olan cümlelerde genellikle birden fazla yargı bulunmaktadır.</a:t>
            </a: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tr-TR" dirty="0" smtClean="0"/>
              <a:t>Zarf-fiiller cümleye zaman ve durum anlamlarını katar.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VERİLEN CÜMLELERDEKİ FİİLİMSİLERİ BULUP TÜRLERİNİ BELİRTİNİZ.</a:t>
            </a:r>
          </a:p>
          <a:p>
            <a:pPr algn="ctr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LÜTFEN ÇEKİMLİ FİİLLERLE KARIŞTIRMAYINIZ!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6072230"/>
          </a:xfrm>
        </p:spPr>
        <p:txBody>
          <a:bodyPr>
            <a:normAutofit fontScale="92500"/>
          </a:bodyPr>
          <a:lstStyle/>
          <a:p>
            <a:pPr marL="514350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tr-TR" dirty="0" smtClean="0"/>
              <a:t>Bu konuda bize anlayış göstermelisiniz.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tr-TR" dirty="0" smtClean="0"/>
              <a:t> Gelecek günlere umutla bakıyorum.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tr-TR" dirty="0" smtClean="0"/>
              <a:t>Sınava girmeden çıkmış soruları çözdüm.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tr-TR" dirty="0" smtClean="0"/>
              <a:t>Çalışan çocuklar, mutlaka ödüllendirilmeli.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tr-TR" dirty="0" smtClean="0"/>
              <a:t>Başından geçenleri, ağlayarak anlattı.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tr-TR" dirty="0" smtClean="0"/>
              <a:t>Test çözmeyi seviyordu.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85728"/>
            <a:ext cx="8358246" cy="5929354"/>
          </a:xfrm>
        </p:spPr>
        <p:txBody>
          <a:bodyPr/>
          <a:lstStyle/>
          <a:p>
            <a:pPr marL="514350" indent="-514350"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7. </a:t>
            </a:r>
            <a:r>
              <a:rPr lang="tr-TR" dirty="0" smtClean="0"/>
              <a:t>Denediği anahtarların hiçbiri uymadı.</a:t>
            </a:r>
          </a:p>
          <a:p>
            <a:pPr marL="514350" indent="-514350"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8. </a:t>
            </a:r>
            <a:r>
              <a:rPr lang="tr-TR" dirty="0" smtClean="0"/>
              <a:t>Burası mutlaka görülesi bir yer.</a:t>
            </a:r>
          </a:p>
          <a:p>
            <a:pPr marL="514350" indent="-514350"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9. </a:t>
            </a:r>
            <a:r>
              <a:rPr lang="tr-TR" dirty="0" smtClean="0"/>
              <a:t>Benden izin almadan dışarı çıkma!</a:t>
            </a:r>
          </a:p>
          <a:p>
            <a:pPr marL="514350" indent="-514350"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10. </a:t>
            </a:r>
            <a:r>
              <a:rPr lang="tr-TR" dirty="0" smtClean="0"/>
              <a:t>Doğru söyleyen dokuz köyden kovulurken ben sana onuncu köyden kucak açıyorum.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5340369"/>
          </a:xfrm>
        </p:spPr>
        <p:txBody>
          <a:bodyPr/>
          <a:lstStyle/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11. </a:t>
            </a:r>
            <a:r>
              <a:rPr lang="tr-TR" dirty="0" smtClean="0"/>
              <a:t>Otobüsünüz buradan kalkacak.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12. </a:t>
            </a:r>
            <a:r>
              <a:rPr lang="tr-TR" dirty="0" smtClean="0"/>
              <a:t>Oraya gide gele yolu ezberledik.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13. </a:t>
            </a:r>
            <a:r>
              <a:rPr lang="tr-TR" dirty="0" smtClean="0"/>
              <a:t>İntikam alırcasına yapıyordu bunları, anlamıştık.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FİİLİMSİLER ÇALIŞMA KAĞIDI 1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286412"/>
          </a:xfrm>
        </p:spPr>
        <p:txBody>
          <a:bodyPr>
            <a:normAutofit lnSpcReduction="10000"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tr-TR" dirty="0" smtClean="0"/>
              <a:t>Listede yazanları almayı unutmayın!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tr-TR" dirty="0" smtClean="0"/>
              <a:t>Keman çalmayı öğrenmek istiyorsan kursa gitmelisin.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tr-TR" dirty="0" smtClean="0"/>
              <a:t>Son zamanlarda macera kitapları okumaya başladım.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tr-TR" dirty="0" smtClean="0"/>
              <a:t>Adamın seyahatten erken dönüşü herkesi şüphelendirmişti.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0079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5. </a:t>
            </a:r>
            <a:r>
              <a:rPr lang="tr-TR" dirty="0" smtClean="0"/>
              <a:t>Spor yapmak, sağlığımız için çok faydalıdır.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6. </a:t>
            </a:r>
            <a:r>
              <a:rPr lang="tr-TR" dirty="0" smtClean="0"/>
              <a:t>Taşındığı evin camlarını silmeye başladı.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7. </a:t>
            </a:r>
            <a:r>
              <a:rPr lang="tr-TR" dirty="0" smtClean="0"/>
              <a:t>Akşam yemeğinden sonra mutlaka yürüyüş yapardı.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8. </a:t>
            </a:r>
            <a:r>
              <a:rPr lang="tr-TR" dirty="0" smtClean="0"/>
              <a:t>Veren el, alan elden üstündür.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9. </a:t>
            </a:r>
            <a:r>
              <a:rPr lang="tr-TR" dirty="0" smtClean="0"/>
              <a:t>Yaşanan bu kötü olay, hepimizi derinden etkilemeye yetmişti.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10. </a:t>
            </a:r>
            <a:r>
              <a:rPr lang="tr-TR" dirty="0" smtClean="0"/>
              <a:t>Kurumuş çamaşırları, çamaşırlıktan topladı.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329642" cy="5929354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11. </a:t>
            </a:r>
            <a:r>
              <a:rPr lang="tr-TR" dirty="0" smtClean="0"/>
              <a:t>Anlattığı fıkraya hiç kimse gülmeyince bozuldu.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12. </a:t>
            </a:r>
            <a:r>
              <a:rPr lang="tr-TR" dirty="0" smtClean="0"/>
              <a:t>Söylene söylene odadan çıktı.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13. </a:t>
            </a:r>
            <a:r>
              <a:rPr lang="tr-TR" dirty="0" smtClean="0"/>
              <a:t>Ancak disiplinli çalışarak başarıya ulaşabilirsin.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14. </a:t>
            </a:r>
            <a:r>
              <a:rPr lang="tr-TR" dirty="0" smtClean="0"/>
              <a:t>Bu konuda yorum yapacak son kişi sizsiniz.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15. </a:t>
            </a:r>
            <a:r>
              <a:rPr lang="tr-TR" dirty="0" smtClean="0"/>
              <a:t>O günleri hatırladıkça özlemi artıyordu.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401080" cy="600079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16. Okullar kapanır kapanmaz çalışmaya başladı.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17. Selam verip içeri girdi.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18. Akşamları kitap okumadan asla uyumazdı.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19. Konuşurken gözlerini kaçırırdı.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20. İhtiyaç sahiplerine yardım etmek insanlık görevimizdir.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21. Ekonomi Bakanı, olası bir krize karşı hazırlıklı olduklarını belirtti.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22. Gelecek hafta hep birlikte tatile gitmeyi düşünüyoruz.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23. Bu haber duyulalı kimsede keyif kalmamıştı.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24. Aynaya bakınca ne kadar yaşlandığını bir kez daha fark etti.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25. Bakışlarıyla bir şeyler anlatmaya çalıştığı belliydi.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26. Kitap okurken dış dünyadan tamamen kopardı.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FİİLİMSİLER ÇALIŞMA KAĞIDI 2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00726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250000"/>
              </a:lnSpc>
              <a:buAutoNum type="arabicPeriod"/>
            </a:pPr>
            <a:r>
              <a:rPr lang="tr-TR" dirty="0" smtClean="0"/>
              <a:t>Bahçedeki çiçekler solmuş.</a:t>
            </a:r>
          </a:p>
          <a:p>
            <a:pPr marL="514350" indent="-514350" algn="just">
              <a:lnSpc>
                <a:spcPct val="250000"/>
              </a:lnSpc>
              <a:buAutoNum type="arabicPeriod"/>
            </a:pPr>
            <a:r>
              <a:rPr lang="tr-TR" dirty="0" smtClean="0"/>
              <a:t>Solmuş çiçekleri vazodan çıkardı.</a:t>
            </a:r>
          </a:p>
          <a:p>
            <a:pPr marL="514350" indent="-514350" algn="just">
              <a:lnSpc>
                <a:spcPct val="250000"/>
              </a:lnSpc>
              <a:buAutoNum type="arabicPeriod"/>
            </a:pPr>
            <a:r>
              <a:rPr lang="tr-TR" dirty="0" smtClean="0"/>
              <a:t>Ablam gelecek sene liseye gidecek.</a:t>
            </a:r>
          </a:p>
          <a:p>
            <a:pPr marL="514350" indent="-514350" algn="just">
              <a:lnSpc>
                <a:spcPct val="250000"/>
              </a:lnSpc>
              <a:buAutoNum type="arabicPeriod"/>
            </a:pPr>
            <a:r>
              <a:rPr lang="tr-TR" dirty="0" smtClean="0"/>
              <a:t>Babam iki ay sonra İstanbul’dan gelecek.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329642" cy="569755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5. Bu şehirde tanıdık birine rastlayamadım.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6. Zamanla burada pek çok kişi tanıdık.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7. Annem, bayatlamış ekmekleri köftenin içine koyar.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8. Ekmeklerin hepsi bayatlamış.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9. “Yapma!” dediğim şeyleri yapmanı istemiyorum.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0079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10. Burası çıkmaz sokak, haberin olsun.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11. İyi niyetten, kötü iş çıkmaz.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12. Benden geçer not almak zordur.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13. İşe giderken hep bu yoldan geçer.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14. Bakmadık yer bırakmadık.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15. Dünden beri yana yakıla seni arıyoruz.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FİİLİMSİLER ÇALIŞMA KAĞIDI 3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329642" cy="5357850"/>
          </a:xfrm>
        </p:spPr>
        <p:txBody>
          <a:bodyPr/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>
                <a:solidFill>
                  <a:srgbClr val="002060"/>
                </a:solidFill>
              </a:rPr>
              <a:t>Çocuğun gülüşü, annesininkine benziyordu.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>
                <a:solidFill>
                  <a:srgbClr val="002060"/>
                </a:solidFill>
              </a:rPr>
              <a:t>Onun şiir okuyuşunu ben de beğendim.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>
                <a:solidFill>
                  <a:srgbClr val="002060"/>
                </a:solidFill>
              </a:rPr>
              <a:t>Bahçe, sararmış yapraklarla doluydu.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>
                <a:solidFill>
                  <a:srgbClr val="002060"/>
                </a:solidFill>
              </a:rPr>
              <a:t>Nihayet evden çıkma zamanımız geldi.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>
                <a:solidFill>
                  <a:srgbClr val="002060"/>
                </a:solidFill>
              </a:rPr>
              <a:t>Benden izin almadan sakın evden çıkma!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>
                <a:solidFill>
                  <a:srgbClr val="002060"/>
                </a:solidFill>
              </a:rPr>
              <a:t>Adamın acınacak bir hâli vardı.</a:t>
            </a:r>
            <a:endParaRPr lang="tr-T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401080" cy="576899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7. Görünmez kaza diye buna derler.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8. Sözlerimde anlaşılmadık bir yer var mı?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9. Feride’nin atandığı köy, kuş uçmaz kervan geçmez bir yerdi.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10. Eğitimin amacı; düşünen, araştıran, sorgulayan öğrenciler yetiştirmektir.</a:t>
            </a:r>
            <a:endParaRPr lang="tr-T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14290"/>
            <a:ext cx="8429684" cy="614366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11. Onlar bu mahalleden taşınalı iki yıl olmuştu.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12. Yatar yatmaz uyuyakaldı.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13. Sorular gittikçe zorlaşıyordu.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14. Piknikte doyasıya eğlendik.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15. Sen yanımda oldukça kimse benim sırtımı yere getiremez.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16. Kadın, oğlunu öve öve bitiremedi.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17. Yatar yatmaz uyuyakaldı.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329642" cy="607223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18. Vatanımı ölesiye seviyorum.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19. Çoban, suyu kana kana içti.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20. Annem, güzel bir yemek yaptığında komşularımıza da götürür.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21. Şikayet etmek yerine, çözüm üretmelisin.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22. Sen gidince pek çok şey değişti.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23. Soru çözerken daha dikkatli olmalısın.</a:t>
            </a:r>
            <a:endParaRPr lang="tr-T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329642" cy="5840435"/>
          </a:xfrm>
        </p:spPr>
        <p:txBody>
          <a:bodyPr/>
          <a:lstStyle/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24. Gezebileceğiniz kadar ülke gezin.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25. İnsan, başkalarını eleştirmeden önce kendisine bakmalıdır.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>
                <a:solidFill>
                  <a:srgbClr val="002060"/>
                </a:solidFill>
              </a:rPr>
              <a:t>26. Köylüler, gökyüzüne bakarak yağmurun gelip gelmeyeceğini anlarlardı.</a:t>
            </a:r>
            <a:endParaRPr lang="tr-T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1857364"/>
            <a:ext cx="8572560" cy="1428760"/>
          </a:xfrm>
        </p:spPr>
        <p:txBody>
          <a:bodyPr>
            <a:normAutofit/>
          </a:bodyPr>
          <a:lstStyle/>
          <a:p>
            <a:r>
              <a:rPr lang="tr-TR" sz="5000" b="1" dirty="0" smtClean="0">
                <a:solidFill>
                  <a:srgbClr val="FF0000"/>
                </a:solidFill>
              </a:rPr>
              <a:t>2019 LGS FİİLİMSİ SORUSU</a:t>
            </a:r>
            <a:endParaRPr lang="tr-TR" sz="5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9"/>
            <a:ext cx="8786841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1857364"/>
            <a:ext cx="8572560" cy="1428760"/>
          </a:xfrm>
        </p:spPr>
        <p:txBody>
          <a:bodyPr>
            <a:normAutofit/>
          </a:bodyPr>
          <a:lstStyle/>
          <a:p>
            <a:r>
              <a:rPr lang="tr-TR" sz="5000" b="1" dirty="0" smtClean="0">
                <a:solidFill>
                  <a:srgbClr val="FF0000"/>
                </a:solidFill>
              </a:rPr>
              <a:t>2018 LGS FİİLİMSİ SORUSU</a:t>
            </a:r>
            <a:endParaRPr lang="tr-TR" sz="5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ŞENOL\Desktop\Adsız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26537" cy="67151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KAZANIM KAVRAMA TESTİ 1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507209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0000"/>
              </a:lnSpc>
              <a:buNone/>
            </a:pPr>
            <a:r>
              <a:rPr lang="tr-TR" b="1" dirty="0" smtClean="0">
                <a:solidFill>
                  <a:srgbClr val="FF0000"/>
                </a:solidFill>
              </a:rPr>
              <a:t>1. </a:t>
            </a:r>
            <a:r>
              <a:rPr lang="tr-TR" b="1" dirty="0" smtClean="0"/>
              <a:t>Aşağıdaki cümlelerin hangisinde </a:t>
            </a:r>
            <a:r>
              <a:rPr lang="tr-TR" b="1" dirty="0" smtClean="0">
                <a:solidFill>
                  <a:srgbClr val="FF0000"/>
                </a:solidFill>
              </a:rPr>
              <a:t>fiilimsi kullanılmamıştır?</a:t>
            </a:r>
          </a:p>
          <a:p>
            <a:pPr algn="just">
              <a:lnSpc>
                <a:spcPct val="210000"/>
              </a:lnSpc>
              <a:buNone/>
            </a:pPr>
            <a:r>
              <a:rPr lang="tr-TR" dirty="0" smtClean="0"/>
              <a:t>A) Yaptığı her çalışma okurlardan büyük ilgi görüyor.</a:t>
            </a:r>
          </a:p>
          <a:p>
            <a:pPr algn="just">
              <a:lnSpc>
                <a:spcPct val="210000"/>
              </a:lnSpc>
              <a:buNone/>
            </a:pPr>
            <a:r>
              <a:rPr lang="tr-TR" dirty="0" smtClean="0"/>
              <a:t>B) Bu sabah uyanmak benim için hiç de zor olmadı.</a:t>
            </a:r>
          </a:p>
          <a:p>
            <a:pPr algn="just">
              <a:lnSpc>
                <a:spcPct val="210000"/>
              </a:lnSpc>
              <a:buNone/>
            </a:pPr>
            <a:r>
              <a:rPr lang="tr-TR" dirty="0" smtClean="0"/>
              <a:t>C) İnsanlık eski çağlardan beri gökyüzünü merak etmiştir.</a:t>
            </a:r>
          </a:p>
          <a:p>
            <a:pPr algn="just">
              <a:lnSpc>
                <a:spcPct val="210000"/>
              </a:lnSpc>
              <a:buNone/>
            </a:pPr>
            <a:r>
              <a:rPr lang="tr-TR" dirty="0" smtClean="0"/>
              <a:t>D) Görevli, yerlere kadar eğilerek misafirleri karşılıyordu.</a:t>
            </a:r>
          </a:p>
          <a:p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NOL\Desktop\Adsız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01122" cy="62151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3. </a:t>
            </a:r>
            <a:r>
              <a:rPr lang="tr-TR" b="1" dirty="0" smtClean="0"/>
              <a:t>Aşağıdaki cümlelerin hangisindeki altı çizili</a:t>
            </a:r>
          </a:p>
          <a:p>
            <a:pPr algn="just">
              <a:buNone/>
            </a:pPr>
            <a:r>
              <a:rPr lang="tr-TR" b="1" dirty="0" smtClean="0"/>
              <a:t>sözcük </a:t>
            </a:r>
            <a:r>
              <a:rPr lang="tr-TR" b="1" dirty="0" smtClean="0">
                <a:solidFill>
                  <a:srgbClr val="FF0000"/>
                </a:solidFill>
              </a:rPr>
              <a:t>isim-fiildir?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A) Buradan güneşin </a:t>
            </a:r>
            <a:r>
              <a:rPr lang="tr-TR" u="sng" dirty="0" smtClean="0"/>
              <a:t>doğuşunu</a:t>
            </a:r>
            <a:r>
              <a:rPr lang="tr-TR" dirty="0" smtClean="0"/>
              <a:t> izleyecekti.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B) Uçağa </a:t>
            </a:r>
            <a:r>
              <a:rPr lang="tr-TR" u="sng" dirty="0" smtClean="0"/>
              <a:t>bindiğinde</a:t>
            </a:r>
            <a:r>
              <a:rPr lang="tr-TR" dirty="0" smtClean="0"/>
              <a:t> saat bir hayli ilerlemişti.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C) </a:t>
            </a:r>
            <a:r>
              <a:rPr lang="tr-TR" u="sng" dirty="0" smtClean="0"/>
              <a:t>Yükselen</a:t>
            </a:r>
            <a:r>
              <a:rPr lang="tr-TR" dirty="0" smtClean="0"/>
              <a:t> balondan son kez etrafa bakındı.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D) Gerçeklerden </a:t>
            </a:r>
            <a:r>
              <a:rPr lang="tr-TR" u="sng" dirty="0" smtClean="0"/>
              <a:t>kaçarak</a:t>
            </a:r>
            <a:r>
              <a:rPr lang="tr-TR" dirty="0" smtClean="0"/>
              <a:t> bir yere varamazsın.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29354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4. </a:t>
            </a:r>
            <a:r>
              <a:rPr lang="tr-TR" b="1" dirty="0" smtClean="0"/>
              <a:t>Aşağıdakilerin hangisindeki altı çizili sözcük</a:t>
            </a:r>
          </a:p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zarf-fiil değildir?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A) Yolculuğumuz Akdeniz’in </a:t>
            </a:r>
            <a:r>
              <a:rPr lang="tr-TR" u="sng" dirty="0" smtClean="0"/>
              <a:t>görülesi</a:t>
            </a:r>
            <a:r>
              <a:rPr lang="tr-TR" dirty="0" smtClean="0"/>
              <a:t> manzarası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eşliğinde sürüyor.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B) Konuyla ilgili yeni makaleler </a:t>
            </a:r>
            <a:r>
              <a:rPr lang="tr-TR" u="sng" dirty="0" smtClean="0"/>
              <a:t>durmadan</a:t>
            </a:r>
            <a:r>
              <a:rPr lang="tr-TR" dirty="0" smtClean="0"/>
              <a:t> yayımlanıyordu.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C) Bir an için etrafı </a:t>
            </a:r>
            <a:r>
              <a:rPr lang="tr-TR" u="sng" dirty="0" smtClean="0"/>
              <a:t>dinleyerek</a:t>
            </a:r>
            <a:r>
              <a:rPr lang="tr-TR" dirty="0" smtClean="0"/>
              <a:t> kuşkuyla bize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baktı.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D) Yolcular yerini </a:t>
            </a:r>
            <a:r>
              <a:rPr lang="tr-TR" u="sng" dirty="0" smtClean="0"/>
              <a:t>almadan</a:t>
            </a:r>
            <a:r>
              <a:rPr lang="tr-TR" dirty="0" smtClean="0"/>
              <a:t> tren hareket etmezdi.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0000"/>
                </a:solidFill>
              </a:rPr>
              <a:t>5. </a:t>
            </a:r>
            <a:r>
              <a:rPr lang="tr-TR" dirty="0" smtClean="0"/>
              <a:t>Tüneyen kuşların pençeleri, dalları kendiliğinden sıkıca kavrar. Böylece kuşlar daldan düşmeden uyuyabilir. Ayrıca parmaklarının düzenlenişi kuşun yerde de serbestçe hareket etmesini sağlar.</a:t>
            </a:r>
          </a:p>
          <a:p>
            <a:pPr algn="just">
              <a:buNone/>
            </a:pPr>
            <a:r>
              <a:rPr lang="tr-TR" b="1" dirty="0" smtClean="0"/>
              <a:t>Bu metinde </a:t>
            </a:r>
            <a:r>
              <a:rPr lang="tr-TR" b="1" dirty="0" smtClean="0">
                <a:solidFill>
                  <a:srgbClr val="FF0000"/>
                </a:solidFill>
              </a:rPr>
              <a:t>kaç tane fiilimsi </a:t>
            </a:r>
            <a:r>
              <a:rPr lang="tr-TR" b="1" dirty="0" smtClean="0"/>
              <a:t>kullanılmıştır?</a:t>
            </a:r>
          </a:p>
          <a:p>
            <a:pPr algn="just">
              <a:buNone/>
            </a:pPr>
            <a:r>
              <a:rPr lang="tr-TR" dirty="0" smtClean="0"/>
              <a:t>                </a:t>
            </a:r>
            <a:r>
              <a:rPr lang="pt-BR" dirty="0" smtClean="0"/>
              <a:t>A) 4 </a:t>
            </a:r>
            <a:r>
              <a:rPr lang="tr-TR" dirty="0" smtClean="0"/>
              <a:t>         </a:t>
            </a:r>
            <a:r>
              <a:rPr lang="pt-BR" dirty="0" smtClean="0"/>
              <a:t>B) 5 </a:t>
            </a:r>
            <a:r>
              <a:rPr lang="tr-TR" dirty="0" smtClean="0"/>
              <a:t>        </a:t>
            </a:r>
            <a:r>
              <a:rPr lang="pt-BR" dirty="0" smtClean="0"/>
              <a:t>C) 6 </a:t>
            </a:r>
            <a:r>
              <a:rPr lang="tr-TR" dirty="0" smtClean="0"/>
              <a:t>       </a:t>
            </a:r>
            <a:r>
              <a:rPr lang="pt-BR" dirty="0" smtClean="0"/>
              <a:t>D) 7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6. </a:t>
            </a:r>
            <a:r>
              <a:rPr lang="tr-TR" b="1" dirty="0" smtClean="0"/>
              <a:t>Aşağıdaki cümlelerin hangisinde </a:t>
            </a:r>
            <a:r>
              <a:rPr lang="tr-TR" b="1" dirty="0" smtClean="0">
                <a:solidFill>
                  <a:srgbClr val="FF0000"/>
                </a:solidFill>
              </a:rPr>
              <a:t>zarf-fiil</a:t>
            </a:r>
            <a:r>
              <a:rPr lang="tr-TR" b="1" dirty="0" smtClean="0"/>
              <a:t> cümleye </a:t>
            </a:r>
            <a:r>
              <a:rPr lang="tr-TR" b="1" dirty="0" smtClean="0">
                <a:solidFill>
                  <a:srgbClr val="FF0000"/>
                </a:solidFill>
              </a:rPr>
              <a:t>durum</a:t>
            </a:r>
            <a:r>
              <a:rPr lang="tr-TR" b="1" dirty="0" smtClean="0"/>
              <a:t> anlamı katmıştır?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A) İçeri girer girmez kitapların olduğu dolaba koştu.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B) Sıranın kendisine gelmesini beklerken çayından bir yudum aldı.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C) Biricik oğlunu görünce gözlerinden yaşlar süzüldü.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D) Eserini uzun araştırmalar yaparak hazırlamıştı.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nb-NO" b="1" dirty="0" smtClean="0">
                <a:solidFill>
                  <a:srgbClr val="FF0000"/>
                </a:solidFill>
              </a:rPr>
              <a:t>7. </a:t>
            </a:r>
            <a:r>
              <a:rPr lang="nb-NO" dirty="0" smtClean="0"/>
              <a:t>1. Dergimizde yer verdiğimiz konular ilginizi</a:t>
            </a:r>
            <a:r>
              <a:rPr lang="tr-TR" dirty="0" smtClean="0"/>
              <a:t> çekecek.</a:t>
            </a:r>
          </a:p>
          <a:p>
            <a:pPr algn="just">
              <a:buNone/>
            </a:pPr>
            <a:r>
              <a:rPr lang="tr-TR" dirty="0" smtClean="0"/>
              <a:t>2. Önceden hazırlık yapmak işimizi kolaylaştıracaktır.</a:t>
            </a:r>
          </a:p>
          <a:p>
            <a:pPr algn="just">
              <a:buNone/>
            </a:pPr>
            <a:r>
              <a:rPr lang="tr-TR" dirty="0" smtClean="0"/>
              <a:t>3. Okudukça kelime hazineniz zenginleşecektir.</a:t>
            </a:r>
          </a:p>
          <a:p>
            <a:pPr algn="just">
              <a:buNone/>
            </a:pPr>
            <a:r>
              <a:rPr lang="tr-TR" dirty="0" smtClean="0"/>
              <a:t>4. Umarım sizin için hazırlanan tiyatroyu beğenirsiniz.</a:t>
            </a:r>
          </a:p>
          <a:p>
            <a:pPr algn="just">
              <a:buNone/>
            </a:pPr>
            <a:r>
              <a:rPr lang="tr-TR" b="1" dirty="0" smtClean="0"/>
              <a:t>Numaralanmış cümlelerin hangilerindeki </a:t>
            </a:r>
            <a:r>
              <a:rPr lang="tr-TR" b="1" dirty="0" smtClean="0">
                <a:solidFill>
                  <a:srgbClr val="FF0000"/>
                </a:solidFill>
              </a:rPr>
              <a:t>fiilimsiler türce özdeştir?</a:t>
            </a:r>
          </a:p>
          <a:p>
            <a:pPr algn="just">
              <a:buNone/>
            </a:pPr>
            <a:r>
              <a:rPr lang="es-ES" dirty="0" smtClean="0"/>
              <a:t>A) 1. ve 2. </a:t>
            </a:r>
            <a:r>
              <a:rPr lang="tr-TR" dirty="0" smtClean="0"/>
              <a:t>                           </a:t>
            </a:r>
            <a:r>
              <a:rPr lang="es-ES" dirty="0" smtClean="0"/>
              <a:t>B) 1. ve 4.</a:t>
            </a:r>
          </a:p>
          <a:p>
            <a:pPr algn="just">
              <a:buNone/>
            </a:pPr>
            <a:r>
              <a:rPr lang="es-ES" dirty="0" smtClean="0"/>
              <a:t>C) 2. ve 3. </a:t>
            </a:r>
            <a:r>
              <a:rPr lang="tr-TR" dirty="0" smtClean="0"/>
              <a:t>                           </a:t>
            </a:r>
            <a:r>
              <a:rPr lang="es-ES" dirty="0" smtClean="0"/>
              <a:t>D) 3. ve 4.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293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8. </a:t>
            </a:r>
            <a:r>
              <a:rPr lang="tr-TR" b="1" dirty="0" smtClean="0"/>
              <a:t>Uykusuzluk, öğrenme becerisini azaltır.</a:t>
            </a:r>
          </a:p>
          <a:p>
            <a:pPr algn="just">
              <a:buNone/>
            </a:pPr>
            <a:r>
              <a:rPr lang="tr-TR" b="1" dirty="0" smtClean="0"/>
              <a:t>    Bu cümledeki </a:t>
            </a:r>
            <a:r>
              <a:rPr lang="tr-TR" b="1" dirty="0" smtClean="0">
                <a:solidFill>
                  <a:srgbClr val="FF0000"/>
                </a:solidFill>
              </a:rPr>
              <a:t>fiilimsinin türce özdeşi </a:t>
            </a:r>
            <a:r>
              <a:rPr lang="tr-TR" b="1" dirty="0" smtClean="0"/>
              <a:t>aşağıdakilerin hangisinde vardır?</a:t>
            </a:r>
          </a:p>
          <a:p>
            <a:pPr algn="just">
              <a:buNone/>
            </a:pPr>
            <a:r>
              <a:rPr lang="tr-TR" dirty="0" smtClean="0"/>
              <a:t>A) Üzerimize düşen kar taneleri, uçuşan tüyleri</a:t>
            </a:r>
          </a:p>
          <a:p>
            <a:pPr algn="just">
              <a:buNone/>
            </a:pPr>
            <a:r>
              <a:rPr lang="tr-TR" dirty="0" smtClean="0"/>
              <a:t>anımsatıyor.</a:t>
            </a:r>
          </a:p>
          <a:p>
            <a:pPr algn="just">
              <a:buNone/>
            </a:pPr>
            <a:r>
              <a:rPr lang="tr-TR" dirty="0" smtClean="0"/>
              <a:t>B) Masadaki kızarmış ekmekler insanın iştahını</a:t>
            </a:r>
          </a:p>
          <a:p>
            <a:pPr algn="just">
              <a:buNone/>
            </a:pPr>
            <a:r>
              <a:rPr lang="tr-TR" dirty="0" smtClean="0"/>
              <a:t>açıyor.</a:t>
            </a:r>
          </a:p>
          <a:p>
            <a:pPr algn="just">
              <a:buNone/>
            </a:pPr>
            <a:r>
              <a:rPr lang="tr-TR" dirty="0" smtClean="0"/>
              <a:t>C) Bulutlar bize küsünce nehirler de kurudu.</a:t>
            </a:r>
          </a:p>
          <a:p>
            <a:pPr algn="just">
              <a:buNone/>
            </a:pPr>
            <a:r>
              <a:rPr lang="tr-TR" dirty="0" smtClean="0"/>
              <a:t>D) Müzenin açılışı maddî sebeplerden bir ay</a:t>
            </a:r>
          </a:p>
          <a:p>
            <a:pPr algn="just">
              <a:buNone/>
            </a:pPr>
            <a:r>
              <a:rPr lang="tr-TR" dirty="0" smtClean="0"/>
              <a:t>ertelendi.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NOL\Desktop\9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358246" cy="57864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329642" cy="555468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10. </a:t>
            </a:r>
            <a:r>
              <a:rPr lang="tr-TR" dirty="0" smtClean="0"/>
              <a:t>Fiilimsiler </a:t>
            </a:r>
            <a:r>
              <a:rPr lang="tr-TR" b="1" dirty="0" smtClean="0"/>
              <a:t>ek-fiil alarak cümlede yüklem </a:t>
            </a:r>
            <a:r>
              <a:rPr lang="tr-TR" dirty="0" smtClean="0"/>
              <a:t>görevinde kullanılabilir.</a:t>
            </a:r>
          </a:p>
          <a:p>
            <a:pPr algn="just">
              <a:buNone/>
            </a:pPr>
            <a:r>
              <a:rPr lang="tr-TR" b="1" dirty="0" smtClean="0"/>
              <a:t>Bu açıklamaya göre aşağıdakilerin hangisinde </a:t>
            </a:r>
            <a:r>
              <a:rPr lang="tr-TR" b="1" dirty="0" smtClean="0">
                <a:solidFill>
                  <a:srgbClr val="FF0000"/>
                </a:solidFill>
              </a:rPr>
              <a:t>fiilimsi yüklem görevinde </a:t>
            </a:r>
            <a:r>
              <a:rPr lang="tr-TR" b="1" dirty="0" smtClean="0"/>
              <a:t>kullanılmıştır?</a:t>
            </a:r>
          </a:p>
          <a:p>
            <a:pPr algn="just">
              <a:buNone/>
            </a:pPr>
            <a:r>
              <a:rPr lang="tr-TR" dirty="0" smtClean="0"/>
              <a:t>A) Teknoloji her geçen gün yeni şeyler icat ediyor.</a:t>
            </a:r>
          </a:p>
          <a:p>
            <a:pPr algn="just">
              <a:buNone/>
            </a:pPr>
            <a:r>
              <a:rPr lang="tr-TR" dirty="0" smtClean="0"/>
              <a:t>B) Belki de yapabildiği tek şey kitap okumaktı.</a:t>
            </a:r>
          </a:p>
          <a:p>
            <a:pPr algn="just">
              <a:buNone/>
            </a:pPr>
            <a:r>
              <a:rPr lang="tr-TR" dirty="0" smtClean="0"/>
              <a:t>C) Su altından çıkarılmış tarihî eserler bu müzedeydi.</a:t>
            </a:r>
          </a:p>
          <a:p>
            <a:pPr algn="just">
              <a:buNone/>
            </a:pPr>
            <a:r>
              <a:rPr lang="tr-TR" dirty="0" smtClean="0"/>
              <a:t>D) Göçmen kuşların dansı, soluksuz izlediğim bir gösteriydi.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11. </a:t>
            </a:r>
            <a:r>
              <a:rPr lang="tr-TR" dirty="0" smtClean="0"/>
              <a:t>Fiilimsiler </a:t>
            </a:r>
            <a:r>
              <a:rPr lang="tr-TR" b="1" dirty="0" smtClean="0"/>
              <a:t>kalıplaşarak bir varlığın kalıcı ismi </a:t>
            </a:r>
            <a:r>
              <a:rPr lang="tr-TR" dirty="0" smtClean="0"/>
              <a:t>olabilir. Bu durumda </a:t>
            </a:r>
            <a:r>
              <a:rPr lang="tr-TR" b="1" dirty="0" smtClean="0"/>
              <a:t>fiilimsi özelliklerini yitirir.</a:t>
            </a:r>
          </a:p>
          <a:p>
            <a:pPr algn="just">
              <a:buNone/>
            </a:pPr>
            <a:r>
              <a:rPr lang="tr-TR" dirty="0" smtClean="0"/>
              <a:t>Aşağıdakilerin hangisinde bu kuralı örneklendiren</a:t>
            </a:r>
          </a:p>
          <a:p>
            <a:pPr algn="just">
              <a:buNone/>
            </a:pPr>
            <a:r>
              <a:rPr lang="tr-TR" dirty="0" smtClean="0"/>
              <a:t>bir kullanım </a:t>
            </a:r>
            <a:r>
              <a:rPr lang="tr-TR" b="1" dirty="0" smtClean="0">
                <a:solidFill>
                  <a:srgbClr val="FF0000"/>
                </a:solidFill>
              </a:rPr>
              <a:t>yoktur?</a:t>
            </a:r>
          </a:p>
          <a:p>
            <a:pPr algn="just">
              <a:buNone/>
            </a:pPr>
            <a:r>
              <a:rPr lang="tr-TR" dirty="0" smtClean="0"/>
              <a:t>A) Ninemin yaptığı sarmaların tadı damağımdadır.</a:t>
            </a:r>
          </a:p>
          <a:p>
            <a:pPr algn="just">
              <a:buNone/>
            </a:pPr>
            <a:r>
              <a:rPr lang="tr-TR" dirty="0" smtClean="0"/>
              <a:t>B) Ağlayan çocuk, dondurmayı alınca her şeyi</a:t>
            </a:r>
          </a:p>
          <a:p>
            <a:pPr algn="just">
              <a:buNone/>
            </a:pPr>
            <a:r>
              <a:rPr lang="tr-TR" dirty="0" smtClean="0"/>
              <a:t>unuttu.</a:t>
            </a:r>
          </a:p>
          <a:p>
            <a:pPr algn="just">
              <a:buNone/>
            </a:pPr>
            <a:r>
              <a:rPr lang="tr-TR" dirty="0" smtClean="0"/>
              <a:t>C) Elindeki kazmayla bahçede derin bir çukur</a:t>
            </a:r>
          </a:p>
          <a:p>
            <a:pPr algn="just">
              <a:buNone/>
            </a:pPr>
            <a:r>
              <a:rPr lang="tr-TR" dirty="0" smtClean="0"/>
              <a:t>açtı.</a:t>
            </a:r>
          </a:p>
          <a:p>
            <a:pPr algn="just">
              <a:buNone/>
            </a:pPr>
            <a:r>
              <a:rPr lang="tr-TR" dirty="0" smtClean="0"/>
              <a:t>D) Kitap okumayı bir yaşam tarzı hâline getirmiştir.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ENOL\Desktop\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429684" cy="61436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SORU: </a:t>
            </a:r>
            <a:r>
              <a:rPr lang="tr-TR" b="1" dirty="0" smtClean="0"/>
              <a:t>Aşağıdaki cümlelerin hangisinde söz ya da söz öbeği fiilimsiye </a:t>
            </a:r>
            <a:r>
              <a:rPr lang="tr-TR" b="1" dirty="0" smtClean="0">
                <a:solidFill>
                  <a:srgbClr val="FF0000"/>
                </a:solidFill>
              </a:rPr>
              <a:t>bağlanmamıştır?</a:t>
            </a:r>
          </a:p>
          <a:p>
            <a:pPr marL="514350" indent="-514350" algn="just">
              <a:lnSpc>
                <a:spcPct val="150000"/>
              </a:lnSpc>
              <a:buAutoNum type="alphaUcPeriod"/>
            </a:pPr>
            <a:r>
              <a:rPr lang="tr-TR" dirty="0" smtClean="0"/>
              <a:t>Olay, köye atanan genç bir öğretmenin başından geçenleri anlatıyordu.</a:t>
            </a:r>
          </a:p>
          <a:p>
            <a:pPr marL="514350" indent="-514350" algn="just">
              <a:lnSpc>
                <a:spcPct val="150000"/>
              </a:lnSpc>
              <a:buAutoNum type="alphaUcPeriod"/>
            </a:pPr>
            <a:r>
              <a:rPr lang="tr-TR" dirty="0" smtClean="0"/>
              <a:t> Projemizi, aradığımız kaynağı bulduktan sonra tamamlayabildik.</a:t>
            </a:r>
          </a:p>
          <a:p>
            <a:pPr marL="514350" indent="-514350" algn="just">
              <a:lnSpc>
                <a:spcPct val="150000"/>
              </a:lnSpc>
              <a:buAutoNum type="alphaUcPeriod"/>
            </a:pPr>
            <a:r>
              <a:rPr lang="tr-TR" dirty="0" smtClean="0"/>
              <a:t>Bu şirin kasabada gezilecek pek çok yer vardı.</a:t>
            </a:r>
          </a:p>
          <a:p>
            <a:pPr marL="514350" indent="-514350" algn="just">
              <a:lnSpc>
                <a:spcPct val="150000"/>
              </a:lnSpc>
              <a:buAutoNum type="alphaUcPeriod"/>
            </a:pPr>
            <a:r>
              <a:rPr lang="tr-TR" dirty="0" smtClean="0"/>
              <a:t> Bu kitapta sadece gördüklerimi anlattım.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KAZANIM KAVRAMA TESTİ 6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285860"/>
            <a:ext cx="8429684" cy="521497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b="1" dirty="0" smtClean="0"/>
              <a:t>1. Aşağıdaki cümlelerin hangisinde fiilimsi </a:t>
            </a:r>
            <a:r>
              <a:rPr lang="tr-TR" b="1" u="sng" dirty="0" smtClean="0"/>
              <a:t>kullanılmamıştır? </a:t>
            </a:r>
          </a:p>
          <a:p>
            <a:pPr algn="just">
              <a:lnSpc>
                <a:spcPct val="160000"/>
              </a:lnSpc>
              <a:buNone/>
            </a:pPr>
            <a:r>
              <a:rPr lang="tr-TR" dirty="0" smtClean="0"/>
              <a:t>A. Sabah erken kalkıp ödevlerini yaptı. </a:t>
            </a:r>
          </a:p>
          <a:p>
            <a:pPr algn="just">
              <a:lnSpc>
                <a:spcPct val="160000"/>
              </a:lnSpc>
              <a:buNone/>
            </a:pPr>
            <a:r>
              <a:rPr lang="tr-TR" dirty="0" smtClean="0"/>
              <a:t>B. En sonunda aracı çalıştırmayı başardı. </a:t>
            </a:r>
          </a:p>
          <a:p>
            <a:pPr algn="just">
              <a:lnSpc>
                <a:spcPct val="160000"/>
              </a:lnSpc>
              <a:buNone/>
            </a:pPr>
            <a:r>
              <a:rPr lang="tr-TR" dirty="0" smtClean="0"/>
              <a:t>C. Giydiği gömlek ona çok yakıştı. </a:t>
            </a:r>
          </a:p>
          <a:p>
            <a:pPr algn="just">
              <a:lnSpc>
                <a:spcPct val="160000"/>
              </a:lnSpc>
              <a:buNone/>
            </a:pPr>
            <a:r>
              <a:rPr lang="tr-TR" dirty="0" smtClean="0"/>
              <a:t>D. Akşam saatlerinde evden ayrıldık.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marL="514350" indent="-514350"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2. </a:t>
            </a:r>
            <a:r>
              <a:rPr lang="tr-TR" b="1" dirty="0" smtClean="0"/>
              <a:t>Aşağıdaki cümlelerin hangisinde altı çizili sözcük </a:t>
            </a:r>
            <a:r>
              <a:rPr lang="tr-TR" b="1" dirty="0" smtClean="0">
                <a:solidFill>
                  <a:srgbClr val="FF0000"/>
                </a:solidFill>
              </a:rPr>
              <a:t>sıfat-fiil </a:t>
            </a:r>
            <a:r>
              <a:rPr lang="tr-TR" b="1" u="sng" dirty="0" smtClean="0">
                <a:solidFill>
                  <a:srgbClr val="FF0000"/>
                </a:solidFill>
              </a:rPr>
              <a:t>değildir? 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lphaUcPeriod"/>
            </a:pPr>
            <a:r>
              <a:rPr lang="tr-TR" dirty="0" smtClean="0"/>
              <a:t>Kazada oluşan </a:t>
            </a:r>
            <a:r>
              <a:rPr lang="tr-TR" u="sng" dirty="0" smtClean="0"/>
              <a:t>yanıklar</a:t>
            </a:r>
            <a:r>
              <a:rPr lang="tr-TR" dirty="0" smtClean="0"/>
              <a:t> zamanla iyileşti. 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lphaUcPeriod"/>
            </a:pPr>
            <a:r>
              <a:rPr lang="tr-TR" u="sng" dirty="0" smtClean="0"/>
              <a:t>Denediği </a:t>
            </a:r>
            <a:r>
              <a:rPr lang="tr-TR" dirty="0" smtClean="0"/>
              <a:t>ayakkabı ayağını vurdu. 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lphaUcPeriod"/>
            </a:pPr>
            <a:r>
              <a:rPr lang="tr-TR" dirty="0" smtClean="0"/>
              <a:t>Ayağı </a:t>
            </a:r>
            <a:r>
              <a:rPr lang="tr-TR" u="sng" dirty="0" smtClean="0"/>
              <a:t>takılan </a:t>
            </a:r>
            <a:r>
              <a:rPr lang="tr-TR" dirty="0" smtClean="0"/>
              <a:t>çocuk yere düştü. </a:t>
            </a:r>
          </a:p>
          <a:p>
            <a:pPr marL="514350" indent="-514350" algn="just">
              <a:lnSpc>
                <a:spcPct val="200000"/>
              </a:lnSpc>
              <a:buFont typeface="+mj-lt"/>
              <a:buAutoNum type="alphaUcPeriod"/>
            </a:pPr>
            <a:r>
              <a:rPr lang="tr-TR" dirty="0" smtClean="0"/>
              <a:t>Burası </a:t>
            </a:r>
            <a:r>
              <a:rPr lang="tr-TR" u="sng" dirty="0" smtClean="0"/>
              <a:t>görülesi</a:t>
            </a:r>
            <a:r>
              <a:rPr lang="tr-TR" dirty="0" smtClean="0"/>
              <a:t> güzellikte bir yer.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NOL\Desktop\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553378" cy="59293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just">
              <a:buNone/>
            </a:pPr>
            <a:r>
              <a:rPr lang="tr-TR" b="1" dirty="0" smtClean="0"/>
              <a:t>4. Aşağıdaki cümlelerin hangisinde </a:t>
            </a:r>
            <a:r>
              <a:rPr lang="tr-TR" b="1" dirty="0" smtClean="0">
                <a:solidFill>
                  <a:srgbClr val="FF0000"/>
                </a:solidFill>
              </a:rPr>
              <a:t>“-</a:t>
            </a:r>
            <a:r>
              <a:rPr lang="tr-TR" b="1" dirty="0" err="1" smtClean="0">
                <a:solidFill>
                  <a:srgbClr val="FF0000"/>
                </a:solidFill>
              </a:rPr>
              <a:t>ma</a:t>
            </a:r>
            <a:r>
              <a:rPr lang="tr-TR" b="1" dirty="0" smtClean="0">
                <a:solidFill>
                  <a:srgbClr val="FF0000"/>
                </a:solidFill>
              </a:rPr>
              <a:t>, -</a:t>
            </a:r>
            <a:r>
              <a:rPr lang="tr-TR" b="1" dirty="0" err="1" smtClean="0">
                <a:solidFill>
                  <a:srgbClr val="FF0000"/>
                </a:solidFill>
              </a:rPr>
              <a:t>me</a:t>
            </a:r>
            <a:r>
              <a:rPr lang="tr-TR" b="1" dirty="0" smtClean="0">
                <a:solidFill>
                  <a:srgbClr val="FF0000"/>
                </a:solidFill>
              </a:rPr>
              <a:t>” </a:t>
            </a:r>
            <a:r>
              <a:rPr lang="tr-TR" b="1" dirty="0" smtClean="0"/>
              <a:t>ekinin işlevi diğerlerinden </a:t>
            </a:r>
            <a:r>
              <a:rPr lang="tr-TR" b="1" dirty="0" smtClean="0">
                <a:solidFill>
                  <a:srgbClr val="FF0000"/>
                </a:solidFill>
              </a:rPr>
              <a:t>farklıdır?</a:t>
            </a:r>
            <a:r>
              <a:rPr lang="tr-TR" b="1" dirty="0" smtClean="0"/>
              <a:t> 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A. Odunları kırmayı yarına bırakmış. 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B. Kırmızı elbiseler giymeyi severmiş. 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C. Gün aydınlanıncaya kadar uyumamış. </a:t>
            </a:r>
          </a:p>
          <a:p>
            <a:pPr algn="just">
              <a:lnSpc>
                <a:spcPct val="200000"/>
              </a:lnSpc>
              <a:buNone/>
            </a:pPr>
            <a:r>
              <a:rPr lang="tr-TR" dirty="0" smtClean="0"/>
              <a:t>D. En güzel özelliği çok okumasıymış.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ENOL\Desktop\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501122" cy="61436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1. Her gece uyumadan önce ılık süt içerdi. </a:t>
            </a:r>
          </a:p>
          <a:p>
            <a:pPr>
              <a:buNone/>
            </a:pPr>
            <a:r>
              <a:rPr lang="tr-TR" dirty="0" smtClean="0"/>
              <a:t>2. Çalışarak büyük başarılara imza atmıştı. </a:t>
            </a:r>
          </a:p>
          <a:p>
            <a:pPr>
              <a:buNone/>
            </a:pPr>
            <a:r>
              <a:rPr lang="tr-TR" dirty="0" smtClean="0"/>
              <a:t>3. Söylediği şarkıyla mahallenin beğenisini kazandı. </a:t>
            </a:r>
          </a:p>
          <a:p>
            <a:pPr>
              <a:buNone/>
            </a:pPr>
            <a:r>
              <a:rPr lang="tr-TR" dirty="0" smtClean="0"/>
              <a:t>4. Sanatın işi, halka bir şeyler anlatmaktır. </a:t>
            </a:r>
          </a:p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6. </a:t>
            </a:r>
            <a:r>
              <a:rPr lang="tr-TR" b="1" dirty="0" smtClean="0"/>
              <a:t>Numaralanmış cümlelerin hangilerinde yer alan fiilimsiler türce </a:t>
            </a:r>
            <a:r>
              <a:rPr lang="tr-TR" b="1" dirty="0" smtClean="0">
                <a:solidFill>
                  <a:srgbClr val="FF0000"/>
                </a:solidFill>
              </a:rPr>
              <a:t>özdeştir? </a:t>
            </a:r>
          </a:p>
          <a:p>
            <a:pPr>
              <a:buNone/>
            </a:pPr>
            <a:r>
              <a:rPr lang="tr-TR" dirty="0" smtClean="0"/>
              <a:t>A. 1. ve 2. </a:t>
            </a:r>
          </a:p>
          <a:p>
            <a:pPr>
              <a:buNone/>
            </a:pPr>
            <a:r>
              <a:rPr lang="tr-TR" dirty="0" smtClean="0"/>
              <a:t>B. 1. ve 3. </a:t>
            </a:r>
          </a:p>
          <a:p>
            <a:pPr>
              <a:buNone/>
            </a:pPr>
            <a:r>
              <a:rPr lang="tr-TR" dirty="0" smtClean="0"/>
              <a:t>C. 2. ve 4. </a:t>
            </a:r>
          </a:p>
          <a:p>
            <a:pPr>
              <a:buNone/>
            </a:pPr>
            <a:r>
              <a:rPr lang="tr-TR" dirty="0" smtClean="0"/>
              <a:t>D. 3. ve 4.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dirty="0" smtClean="0"/>
              <a:t>Yürüyüşü aynı babasınınki gibiydi. </a:t>
            </a:r>
          </a:p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7. </a:t>
            </a:r>
            <a:r>
              <a:rPr lang="tr-TR" b="1" dirty="0" smtClean="0"/>
              <a:t>Bu cümledeki fiilimsinin </a:t>
            </a:r>
            <a:r>
              <a:rPr lang="tr-TR" b="1" dirty="0" smtClean="0">
                <a:solidFill>
                  <a:srgbClr val="FF0000"/>
                </a:solidFill>
              </a:rPr>
              <a:t>türce özdeşi </a:t>
            </a:r>
            <a:r>
              <a:rPr lang="tr-TR" b="1" dirty="0" smtClean="0"/>
              <a:t>aşağıdakilerin hangisinde vardır?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A. Burası, masallarda anlatılan Kafdağı’na benziyordu.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B. İçeri girer girmez etrafındakileri süzdü.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C. Romanlarını yazarken kimseyle görüşmezdi.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D. Evin tamamını temizlemeyi kafasına koydu.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285728"/>
            <a:ext cx="8501122" cy="6143668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         Otçul hayvanlar olan gergedanlar, genellikle tek başlarına veya aile grupları hâlinde geniş otlaklarda yaşarlar. Yalnız </a:t>
            </a:r>
            <a:r>
              <a:rPr lang="tr-TR" dirty="0" err="1" smtClean="0"/>
              <a:t>Sumatra</a:t>
            </a:r>
            <a:r>
              <a:rPr lang="tr-TR" dirty="0" smtClean="0"/>
              <a:t> gergedanı sık ormanlarda yaşar. Görme duyuları zayıftır. Koku alma ve işitme duyuları çok gelişmiştir.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0000"/>
                </a:solidFill>
              </a:rPr>
              <a:t>8. Bu parçada kaç fiilimsi vardır?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     </a:t>
            </a:r>
            <a:r>
              <a:rPr lang="pt-BR" dirty="0" smtClean="0"/>
              <a:t>A) 3 </a:t>
            </a:r>
            <a:r>
              <a:rPr lang="tr-TR" dirty="0" smtClean="0"/>
              <a:t>          </a:t>
            </a:r>
            <a:r>
              <a:rPr lang="pt-BR" dirty="0" smtClean="0"/>
              <a:t>B) 4 </a:t>
            </a:r>
            <a:r>
              <a:rPr lang="tr-TR" dirty="0" smtClean="0"/>
              <a:t>           </a:t>
            </a:r>
            <a:r>
              <a:rPr lang="pt-BR" dirty="0" smtClean="0"/>
              <a:t>C) 5 </a:t>
            </a:r>
            <a:r>
              <a:rPr lang="tr-TR" dirty="0" smtClean="0"/>
              <a:t>         </a:t>
            </a:r>
            <a:r>
              <a:rPr lang="pt-BR" dirty="0" smtClean="0"/>
              <a:t>D) 6 </a:t>
            </a:r>
            <a:endParaRPr lang="tr-TR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NOL\Desktop\9. SORU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539133" cy="61436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ENOL\Desktop\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11. </a:t>
            </a:r>
            <a:r>
              <a:rPr lang="tr-TR" b="1" dirty="0" smtClean="0"/>
              <a:t>Aşağıdaki cümlelerin hangisinde </a:t>
            </a:r>
            <a:r>
              <a:rPr lang="tr-TR" b="1" dirty="0" smtClean="0">
                <a:solidFill>
                  <a:srgbClr val="FF0000"/>
                </a:solidFill>
              </a:rPr>
              <a:t>isim-fiil</a:t>
            </a:r>
            <a:r>
              <a:rPr lang="tr-TR" b="1" dirty="0" smtClean="0"/>
              <a:t> kullanılmıştır?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A. Ormanın içindeki köprüyü geçerek köye ulaştılar.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B. Zirveye ulaşınca şehrin manzarasını izledim.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C. Arabamızı park edecek bir yer bulamadık. 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/>
              <a:t>D. Yağmur yağınca bahçedeki otları yolmayı erteledi.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slow"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ENOL\Desktop\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429684" cy="60722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2781</TotalTime>
  <Words>2219</Words>
  <PresentationFormat>Ekran Gösterisi (4:3)</PresentationFormat>
  <Paragraphs>304</Paragraphs>
  <Slides>65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65</vt:i4>
      </vt:variant>
    </vt:vector>
  </HeadingPairs>
  <TitlesOfParts>
    <vt:vector size="66" baseType="lpstr">
      <vt:lpstr>Ofis Teması</vt:lpstr>
      <vt:lpstr>FİİLİMSİLER (EYLEMSİLER)</vt:lpstr>
      <vt:lpstr>fiilimsi</vt:lpstr>
      <vt:lpstr>Slayt 3</vt:lpstr>
      <vt:lpstr>Slayt 4</vt:lpstr>
      <vt:lpstr>FİİLİMSİ</vt:lpstr>
      <vt:lpstr>FİİLİMSİ EKLERİNİN ŞİFRELERİ</vt:lpstr>
      <vt:lpstr>DİKKAT!</vt:lpstr>
      <vt:lpstr>Slayt 8</vt:lpstr>
      <vt:lpstr>Slayt 9</vt:lpstr>
      <vt:lpstr>Slayt 10</vt:lpstr>
      <vt:lpstr>UYARI!</vt:lpstr>
      <vt:lpstr>FİİLİMSİLERİN ZAMANLA KALIPLAŞARAK KALICI İSİM OLMASI</vt:lpstr>
      <vt:lpstr>Slayt 13</vt:lpstr>
      <vt:lpstr>Slayt 14</vt:lpstr>
      <vt:lpstr>Slayt 15</vt:lpstr>
      <vt:lpstr>DİKKAT!</vt:lpstr>
      <vt:lpstr>Slayt 17</vt:lpstr>
      <vt:lpstr>FİİLİMSİLER DOĞRU MU?, YANLIŞ MI?</vt:lpstr>
      <vt:lpstr>Slayt 19</vt:lpstr>
      <vt:lpstr>Slayt 20</vt:lpstr>
      <vt:lpstr>Slayt 21</vt:lpstr>
      <vt:lpstr>Slayt 22</vt:lpstr>
      <vt:lpstr>Slayt 23</vt:lpstr>
      <vt:lpstr>FİİLİMSİLER ÇALIŞMA KAĞIDI 1</vt:lpstr>
      <vt:lpstr>Slayt 25</vt:lpstr>
      <vt:lpstr>Slayt 26</vt:lpstr>
      <vt:lpstr>Slayt 27</vt:lpstr>
      <vt:lpstr>Slayt 28</vt:lpstr>
      <vt:lpstr>FİİLİMSİLER ÇALIŞMA KAĞIDI 2</vt:lpstr>
      <vt:lpstr>Slayt 30</vt:lpstr>
      <vt:lpstr>Slayt 31</vt:lpstr>
      <vt:lpstr>FİİLİMSİLER ÇALIŞMA KAĞIDI 3</vt:lpstr>
      <vt:lpstr>Slayt 33</vt:lpstr>
      <vt:lpstr>Slayt 34</vt:lpstr>
      <vt:lpstr>Slayt 35</vt:lpstr>
      <vt:lpstr>Slayt 36</vt:lpstr>
      <vt:lpstr>2019 LGS FİİLİMSİ SORUSU</vt:lpstr>
      <vt:lpstr>Slayt 38</vt:lpstr>
      <vt:lpstr>2018 LGS FİİLİMSİ SORUSU</vt:lpstr>
      <vt:lpstr>Slayt 40</vt:lpstr>
      <vt:lpstr>KAZANIM KAVRAMA TESTİ 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KAZANIM KAVRAMA TESTİ 6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  <vt:lpstr>Slayt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FİİLİMSİLER (EYLEMSİLER)</dc:title>
  <dc:creator>SENOL</dc:creator>
  <cp:lastModifiedBy>ŞENOL</cp:lastModifiedBy>
  <cp:revision>58</cp:revision>
  <dcterms:created xsi:type="dcterms:W3CDTF">2016-09-29T21:05:36Z</dcterms:created>
  <dcterms:modified xsi:type="dcterms:W3CDTF">2019-09-24T11:27:53Z</dcterms:modified>
</cp:coreProperties>
</file>