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4323" r:id="rId2"/>
  </p:sldMasterIdLst>
  <p:notesMasterIdLst>
    <p:notesMasterId r:id="rId30"/>
  </p:notesMasterIdLst>
  <p:sldIdLst>
    <p:sldId id="257" r:id="rId3"/>
    <p:sldId id="416" r:id="rId4"/>
    <p:sldId id="420" r:id="rId5"/>
    <p:sldId id="376" r:id="rId6"/>
    <p:sldId id="423" r:id="rId7"/>
    <p:sldId id="424" r:id="rId8"/>
    <p:sldId id="427" r:id="rId9"/>
    <p:sldId id="426" r:id="rId10"/>
    <p:sldId id="425" r:id="rId11"/>
    <p:sldId id="428" r:id="rId12"/>
    <p:sldId id="431" r:id="rId13"/>
    <p:sldId id="432" r:id="rId14"/>
    <p:sldId id="433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446" r:id="rId27"/>
    <p:sldId id="447" r:id="rId28"/>
    <p:sldId id="448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38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04B53-6AA7-4C72-921E-9F79250CC82C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587F0-6448-438E-854D-3DF70B1C4148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113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3986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87F0-6448-438E-854D-3DF70B1C4148}" type="slidenum">
              <a:rPr lang="tr-TR" smtClean="0"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31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744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784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240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21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886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483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24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24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631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522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49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36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924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819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055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5957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5957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468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830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22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84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3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10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42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30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30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50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207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023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4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02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895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580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6043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6043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2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/>
              <a:t>5.9.2019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66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1614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7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5.9.2019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7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7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02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24" r:id="rId1"/>
    <p:sldLayoutId id="2147484325" r:id="rId2"/>
    <p:sldLayoutId id="2147484326" r:id="rId3"/>
    <p:sldLayoutId id="2147484327" r:id="rId4"/>
    <p:sldLayoutId id="2147484328" r:id="rId5"/>
    <p:sldLayoutId id="2147484329" r:id="rId6"/>
    <p:sldLayoutId id="2147484330" r:id="rId7"/>
    <p:sldLayoutId id="2147484331" r:id="rId8"/>
    <p:sldLayoutId id="2147484332" r:id="rId9"/>
    <p:sldLayoutId id="2147484333" r:id="rId10"/>
    <p:sldLayoutId id="21474843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675640" y="2278041"/>
            <a:ext cx="11170920" cy="2308324"/>
          </a:xfrm>
          <a:prstGeom prst="rect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 smtClean="0">
                <a:latin typeface="Cambria" pitchFamily="18" charset="0"/>
              </a:rPr>
              <a:t>  </a:t>
            </a:r>
            <a:r>
              <a:rPr lang="tr-TR" sz="7200" b="1" dirty="0">
                <a:latin typeface="Cambria" pitchFamily="18" charset="0"/>
              </a:rPr>
              <a:t>İSLAM MEDENİYETİNİN DOĞUŞU</a:t>
            </a:r>
          </a:p>
        </p:txBody>
      </p:sp>
      <p:sp>
        <p:nvSpPr>
          <p:cNvPr id="6" name="Dolu Çerçeve 5"/>
          <p:cNvSpPr/>
          <p:nvPr/>
        </p:nvSpPr>
        <p:spPr>
          <a:xfrm>
            <a:off x="304800" y="243840"/>
            <a:ext cx="2453640" cy="181356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800" b="1" dirty="0" smtClean="0"/>
              <a:t>5.</a:t>
            </a:r>
          </a:p>
          <a:p>
            <a:r>
              <a:rPr lang="tr-TR" sz="4800" b="1" dirty="0" smtClean="0"/>
              <a:t>Ünite</a:t>
            </a:r>
            <a:endParaRPr lang="tr-TR" sz="4800" b="1" dirty="0"/>
          </a:p>
        </p:txBody>
      </p:sp>
      <p:pic>
        <p:nvPicPr>
          <p:cNvPr id="2" name="Picture 2" descr="C:\Users\YUSUF KEREM DUMAN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110" y="3822700"/>
            <a:ext cx="24574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92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501" y="177521"/>
            <a:ext cx="211980" cy="6471027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Dolu Çerçeve 2"/>
          <p:cNvSpPr/>
          <p:nvPr/>
        </p:nvSpPr>
        <p:spPr>
          <a:xfrm>
            <a:off x="2576675" y="177521"/>
            <a:ext cx="6045200" cy="96132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İslamiyet Öncesi Arabistan'ın Genel Durumu</a:t>
            </a:r>
          </a:p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Cahiliye Devri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1045320" y="1332542"/>
            <a:ext cx="7019179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Arabistan Yarımadası,Asyanın güneybatısında bulunur.</a:t>
            </a: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40465" y="1779161"/>
            <a:ext cx="4360860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altLang="tr-TR" sz="2000" b="1" dirty="0">
                <a:solidFill>
                  <a:schemeClr val="bg1"/>
                </a:solidFill>
              </a:rPr>
              <a:t> 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Arabistan'da 3 önemli bölge </a:t>
            </a:r>
            <a:r>
              <a:rPr lang="tr-TR" alt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var: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656481" y="1539525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1049241" y="4165761"/>
            <a:ext cx="10215659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Yemen, tarıma elverişli bir </a:t>
            </a:r>
            <a:r>
              <a:rPr lang="tr-TR" alt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bölgedir.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 Hicaz, Önemli ticaret yollarının merkezidir</a:t>
            </a:r>
            <a:endParaRPr lang="tr-TR" sz="2000" b="1" kern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6" name="5 Başlık"/>
          <p:cNvSpPr txBox="1">
            <a:spLocks/>
          </p:cNvSpPr>
          <p:nvPr/>
        </p:nvSpPr>
        <p:spPr>
          <a:xfrm>
            <a:off x="3329509" y="4762514"/>
            <a:ext cx="2982392" cy="44661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tr-TR" altLang="tr-TR" sz="20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altLang="tr-TR" sz="2000" b="1" dirty="0">
                <a:solidFill>
                  <a:schemeClr val="tx1"/>
                </a:solidFill>
                <a:latin typeface="Comic Sans MS" pitchFamily="66" charset="0"/>
              </a:rPr>
              <a:t>MEKKE´NİN ÖNEMİ</a:t>
            </a:r>
            <a:endParaRPr lang="tr-TR" sz="2000" b="1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7" name="5 Başlık"/>
          <p:cNvSpPr txBox="1">
            <a:spLocks/>
          </p:cNvSpPr>
          <p:nvPr/>
        </p:nvSpPr>
        <p:spPr>
          <a:xfrm>
            <a:off x="1049262" y="5397514"/>
            <a:ext cx="8069359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altLang="tr-TR" sz="2000" b="1" dirty="0">
                <a:solidFill>
                  <a:srgbClr val="0070C0"/>
                </a:solidFill>
                <a:latin typeface="Comic Sans MS" pitchFamily="66" charset="0"/>
              </a:rPr>
              <a:t>Dinsel </a:t>
            </a:r>
            <a:r>
              <a:rPr lang="tr-TR" alt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Konumu</a:t>
            </a:r>
            <a:r>
              <a:rPr lang="tr-TR" alt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:En 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önemli putların olduğu KABE buradadır.</a:t>
            </a:r>
          </a:p>
          <a:p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          </a:t>
            </a:r>
          </a:p>
        </p:txBody>
      </p:sp>
      <p:sp>
        <p:nvSpPr>
          <p:cNvPr id="31" name="Dikdörtgen 30"/>
          <p:cNvSpPr/>
          <p:nvPr/>
        </p:nvSpPr>
        <p:spPr>
          <a:xfrm>
            <a:off x="1257715" y="2446858"/>
            <a:ext cx="2488785" cy="448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400" b="1" dirty="0">
                <a:solidFill>
                  <a:schemeClr val="tx1"/>
                </a:solidFill>
              </a:rPr>
              <a:t>Kuzeyde:Necid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2" name="Dikdörtgen 31"/>
          <p:cNvSpPr/>
          <p:nvPr/>
        </p:nvSpPr>
        <p:spPr>
          <a:xfrm>
            <a:off x="1257699" y="3009900"/>
            <a:ext cx="5841602" cy="410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400" b="1" dirty="0">
                <a:solidFill>
                  <a:schemeClr val="tx1"/>
                </a:solidFill>
              </a:rPr>
              <a:t>Güneyde: YEMEN 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(Yaşamaya en uygun yer)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1257697" y="3533509"/>
            <a:ext cx="6108302" cy="378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400" b="1" dirty="0">
                <a:solidFill>
                  <a:schemeClr val="tx1"/>
                </a:solidFill>
              </a:rPr>
              <a:t>Batıda: Hicaz 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(</a:t>
            </a:r>
            <a:r>
              <a:rPr lang="tr-TR" sz="2400" b="1" dirty="0" smtClean="0">
                <a:solidFill>
                  <a:schemeClr val="tx1"/>
                </a:solidFill>
              </a:rPr>
              <a:t>Mekke-Medine-</a:t>
            </a:r>
            <a:r>
              <a:rPr lang="tr-TR" sz="2400" b="1" dirty="0" err="1" smtClean="0">
                <a:solidFill>
                  <a:schemeClr val="tx1"/>
                </a:solidFill>
              </a:rPr>
              <a:t>Taif</a:t>
            </a:r>
            <a:r>
              <a:rPr lang="tr-TR" sz="2400" b="1" dirty="0" smtClean="0">
                <a:solidFill>
                  <a:schemeClr val="tx1"/>
                </a:solidFill>
              </a:rPr>
              <a:t>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4" name="5 Başlık"/>
          <p:cNvSpPr txBox="1">
            <a:spLocks/>
          </p:cNvSpPr>
          <p:nvPr/>
        </p:nvSpPr>
        <p:spPr>
          <a:xfrm>
            <a:off x="1061944" y="5861194"/>
            <a:ext cx="9571880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altLang="tr-TR" sz="2000" b="1" dirty="0">
                <a:solidFill>
                  <a:srgbClr val="0070C0"/>
                </a:solidFill>
                <a:latin typeface="Comic Sans MS" pitchFamily="66" charset="0"/>
              </a:rPr>
              <a:t>Ekonomik Konumu</a:t>
            </a:r>
            <a:r>
              <a:rPr lang="tr-TR" altLang="tr-TR" sz="2000" b="1" dirty="0">
                <a:solidFill>
                  <a:schemeClr val="bg1"/>
                </a:solidFill>
                <a:latin typeface="Comic Sans MS" pitchFamily="66" charset="0"/>
              </a:rPr>
              <a:t>: En önemli Panayırları olan UKAZ panayırı burada olur.</a:t>
            </a:r>
          </a:p>
        </p:txBody>
      </p:sp>
    </p:spTree>
    <p:extLst>
      <p:ext uri="{BB962C8B-B14F-4D97-AF65-F5344CB8AC3E}">
        <p14:creationId xmlns:p14="http://schemas.microsoft.com/office/powerpoint/2010/main" val="80520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788" y="175666"/>
            <a:ext cx="11644312" cy="6682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724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1944" y="1090565"/>
            <a:ext cx="2938557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Dinsel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birlik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yoktu.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1556208"/>
            <a:ext cx="4364781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-Yaygın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inanç putperestlikti.</a:t>
            </a: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2005521"/>
            <a:ext cx="10977656" cy="75930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bölgede Museviliğe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,Hristiyanlığa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 Hz İbrahim dinine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(Hanefilik)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inananlar da vardı.</a:t>
            </a: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673101" y="518153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1061944" y="2764827"/>
            <a:ext cx="4364781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-Kabe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kutsal bir yerdir.</a:t>
            </a:r>
            <a:endParaRPr lang="tr-TR" sz="2000" b="1" kern="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1" name="Dolu Çerçeve 30"/>
          <p:cNvSpPr/>
          <p:nvPr/>
        </p:nvSpPr>
        <p:spPr>
          <a:xfrm>
            <a:off x="1061944" y="344708"/>
            <a:ext cx="1795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Dinsel Yapı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837" y="3286272"/>
            <a:ext cx="8519463" cy="336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6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1944" y="1090566"/>
            <a:ext cx="1681255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Eşitlik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yok.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1537184"/>
            <a:ext cx="4500656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Kölecilik ve köle ticareti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yaygındı.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973706"/>
            <a:ext cx="7053356" cy="49009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Arap toplumunda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ERKEK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egemenliği vardı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[ATAERKİL]</a:t>
            </a:r>
          </a:p>
        </p:txBody>
      </p:sp>
      <p:sp>
        <p:nvSpPr>
          <p:cNvPr id="31" name="Dolu Çerçeve 30"/>
          <p:cNvSpPr/>
          <p:nvPr/>
        </p:nvSpPr>
        <p:spPr>
          <a:xfrm>
            <a:off x="1078566" y="342900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Toplumsal  Yapı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515606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1061943" y="2476984"/>
            <a:ext cx="6875557" cy="4466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Kabileler arasında sürekli kan davaları vardı.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1" name="Picture 2" descr="C:\Users\Yusuf Kerem DUMAN\Desktop\arton7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44" y="3316288"/>
            <a:ext cx="3527425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Users\Yusuf Kerem DUMAN\Desktop\thumb_COLOURBOX100257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25" y="4583113"/>
            <a:ext cx="15049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Users\Yusuf Kerem DUMAN\Desktop\arton7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3316288"/>
            <a:ext cx="3529012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1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408911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1078566" y="999114"/>
            <a:ext cx="10808634" cy="411898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-Dilleri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Japonca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idi.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-Kabileler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arasında kan davalarının unutulduğu savaşların günah sayıldığı yılın belli bir bölümüne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HARAM AYLARI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denilirdi. Haram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aylarında kabileler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Mekke'de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toplanır ve putlar ziyaret edilirdi. </a:t>
            </a:r>
          </a:p>
          <a:p>
            <a:pPr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-Kabileler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aranda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çeşitli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ekonomik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kültürel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dinsel konularda iletişim kurulurdu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SUKU UKAZ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denilen bir panayır düzenlenir ticaret yapılır eğlence ve spor karşılaşmaları düzenlenir politik şairler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görüşlerini.</a:t>
            </a:r>
          </a:p>
          <a:p>
            <a:pPr>
              <a:defRPr/>
            </a:pP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YEDİ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AŞK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denilen şiirler yazarak Kabenin duvarlarına asarlardı ve buradan geniş kitlelere ulaşırdı bu yüzden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Edebiyat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oldukça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gelişmişti.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indent="449263">
              <a:defRPr/>
            </a:pP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>	  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78566" y="255002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Dil, Edebiyat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18106"/>
            <a:ext cx="9402856" cy="283959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chemeClr val="bg1"/>
                </a:solidFill>
              </a:rPr>
              <a:t>571 </a:t>
            </a:r>
            <a:r>
              <a:rPr lang="tr-TR" sz="2400" b="1" dirty="0">
                <a:solidFill>
                  <a:schemeClr val="bg1"/>
                </a:solidFill>
              </a:rPr>
              <a:t>yılında Mekke’de doğdu</a:t>
            </a:r>
            <a:r>
              <a:rPr lang="tr-TR" sz="2400" b="1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tabLst>
                <a:tab pos="1047750" algn="l"/>
              </a:tabLs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         </a:t>
            </a:r>
            <a:r>
              <a:rPr lang="tr-TR" sz="2400" b="1" dirty="0" smtClean="0">
                <a:solidFill>
                  <a:srgbClr val="FF0000"/>
                </a:solidFill>
              </a:rPr>
              <a:t>Babası         </a:t>
            </a:r>
            <a:r>
              <a:rPr lang="tr-TR" sz="2400" b="1" dirty="0" smtClean="0">
                <a:solidFill>
                  <a:schemeClr val="bg1"/>
                </a:solidFill>
              </a:rPr>
              <a:t>Abdullah (doğmadan kaybetti)</a:t>
            </a:r>
          </a:p>
          <a:p>
            <a:pPr indent="449263" algn="just">
              <a:tabLst>
                <a:tab pos="1047750" algn="l"/>
              </a:tabLst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  </a:t>
            </a:r>
            <a:r>
              <a:rPr lang="tr-TR" sz="2400" b="1" dirty="0" smtClean="0">
                <a:solidFill>
                  <a:srgbClr val="FF0000"/>
                </a:solidFill>
              </a:rPr>
              <a:t>Annesi         </a:t>
            </a:r>
            <a:r>
              <a:rPr lang="tr-TR" sz="2400" b="1" dirty="0" smtClean="0">
                <a:solidFill>
                  <a:schemeClr val="bg1"/>
                </a:solidFill>
              </a:rPr>
              <a:t>Amine </a:t>
            </a:r>
            <a:r>
              <a:rPr lang="tr-TR" sz="2400" b="1" dirty="0">
                <a:solidFill>
                  <a:schemeClr val="bg1"/>
                </a:solidFill>
              </a:rPr>
              <a:t>(6 yaşındayken kaybetti)</a:t>
            </a:r>
          </a:p>
          <a:p>
            <a:pPr indent="449263" algn="just">
              <a:tabLst>
                <a:tab pos="1047750" algn="l"/>
              </a:tabLst>
              <a:defRPr/>
            </a:pPr>
            <a:r>
              <a:rPr lang="tr-TR" sz="2400" b="1" dirty="0">
                <a:solidFill>
                  <a:schemeClr val="bg1"/>
                </a:solidFill>
              </a:rPr>
              <a:t>  </a:t>
            </a:r>
            <a:r>
              <a:rPr lang="tr-TR" sz="2400" b="1" dirty="0" smtClean="0">
                <a:solidFill>
                  <a:srgbClr val="FF0000"/>
                </a:solidFill>
              </a:rPr>
              <a:t>Dedesi         </a:t>
            </a:r>
            <a:r>
              <a:rPr lang="tr-TR" sz="2400" b="1" dirty="0" smtClean="0">
                <a:solidFill>
                  <a:schemeClr val="bg1"/>
                </a:solidFill>
              </a:rPr>
              <a:t>Abdülmuttalip </a:t>
            </a:r>
            <a:r>
              <a:rPr lang="tr-TR" sz="2400" b="1" dirty="0">
                <a:solidFill>
                  <a:schemeClr val="bg1"/>
                </a:solidFill>
              </a:rPr>
              <a:t>(8 yaşına kadar baktı)</a:t>
            </a:r>
          </a:p>
          <a:p>
            <a:pPr indent="449263" algn="just">
              <a:tabLst>
                <a:tab pos="1047750" algn="l"/>
              </a:tabLst>
              <a:defRPr/>
            </a:pPr>
            <a:r>
              <a:rPr lang="tr-TR" sz="2400" b="1" dirty="0">
                <a:solidFill>
                  <a:schemeClr val="bg1"/>
                </a:solidFill>
              </a:rPr>
              <a:t>  </a:t>
            </a:r>
            <a:r>
              <a:rPr lang="tr-TR" sz="2400" b="1" dirty="0" smtClean="0">
                <a:solidFill>
                  <a:srgbClr val="FF0000"/>
                </a:solidFill>
              </a:rPr>
              <a:t>Amcası        </a:t>
            </a:r>
            <a:r>
              <a:rPr lang="tr-TR" sz="2400" b="1" dirty="0" smtClean="0">
                <a:solidFill>
                  <a:schemeClr val="bg1"/>
                </a:solidFill>
              </a:rPr>
              <a:t>Ebu </a:t>
            </a:r>
            <a:r>
              <a:rPr lang="tr-TR" sz="2400" b="1" dirty="0">
                <a:solidFill>
                  <a:schemeClr val="bg1"/>
                </a:solidFill>
              </a:rPr>
              <a:t>Talip (yanında ticarete başladı)</a:t>
            </a:r>
          </a:p>
          <a:p>
            <a:pPr indent="449263" algn="just">
              <a:tabLst>
                <a:tab pos="804863" algn="l"/>
                <a:tab pos="1047750" algn="l"/>
              </a:tabLst>
              <a:defRPr/>
            </a:pPr>
            <a:r>
              <a:rPr lang="tr-TR" sz="2400" b="1" dirty="0">
                <a:solidFill>
                  <a:schemeClr val="bg1"/>
                </a:solidFill>
              </a:rPr>
              <a:t>  </a:t>
            </a:r>
            <a:r>
              <a:rPr lang="tr-TR" sz="2400" b="1" dirty="0" smtClean="0">
                <a:solidFill>
                  <a:srgbClr val="FF0000"/>
                </a:solidFill>
              </a:rPr>
              <a:t>El Emin        </a:t>
            </a:r>
            <a:r>
              <a:rPr lang="tr-TR" sz="2400" b="1" dirty="0" smtClean="0">
                <a:solidFill>
                  <a:schemeClr val="bg1"/>
                </a:solidFill>
              </a:rPr>
              <a:t>Çevresinde </a:t>
            </a:r>
            <a:r>
              <a:rPr lang="tr-TR" sz="2400" b="1" dirty="0">
                <a:solidFill>
                  <a:schemeClr val="bg1"/>
                </a:solidFill>
              </a:rPr>
              <a:t>uyandırdığı güvenden </a:t>
            </a:r>
            <a:r>
              <a:rPr lang="tr-TR" sz="2400" b="1" dirty="0" smtClean="0">
                <a:solidFill>
                  <a:schemeClr val="bg1"/>
                </a:solidFill>
              </a:rPr>
              <a:t>kendisine denildi</a:t>
            </a:r>
            <a:endParaRPr lang="tr-TR" sz="2400" b="1" dirty="0">
              <a:solidFill>
                <a:schemeClr val="bg1"/>
              </a:solidFill>
            </a:endParaRPr>
          </a:p>
          <a:p>
            <a:pPr algn="just">
              <a:tabLst>
                <a:tab pos="1047750" algn="l"/>
              </a:tabLst>
              <a:defRPr/>
            </a:pPr>
            <a:r>
              <a:rPr lang="tr-TR" sz="2400" b="1" dirty="0">
                <a:solidFill>
                  <a:schemeClr val="bg1"/>
                </a:solidFill>
              </a:rPr>
              <a:t>      </a:t>
            </a:r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rgbClr val="FF0000"/>
                </a:solidFill>
              </a:rPr>
              <a:t>İlk Vahiy  </a:t>
            </a:r>
            <a:r>
              <a:rPr lang="tr-TR" sz="2400" b="1" dirty="0" smtClean="0">
                <a:solidFill>
                  <a:schemeClr val="bg1"/>
                </a:solidFill>
              </a:rPr>
              <a:t>   40 </a:t>
            </a:r>
            <a:r>
              <a:rPr lang="tr-TR" sz="2400" b="1" dirty="0">
                <a:solidFill>
                  <a:schemeClr val="bg1"/>
                </a:solidFill>
              </a:rPr>
              <a:t>yaşında geldi (610)</a:t>
            </a:r>
          </a:p>
        </p:txBody>
      </p:sp>
      <p:sp>
        <p:nvSpPr>
          <p:cNvPr id="31" name="Dolu Çerçeve 30"/>
          <p:cNvSpPr/>
          <p:nvPr/>
        </p:nvSpPr>
        <p:spPr>
          <a:xfrm>
            <a:off x="3746500" y="3048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H.Z MUHAMMET DÖNEMİ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1101957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78566" y="953008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Mekke Dönemi 571-622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264500" y="4577834"/>
            <a:ext cx="2300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İLK MÜSLÜMANLAR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3373438" y="4988263"/>
            <a:ext cx="4691062" cy="166028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HZ.HATİCE</a:t>
            </a:r>
            <a:r>
              <a:rPr lang="tr-TR" sz="2000" b="1" dirty="0">
                <a:solidFill>
                  <a:schemeClr val="bg1"/>
                </a:solidFill>
              </a:rPr>
              <a:t> (Eşi)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HZ.ALİ</a:t>
            </a:r>
            <a:r>
              <a:rPr lang="tr-TR" sz="2000" b="1" dirty="0">
                <a:solidFill>
                  <a:schemeClr val="bg1"/>
                </a:solidFill>
              </a:rPr>
              <a:t> (Amcasının Oğlu-Damadı)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HZ.EBUBEKİR</a:t>
            </a:r>
            <a:r>
              <a:rPr lang="tr-TR" sz="2000" b="1" dirty="0">
                <a:solidFill>
                  <a:schemeClr val="bg1"/>
                </a:solidFill>
              </a:rPr>
              <a:t> (Yakın Arkadaşı)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HZ.ZEYD</a:t>
            </a:r>
            <a:r>
              <a:rPr lang="tr-TR" sz="2000" b="1" dirty="0">
                <a:solidFill>
                  <a:schemeClr val="bg1"/>
                </a:solidFill>
              </a:rPr>
              <a:t> (Özgürlüğünü verdiği Kölesi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78566" y="927584"/>
            <a:ext cx="10414934" cy="6980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H.Z.Muhammed bir süre sonra İslamiyet'i açıkça yaymaya başladı. Bu durum putperestler tarafından tepkiyle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karşılandı. Çünkü: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515606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Mekke Dönemi 571-622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4743040"/>
            <a:ext cx="21130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İlk Hicret 615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78566" y="5500216"/>
            <a:ext cx="10414934" cy="6980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 Mekke'deki baskının artması üzerine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HABEŞİSTANA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ilk hicreti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gerçekleştirdiler.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7491202" y="2885032"/>
            <a:ext cx="3840489" cy="197906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-Kan davaları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yasak.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-Köle ticareti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yasak.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-Faiz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yasak.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-Kız çocuklarına değer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verdi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-Kendi elinizle yaptıklarınıza tapmayın emretti.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2008840" y="2059094"/>
            <a:ext cx="2105959" cy="4567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/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Putperestlerde  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34116" y="2887164"/>
            <a:ext cx="4678923" cy="16759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-Kan davaları onlar için kaçınılmaz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-Köle ticareti gelir kaynakları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-Faiz gelir kaynakları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-Kız çocuklarına değer verilmez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-Çoktan beri Putlara tapıyorlar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193741" y="2086188"/>
            <a:ext cx="1941606" cy="4567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/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İslam Dininde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5563067" y="3021309"/>
            <a:ext cx="1928135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4750932" y="3358537"/>
            <a:ext cx="2740270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3975100" y="3659882"/>
            <a:ext cx="3516102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5181600" y="3993537"/>
            <a:ext cx="2309602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5181600" y="4260237"/>
            <a:ext cx="2309602" cy="11049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689723" y="489198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1944" y="1090566"/>
            <a:ext cx="10418856" cy="75093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Medineliler bu görüşmelerde İslamiyet'i kabule söz verip,Hz. Muhammed’i kendi şehirlerine davet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etmişlerdir. 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olayın sonunda hicret yaşanmıştır.</a:t>
            </a:r>
          </a:p>
        </p:txBody>
      </p:sp>
      <p:sp>
        <p:nvSpPr>
          <p:cNvPr id="31" name="Dolu Çerçeve 30"/>
          <p:cNvSpPr/>
          <p:nvPr/>
        </p:nvSpPr>
        <p:spPr>
          <a:xfrm>
            <a:off x="1078566" y="342900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Akabe Biatları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89723" y="515606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2006600"/>
            <a:ext cx="2544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Hicret 622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673101" y="21555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78566" y="2730412"/>
            <a:ext cx="9424334" cy="37546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Müslümanların Mekke’den Medine’ye göç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etmesidir.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Hicretin sonucunda:</a:t>
            </a:r>
          </a:p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1078566" y="3258191"/>
            <a:ext cx="9424334" cy="320610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-Medine'de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3 toplum oluştu.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Mekke'den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göç eden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MUHACİRLER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Medine'nin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yerli halkı olan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ENSAR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      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Medine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0070C0"/>
                </a:solidFill>
                <a:latin typeface="Comic Sans MS" pitchFamily="66" charset="0"/>
              </a:rPr>
              <a:t>YAHUDİLERİ</a:t>
            </a:r>
          </a:p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-Muhacirler ve Ensarlar  kardeş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ilan edilmiştir.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Müslümanlar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ile Medine’de yaşayan Yahudiler arasında bir ‘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’Vatandaşlık Antlaşması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’’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imzalandı.</a:t>
            </a:r>
          </a:p>
          <a:p>
            <a:pPr>
              <a:tabLst>
                <a:tab pos="1047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-Ay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yılına dayanan Hicri takvim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oluşturuldu.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-İslam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inancının yayılması için gerekli olan ortam sağlanmış oldu.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-Medine’de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İslam devletinin temelleri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atıldı.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</a:b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2463800" y="1601558"/>
            <a:ext cx="5956300" cy="365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Peygamberin bizzat katıldığı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savaşlardır.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Medine Dönemi  622-632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Hz. Muhammed Dönemi Savaşları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574800"/>
            <a:ext cx="12748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 Gazve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61944" y="2006092"/>
            <a:ext cx="1579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 Serriye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2755900" y="2032850"/>
            <a:ext cx="7988300" cy="365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tabLst>
                <a:tab pos="1047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Peygamberin görevlendirdiği komutanın yaptığı savaşlardır.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2629408"/>
            <a:ext cx="2536078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 Bedir Savaşı 624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82488" y="3130648"/>
            <a:ext cx="10939556" cy="26986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449263">
              <a:tabLst>
                <a:tab pos="1514475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Nedenleri: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Mekke’nin kervan ticaretine darbe vurmak  ve hicret edildiği sırada Mekke’de bırakılan malların karşılığının alınmak istenmesi</a:t>
            </a:r>
          </a:p>
          <a:p>
            <a:pPr indent="449263"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Sonuçları: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*Müslümanların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ilk askeri başarısıdır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*Mekke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kervan ticaretine darbe vurulmuş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,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*Büyük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ganimet elde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edilmiştir.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*İslam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savaş hukuku uygulanmıştır.(1/5)</a:t>
            </a:r>
          </a:p>
          <a:p>
            <a:pPr>
              <a:tabLst>
                <a:tab pos="1514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*Savaş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sonunda 10 Müslüman’a okuma yazma öğreten müşrik esir serbest bırakılmıştır.</a:t>
            </a:r>
          </a:p>
        </p:txBody>
      </p:sp>
    </p:spTree>
    <p:extLst>
      <p:ext uri="{BB962C8B-B14F-4D97-AF65-F5344CB8AC3E}">
        <p14:creationId xmlns:p14="http://schemas.microsoft.com/office/powerpoint/2010/main" val="242312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1562608"/>
            <a:ext cx="2536078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</a:t>
            </a:r>
            <a:r>
              <a:rPr lang="tr-TR" sz="2400" b="1" dirty="0" err="1" smtClean="0">
                <a:solidFill>
                  <a:prstClr val="white"/>
                </a:solidFill>
              </a:rPr>
              <a:t>Uhud</a:t>
            </a:r>
            <a:r>
              <a:rPr lang="tr-TR" sz="2400" b="1" dirty="0" smtClean="0">
                <a:solidFill>
                  <a:prstClr val="white"/>
                </a:solidFill>
              </a:rPr>
              <a:t> Savaşı 625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2076548"/>
            <a:ext cx="10939556" cy="7555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19225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Nedeni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: Mekkelilerin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Bedir Savaşının öcünü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almak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	istemeleri</a:t>
            </a:r>
          </a:p>
          <a:p>
            <a:pPr>
              <a:tabLst>
                <a:tab pos="14192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Sonucu: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Müslümanlar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yenildi.Hz.Muhammed yaralandı ve amcası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Hz. Hamza şehit oldu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061944" y="2975024"/>
            <a:ext cx="2905312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Hendek Savaşı 627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061944" y="3495724"/>
            <a:ext cx="10939556" cy="10508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192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Nedeni: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Yahudilerin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Mekkelileri kışkırtması ve Mekkelilerin Müslümanları yok etmek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istemeleri.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4192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Sonuçları: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Müslümanların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son savunma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savaşıdır. İslamiyet’e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katılımlar artmıştır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66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1562608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Hudeybiye Antlaşması 628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2190848"/>
            <a:ext cx="10939556" cy="23303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 ile Mekkeliler arasında yapılmıştır.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Buna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göre;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-Taraflar on yıl savaşmayacak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-İki taraf istedikleri kabileler ile antlaşma yapabilecek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-Müslümanlar ertesi yıl Mekke’yi  ve Kabe’yi üç gün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süreyle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ziyaret edebilecekler.</a:t>
            </a:r>
          </a:p>
          <a:p>
            <a:pPr>
              <a:tabLst>
                <a:tab pos="182880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Mekkeliler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Müslümanları resmen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tanıdı ve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Mekke’nin fethi kolaylaştı.</a:t>
            </a:r>
          </a:p>
        </p:txBody>
      </p:sp>
    </p:spTree>
    <p:extLst>
      <p:ext uri="{BB962C8B-B14F-4D97-AF65-F5344CB8AC3E}">
        <p14:creationId xmlns:p14="http://schemas.microsoft.com/office/powerpoint/2010/main" val="8506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1061944" y="1562608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Hayber Kalesinin Fethi 629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2190848"/>
            <a:ext cx="10939556" cy="10476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Nedenleri: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Yahudilerin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Müslümanlara verdiği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zararları engellemek,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konomik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güç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kazanmak.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Sonuçları: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Şam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Ticaret yolu ele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geçirildi. İlk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kez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cizye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vergisi uygulandı</a:t>
            </a:r>
          </a:p>
        </p:txBody>
      </p:sp>
      <p:sp>
        <p:nvSpPr>
          <p:cNvPr id="11" name="Dolu Çerçeve 10"/>
          <p:cNvSpPr/>
          <p:nvPr/>
        </p:nvSpPr>
        <p:spPr>
          <a:xfrm>
            <a:off x="1057088" y="3341116"/>
            <a:ext cx="27353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</a:t>
            </a:r>
            <a:r>
              <a:rPr lang="tr-TR" sz="2400" b="1" dirty="0" err="1" smtClean="0">
                <a:solidFill>
                  <a:prstClr val="white"/>
                </a:solidFill>
              </a:rPr>
              <a:t>Mute</a:t>
            </a:r>
            <a:r>
              <a:rPr lang="tr-TR" sz="2400" b="1" dirty="0" smtClean="0">
                <a:solidFill>
                  <a:prstClr val="white"/>
                </a:solidFill>
              </a:rPr>
              <a:t> Seferi 629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3892648"/>
            <a:ext cx="10939556" cy="7809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Bizans desteğini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yapılan savaşa 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Muhammed katılmadı. Kesin bir sonuç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alınmamıştır.</a:t>
            </a: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Müslümanlarla Bizans'ın yaptığı ilk savaştır.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57088" y="4865116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</a:t>
            </a:r>
            <a:r>
              <a:rPr lang="tr-TR" sz="2400" b="1" dirty="0" err="1" smtClean="0">
                <a:solidFill>
                  <a:prstClr val="white"/>
                </a:solidFill>
              </a:rPr>
              <a:t>Tebük</a:t>
            </a:r>
            <a:r>
              <a:rPr lang="tr-TR" sz="2400" b="1" dirty="0" smtClean="0">
                <a:solidFill>
                  <a:prstClr val="white"/>
                </a:solidFill>
              </a:rPr>
              <a:t> Seferi 631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61944" y="5480148"/>
            <a:ext cx="4792756" cy="4253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Muhammed’in </a:t>
            </a:r>
            <a:r>
              <a:rPr lang="tr-TR" sz="2000" b="1" dirty="0">
                <a:solidFill>
                  <a:srgbClr val="0070C0"/>
                </a:solidFill>
                <a:latin typeface="Comic Sans MS" pitchFamily="66" charset="0"/>
              </a:rPr>
              <a:t>son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seferidir</a:t>
            </a:r>
          </a:p>
        </p:txBody>
      </p:sp>
    </p:spTree>
    <p:extLst>
      <p:ext uri="{BB962C8B-B14F-4D97-AF65-F5344CB8AC3E}">
        <p14:creationId xmlns:p14="http://schemas.microsoft.com/office/powerpoint/2010/main" val="225386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835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Medine Dönemi  622-632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1003808"/>
            <a:ext cx="5072156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Hz. Muhammed Dönemi Savaşları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549400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</a:t>
            </a:r>
            <a:r>
              <a:rPr lang="tr-TR" sz="2400" b="1" dirty="0" err="1" smtClean="0">
                <a:solidFill>
                  <a:prstClr val="white"/>
                </a:solidFill>
              </a:rPr>
              <a:t>Huneyn</a:t>
            </a:r>
            <a:r>
              <a:rPr lang="tr-TR" sz="2400" b="1" dirty="0" smtClean="0">
                <a:solidFill>
                  <a:prstClr val="white"/>
                </a:solidFill>
              </a:rPr>
              <a:t> ve </a:t>
            </a:r>
            <a:r>
              <a:rPr lang="tr-TR" sz="2400" b="1" dirty="0" err="1" smtClean="0">
                <a:solidFill>
                  <a:prstClr val="white"/>
                </a:solidFill>
              </a:rPr>
              <a:t>Taif</a:t>
            </a:r>
            <a:r>
              <a:rPr lang="tr-TR" sz="2400" b="1" dirty="0" smtClean="0">
                <a:solidFill>
                  <a:prstClr val="white"/>
                </a:solidFill>
              </a:rPr>
              <a:t> Seferi 630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2111424"/>
            <a:ext cx="6177056" cy="13843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Nedeni: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Putperestlerin Ayaklanması.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Sonucu:</a:t>
            </a: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Putperestlerin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oluşturduğu tehlike yok edildi.</a:t>
            </a:r>
          </a:p>
          <a:p>
            <a:pPr>
              <a:tabLst>
                <a:tab pos="12382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-Taif’liler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kendiliğinden Müslüman oldu.</a:t>
            </a:r>
          </a:p>
        </p:txBody>
      </p:sp>
      <p:sp>
        <p:nvSpPr>
          <p:cNvPr id="13" name="Dolu Çerçeve 12"/>
          <p:cNvSpPr/>
          <p:nvPr/>
        </p:nvSpPr>
        <p:spPr>
          <a:xfrm>
            <a:off x="1061944" y="3658108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Mekke'nin Fethi 630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061944" y="4283222"/>
            <a:ext cx="4500656" cy="3872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8900"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Muhammed’in son seferidir.</a:t>
            </a:r>
          </a:p>
        </p:txBody>
      </p:sp>
      <p:sp>
        <p:nvSpPr>
          <p:cNvPr id="16" name="Dolu Çerçeve 15"/>
          <p:cNvSpPr/>
          <p:nvPr/>
        </p:nvSpPr>
        <p:spPr>
          <a:xfrm>
            <a:off x="1061944" y="4813300"/>
            <a:ext cx="3835400" cy="418592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Veda Hutbesi 632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061944" y="5369072"/>
            <a:ext cx="10939556" cy="101902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 Hac amacıyla son kez Mekke’ye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geldi. Kâbe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önündeki Müslümanlara konuşma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yaptı, bu konuşmaya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Veda Hutbesi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denir. Böylece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Kuran-ı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Kerim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tamamlandı.Hz. Muhammed 632’de vefat etti.</a:t>
            </a:r>
          </a:p>
        </p:txBody>
      </p:sp>
    </p:spTree>
    <p:extLst>
      <p:ext uri="{BB962C8B-B14F-4D97-AF65-F5344CB8AC3E}">
        <p14:creationId xmlns:p14="http://schemas.microsoft.com/office/powerpoint/2010/main" val="5254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8750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Dört Halife Dönemi 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061944" y="1022448"/>
            <a:ext cx="10939556" cy="7809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Muhammed’in ölümü ile birlikte Halifeler Devri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başladı. Halifeler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seçimle iş başına geldikleri için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dönem İslam’ın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CUMHURİYET DÖNEMİDİR.</a:t>
            </a:r>
          </a:p>
          <a:p>
            <a:pPr>
              <a:defRPr/>
            </a:pP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9685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Hz. Ebubekir Dönemi 632-634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2597248"/>
            <a:ext cx="8602756" cy="24827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Yalancı Peygamberler ortadan kaldırıldı.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_Putperestlerle mücadele edildi.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_Dinden dönmeler engellendi.</a:t>
            </a:r>
          </a:p>
          <a:p>
            <a:pPr>
              <a:defRPr/>
            </a:pPr>
            <a:r>
              <a:rPr lang="tr-TR" sz="2000" b="1" u="sng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Arap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Yarımadası’nda dinsel ve siyasal birlik yeniden sağlandı.</a:t>
            </a: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_Ayetler toplanarak Kuran-ı Kerim kitap haline  getirildi.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_İslamiyet ilk kez Arap Yarımadası dışında yayılmaya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_Bizans ve Sasani’lerle savaşıldı.(634 Yermük Savaşı)</a:t>
            </a:r>
          </a:p>
        </p:txBody>
      </p:sp>
    </p:spTree>
    <p:extLst>
      <p:ext uri="{BB962C8B-B14F-4D97-AF65-F5344CB8AC3E}">
        <p14:creationId xmlns:p14="http://schemas.microsoft.com/office/powerpoint/2010/main" val="232511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798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Dört Halife Dönemi 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541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Hz. Ömer Dönemi 634-644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82848"/>
            <a:ext cx="10939556" cy="19747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Siyasi olaylar;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_Ecnadeyn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Savaşı Suriye, Filistin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fethi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gerçekleşti,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Kudüs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Kadisiye –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Nihavent- Celula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Savaşları ile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Sasani Devleti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yenilgiye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uğratıldı.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İran,Irak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Mısır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fethedildi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_K.Afrika’nın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fethine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başlandı.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1944" y="3860800"/>
            <a:ext cx="6380256" cy="26416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Kurumlaşma Faaliyetleri;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Ülke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yaletlere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ayrıldı.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_Ordu Divanı adıyla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ilk divan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örgütü kuruldu.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kadılık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makamı oluşturuldu.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_Devamlı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O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rdugahlar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oluşturuldu.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İkta sistemi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Hicri takvim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uygulanmaya başladı.</a:t>
            </a: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05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9258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Dört Halife Dönemi 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541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   Hz. Osman  Dönemi 644-656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01996"/>
            <a:ext cx="10939556" cy="23399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19125" algn="l"/>
              </a:tabLst>
              <a:defRPr/>
            </a:pP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Trablusgarp ve Tunus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deniz savaşı Bizans’la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yapıldı.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Kıbrıs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alındı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.(649)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(İlk donanma kurulmuş oldu.)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_Horasan ve Harzem alındı.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(Türklerle ilk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çatışmalar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 başladı. Hazarlar)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Kuran-ı Kerim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çoğaltıldı, eyaletlere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gönderildi.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Hz.Osman’ın kendi ailesinden olanları kayırdığı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iddiaları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İslam Dünyasındaki ilk ayrılıkları ortaya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çıkarmıştır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Hz Osman’ın şehit edilmesiyle bu dönem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sona erdi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75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1163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Dört Halife Dönemi  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5410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Hz. Ali  Dönemi  656-661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574996"/>
            <a:ext cx="10939556" cy="48512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1912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_Hz. Osman’ın öldürülmesi ve Halifelik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mücadeleleri nedeniyle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karışıklıkların yaşandığı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dönemdir.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Bu nedenle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dışarıya fetih hareketi düzenlenmemiştir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 Hz .Alinin taraftarlarının çok olduğu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Kufe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şehri 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merkez yapıldı.</a:t>
            </a:r>
          </a:p>
          <a:p>
            <a:pPr>
              <a:tabLst>
                <a:tab pos="619125" algn="l"/>
              </a:tabLst>
              <a:defRPr/>
            </a:pPr>
            <a:endParaRPr lang="tr-TR" sz="20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tabLst>
                <a:tab pos="6191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Deve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Olayı: (656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)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Ayşe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ile Hz. Ali arasında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Hz. Ayşe yandaşları yenilgiye uğramıştır. </a:t>
            </a:r>
          </a:p>
          <a:p>
            <a:pPr>
              <a:tabLst>
                <a:tab pos="61912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Sıffin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Savaşı (657):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Ali ile Hz.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Muaviye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arasında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Savaşta galip belli olmadığı için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hakemlere başvurulmuştur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144588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Hakem Olayı: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Müslümanlar arasındaki ilk siyasal ayrılıklar ortaya çıkmıştır. </a:t>
            </a:r>
          </a:p>
          <a:p>
            <a:pPr>
              <a:tabLst>
                <a:tab pos="1144588" algn="l"/>
              </a:tabLst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144588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Şiiler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(Hz. Ali yandaşları)</a:t>
            </a:r>
          </a:p>
          <a:p>
            <a:pPr>
              <a:tabLst>
                <a:tab pos="1144588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Emeviler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(Muaviye yandaşları)</a:t>
            </a:r>
          </a:p>
          <a:p>
            <a:pPr>
              <a:tabLst>
                <a:tab pos="1144588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Hariciler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(iki grubu reddedenler)</a:t>
            </a:r>
          </a:p>
          <a:p>
            <a:pPr>
              <a:tabLst>
                <a:tab pos="1144588" algn="l"/>
              </a:tabLst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1144588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Ali Hariciler tarafından öldürüldü (661) 4 halife devri sona erdi. </a:t>
            </a:r>
          </a:p>
          <a:p>
            <a:pPr indent="449263">
              <a:tabLst>
                <a:tab pos="619125" algn="l"/>
              </a:tabLst>
              <a:defRPr/>
            </a:pP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4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132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Emevi Devleti 661-750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8369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Muaviye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574996"/>
            <a:ext cx="7294656" cy="14476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_Merkez  Küfe’den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Şam’a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taşındı.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İstanbul ilk defa Müslümanlar tarafından kuşatıldı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defa Araplar posta teşkilatı kurdu.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Halifelik saltanat haline geldi.</a:t>
            </a:r>
          </a:p>
        </p:txBody>
      </p:sp>
      <p:sp>
        <p:nvSpPr>
          <p:cNvPr id="7" name="Dolu Çerçeve 6"/>
          <p:cNvSpPr/>
          <p:nvPr/>
        </p:nvSpPr>
        <p:spPr>
          <a:xfrm>
            <a:off x="1061944" y="3187700"/>
            <a:ext cx="28369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Yezit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1944" y="3746696"/>
            <a:ext cx="10939556" cy="17778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Hz. Hüseyin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Yezidi'n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halifeliğini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tanımadı.Kerbela Olayında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Hz Hüseyin’in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şehit edilmesiyle (681)İslam dünyası Şii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Sünni  olarak  dinsel açıdan ikiye ayrıldı.</a:t>
            </a:r>
          </a:p>
          <a:p>
            <a:pPr>
              <a:tabLst>
                <a:tab pos="600075" algn="l"/>
              </a:tabLst>
              <a:defRPr/>
            </a:pP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6000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_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K.Afrika’nın fethi tamamlandı.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_Halifelik gösterişli bir yaşam biçimine dönüştürüldü.</a:t>
            </a:r>
          </a:p>
        </p:txBody>
      </p:sp>
    </p:spTree>
    <p:extLst>
      <p:ext uri="{BB962C8B-B14F-4D97-AF65-F5344CB8AC3E}">
        <p14:creationId xmlns:p14="http://schemas.microsoft.com/office/powerpoint/2010/main" val="296308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132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Emevi Devleti 661-750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3647328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Abdülmelik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65496"/>
            <a:ext cx="5059456" cy="11682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_Arapça resmi dil ilan edildi.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_İlk İslam Arap parası bastırıldı.</a:t>
            </a:r>
          </a:p>
          <a:p>
            <a:pPr>
              <a:tabLst>
                <a:tab pos="6000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_Arap Milliyetçiliği politikası başlatıldı.</a:t>
            </a:r>
          </a:p>
          <a:p>
            <a:pPr>
              <a:tabLst>
                <a:tab pos="600075" algn="l"/>
              </a:tabLst>
              <a:defRPr/>
            </a:pP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Dolu Çerçeve 6"/>
          <p:cNvSpPr/>
          <p:nvPr/>
        </p:nvSpPr>
        <p:spPr>
          <a:xfrm>
            <a:off x="1061944" y="3286428"/>
            <a:ext cx="28369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Velid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1944" y="4156320"/>
            <a:ext cx="10939556" cy="73318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6000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-711 Vizigotlarla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Kadisk Savaşı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yapılarak İspanya alındı. Böylece İslamiyet Avrupa kıtasında yayılmaya başladı.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93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Yusuf Kerem DUMAN\Desktop\emeviler-döneminde-islam-coğrafyas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39700"/>
            <a:ext cx="11214100" cy="60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682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132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Emevi Devleti 661-750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6024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Emevilerin Yıkılış Nedenleri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65496"/>
            <a:ext cx="10380756" cy="23366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Doğal sınırlara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ulaşmaları.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Ekonominin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bozulması.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Arap Milliyetçiliği Politikası.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Türkler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,İranlılar gibi Arap olmayanları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MEVALİ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(Azad edilmiş Köle) olarak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görmeleri.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Şii-Sünni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çatışmaları.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Halifeliği saltanata dönüştürmeleri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-Şuubiye akımının etkisi.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584896"/>
            <a:ext cx="10380756" cy="17143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Şuubiye Akımı: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Emeviler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döneminde Arap olmayan Müslümanlar arasında gelişen hareket. Emeviler döneminde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mevali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adıyla anılan Arap olmayan Müslümanlar Araplarla eşit sayılmıyordu. Yönetimin bu tutumu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İran ve Türk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kökenli Müslümanları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İslam'ın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öngördüğü eşitliğin gerektirdiği hakları almak için mücadeleye yöneltti.</a:t>
            </a:r>
          </a:p>
        </p:txBody>
      </p:sp>
    </p:spTree>
    <p:extLst>
      <p:ext uri="{BB962C8B-B14F-4D97-AF65-F5344CB8AC3E}">
        <p14:creationId xmlns:p14="http://schemas.microsoft.com/office/powerpoint/2010/main" val="11696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61516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İspanyada Kurulan Müslüman Devletleri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46784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Endülüs Emevi Devleti 756-1031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765496"/>
            <a:ext cx="10380756" cy="14222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_Kurtuba şehrinde kurulmuştur.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_Kültür ve sanat alanında oldukça ileriye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gitmişlerdir.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_İç karışıklıklar sonucu 20 yakın küçük devlete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bölündü. Bu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devletlerden en önemlisi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Beni Ahmer Devletidir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051692"/>
            <a:ext cx="5453156" cy="8571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_Gırnata şehrinde kurulmuştur.</a:t>
            </a:r>
          </a:p>
          <a:p>
            <a:pPr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_Mimaride ilerlemişlerdir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.(Elhamra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Sarayı)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3390900"/>
            <a:ext cx="4246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Beni Ahmer Devleti 1232-1492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0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29766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Abbasiler 750-1258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03300"/>
            <a:ext cx="27480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Genel Özellikleri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485588"/>
            <a:ext cx="6723156" cy="71110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28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Arap Milliyetçiliği yerine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ümmetçilik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 politikası, 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Fetih politikası yerine kültür politikası benimsendi.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2930672"/>
            <a:ext cx="10253756" cy="76825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_751’de ipek yolu  egemenliği için Abbasilerle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Çin arasında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Talas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savaşını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yapıldı. -Abbasîler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Türklerden destek alarak bu savaşı kazandı. 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61944" y="2405986"/>
            <a:ext cx="29766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Ebul Abbas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061944" y="3847360"/>
            <a:ext cx="46403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Harun Reşit  ve Oğulları Dönemi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1061944" y="4404342"/>
            <a:ext cx="10253756" cy="224420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_En parlak dönemdir.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_İstanbul’a kadar seferler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düzenlendi. Bizans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vergiye bağlandı.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_Bizans sınırındaki şehirlerden </a:t>
            </a: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Avasım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adı verilen bir eyalet oluşturuldu. (Malatya Tarsus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Arası).Buralarda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kurulan Türk ordularıyla Anadolu’ya seferler düzenlendi.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_Türk askerleri için</a:t>
            </a:r>
            <a:r>
              <a:rPr lang="tr-TR" sz="2000" b="1" u="sng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u="sng" dirty="0">
                <a:solidFill>
                  <a:srgbClr val="FF0000"/>
                </a:solidFill>
                <a:latin typeface="Comic Sans MS" pitchFamily="66" charset="0"/>
              </a:rPr>
              <a:t>Semerra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 şehri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kuruldu.Arap kadınlarla evlilikleri yasaklandı.</a:t>
            </a:r>
          </a:p>
          <a:p>
            <a:pPr>
              <a:tabLst>
                <a:tab pos="1428750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_İslam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Rönesans'ı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yaşandı.</a:t>
            </a:r>
          </a:p>
        </p:txBody>
      </p:sp>
    </p:spTree>
    <p:extLst>
      <p:ext uri="{BB962C8B-B14F-4D97-AF65-F5344CB8AC3E}">
        <p14:creationId xmlns:p14="http://schemas.microsoft.com/office/powerpoint/2010/main" val="41886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00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Kültür ve Medeniyet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5067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Devlet Yönetimi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63896"/>
            <a:ext cx="10380756" cy="173022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Muhammed 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hicret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ile devletin temellerini attı.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-Devletin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temelleri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dini kurallara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dayanmıştır.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-Hz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Muhammed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=Peygamber=Başkomutan=Baş yargıç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-Halife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=Din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başkanı=Devlet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Başkanı'dır.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-Vezirlik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makamı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oluşturulmuştur.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077092"/>
            <a:ext cx="6456456" cy="133310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Hz.Muhammed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dönemi=Gönüllüler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Hz.Ömer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=Düzenli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ordular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Emeviler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=Devamlı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ordular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Abbasiler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=Türk askerlerinden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oluşmuştur.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61944" y="3495724"/>
            <a:ext cx="11478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Ordu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00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Kültür ve Medeniyet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5067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Hukuk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63896"/>
            <a:ext cx="6786656" cy="11301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Hz. Muhammed hukuki sorunları kendisi çözmüştür.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İlk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kadılık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teşkilatını Hz. Ömer kurmuştur.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Kadılar Kuran,hadis,fıkıh bilmek zorundadır.</a:t>
            </a:r>
          </a:p>
          <a:p>
            <a:pPr>
              <a:tabLst>
                <a:tab pos="752475" algn="l"/>
              </a:tabLst>
              <a:defRPr/>
            </a:pPr>
            <a:endParaRPr lang="tr-TR" sz="20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3661216"/>
            <a:ext cx="7774548" cy="136798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-İslam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dininde herkes eşittir.</a:t>
            </a:r>
          </a:p>
          <a:p>
            <a:pPr>
              <a:tabLst>
                <a:tab pos="752475" algn="l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-Temel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geçim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kaynağı;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ticarettir.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-Ganimetler (1/5)	-Öşür,haraç,cizye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vergileri.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-Gümrük vergileri	-Bağlı devletlerden alınan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vergiler.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>
              <a:tabLst>
                <a:tab pos="752475" algn="l"/>
              </a:tabLst>
              <a:defRPr/>
            </a:pP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61944" y="3077132"/>
            <a:ext cx="3393328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Sosyal Ekonomik Hayat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2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499" y="342900"/>
            <a:ext cx="228601" cy="630564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673101" y="491849"/>
            <a:ext cx="388843" cy="223309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kern="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61944" y="342900"/>
            <a:ext cx="370055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Kültür ve Medeniyet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61944" y="1041400"/>
            <a:ext cx="25067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   </a:t>
            </a:r>
            <a:r>
              <a:rPr lang="tr-TR" sz="2400" b="1" dirty="0" smtClean="0">
                <a:solidFill>
                  <a:schemeClr val="tx1"/>
                </a:solidFill>
              </a:rPr>
              <a:t>Eğitim-Öğretim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061944" y="1663896"/>
            <a:ext cx="8437656" cy="17143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İlk eğitim çalışmaları Hz. Muhammed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zamanında başlamıştır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Emeviler döneminde okullar açılmıştır.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Abbasiler döneminde eğitim kurumları yaygınlaştı.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Beytül Hikme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adlı bir akademi açıldı.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İslami Bilimler;Tefsir,Hadis,Fıkıh;Kelam…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061944" y="4304374"/>
            <a:ext cx="10863356" cy="8518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>
              <a:tabLst>
                <a:tab pos="3105150" algn="ctr"/>
              </a:tabLst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İslam dininde resim ve heykel yasaklandığı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için Bunların yerine;hat,kakmacılık,</a:t>
            </a:r>
          </a:p>
          <a:p>
            <a:pPr>
              <a:tabLst>
                <a:tab pos="3105150" algn="ctr"/>
              </a:tabLst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oymacılık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ve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minyatür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sanatı gelişmiştir.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1061944" y="3610532"/>
            <a:ext cx="1516156" cy="418592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Sanat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3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3692</TotalTime>
  <Words>1708</Words>
  <Application>Microsoft Office PowerPoint</Application>
  <PresentationFormat>Özel</PresentationFormat>
  <Paragraphs>317</Paragraphs>
  <Slides>27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27</vt:i4>
      </vt:variant>
    </vt:vector>
  </HeadingPairs>
  <TitlesOfParts>
    <vt:vector size="29" baseType="lpstr">
      <vt:lpstr>Ofis Teması</vt:lpstr>
      <vt:lpstr>23_Ofis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İSLAM TARİHİ</dc:title>
  <dc:creator>Md.Yrd. İ. Kapkara</dc:creator>
  <cp:lastModifiedBy>YUSUF KEREM DUMAN</cp:lastModifiedBy>
  <cp:revision>374</cp:revision>
  <dcterms:created xsi:type="dcterms:W3CDTF">2017-03-01T11:19:29Z</dcterms:created>
  <dcterms:modified xsi:type="dcterms:W3CDTF">2019-09-05T18:01:27Z</dcterms:modified>
</cp:coreProperties>
</file>