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56" r:id="rId3"/>
  </p:sldMasterIdLst>
  <p:notesMasterIdLst>
    <p:notesMasterId r:id="rId110"/>
  </p:notesMasterIdLst>
  <p:sldIdLst>
    <p:sldId id="652" r:id="rId4"/>
    <p:sldId id="872" r:id="rId5"/>
    <p:sldId id="814" r:id="rId6"/>
    <p:sldId id="922" r:id="rId7"/>
    <p:sldId id="815" r:id="rId8"/>
    <p:sldId id="813" r:id="rId9"/>
    <p:sldId id="810" r:id="rId10"/>
    <p:sldId id="819" r:id="rId11"/>
    <p:sldId id="820" r:id="rId12"/>
    <p:sldId id="940" r:id="rId13"/>
    <p:sldId id="923" r:id="rId14"/>
    <p:sldId id="821" r:id="rId15"/>
    <p:sldId id="822" r:id="rId16"/>
    <p:sldId id="823" r:id="rId17"/>
    <p:sldId id="873" r:id="rId18"/>
    <p:sldId id="941" r:id="rId19"/>
    <p:sldId id="824" r:id="rId20"/>
    <p:sldId id="825" r:id="rId21"/>
    <p:sldId id="938" r:id="rId22"/>
    <p:sldId id="826" r:id="rId23"/>
    <p:sldId id="827" r:id="rId24"/>
    <p:sldId id="817" r:id="rId25"/>
    <p:sldId id="818" r:id="rId26"/>
    <p:sldId id="831" r:id="rId27"/>
    <p:sldId id="828" r:id="rId28"/>
    <p:sldId id="832" r:id="rId29"/>
    <p:sldId id="931" r:id="rId30"/>
    <p:sldId id="925" r:id="rId31"/>
    <p:sldId id="829" r:id="rId32"/>
    <p:sldId id="932" r:id="rId33"/>
    <p:sldId id="834" r:id="rId34"/>
    <p:sldId id="933" r:id="rId35"/>
    <p:sldId id="924" r:id="rId36"/>
    <p:sldId id="839" r:id="rId37"/>
    <p:sldId id="934" r:id="rId38"/>
    <p:sldId id="926" r:id="rId39"/>
    <p:sldId id="935" r:id="rId40"/>
    <p:sldId id="927" r:id="rId41"/>
    <p:sldId id="939" r:id="rId42"/>
    <p:sldId id="842" r:id="rId43"/>
    <p:sldId id="843" r:id="rId44"/>
    <p:sldId id="835" r:id="rId45"/>
    <p:sldId id="844" r:id="rId46"/>
    <p:sldId id="845" r:id="rId47"/>
    <p:sldId id="846" r:id="rId48"/>
    <p:sldId id="847" r:id="rId49"/>
    <p:sldId id="848" r:id="rId50"/>
    <p:sldId id="928" r:id="rId51"/>
    <p:sldId id="929" r:id="rId52"/>
    <p:sldId id="837" r:id="rId53"/>
    <p:sldId id="850" r:id="rId54"/>
    <p:sldId id="874" r:id="rId55"/>
    <p:sldId id="851" r:id="rId56"/>
    <p:sldId id="930" r:id="rId57"/>
    <p:sldId id="857" r:id="rId58"/>
    <p:sldId id="854" r:id="rId59"/>
    <p:sldId id="858" r:id="rId60"/>
    <p:sldId id="855" r:id="rId61"/>
    <p:sldId id="867" r:id="rId62"/>
    <p:sldId id="860" r:id="rId63"/>
    <p:sldId id="875" r:id="rId64"/>
    <p:sldId id="861" r:id="rId65"/>
    <p:sldId id="859" r:id="rId66"/>
    <p:sldId id="853" r:id="rId67"/>
    <p:sldId id="865" r:id="rId68"/>
    <p:sldId id="866" r:id="rId69"/>
    <p:sldId id="868" r:id="rId70"/>
    <p:sldId id="894" r:id="rId71"/>
    <p:sldId id="895" r:id="rId72"/>
    <p:sldId id="896" r:id="rId73"/>
    <p:sldId id="877" r:id="rId74"/>
    <p:sldId id="897" r:id="rId75"/>
    <p:sldId id="864" r:id="rId76"/>
    <p:sldId id="878" r:id="rId77"/>
    <p:sldId id="881" r:id="rId78"/>
    <p:sldId id="882" r:id="rId79"/>
    <p:sldId id="879" r:id="rId80"/>
    <p:sldId id="889" r:id="rId81"/>
    <p:sldId id="890" r:id="rId82"/>
    <p:sldId id="891" r:id="rId83"/>
    <p:sldId id="883" r:id="rId84"/>
    <p:sldId id="892" r:id="rId85"/>
    <p:sldId id="885" r:id="rId86"/>
    <p:sldId id="893" r:id="rId87"/>
    <p:sldId id="936" r:id="rId88"/>
    <p:sldId id="937" r:id="rId89"/>
    <p:sldId id="884" r:id="rId90"/>
    <p:sldId id="886" r:id="rId91"/>
    <p:sldId id="887" r:id="rId92"/>
    <p:sldId id="888" r:id="rId93"/>
    <p:sldId id="902" r:id="rId94"/>
    <p:sldId id="907" r:id="rId95"/>
    <p:sldId id="904" r:id="rId96"/>
    <p:sldId id="908" r:id="rId97"/>
    <p:sldId id="913" r:id="rId98"/>
    <p:sldId id="912" r:id="rId99"/>
    <p:sldId id="914" r:id="rId100"/>
    <p:sldId id="918" r:id="rId101"/>
    <p:sldId id="909" r:id="rId102"/>
    <p:sldId id="910" r:id="rId103"/>
    <p:sldId id="915" r:id="rId104"/>
    <p:sldId id="916" r:id="rId105"/>
    <p:sldId id="917" r:id="rId106"/>
    <p:sldId id="921" r:id="rId107"/>
    <p:sldId id="919" r:id="rId108"/>
    <p:sldId id="920" r:id="rId10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7" autoAdjust="0"/>
    <p:restoredTop sz="99590" autoAdjust="0"/>
  </p:normalViewPr>
  <p:slideViewPr>
    <p:cSldViewPr snapToGrid="0">
      <p:cViewPr>
        <p:scale>
          <a:sx n="60" d="100"/>
          <a:sy n="60" d="100"/>
        </p:scale>
        <p:origin x="-557" y="-4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2FC58E-9F10-4260-89EC-995A7A7BBB6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A28DDBC-244F-4FC0-9436-F8ABBB26E1DE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2400" b="1" dirty="0" smtClean="0">
              <a:latin typeface="Comic Sans MS" pitchFamily="66" charset="0"/>
            </a:rPr>
            <a:t>1915 Boğazlar  </a:t>
          </a:r>
          <a:endParaRPr lang="tr-TR" sz="2400" b="1" dirty="0">
            <a:latin typeface="Comic Sans MS" pitchFamily="66" charset="0"/>
          </a:endParaRPr>
        </a:p>
      </dgm:t>
    </dgm:pt>
    <dgm:pt modelId="{E8B0130D-CA6D-484E-A71D-9C0B3B136AF8}" type="parTrans" cxnId="{A0F735AF-440B-46BF-9D43-B85433326FF1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EC27FEE3-E67C-40CA-9822-0130EEA543E5}" type="sibTrans" cxnId="{A0F735AF-440B-46BF-9D43-B85433326FF1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1A7BE449-70B8-4D0A-80AB-F4D8E44614A3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latin typeface="Comic Sans MS" pitchFamily="66" charset="0"/>
            </a:rPr>
            <a:t>İngiltere,Fransa,Rusya</a:t>
          </a:r>
          <a:endParaRPr lang="tr-TR" sz="1800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9131AE2B-38A8-465E-8363-2C1BF2FB8818}" type="parTrans" cxnId="{E49B1342-D063-45AE-BFC0-CBB7C4556925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421476EC-B73E-4EA6-BC3E-4D910BF24BC0}" type="sibTrans" cxnId="{E49B1342-D063-45AE-BFC0-CBB7C4556925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4F8E281F-ED03-4D09-AC9B-5F35C2E3BCF8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latin typeface="Comic Sans MS" pitchFamily="66" charset="0"/>
            </a:rPr>
            <a:t>İstanbul,Boğazlar,Marmara kıyıları </a:t>
          </a:r>
          <a:r>
            <a:rPr lang="tr-TR" sz="1800" b="1" dirty="0" smtClean="0">
              <a:solidFill>
                <a:srgbClr val="0070C0"/>
              </a:solidFill>
              <a:latin typeface="Comic Sans MS" pitchFamily="66" charset="0"/>
            </a:rPr>
            <a:t>RUSYANIN</a:t>
          </a:r>
          <a:endParaRPr lang="tr-TR" sz="1800" b="1" dirty="0">
            <a:solidFill>
              <a:srgbClr val="0070C0"/>
            </a:solidFill>
            <a:latin typeface="Comic Sans MS" pitchFamily="66" charset="0"/>
          </a:endParaRPr>
        </a:p>
      </dgm:t>
    </dgm:pt>
    <dgm:pt modelId="{5FA827AC-D5BB-4D84-BEBC-88BBD05F5E8A}" type="parTrans" cxnId="{358DDF28-EFA5-4752-9051-EB1F12DAD4ED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FD9F1C18-7BA0-4D96-902D-390893BE5CAB}" type="sibTrans" cxnId="{358DDF28-EFA5-4752-9051-EB1F12DAD4ED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4CF2FE4A-E37E-4F1C-9C8B-00E978275FD3}">
      <dgm:prSet phldrT="[Metin]"/>
      <dgm:spPr>
        <a:solidFill>
          <a:schemeClr val="bg1"/>
        </a:solidFill>
      </dgm:spPr>
      <dgm:t>
        <a:bodyPr/>
        <a:lstStyle/>
        <a:p>
          <a:r>
            <a:rPr lang="tr-TR" b="1" dirty="0" smtClean="0">
              <a:latin typeface="Comic Sans MS" pitchFamily="66" charset="0"/>
            </a:rPr>
            <a:t>1915 Londra  </a:t>
          </a:r>
          <a:endParaRPr lang="tr-TR" b="1" dirty="0">
            <a:latin typeface="Comic Sans MS" pitchFamily="66" charset="0"/>
          </a:endParaRPr>
        </a:p>
      </dgm:t>
    </dgm:pt>
    <dgm:pt modelId="{E96A6E7C-7F78-401B-871C-7C8F16CCA2EB}" type="parTrans" cxnId="{DA3B6624-2EC2-4484-8D3D-C67E1B5B3194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808412DF-2B65-4B5E-8B0B-D1AFB6717939}" type="sibTrans" cxnId="{DA3B6624-2EC2-4484-8D3D-C67E1B5B3194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03C265F4-0FD1-4ABD-BA93-AB329553A057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latin typeface="Comic Sans MS" pitchFamily="66" charset="0"/>
            </a:rPr>
            <a:t>İngiltere,Fransa,İtalya</a:t>
          </a:r>
          <a:endParaRPr lang="tr-TR" sz="1800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85260FA8-D3CE-474B-9C2F-A132AE54EA79}" type="parTrans" cxnId="{D31D363E-266C-4220-A6F4-A4B3A8E211E7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7F45D962-2411-4712-90C7-49E35BB473AC}" type="sibTrans" cxnId="{D31D363E-266C-4220-A6F4-A4B3A8E211E7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5C02DDCD-7EB5-4155-AB23-3D8C188E67FF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latin typeface="Comic Sans MS" pitchFamily="66" charset="0"/>
            </a:rPr>
            <a:t>Antalya,Konya,Aydın,İzmir </a:t>
          </a:r>
          <a:r>
            <a:rPr lang="tr-TR" sz="1800" b="1" dirty="0" smtClean="0">
              <a:solidFill>
                <a:srgbClr val="0070C0"/>
              </a:solidFill>
              <a:latin typeface="Comic Sans MS" pitchFamily="66" charset="0"/>
            </a:rPr>
            <a:t>İTALYANIN</a:t>
          </a:r>
          <a:endParaRPr lang="tr-TR" sz="1800" b="1" dirty="0">
            <a:solidFill>
              <a:srgbClr val="0070C0"/>
            </a:solidFill>
            <a:latin typeface="Comic Sans MS" pitchFamily="66" charset="0"/>
          </a:endParaRPr>
        </a:p>
      </dgm:t>
    </dgm:pt>
    <dgm:pt modelId="{87D0B51E-D341-49C0-8C55-515F90AC2023}" type="parTrans" cxnId="{559AAA5D-7CC3-4022-A575-387858D51852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90331D18-7D74-4024-AC1F-E957A0B5D1AF}" type="sibTrans" cxnId="{559AAA5D-7CC3-4022-A575-387858D51852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BB3232AA-A689-4203-820B-DE96CF21CB20}">
      <dgm:prSet phldrT="[Metin]"/>
      <dgm:spPr>
        <a:solidFill>
          <a:schemeClr val="bg1"/>
        </a:solidFill>
      </dgm:spPr>
      <dgm:t>
        <a:bodyPr/>
        <a:lstStyle/>
        <a:p>
          <a:r>
            <a:rPr lang="tr-TR" b="1" dirty="0" smtClean="0">
              <a:solidFill>
                <a:srgbClr val="FF0000"/>
              </a:solidFill>
              <a:latin typeface="Comic Sans MS" pitchFamily="66" charset="0"/>
            </a:rPr>
            <a:t>1916 Sykes Picot  </a:t>
          </a:r>
          <a:endParaRPr lang="tr-TR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1276F61B-F435-4DB2-96F5-AF20D174F604}" type="parTrans" cxnId="{F188D416-37C5-4A34-976A-49BBADD44D4E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596760CD-74C6-4B24-B200-F8682C01FD6F}" type="sibTrans" cxnId="{F188D416-37C5-4A34-976A-49BBADD44D4E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A8BDD7C0-DF65-4D94-834E-95360CEDEE2D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700" b="1" dirty="0" smtClean="0">
              <a:solidFill>
                <a:srgbClr val="FF0000"/>
              </a:solidFill>
              <a:latin typeface="Comic Sans MS" pitchFamily="66" charset="0"/>
            </a:rPr>
            <a:t>İngiltere,Fransa</a:t>
          </a:r>
          <a:endParaRPr lang="tr-TR" sz="1700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A03A3EDE-8089-4DAD-A43F-17CBE8AD21B6}" type="parTrans" cxnId="{8822917D-EAF1-488A-822E-0B325ED03792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71297938-0327-42D5-97A0-6E284099CF71}" type="sibTrans" cxnId="{8822917D-EAF1-488A-822E-0B325ED03792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36D16D36-7203-4C6B-8A77-991F915509EA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700" b="1" dirty="0" smtClean="0">
              <a:solidFill>
                <a:schemeClr val="bg1"/>
              </a:solidFill>
              <a:latin typeface="Comic Sans MS" pitchFamily="66" charset="0"/>
            </a:rPr>
            <a:t>Adana, Hatay, Suriye Kıyıları, Lübnan </a:t>
          </a:r>
          <a:r>
            <a:rPr lang="tr-TR" sz="1700" b="1" dirty="0" smtClean="0">
              <a:solidFill>
                <a:srgbClr val="0070C0"/>
              </a:solidFill>
              <a:latin typeface="Comic Sans MS" pitchFamily="66" charset="0"/>
            </a:rPr>
            <a:t>FRANSANIN</a:t>
          </a:r>
          <a:endParaRPr lang="tr-TR" sz="1700" b="1" dirty="0">
            <a:solidFill>
              <a:srgbClr val="0070C0"/>
            </a:solidFill>
            <a:latin typeface="Comic Sans MS" pitchFamily="66" charset="0"/>
          </a:endParaRPr>
        </a:p>
      </dgm:t>
    </dgm:pt>
    <dgm:pt modelId="{C45667F2-06A2-4EE4-BB98-2A6B6ABEED6A}" type="parTrans" cxnId="{8B309F56-0835-4B41-9686-C1A60586BE59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21FB9B7C-EBF9-436B-A6A7-DFE97237F932}" type="sibTrans" cxnId="{8B309F56-0835-4B41-9686-C1A60586BE59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F263B205-DD77-4245-BAE8-AEF3E83F3AFA}">
      <dgm:prSet phldrT="[Metin]"/>
      <dgm:spPr>
        <a:solidFill>
          <a:schemeClr val="tx1"/>
        </a:solidFill>
      </dgm:spPr>
      <dgm:t>
        <a:bodyPr/>
        <a:lstStyle/>
        <a:p>
          <a:endParaRPr lang="tr-TR" sz="800" dirty="0">
            <a:latin typeface="Comic Sans MS" pitchFamily="66" charset="0"/>
          </a:endParaRPr>
        </a:p>
      </dgm:t>
    </dgm:pt>
    <dgm:pt modelId="{0801BCD7-0FF7-474E-BF2F-83BAB0404C45}" type="parTrans" cxnId="{0B2A1149-06A8-41B4-A070-044622321A75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7430CFEB-1407-4976-BD77-754ED702DD6B}" type="sibTrans" cxnId="{0B2A1149-06A8-41B4-A070-044622321A75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8E6774FB-5E3D-417A-982D-D6D6BCB6D9D5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700" b="1" dirty="0" smtClean="0">
              <a:solidFill>
                <a:schemeClr val="bg1"/>
              </a:solidFill>
              <a:latin typeface="Comic Sans MS" pitchFamily="66" charset="0"/>
            </a:rPr>
            <a:t>Musul dışındaki tüm Irak İNGİLTERENİN</a:t>
          </a:r>
          <a:endParaRPr lang="tr-TR" sz="1700" b="1" dirty="0">
            <a:solidFill>
              <a:schemeClr val="bg1"/>
            </a:solidFill>
            <a:latin typeface="Comic Sans MS" pitchFamily="66" charset="0"/>
          </a:endParaRPr>
        </a:p>
      </dgm:t>
    </dgm:pt>
    <dgm:pt modelId="{3F4E0534-B9C6-4EF7-A7CF-64EAAFAFB3E5}" type="parTrans" cxnId="{BA7A024A-AC8A-4AA6-876E-6D4C964DE49F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99C8CF7F-875F-4C5D-BBD0-2721C1E93C81}" type="sibTrans" cxnId="{BA7A024A-AC8A-4AA6-876E-6D4C964DE49F}">
      <dgm:prSet/>
      <dgm:spPr/>
      <dgm:t>
        <a:bodyPr/>
        <a:lstStyle/>
        <a:p>
          <a:endParaRPr lang="tr-TR">
            <a:latin typeface="Comic Sans MS" pitchFamily="66" charset="0"/>
          </a:endParaRPr>
        </a:p>
      </dgm:t>
    </dgm:pt>
    <dgm:pt modelId="{87535163-295E-44EF-9A98-31AA023E7028}">
      <dgm:prSet phldrT="[Metin]" custT="1"/>
      <dgm:spPr>
        <a:solidFill>
          <a:schemeClr val="tx1"/>
        </a:solidFill>
      </dgm:spPr>
      <dgm:t>
        <a:bodyPr/>
        <a:lstStyle/>
        <a:p>
          <a:endParaRPr lang="tr-TR" sz="1700" b="1" dirty="0">
            <a:solidFill>
              <a:schemeClr val="bg1"/>
            </a:solidFill>
            <a:latin typeface="Comic Sans MS" pitchFamily="66" charset="0"/>
          </a:endParaRPr>
        </a:p>
      </dgm:t>
    </dgm:pt>
    <dgm:pt modelId="{7BDC70A0-D857-4371-B62B-8EDD1CA0F003}" type="parTrans" cxnId="{C0AED750-BF54-4976-8B28-CD55FC748C6B}">
      <dgm:prSet/>
      <dgm:spPr/>
      <dgm:t>
        <a:bodyPr/>
        <a:lstStyle/>
        <a:p>
          <a:endParaRPr lang="tr-TR"/>
        </a:p>
      </dgm:t>
    </dgm:pt>
    <dgm:pt modelId="{40494D0B-3844-43CF-8CCF-F8A1A664954F}" type="sibTrans" cxnId="{C0AED750-BF54-4976-8B28-CD55FC748C6B}">
      <dgm:prSet/>
      <dgm:spPr/>
      <dgm:t>
        <a:bodyPr/>
        <a:lstStyle/>
        <a:p>
          <a:endParaRPr lang="tr-TR"/>
        </a:p>
      </dgm:t>
    </dgm:pt>
    <dgm:pt modelId="{14C25DAD-F71D-4B1B-8C8E-2A5111E6966B}" type="pres">
      <dgm:prSet presAssocID="{192FC58E-9F10-4260-89EC-995A7A7BBB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4DFEC14-A346-4626-8E3B-5B0D31AC6719}" type="pres">
      <dgm:prSet presAssocID="{2A28DDBC-244F-4FC0-9436-F8ABBB26E1DE}" presName="linNode" presStyleCnt="0"/>
      <dgm:spPr/>
    </dgm:pt>
    <dgm:pt modelId="{A7726F6D-981E-4056-A21B-F8C79D3A494C}" type="pres">
      <dgm:prSet presAssocID="{2A28DDBC-244F-4FC0-9436-F8ABBB26E1D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FACD9A-611A-430D-82E8-06D82C6A1607}" type="pres">
      <dgm:prSet presAssocID="{2A28DDBC-244F-4FC0-9436-F8ABBB26E1DE}" presName="descendantText" presStyleLbl="alignAccFollowNode1" presStyleIdx="0" presStyleCnt="3" custScaleY="128170" custLinFactNeighborX="311" custLinFactNeighborY="-906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396D12-0B62-40C6-8400-8D6EFF695F7E}" type="pres">
      <dgm:prSet presAssocID="{EC27FEE3-E67C-40CA-9822-0130EEA543E5}" presName="sp" presStyleCnt="0"/>
      <dgm:spPr/>
    </dgm:pt>
    <dgm:pt modelId="{FF4774EB-6A50-40F8-8F1F-98D81F0B8C2C}" type="pres">
      <dgm:prSet presAssocID="{4CF2FE4A-E37E-4F1C-9C8B-00E978275FD3}" presName="linNode" presStyleCnt="0"/>
      <dgm:spPr/>
    </dgm:pt>
    <dgm:pt modelId="{8097E1F4-AFBF-4668-ABF7-C9FE8AC39EEF}" type="pres">
      <dgm:prSet presAssocID="{4CF2FE4A-E37E-4F1C-9C8B-00E978275FD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A43FA5C-6C69-4B90-9B44-3E7426793346}" type="pres">
      <dgm:prSet presAssocID="{4CF2FE4A-E37E-4F1C-9C8B-00E978275FD3}" presName="descendantText" presStyleLbl="alignAccFollowNode1" presStyleIdx="1" presStyleCnt="3" custScaleY="13794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7AA156-08E2-44EC-BF10-B4B5365703BA}" type="pres">
      <dgm:prSet presAssocID="{808412DF-2B65-4B5E-8B0B-D1AFB6717939}" presName="sp" presStyleCnt="0"/>
      <dgm:spPr/>
    </dgm:pt>
    <dgm:pt modelId="{A017A902-BE57-46B0-BEFB-861BDFBB7542}" type="pres">
      <dgm:prSet presAssocID="{BB3232AA-A689-4203-820B-DE96CF21CB20}" presName="linNode" presStyleCnt="0"/>
      <dgm:spPr/>
    </dgm:pt>
    <dgm:pt modelId="{AC81FDD3-B452-4071-AE9D-3F66BC76BD93}" type="pres">
      <dgm:prSet presAssocID="{BB3232AA-A689-4203-820B-DE96CF21CB20}" presName="parentText" presStyleLbl="node1" presStyleIdx="2" presStyleCnt="3" custScaleY="8438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589CC0B-0EA5-485A-A742-FE836DAF1AFF}" type="pres">
      <dgm:prSet presAssocID="{BB3232AA-A689-4203-820B-DE96CF21CB20}" presName="descendantText" presStyleLbl="alignAccFollowNode1" presStyleIdx="2" presStyleCnt="3" custScaleY="18486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38614FB-ABD5-4364-95D9-F3F986643999}" type="presOf" srcId="{A8BDD7C0-DF65-4D94-834E-95360CEDEE2D}" destId="{D589CC0B-0EA5-485A-A742-FE836DAF1AFF}" srcOrd="0" destOrd="1" presId="urn:microsoft.com/office/officeart/2005/8/layout/vList5"/>
    <dgm:cxn modelId="{0B2A1149-06A8-41B4-A070-044622321A75}" srcId="{BB3232AA-A689-4203-820B-DE96CF21CB20}" destId="{F263B205-DD77-4245-BAE8-AEF3E83F3AFA}" srcOrd="4" destOrd="0" parTransId="{0801BCD7-0FF7-474E-BF2F-83BAB0404C45}" sibTransId="{7430CFEB-1407-4976-BD77-754ED702DD6B}"/>
    <dgm:cxn modelId="{8B309F56-0835-4B41-9686-C1A60586BE59}" srcId="{BB3232AA-A689-4203-820B-DE96CF21CB20}" destId="{36D16D36-7203-4C6B-8A77-991F915509EA}" srcOrd="2" destOrd="0" parTransId="{C45667F2-06A2-4EE4-BB98-2A6B6ABEED6A}" sibTransId="{21FB9B7C-EBF9-436B-A6A7-DFE97237F932}"/>
    <dgm:cxn modelId="{9808E089-447F-4A00-87A6-24ACC86693AC}" type="presOf" srcId="{8E6774FB-5E3D-417A-982D-D6D6BCB6D9D5}" destId="{D589CC0B-0EA5-485A-A742-FE836DAF1AFF}" srcOrd="0" destOrd="3" presId="urn:microsoft.com/office/officeart/2005/8/layout/vList5"/>
    <dgm:cxn modelId="{EAFF82F4-A33D-4439-95E3-34FAC6B3EFE4}" type="presOf" srcId="{F263B205-DD77-4245-BAE8-AEF3E83F3AFA}" destId="{D589CC0B-0EA5-485A-A742-FE836DAF1AFF}" srcOrd="0" destOrd="4" presId="urn:microsoft.com/office/officeart/2005/8/layout/vList5"/>
    <dgm:cxn modelId="{DE0C5843-A4EC-423F-AD9E-5FE619AB9296}" type="presOf" srcId="{4F8E281F-ED03-4D09-AC9B-5F35C2E3BCF8}" destId="{E8FACD9A-611A-430D-82E8-06D82C6A1607}" srcOrd="0" destOrd="1" presId="urn:microsoft.com/office/officeart/2005/8/layout/vList5"/>
    <dgm:cxn modelId="{8822917D-EAF1-488A-822E-0B325ED03792}" srcId="{BB3232AA-A689-4203-820B-DE96CF21CB20}" destId="{A8BDD7C0-DF65-4D94-834E-95360CEDEE2D}" srcOrd="1" destOrd="0" parTransId="{A03A3EDE-8089-4DAD-A43F-17CBE8AD21B6}" sibTransId="{71297938-0327-42D5-97A0-6E284099CF71}"/>
    <dgm:cxn modelId="{D31D363E-266C-4220-A6F4-A4B3A8E211E7}" srcId="{4CF2FE4A-E37E-4F1C-9C8B-00E978275FD3}" destId="{03C265F4-0FD1-4ABD-BA93-AB329553A057}" srcOrd="0" destOrd="0" parTransId="{85260FA8-D3CE-474B-9C2F-A132AE54EA79}" sibTransId="{7F45D962-2411-4712-90C7-49E35BB473AC}"/>
    <dgm:cxn modelId="{559AAA5D-7CC3-4022-A575-387858D51852}" srcId="{4CF2FE4A-E37E-4F1C-9C8B-00E978275FD3}" destId="{5C02DDCD-7EB5-4155-AB23-3D8C188E67FF}" srcOrd="1" destOrd="0" parTransId="{87D0B51E-D341-49C0-8C55-515F90AC2023}" sibTransId="{90331D18-7D74-4024-AC1F-E957A0B5D1AF}"/>
    <dgm:cxn modelId="{E49B1342-D063-45AE-BFC0-CBB7C4556925}" srcId="{2A28DDBC-244F-4FC0-9436-F8ABBB26E1DE}" destId="{1A7BE449-70B8-4D0A-80AB-F4D8E44614A3}" srcOrd="0" destOrd="0" parTransId="{9131AE2B-38A8-465E-8363-2C1BF2FB8818}" sibTransId="{421476EC-B73E-4EA6-BC3E-4D910BF24BC0}"/>
    <dgm:cxn modelId="{291BC139-4B01-4FB1-AD99-BEC654715ECC}" type="presOf" srcId="{192FC58E-9F10-4260-89EC-995A7A7BBB66}" destId="{14C25DAD-F71D-4B1B-8C8E-2A5111E6966B}" srcOrd="0" destOrd="0" presId="urn:microsoft.com/office/officeart/2005/8/layout/vList5"/>
    <dgm:cxn modelId="{F188D416-37C5-4A34-976A-49BBADD44D4E}" srcId="{192FC58E-9F10-4260-89EC-995A7A7BBB66}" destId="{BB3232AA-A689-4203-820B-DE96CF21CB20}" srcOrd="2" destOrd="0" parTransId="{1276F61B-F435-4DB2-96F5-AF20D174F604}" sibTransId="{596760CD-74C6-4B24-B200-F8682C01FD6F}"/>
    <dgm:cxn modelId="{BA7A024A-AC8A-4AA6-876E-6D4C964DE49F}" srcId="{BB3232AA-A689-4203-820B-DE96CF21CB20}" destId="{8E6774FB-5E3D-417A-982D-D6D6BCB6D9D5}" srcOrd="3" destOrd="0" parTransId="{3F4E0534-B9C6-4EF7-A7CF-64EAAFAFB3E5}" sibTransId="{99C8CF7F-875F-4C5D-BBD0-2721C1E93C81}"/>
    <dgm:cxn modelId="{C28666F8-1C98-4561-A2C5-CC323B1F91E7}" type="presOf" srcId="{03C265F4-0FD1-4ABD-BA93-AB329553A057}" destId="{BA43FA5C-6C69-4B90-9B44-3E7426793346}" srcOrd="0" destOrd="0" presId="urn:microsoft.com/office/officeart/2005/8/layout/vList5"/>
    <dgm:cxn modelId="{06A652CB-14AC-4E2A-94BD-61714AFBA62D}" type="presOf" srcId="{2A28DDBC-244F-4FC0-9436-F8ABBB26E1DE}" destId="{A7726F6D-981E-4056-A21B-F8C79D3A494C}" srcOrd="0" destOrd="0" presId="urn:microsoft.com/office/officeart/2005/8/layout/vList5"/>
    <dgm:cxn modelId="{43443EE9-8019-4643-BD82-0198B0CA6242}" type="presOf" srcId="{BB3232AA-A689-4203-820B-DE96CF21CB20}" destId="{AC81FDD3-B452-4071-AE9D-3F66BC76BD93}" srcOrd="0" destOrd="0" presId="urn:microsoft.com/office/officeart/2005/8/layout/vList5"/>
    <dgm:cxn modelId="{C0AED750-BF54-4976-8B28-CD55FC748C6B}" srcId="{BB3232AA-A689-4203-820B-DE96CF21CB20}" destId="{87535163-295E-44EF-9A98-31AA023E7028}" srcOrd="0" destOrd="0" parTransId="{7BDC70A0-D857-4371-B62B-8EDD1CA0F003}" sibTransId="{40494D0B-3844-43CF-8CCF-F8A1A664954F}"/>
    <dgm:cxn modelId="{B0CE26DA-43EF-4193-9429-F978B8C84F03}" type="presOf" srcId="{4CF2FE4A-E37E-4F1C-9C8B-00E978275FD3}" destId="{8097E1F4-AFBF-4668-ABF7-C9FE8AC39EEF}" srcOrd="0" destOrd="0" presId="urn:microsoft.com/office/officeart/2005/8/layout/vList5"/>
    <dgm:cxn modelId="{DF55CF24-D8AF-46C9-ABF7-170542906DAC}" type="presOf" srcId="{1A7BE449-70B8-4D0A-80AB-F4D8E44614A3}" destId="{E8FACD9A-611A-430D-82E8-06D82C6A1607}" srcOrd="0" destOrd="0" presId="urn:microsoft.com/office/officeart/2005/8/layout/vList5"/>
    <dgm:cxn modelId="{239679F7-8295-44D4-B89C-7EFE8A933783}" type="presOf" srcId="{87535163-295E-44EF-9A98-31AA023E7028}" destId="{D589CC0B-0EA5-485A-A742-FE836DAF1AFF}" srcOrd="0" destOrd="0" presId="urn:microsoft.com/office/officeart/2005/8/layout/vList5"/>
    <dgm:cxn modelId="{A0F735AF-440B-46BF-9D43-B85433326FF1}" srcId="{192FC58E-9F10-4260-89EC-995A7A7BBB66}" destId="{2A28DDBC-244F-4FC0-9436-F8ABBB26E1DE}" srcOrd="0" destOrd="0" parTransId="{E8B0130D-CA6D-484E-A71D-9C0B3B136AF8}" sibTransId="{EC27FEE3-E67C-40CA-9822-0130EEA543E5}"/>
    <dgm:cxn modelId="{89FDE6C7-6F1E-4069-8ACC-88EE95EE725F}" type="presOf" srcId="{5C02DDCD-7EB5-4155-AB23-3D8C188E67FF}" destId="{BA43FA5C-6C69-4B90-9B44-3E7426793346}" srcOrd="0" destOrd="1" presId="urn:microsoft.com/office/officeart/2005/8/layout/vList5"/>
    <dgm:cxn modelId="{773697CA-838D-4ECF-970C-5A8C4B0D8049}" type="presOf" srcId="{36D16D36-7203-4C6B-8A77-991F915509EA}" destId="{D589CC0B-0EA5-485A-A742-FE836DAF1AFF}" srcOrd="0" destOrd="2" presId="urn:microsoft.com/office/officeart/2005/8/layout/vList5"/>
    <dgm:cxn modelId="{DA3B6624-2EC2-4484-8D3D-C67E1B5B3194}" srcId="{192FC58E-9F10-4260-89EC-995A7A7BBB66}" destId="{4CF2FE4A-E37E-4F1C-9C8B-00E978275FD3}" srcOrd="1" destOrd="0" parTransId="{E96A6E7C-7F78-401B-871C-7C8F16CCA2EB}" sibTransId="{808412DF-2B65-4B5E-8B0B-D1AFB6717939}"/>
    <dgm:cxn modelId="{358DDF28-EFA5-4752-9051-EB1F12DAD4ED}" srcId="{2A28DDBC-244F-4FC0-9436-F8ABBB26E1DE}" destId="{4F8E281F-ED03-4D09-AC9B-5F35C2E3BCF8}" srcOrd="1" destOrd="0" parTransId="{5FA827AC-D5BB-4D84-BEBC-88BBD05F5E8A}" sibTransId="{FD9F1C18-7BA0-4D96-902D-390893BE5CAB}"/>
    <dgm:cxn modelId="{4C4C3650-8399-4D15-800B-2344D16518BC}" type="presParOf" srcId="{14C25DAD-F71D-4B1B-8C8E-2A5111E6966B}" destId="{E4DFEC14-A346-4626-8E3B-5B0D31AC6719}" srcOrd="0" destOrd="0" presId="urn:microsoft.com/office/officeart/2005/8/layout/vList5"/>
    <dgm:cxn modelId="{71562A40-219B-4C96-9737-F60A97B7C07F}" type="presParOf" srcId="{E4DFEC14-A346-4626-8E3B-5B0D31AC6719}" destId="{A7726F6D-981E-4056-A21B-F8C79D3A494C}" srcOrd="0" destOrd="0" presId="urn:microsoft.com/office/officeart/2005/8/layout/vList5"/>
    <dgm:cxn modelId="{7E27DFEF-333C-4B93-8F27-E0F58889ACE7}" type="presParOf" srcId="{E4DFEC14-A346-4626-8E3B-5B0D31AC6719}" destId="{E8FACD9A-611A-430D-82E8-06D82C6A1607}" srcOrd="1" destOrd="0" presId="urn:microsoft.com/office/officeart/2005/8/layout/vList5"/>
    <dgm:cxn modelId="{D2C7EC40-10FA-40FA-9C65-BFF858AAFD30}" type="presParOf" srcId="{14C25DAD-F71D-4B1B-8C8E-2A5111E6966B}" destId="{F0396D12-0B62-40C6-8400-8D6EFF695F7E}" srcOrd="1" destOrd="0" presId="urn:microsoft.com/office/officeart/2005/8/layout/vList5"/>
    <dgm:cxn modelId="{53134E01-E5C5-4815-AB22-63FE2A0399F7}" type="presParOf" srcId="{14C25DAD-F71D-4B1B-8C8E-2A5111E6966B}" destId="{FF4774EB-6A50-40F8-8F1F-98D81F0B8C2C}" srcOrd="2" destOrd="0" presId="urn:microsoft.com/office/officeart/2005/8/layout/vList5"/>
    <dgm:cxn modelId="{79FC0262-3700-4D82-B75B-707700235C07}" type="presParOf" srcId="{FF4774EB-6A50-40F8-8F1F-98D81F0B8C2C}" destId="{8097E1F4-AFBF-4668-ABF7-C9FE8AC39EEF}" srcOrd="0" destOrd="0" presId="urn:microsoft.com/office/officeart/2005/8/layout/vList5"/>
    <dgm:cxn modelId="{3327DD78-5047-4F01-93EF-779B4469F2CB}" type="presParOf" srcId="{FF4774EB-6A50-40F8-8F1F-98D81F0B8C2C}" destId="{BA43FA5C-6C69-4B90-9B44-3E7426793346}" srcOrd="1" destOrd="0" presId="urn:microsoft.com/office/officeart/2005/8/layout/vList5"/>
    <dgm:cxn modelId="{BEB0E8E5-18E7-4ADF-9296-6DD14DBC2B13}" type="presParOf" srcId="{14C25DAD-F71D-4B1B-8C8E-2A5111E6966B}" destId="{837AA156-08E2-44EC-BF10-B4B5365703BA}" srcOrd="3" destOrd="0" presId="urn:microsoft.com/office/officeart/2005/8/layout/vList5"/>
    <dgm:cxn modelId="{B031F216-79D8-4F66-97DA-C230D194E3FB}" type="presParOf" srcId="{14C25DAD-F71D-4B1B-8C8E-2A5111E6966B}" destId="{A017A902-BE57-46B0-BEFB-861BDFBB7542}" srcOrd="4" destOrd="0" presId="urn:microsoft.com/office/officeart/2005/8/layout/vList5"/>
    <dgm:cxn modelId="{E00F6717-B10B-4FF4-98B9-814A79BF9AEC}" type="presParOf" srcId="{A017A902-BE57-46B0-BEFB-861BDFBB7542}" destId="{AC81FDD3-B452-4071-AE9D-3F66BC76BD93}" srcOrd="0" destOrd="0" presId="urn:microsoft.com/office/officeart/2005/8/layout/vList5"/>
    <dgm:cxn modelId="{A289C10E-92AE-46A8-A0B5-F403AD459932}" type="presParOf" srcId="{A017A902-BE57-46B0-BEFB-861BDFBB7542}" destId="{D589CC0B-0EA5-485A-A742-FE836DAF1A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2FC58E-9F10-4260-89EC-995A7A7BBB6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A28DDBC-244F-4FC0-9436-F8ABBB26E1DE}">
      <dgm:prSet phldrT="[Metin]"/>
      <dgm:spPr>
        <a:solidFill>
          <a:schemeClr val="bg1"/>
        </a:solidFill>
      </dgm:spPr>
      <dgm:t>
        <a:bodyPr/>
        <a:lstStyle/>
        <a:p>
          <a:r>
            <a:rPr lang="tr-TR" b="1" dirty="0" smtClean="0">
              <a:latin typeface="Comic Sans MS" pitchFamily="66" charset="0"/>
            </a:rPr>
            <a:t>1916 Mac Mahon</a:t>
          </a:r>
          <a:endParaRPr lang="tr-TR" b="1" dirty="0">
            <a:latin typeface="Comic Sans MS" pitchFamily="66" charset="0"/>
          </a:endParaRPr>
        </a:p>
      </dgm:t>
    </dgm:pt>
    <dgm:pt modelId="{E8B0130D-CA6D-484E-A71D-9C0B3B136AF8}" type="parTrans" cxnId="{A0F735AF-440B-46BF-9D43-B85433326FF1}">
      <dgm:prSet/>
      <dgm:spPr/>
      <dgm:t>
        <a:bodyPr/>
        <a:lstStyle/>
        <a:p>
          <a:endParaRPr lang="tr-TR"/>
        </a:p>
      </dgm:t>
    </dgm:pt>
    <dgm:pt modelId="{EC27FEE3-E67C-40CA-9822-0130EEA543E5}" type="sibTrans" cxnId="{A0F735AF-440B-46BF-9D43-B85433326FF1}">
      <dgm:prSet/>
      <dgm:spPr/>
      <dgm:t>
        <a:bodyPr/>
        <a:lstStyle/>
        <a:p>
          <a:endParaRPr lang="tr-TR"/>
        </a:p>
      </dgm:t>
    </dgm:pt>
    <dgm:pt modelId="{1A7BE449-70B8-4D0A-80AB-F4D8E44614A3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latin typeface="Comic Sans MS" pitchFamily="66" charset="0"/>
            </a:rPr>
            <a:t>İngiltere,Araplar (Şerif Hüseyin)</a:t>
          </a:r>
          <a:endParaRPr lang="tr-TR" sz="1800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9131AE2B-38A8-465E-8363-2C1BF2FB8818}" type="parTrans" cxnId="{E49B1342-D063-45AE-BFC0-CBB7C4556925}">
      <dgm:prSet/>
      <dgm:spPr/>
      <dgm:t>
        <a:bodyPr/>
        <a:lstStyle/>
        <a:p>
          <a:endParaRPr lang="tr-TR"/>
        </a:p>
      </dgm:t>
    </dgm:pt>
    <dgm:pt modelId="{421476EC-B73E-4EA6-BC3E-4D910BF24BC0}" type="sibTrans" cxnId="{E49B1342-D063-45AE-BFC0-CBB7C4556925}">
      <dgm:prSet/>
      <dgm:spPr/>
      <dgm:t>
        <a:bodyPr/>
        <a:lstStyle/>
        <a:p>
          <a:endParaRPr lang="tr-TR"/>
        </a:p>
      </dgm:t>
    </dgm:pt>
    <dgm:pt modelId="{4F8E281F-ED03-4D09-AC9B-5F35C2E3BCF8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latin typeface="Comic Sans MS" pitchFamily="66" charset="0"/>
            </a:rPr>
            <a:t>Bağımsız bir Arap devleti kurulacak</a:t>
          </a:r>
          <a:endParaRPr lang="tr-TR" sz="1800" b="1" dirty="0">
            <a:latin typeface="Comic Sans MS" pitchFamily="66" charset="0"/>
          </a:endParaRPr>
        </a:p>
      </dgm:t>
    </dgm:pt>
    <dgm:pt modelId="{5FA827AC-D5BB-4D84-BEBC-88BBD05F5E8A}" type="parTrans" cxnId="{358DDF28-EFA5-4752-9051-EB1F12DAD4ED}">
      <dgm:prSet/>
      <dgm:spPr/>
      <dgm:t>
        <a:bodyPr/>
        <a:lstStyle/>
        <a:p>
          <a:endParaRPr lang="tr-TR"/>
        </a:p>
      </dgm:t>
    </dgm:pt>
    <dgm:pt modelId="{FD9F1C18-7BA0-4D96-902D-390893BE5CAB}" type="sibTrans" cxnId="{358DDF28-EFA5-4752-9051-EB1F12DAD4ED}">
      <dgm:prSet/>
      <dgm:spPr/>
      <dgm:t>
        <a:bodyPr/>
        <a:lstStyle/>
        <a:p>
          <a:endParaRPr lang="tr-TR"/>
        </a:p>
      </dgm:t>
    </dgm:pt>
    <dgm:pt modelId="{4CF2FE4A-E37E-4F1C-9C8B-00E978275FD3}">
      <dgm:prSet phldrT="[Metin]"/>
      <dgm:spPr>
        <a:solidFill>
          <a:schemeClr val="bg1"/>
        </a:solidFill>
      </dgm:spPr>
      <dgm:t>
        <a:bodyPr/>
        <a:lstStyle/>
        <a:p>
          <a:r>
            <a:rPr lang="tr-TR" b="1" dirty="0" smtClean="0">
              <a:latin typeface="Comic Sans MS" pitchFamily="66" charset="0"/>
            </a:rPr>
            <a:t>Petrograt Sözleşmesi 1916</a:t>
          </a:r>
          <a:endParaRPr lang="tr-TR" b="1" dirty="0">
            <a:latin typeface="Comic Sans MS" pitchFamily="66" charset="0"/>
          </a:endParaRPr>
        </a:p>
      </dgm:t>
    </dgm:pt>
    <dgm:pt modelId="{E96A6E7C-7F78-401B-871C-7C8F16CCA2EB}" type="parTrans" cxnId="{DA3B6624-2EC2-4484-8D3D-C67E1B5B3194}">
      <dgm:prSet/>
      <dgm:spPr/>
      <dgm:t>
        <a:bodyPr/>
        <a:lstStyle/>
        <a:p>
          <a:endParaRPr lang="tr-TR"/>
        </a:p>
      </dgm:t>
    </dgm:pt>
    <dgm:pt modelId="{808412DF-2B65-4B5E-8B0B-D1AFB6717939}" type="sibTrans" cxnId="{DA3B6624-2EC2-4484-8D3D-C67E1B5B3194}">
      <dgm:prSet/>
      <dgm:spPr/>
      <dgm:t>
        <a:bodyPr/>
        <a:lstStyle/>
        <a:p>
          <a:endParaRPr lang="tr-TR"/>
        </a:p>
      </dgm:t>
    </dgm:pt>
    <dgm:pt modelId="{03C265F4-0FD1-4ABD-BA93-AB329553A057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latin typeface="Comic Sans MS" pitchFamily="66" charset="0"/>
            </a:rPr>
            <a:t>İngiltere,Fransa,Rusya</a:t>
          </a:r>
          <a:endParaRPr lang="tr-TR" sz="1800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85260FA8-D3CE-474B-9C2F-A132AE54EA79}" type="parTrans" cxnId="{D31D363E-266C-4220-A6F4-A4B3A8E211E7}">
      <dgm:prSet/>
      <dgm:spPr/>
      <dgm:t>
        <a:bodyPr/>
        <a:lstStyle/>
        <a:p>
          <a:endParaRPr lang="tr-TR"/>
        </a:p>
      </dgm:t>
    </dgm:pt>
    <dgm:pt modelId="{7F45D962-2411-4712-90C7-49E35BB473AC}" type="sibTrans" cxnId="{D31D363E-266C-4220-A6F4-A4B3A8E211E7}">
      <dgm:prSet/>
      <dgm:spPr/>
      <dgm:t>
        <a:bodyPr/>
        <a:lstStyle/>
        <a:p>
          <a:endParaRPr lang="tr-TR"/>
        </a:p>
      </dgm:t>
    </dgm:pt>
    <dgm:pt modelId="{5C02DDCD-7EB5-4155-AB23-3D8C188E67FF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latin typeface="Comic Sans MS" pitchFamily="66" charset="0"/>
            </a:rPr>
            <a:t>Sykes Picotu Rusya onaylayacak buna karşılık Doğu Karadeniz </a:t>
          </a:r>
          <a:r>
            <a:rPr lang="tr-TR" sz="1800" b="1" dirty="0" smtClean="0">
              <a:solidFill>
                <a:srgbClr val="0070C0"/>
              </a:solidFill>
              <a:latin typeface="Comic Sans MS" pitchFamily="66" charset="0"/>
            </a:rPr>
            <a:t>RUSYANIN</a:t>
          </a:r>
          <a:endParaRPr lang="tr-TR" sz="1800" b="1" dirty="0">
            <a:solidFill>
              <a:srgbClr val="0070C0"/>
            </a:solidFill>
            <a:latin typeface="Comic Sans MS" pitchFamily="66" charset="0"/>
          </a:endParaRPr>
        </a:p>
      </dgm:t>
    </dgm:pt>
    <dgm:pt modelId="{87D0B51E-D341-49C0-8C55-515F90AC2023}" type="parTrans" cxnId="{559AAA5D-7CC3-4022-A575-387858D51852}">
      <dgm:prSet/>
      <dgm:spPr/>
      <dgm:t>
        <a:bodyPr/>
        <a:lstStyle/>
        <a:p>
          <a:endParaRPr lang="tr-TR"/>
        </a:p>
      </dgm:t>
    </dgm:pt>
    <dgm:pt modelId="{90331D18-7D74-4024-AC1F-E957A0B5D1AF}" type="sibTrans" cxnId="{559AAA5D-7CC3-4022-A575-387858D51852}">
      <dgm:prSet/>
      <dgm:spPr/>
      <dgm:t>
        <a:bodyPr/>
        <a:lstStyle/>
        <a:p>
          <a:endParaRPr lang="tr-TR"/>
        </a:p>
      </dgm:t>
    </dgm:pt>
    <dgm:pt modelId="{BB3232AA-A689-4203-820B-DE96CF21CB20}">
      <dgm:prSet phldrT="[Metin]"/>
      <dgm:spPr>
        <a:solidFill>
          <a:schemeClr val="bg1"/>
        </a:solidFill>
      </dgm:spPr>
      <dgm:t>
        <a:bodyPr/>
        <a:lstStyle/>
        <a:p>
          <a:r>
            <a:rPr lang="tr-TR" b="1" dirty="0" smtClean="0">
              <a:latin typeface="Comic Sans MS" pitchFamily="66" charset="0"/>
            </a:rPr>
            <a:t>1917 Saint Jean De Maurienne Ant</a:t>
          </a:r>
          <a:endParaRPr lang="tr-TR" b="1" dirty="0">
            <a:latin typeface="Comic Sans MS" pitchFamily="66" charset="0"/>
          </a:endParaRPr>
        </a:p>
      </dgm:t>
    </dgm:pt>
    <dgm:pt modelId="{1276F61B-F435-4DB2-96F5-AF20D174F604}" type="parTrans" cxnId="{F188D416-37C5-4A34-976A-49BBADD44D4E}">
      <dgm:prSet/>
      <dgm:spPr/>
      <dgm:t>
        <a:bodyPr/>
        <a:lstStyle/>
        <a:p>
          <a:endParaRPr lang="tr-TR"/>
        </a:p>
      </dgm:t>
    </dgm:pt>
    <dgm:pt modelId="{596760CD-74C6-4B24-B200-F8682C01FD6F}" type="sibTrans" cxnId="{F188D416-37C5-4A34-976A-49BBADD44D4E}">
      <dgm:prSet/>
      <dgm:spPr/>
      <dgm:t>
        <a:bodyPr/>
        <a:lstStyle/>
        <a:p>
          <a:endParaRPr lang="tr-TR"/>
        </a:p>
      </dgm:t>
    </dgm:pt>
    <dgm:pt modelId="{A8BDD7C0-DF65-4D94-834E-95360CEDEE2D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latin typeface="Comic Sans MS" pitchFamily="66" charset="0"/>
            </a:rPr>
            <a:t>İngiltere,Fransa,İtalya</a:t>
          </a:r>
          <a:endParaRPr lang="tr-TR" sz="1800" b="1" dirty="0">
            <a:solidFill>
              <a:srgbClr val="FF0000"/>
            </a:solidFill>
            <a:latin typeface="Comic Sans MS" pitchFamily="66" charset="0"/>
          </a:endParaRPr>
        </a:p>
      </dgm:t>
    </dgm:pt>
    <dgm:pt modelId="{A03A3EDE-8089-4DAD-A43F-17CBE8AD21B6}" type="parTrans" cxnId="{8822917D-EAF1-488A-822E-0B325ED03792}">
      <dgm:prSet/>
      <dgm:spPr/>
      <dgm:t>
        <a:bodyPr/>
        <a:lstStyle/>
        <a:p>
          <a:endParaRPr lang="tr-TR"/>
        </a:p>
      </dgm:t>
    </dgm:pt>
    <dgm:pt modelId="{71297938-0327-42D5-97A0-6E284099CF71}" type="sibTrans" cxnId="{8822917D-EAF1-488A-822E-0B325ED03792}">
      <dgm:prSet/>
      <dgm:spPr/>
      <dgm:t>
        <a:bodyPr/>
        <a:lstStyle/>
        <a:p>
          <a:endParaRPr lang="tr-TR"/>
        </a:p>
      </dgm:t>
    </dgm:pt>
    <dgm:pt modelId="{36D16D36-7203-4C6B-8A77-991F915509EA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latin typeface="Comic Sans MS" pitchFamily="66" charset="0"/>
            </a:rPr>
            <a:t>Sykes Picotu İtalya onaylayacak</a:t>
          </a:r>
          <a:endParaRPr lang="tr-TR" sz="1800" b="1" dirty="0">
            <a:latin typeface="Comic Sans MS" pitchFamily="66" charset="0"/>
          </a:endParaRPr>
        </a:p>
      </dgm:t>
    </dgm:pt>
    <dgm:pt modelId="{C45667F2-06A2-4EE4-BB98-2A6B6ABEED6A}" type="parTrans" cxnId="{8B309F56-0835-4B41-9686-C1A60586BE59}">
      <dgm:prSet/>
      <dgm:spPr/>
      <dgm:t>
        <a:bodyPr/>
        <a:lstStyle/>
        <a:p>
          <a:endParaRPr lang="tr-TR"/>
        </a:p>
      </dgm:t>
    </dgm:pt>
    <dgm:pt modelId="{21FB9B7C-EBF9-436B-A6A7-DFE97237F932}" type="sibTrans" cxnId="{8B309F56-0835-4B41-9686-C1A60586BE59}">
      <dgm:prSet/>
      <dgm:spPr/>
      <dgm:t>
        <a:bodyPr/>
        <a:lstStyle/>
        <a:p>
          <a:endParaRPr lang="tr-TR"/>
        </a:p>
      </dgm:t>
    </dgm:pt>
    <dgm:pt modelId="{364B36C9-64C8-49C2-B247-352F864FEC6D}">
      <dgm:prSet phldrT="[Metin]" custT="1"/>
      <dgm:spPr>
        <a:solidFill>
          <a:schemeClr val="tx1"/>
        </a:solidFill>
      </dgm:spPr>
      <dgm:t>
        <a:bodyPr/>
        <a:lstStyle/>
        <a:p>
          <a:r>
            <a:rPr lang="tr-TR" sz="1800" b="1" dirty="0" smtClean="0">
              <a:latin typeface="Comic Sans MS" pitchFamily="66" charset="0"/>
            </a:rPr>
            <a:t>Rusya'da ihtilal başlayınca Rusya savaştan çekildi ve gizli antlaşmaları dünyaya duyurdu.</a:t>
          </a:r>
          <a:endParaRPr lang="tr-TR" sz="1800" b="1" dirty="0">
            <a:latin typeface="Comic Sans MS" pitchFamily="66" charset="0"/>
          </a:endParaRPr>
        </a:p>
      </dgm:t>
    </dgm:pt>
    <dgm:pt modelId="{8D42F822-E550-441B-A4D5-CE7B0B5DED52}" type="parTrans" cxnId="{D2584B4C-3110-4E55-A66C-2D665605C436}">
      <dgm:prSet/>
      <dgm:spPr/>
      <dgm:t>
        <a:bodyPr/>
        <a:lstStyle/>
        <a:p>
          <a:endParaRPr lang="tr-TR"/>
        </a:p>
      </dgm:t>
    </dgm:pt>
    <dgm:pt modelId="{12CD0670-6E08-40A0-8E5E-4E8FC8A71854}" type="sibTrans" cxnId="{D2584B4C-3110-4E55-A66C-2D665605C436}">
      <dgm:prSet/>
      <dgm:spPr/>
      <dgm:t>
        <a:bodyPr/>
        <a:lstStyle/>
        <a:p>
          <a:endParaRPr lang="tr-TR"/>
        </a:p>
      </dgm:t>
    </dgm:pt>
    <dgm:pt modelId="{14C25DAD-F71D-4B1B-8C8E-2A5111E6966B}" type="pres">
      <dgm:prSet presAssocID="{192FC58E-9F10-4260-89EC-995A7A7BBB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4DFEC14-A346-4626-8E3B-5B0D31AC6719}" type="pres">
      <dgm:prSet presAssocID="{2A28DDBC-244F-4FC0-9436-F8ABBB26E1DE}" presName="linNode" presStyleCnt="0"/>
      <dgm:spPr/>
    </dgm:pt>
    <dgm:pt modelId="{A7726F6D-981E-4056-A21B-F8C79D3A494C}" type="pres">
      <dgm:prSet presAssocID="{2A28DDBC-244F-4FC0-9436-F8ABBB26E1DE}" presName="parentText" presStyleLbl="node1" presStyleIdx="0" presStyleCnt="3" custScaleX="99074" custScaleY="6147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FACD9A-611A-430D-82E8-06D82C6A1607}" type="pres">
      <dgm:prSet presAssocID="{2A28DDBC-244F-4FC0-9436-F8ABBB26E1DE}" presName="descendantText" presStyleLbl="alignAccFollowNode1" presStyleIdx="0" presStyleCnt="3" custScaleX="97504" custScaleY="75934" custLinFactNeighborX="-475" custLinFactNeighborY="-22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396D12-0B62-40C6-8400-8D6EFF695F7E}" type="pres">
      <dgm:prSet presAssocID="{EC27FEE3-E67C-40CA-9822-0130EEA543E5}" presName="sp" presStyleCnt="0"/>
      <dgm:spPr/>
    </dgm:pt>
    <dgm:pt modelId="{FF4774EB-6A50-40F8-8F1F-98D81F0B8C2C}" type="pres">
      <dgm:prSet presAssocID="{4CF2FE4A-E37E-4F1C-9C8B-00E978275FD3}" presName="linNode" presStyleCnt="0"/>
      <dgm:spPr/>
    </dgm:pt>
    <dgm:pt modelId="{8097E1F4-AFBF-4668-ABF7-C9FE8AC39EEF}" type="pres">
      <dgm:prSet presAssocID="{4CF2FE4A-E37E-4F1C-9C8B-00E978275FD3}" presName="parentText" presStyleLbl="node1" presStyleIdx="1" presStyleCnt="3" custScaleY="6212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A43FA5C-6C69-4B90-9B44-3E7426793346}" type="pres">
      <dgm:prSet presAssocID="{4CF2FE4A-E37E-4F1C-9C8B-00E978275FD3}" presName="descendantText" presStyleLbl="alignAccFollowNode1" presStyleIdx="1" presStyleCnt="3" custScaleX="101534" custScaleY="8815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7AA156-08E2-44EC-BF10-B4B5365703BA}" type="pres">
      <dgm:prSet presAssocID="{808412DF-2B65-4B5E-8B0B-D1AFB6717939}" presName="sp" presStyleCnt="0"/>
      <dgm:spPr/>
    </dgm:pt>
    <dgm:pt modelId="{A017A902-BE57-46B0-BEFB-861BDFBB7542}" type="pres">
      <dgm:prSet presAssocID="{BB3232AA-A689-4203-820B-DE96CF21CB20}" presName="linNode" presStyleCnt="0"/>
      <dgm:spPr/>
    </dgm:pt>
    <dgm:pt modelId="{AC81FDD3-B452-4071-AE9D-3F66BC76BD93}" type="pres">
      <dgm:prSet presAssocID="{BB3232AA-A689-4203-820B-DE96CF21CB20}" presName="parentText" presStyleLbl="node1" presStyleIdx="2" presStyleCnt="3" custScaleY="81511" custLinFactNeighborX="-2753" custLinFactNeighborY="-214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589CC0B-0EA5-485A-A742-FE836DAF1AFF}" type="pres">
      <dgm:prSet presAssocID="{BB3232AA-A689-4203-820B-DE96CF21CB20}" presName="descendantText" presStyleLbl="alignAccFollowNode1" presStyleIdx="2" presStyleCnt="3" custScaleY="1534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822917D-EAF1-488A-822E-0B325ED03792}" srcId="{BB3232AA-A689-4203-820B-DE96CF21CB20}" destId="{A8BDD7C0-DF65-4D94-834E-95360CEDEE2D}" srcOrd="0" destOrd="0" parTransId="{A03A3EDE-8089-4DAD-A43F-17CBE8AD21B6}" sibTransId="{71297938-0327-42D5-97A0-6E284099CF71}"/>
    <dgm:cxn modelId="{DA3B6624-2EC2-4484-8D3D-C67E1B5B3194}" srcId="{192FC58E-9F10-4260-89EC-995A7A7BBB66}" destId="{4CF2FE4A-E37E-4F1C-9C8B-00E978275FD3}" srcOrd="1" destOrd="0" parTransId="{E96A6E7C-7F78-401B-871C-7C8F16CCA2EB}" sibTransId="{808412DF-2B65-4B5E-8B0B-D1AFB6717939}"/>
    <dgm:cxn modelId="{C0C56358-6D40-447F-894B-83F2B30102B7}" type="presOf" srcId="{36D16D36-7203-4C6B-8A77-991F915509EA}" destId="{D589CC0B-0EA5-485A-A742-FE836DAF1AFF}" srcOrd="0" destOrd="1" presId="urn:microsoft.com/office/officeart/2005/8/layout/vList5"/>
    <dgm:cxn modelId="{8B309F56-0835-4B41-9686-C1A60586BE59}" srcId="{BB3232AA-A689-4203-820B-DE96CF21CB20}" destId="{36D16D36-7203-4C6B-8A77-991F915509EA}" srcOrd="1" destOrd="0" parTransId="{C45667F2-06A2-4EE4-BB98-2A6B6ABEED6A}" sibTransId="{21FB9B7C-EBF9-436B-A6A7-DFE97237F932}"/>
    <dgm:cxn modelId="{6CA1A502-08ED-4C6C-ADF3-C11570E68D22}" type="presOf" srcId="{2A28DDBC-244F-4FC0-9436-F8ABBB26E1DE}" destId="{A7726F6D-981E-4056-A21B-F8C79D3A494C}" srcOrd="0" destOrd="0" presId="urn:microsoft.com/office/officeart/2005/8/layout/vList5"/>
    <dgm:cxn modelId="{D31D363E-266C-4220-A6F4-A4B3A8E211E7}" srcId="{4CF2FE4A-E37E-4F1C-9C8B-00E978275FD3}" destId="{03C265F4-0FD1-4ABD-BA93-AB329553A057}" srcOrd="0" destOrd="0" parTransId="{85260FA8-D3CE-474B-9C2F-A132AE54EA79}" sibTransId="{7F45D962-2411-4712-90C7-49E35BB473AC}"/>
    <dgm:cxn modelId="{D2584B4C-3110-4E55-A66C-2D665605C436}" srcId="{BB3232AA-A689-4203-820B-DE96CF21CB20}" destId="{364B36C9-64C8-49C2-B247-352F864FEC6D}" srcOrd="2" destOrd="0" parTransId="{8D42F822-E550-441B-A4D5-CE7B0B5DED52}" sibTransId="{12CD0670-6E08-40A0-8E5E-4E8FC8A71854}"/>
    <dgm:cxn modelId="{BFBC6404-FF1A-4D2F-ACD6-A0D254EFCF29}" type="presOf" srcId="{A8BDD7C0-DF65-4D94-834E-95360CEDEE2D}" destId="{D589CC0B-0EA5-485A-A742-FE836DAF1AFF}" srcOrd="0" destOrd="0" presId="urn:microsoft.com/office/officeart/2005/8/layout/vList5"/>
    <dgm:cxn modelId="{3CDF6975-7104-4BB4-BE86-F4D9DCC279E8}" type="presOf" srcId="{192FC58E-9F10-4260-89EC-995A7A7BBB66}" destId="{14C25DAD-F71D-4B1B-8C8E-2A5111E6966B}" srcOrd="0" destOrd="0" presId="urn:microsoft.com/office/officeart/2005/8/layout/vList5"/>
    <dgm:cxn modelId="{AFC17DA6-D795-4773-B7E0-A0D068712EBF}" type="presOf" srcId="{4F8E281F-ED03-4D09-AC9B-5F35C2E3BCF8}" destId="{E8FACD9A-611A-430D-82E8-06D82C6A1607}" srcOrd="0" destOrd="1" presId="urn:microsoft.com/office/officeart/2005/8/layout/vList5"/>
    <dgm:cxn modelId="{F188D416-37C5-4A34-976A-49BBADD44D4E}" srcId="{192FC58E-9F10-4260-89EC-995A7A7BBB66}" destId="{BB3232AA-A689-4203-820B-DE96CF21CB20}" srcOrd="2" destOrd="0" parTransId="{1276F61B-F435-4DB2-96F5-AF20D174F604}" sibTransId="{596760CD-74C6-4B24-B200-F8682C01FD6F}"/>
    <dgm:cxn modelId="{03C17CFE-64BE-4E3A-B723-2D6654427B61}" type="presOf" srcId="{4CF2FE4A-E37E-4F1C-9C8B-00E978275FD3}" destId="{8097E1F4-AFBF-4668-ABF7-C9FE8AC39EEF}" srcOrd="0" destOrd="0" presId="urn:microsoft.com/office/officeart/2005/8/layout/vList5"/>
    <dgm:cxn modelId="{33CA8743-6CA7-4830-875C-CFBC0A51F798}" type="presOf" srcId="{03C265F4-0FD1-4ABD-BA93-AB329553A057}" destId="{BA43FA5C-6C69-4B90-9B44-3E7426793346}" srcOrd="0" destOrd="0" presId="urn:microsoft.com/office/officeart/2005/8/layout/vList5"/>
    <dgm:cxn modelId="{E49B1342-D063-45AE-BFC0-CBB7C4556925}" srcId="{2A28DDBC-244F-4FC0-9436-F8ABBB26E1DE}" destId="{1A7BE449-70B8-4D0A-80AB-F4D8E44614A3}" srcOrd="0" destOrd="0" parTransId="{9131AE2B-38A8-465E-8363-2C1BF2FB8818}" sibTransId="{421476EC-B73E-4EA6-BC3E-4D910BF24BC0}"/>
    <dgm:cxn modelId="{559AAA5D-7CC3-4022-A575-387858D51852}" srcId="{4CF2FE4A-E37E-4F1C-9C8B-00E978275FD3}" destId="{5C02DDCD-7EB5-4155-AB23-3D8C188E67FF}" srcOrd="1" destOrd="0" parTransId="{87D0B51E-D341-49C0-8C55-515F90AC2023}" sibTransId="{90331D18-7D74-4024-AC1F-E957A0B5D1AF}"/>
    <dgm:cxn modelId="{91526E61-F906-4985-9DFE-DFF55BF8AB71}" type="presOf" srcId="{364B36C9-64C8-49C2-B247-352F864FEC6D}" destId="{D589CC0B-0EA5-485A-A742-FE836DAF1AFF}" srcOrd="0" destOrd="2" presId="urn:microsoft.com/office/officeart/2005/8/layout/vList5"/>
    <dgm:cxn modelId="{D78DF228-5740-41EC-AEF5-C802529D4381}" type="presOf" srcId="{5C02DDCD-7EB5-4155-AB23-3D8C188E67FF}" destId="{BA43FA5C-6C69-4B90-9B44-3E7426793346}" srcOrd="0" destOrd="1" presId="urn:microsoft.com/office/officeart/2005/8/layout/vList5"/>
    <dgm:cxn modelId="{358DDF28-EFA5-4752-9051-EB1F12DAD4ED}" srcId="{2A28DDBC-244F-4FC0-9436-F8ABBB26E1DE}" destId="{4F8E281F-ED03-4D09-AC9B-5F35C2E3BCF8}" srcOrd="1" destOrd="0" parTransId="{5FA827AC-D5BB-4D84-BEBC-88BBD05F5E8A}" sibTransId="{FD9F1C18-7BA0-4D96-902D-390893BE5CAB}"/>
    <dgm:cxn modelId="{8CBA2F76-BE38-4CB9-B3EA-AE4F3F16F57E}" type="presOf" srcId="{1A7BE449-70B8-4D0A-80AB-F4D8E44614A3}" destId="{E8FACD9A-611A-430D-82E8-06D82C6A1607}" srcOrd="0" destOrd="0" presId="urn:microsoft.com/office/officeart/2005/8/layout/vList5"/>
    <dgm:cxn modelId="{A0F735AF-440B-46BF-9D43-B85433326FF1}" srcId="{192FC58E-9F10-4260-89EC-995A7A7BBB66}" destId="{2A28DDBC-244F-4FC0-9436-F8ABBB26E1DE}" srcOrd="0" destOrd="0" parTransId="{E8B0130D-CA6D-484E-A71D-9C0B3B136AF8}" sibTransId="{EC27FEE3-E67C-40CA-9822-0130EEA543E5}"/>
    <dgm:cxn modelId="{6C3AAEF8-B8E6-4731-85F9-B0E28295D887}" type="presOf" srcId="{BB3232AA-A689-4203-820B-DE96CF21CB20}" destId="{AC81FDD3-B452-4071-AE9D-3F66BC76BD93}" srcOrd="0" destOrd="0" presId="urn:microsoft.com/office/officeart/2005/8/layout/vList5"/>
    <dgm:cxn modelId="{61714B06-7E74-4722-942A-F6276ED9E439}" type="presParOf" srcId="{14C25DAD-F71D-4B1B-8C8E-2A5111E6966B}" destId="{E4DFEC14-A346-4626-8E3B-5B0D31AC6719}" srcOrd="0" destOrd="0" presId="urn:microsoft.com/office/officeart/2005/8/layout/vList5"/>
    <dgm:cxn modelId="{B6828D59-E542-4E84-9B6D-FAD0F1952E9C}" type="presParOf" srcId="{E4DFEC14-A346-4626-8E3B-5B0D31AC6719}" destId="{A7726F6D-981E-4056-A21B-F8C79D3A494C}" srcOrd="0" destOrd="0" presId="urn:microsoft.com/office/officeart/2005/8/layout/vList5"/>
    <dgm:cxn modelId="{5B63F22A-DA5E-4D71-9053-5275FE55B0B1}" type="presParOf" srcId="{E4DFEC14-A346-4626-8E3B-5B0D31AC6719}" destId="{E8FACD9A-611A-430D-82E8-06D82C6A1607}" srcOrd="1" destOrd="0" presId="urn:microsoft.com/office/officeart/2005/8/layout/vList5"/>
    <dgm:cxn modelId="{C7888B5C-B65F-48DA-A08D-6D84257349AC}" type="presParOf" srcId="{14C25DAD-F71D-4B1B-8C8E-2A5111E6966B}" destId="{F0396D12-0B62-40C6-8400-8D6EFF695F7E}" srcOrd="1" destOrd="0" presId="urn:microsoft.com/office/officeart/2005/8/layout/vList5"/>
    <dgm:cxn modelId="{77777090-A78F-4918-A0D2-0342E360FAD1}" type="presParOf" srcId="{14C25DAD-F71D-4B1B-8C8E-2A5111E6966B}" destId="{FF4774EB-6A50-40F8-8F1F-98D81F0B8C2C}" srcOrd="2" destOrd="0" presId="urn:microsoft.com/office/officeart/2005/8/layout/vList5"/>
    <dgm:cxn modelId="{FBD53651-F25A-4B6F-8F9E-714F20411734}" type="presParOf" srcId="{FF4774EB-6A50-40F8-8F1F-98D81F0B8C2C}" destId="{8097E1F4-AFBF-4668-ABF7-C9FE8AC39EEF}" srcOrd="0" destOrd="0" presId="urn:microsoft.com/office/officeart/2005/8/layout/vList5"/>
    <dgm:cxn modelId="{9F918AE4-298D-4F44-8FC1-69AEC95DC6D5}" type="presParOf" srcId="{FF4774EB-6A50-40F8-8F1F-98D81F0B8C2C}" destId="{BA43FA5C-6C69-4B90-9B44-3E7426793346}" srcOrd="1" destOrd="0" presId="urn:microsoft.com/office/officeart/2005/8/layout/vList5"/>
    <dgm:cxn modelId="{CF7D6032-BF9D-499F-ADAD-F446C19C798E}" type="presParOf" srcId="{14C25DAD-F71D-4B1B-8C8E-2A5111E6966B}" destId="{837AA156-08E2-44EC-BF10-B4B5365703BA}" srcOrd="3" destOrd="0" presId="urn:microsoft.com/office/officeart/2005/8/layout/vList5"/>
    <dgm:cxn modelId="{ACA5EF15-C546-4EE2-8459-C9D7A482356E}" type="presParOf" srcId="{14C25DAD-F71D-4B1B-8C8E-2A5111E6966B}" destId="{A017A902-BE57-46B0-BEFB-861BDFBB7542}" srcOrd="4" destOrd="0" presId="urn:microsoft.com/office/officeart/2005/8/layout/vList5"/>
    <dgm:cxn modelId="{F84D4B80-270E-4FE5-8ABF-9239027C0259}" type="presParOf" srcId="{A017A902-BE57-46B0-BEFB-861BDFBB7542}" destId="{AC81FDD3-B452-4071-AE9D-3F66BC76BD93}" srcOrd="0" destOrd="0" presId="urn:microsoft.com/office/officeart/2005/8/layout/vList5"/>
    <dgm:cxn modelId="{416A13E2-7C28-4A71-B82E-567917A7B89C}" type="presParOf" srcId="{A017A902-BE57-46B0-BEFB-861BDFBB7542}" destId="{D589CC0B-0EA5-485A-A742-FE836DAF1A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04B53-6AA7-4C72-921E-9F79250CC82C}" type="datetimeFigureOut">
              <a:rPr lang="tr-TR" smtClean="0"/>
              <a:t>6.9.2019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587F0-6448-438E-854D-3DF70B1C41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13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798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9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98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27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20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47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28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2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40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01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98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42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0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0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18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6011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6011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5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857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7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182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51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193374" y="185976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74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82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750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24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12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769600" y="6356361"/>
            <a:ext cx="812800" cy="365125"/>
          </a:xfrm>
        </p:spPr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5842000" y="621983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6472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36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540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794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53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8321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26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418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713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28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2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970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69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21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41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049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932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1914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6007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6007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70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72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72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72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707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128F54-0AB3-4C0D-9271-5B537B47E05C}" type="datetimeFigureOut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6.9.2019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3556000" y="635636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566400" y="635636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7F9C0A-7BE6-488B-91BF-08E433A7C0FD}" type="slidenum">
              <a:rPr lang="tr-TR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r-TR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1 Grup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672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71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6.9.2019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71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71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427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lu Çerçeve 5"/>
          <p:cNvSpPr/>
          <p:nvPr/>
        </p:nvSpPr>
        <p:spPr>
          <a:xfrm>
            <a:off x="304800" y="315686"/>
            <a:ext cx="2453640" cy="181356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800" b="1" smtClean="0"/>
              <a:t>17</a:t>
            </a:r>
            <a:r>
              <a:rPr lang="tr-TR" sz="4800" b="1" smtClean="0"/>
              <a:t>.</a:t>
            </a:r>
            <a:endParaRPr lang="tr-TR" sz="4800" b="1" dirty="0" smtClean="0"/>
          </a:p>
          <a:p>
            <a:r>
              <a:rPr lang="tr-TR" sz="4800" b="1" dirty="0" smtClean="0"/>
              <a:t>Ünite</a:t>
            </a:r>
            <a:endParaRPr lang="tr-TR" sz="48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609601" y="2217889"/>
            <a:ext cx="10877006" cy="2554545"/>
          </a:xfrm>
          <a:prstGeom prst="rect">
            <a:avLst/>
          </a:prstGeom>
          <a:solidFill>
            <a:srgbClr val="0070C0"/>
          </a:solidFill>
          <a:ln w="889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smtClean="0">
                <a:latin typeface="Cambria" pitchFamily="18" charset="0"/>
              </a:rPr>
              <a:t>MİLLİ MÜCADELE HAZIRLIK DÖNEMİ</a:t>
            </a:r>
            <a:endParaRPr lang="tr-TR" sz="8000" b="1" dirty="0">
              <a:latin typeface="Cambria" pitchFamily="18" charset="0"/>
            </a:endParaRPr>
          </a:p>
        </p:txBody>
      </p:sp>
      <p:pic>
        <p:nvPicPr>
          <p:cNvPr id="1026" name="Picture 2" descr="C:\Users\YUSUF KEREM DUMAN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0" y="3246438"/>
            <a:ext cx="2482850" cy="20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1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417740" y="4302118"/>
            <a:ext cx="9440760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20.YÜZYILIN BAŞINDA OSMANLI DEVLETİ</a:t>
            </a:r>
            <a:endParaRPr kumimoji="1" lang="tr-TR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-241724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624729" y="2145277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1</a:t>
            </a:r>
          </a:p>
        </p:txBody>
      </p:sp>
    </p:spTree>
    <p:extLst>
      <p:ext uri="{BB962C8B-B14F-4D97-AF65-F5344CB8AC3E}">
        <p14:creationId xmlns:p14="http://schemas.microsoft.com/office/powerpoint/2010/main" val="30752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3573688" y="183949"/>
            <a:ext cx="4547055" cy="418487"/>
          </a:xfrm>
          <a:prstGeom prst="rect">
            <a:avLst/>
          </a:prstGeom>
          <a:solidFill>
            <a:srgbClr val="00B0F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TRABLUSGARP SAVAŞI 1911-1912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3530145" y="864042"/>
            <a:ext cx="4590598" cy="449427"/>
          </a:xfrm>
          <a:prstGeom prst="rect">
            <a:avLst/>
          </a:prstGeom>
          <a:solidFill>
            <a:srgbClr val="00B0F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Osmanlı ve İtalya= Uşi Antlaşması</a:t>
            </a:r>
            <a:endParaRPr lang="tr-TR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26" name="Picture 2" descr="C:\Users\Yusuf Kerem DUMAN\Desktop\Resim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7" y="1480457"/>
            <a:ext cx="1071154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38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" name="Dolu Çerçeve 2"/>
          <p:cNvSpPr/>
          <p:nvPr/>
        </p:nvSpPr>
        <p:spPr>
          <a:xfrm>
            <a:off x="876300" y="262289"/>
            <a:ext cx="3358243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Trablusgarp Savaşı 1911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47700" y="454982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20" name="Yukarı Bükülü Ok 19"/>
          <p:cNvSpPr/>
          <p:nvPr/>
        </p:nvSpPr>
        <p:spPr>
          <a:xfrm rot="5400000">
            <a:off x="854216" y="885368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1080784" y="1591490"/>
            <a:ext cx="10867375" cy="4153990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-Trablusgarp´ın ham madde bakımından zengin olması (fosfat yatakları)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-Trablusgarp'ın coğrafi konum olarak İtalya'ya yakın olması.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-1870 yıllarında siyasi birliğini yeni tamamlayan İtalya'nın sömürgecilik çabaları, ham madde ve Pazar arayışları.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-Osmanlının Karadan ve Denizden yardım gönderme imkanının olmaması.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400" b="1" dirty="0" smtClean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Çünkü: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	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*Karadan asker gönderemez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Mısır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 İngiliz işgali altında.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	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*Denizden donanma gönderemez II.Abdülhamit zamanında donanmanın bakımsızlıktan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Haliçte çürümesi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.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1369339" y="860145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Sebep</a:t>
            </a:r>
            <a:endParaRPr lang="tr-TR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9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300309" y="231824"/>
            <a:ext cx="11586897" cy="7020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Fakat bütün olumsuzluklara rağmen bazı subaylar kimlik ve kılık değiştirip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Trablusgarp'a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gelerek halkı örgütleyip savaşmaya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başladılar.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300301" y="1278892"/>
            <a:ext cx="3464587" cy="2734308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Mustafa Kemal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" name="Picture 2" descr="C:\Users\Yusuf KEREM DUMAN\Desktop\product_l24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04" y="1625600"/>
            <a:ext cx="3456384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5 Başlık"/>
          <p:cNvSpPr txBox="1">
            <a:spLocks/>
          </p:cNvSpPr>
          <p:nvPr/>
        </p:nvSpPr>
        <p:spPr>
          <a:xfrm>
            <a:off x="8422613" y="1287784"/>
            <a:ext cx="3362987" cy="2725416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Enver Paşa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2" name="Picture 3" descr="C:\Users\Yusuf KEREM DUMAN\Desktop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613" y="1625600"/>
            <a:ext cx="3362987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5 Başlık"/>
          <p:cNvSpPr txBox="1">
            <a:spLocks/>
          </p:cNvSpPr>
          <p:nvPr/>
        </p:nvSpPr>
        <p:spPr>
          <a:xfrm>
            <a:off x="4787900" y="1278892"/>
            <a:ext cx="2590800" cy="199770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Ve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*Fethi Okyar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*Ali Çetinkaya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*Nuri Conker</a:t>
            </a:r>
          </a:p>
          <a:p>
            <a:pPr algn="ctr"/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Gönüllü Subaylar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Aşağı Ok 6"/>
          <p:cNvSpPr/>
          <p:nvPr/>
        </p:nvSpPr>
        <p:spPr>
          <a:xfrm>
            <a:off x="1794380" y="4051300"/>
            <a:ext cx="484632" cy="978408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478107" y="5029708"/>
            <a:ext cx="2912799" cy="52019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Derne ve Tomruk'ta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6" name="Aşağı Ok 15"/>
          <p:cNvSpPr/>
          <p:nvPr/>
        </p:nvSpPr>
        <p:spPr>
          <a:xfrm>
            <a:off x="9636871" y="4051300"/>
            <a:ext cx="484632" cy="978408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8742539" y="5042408"/>
            <a:ext cx="2273300" cy="52019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Bingazi'de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478108" y="5880608"/>
            <a:ext cx="11409097" cy="79959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İtalya başarılı olamadı ve Osmanlıyı barışa zorlamak için 12 Ada´ya asker çıkartıp Boğazları tehdit etti.</a:t>
            </a:r>
            <a:r>
              <a:rPr lang="tr-TR" sz="16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1600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Yusuf Kerem DUMAN\Desktop\33-youre-so-funn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5726">
            <a:off x="4837279" y="3600464"/>
            <a:ext cx="2920007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18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Başlık"/>
          <p:cNvSpPr txBox="1">
            <a:spLocks/>
          </p:cNvSpPr>
          <p:nvPr/>
        </p:nvSpPr>
        <p:spPr>
          <a:xfrm>
            <a:off x="1739047" y="1429057"/>
            <a:ext cx="8678597" cy="178222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-İtalya silah üstünlüğüne rağmen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yenildi.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-Osmanlıyı barışa zorlamak için: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	*Ege kıyılarındaki şehirleri topa tuttu.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	*Çanakkale Boğazını abluka altına aldı.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	*Ege´deki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12 Adayı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işgal etti.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-Balkan Savaşlarının başlamasıyla zor durumda kalan Osmanlı barış istedi.</a:t>
            </a:r>
          </a:p>
          <a:p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5 Başlık"/>
          <p:cNvSpPr txBox="1">
            <a:spLocks/>
          </p:cNvSpPr>
          <p:nvPr/>
        </p:nvSpPr>
        <p:spPr>
          <a:xfrm>
            <a:off x="1739047" y="3271556"/>
            <a:ext cx="8678599" cy="19525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                   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OUCHY (Uşi Antlaşması) 1912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-İsviçre'nin Uşi kentinde imzalandı.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-Trablusgarp ve Bingazi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İtalya'ya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bırakıldı.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-12 Ada geçici olarak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İtalya'ya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bırakıldı.(Yunan işgaline karşılık)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-Trablusgarp halkı dini bakımından Osmanlı Halifesine bağlı kalacak.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-Düyun-u Umumiye ´den Trablusgarp´a düşen payı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İtalya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ödeyecek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2651621" y="5404630"/>
            <a:ext cx="8865465" cy="80060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Kuzey Afrika'daki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son Osmanlı toprağı elden çıktı. Böylece Osmanlı Devleti  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kıtada toprağı olan devlet özelliğini kaybetti.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0" name="Dolu Çerçeve 9"/>
          <p:cNvSpPr/>
          <p:nvPr/>
        </p:nvSpPr>
        <p:spPr>
          <a:xfrm>
            <a:off x="876300" y="262289"/>
            <a:ext cx="3358243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Trablusgarp Savaşı 1911 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309061" y="947815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Sonuç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47700" y="454982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Yukarı Bükülü Ok 12"/>
          <p:cNvSpPr/>
          <p:nvPr/>
        </p:nvSpPr>
        <p:spPr>
          <a:xfrm rot="5400000">
            <a:off x="899613" y="853089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309061" y="5404630"/>
            <a:ext cx="1246360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Önemi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5" name="Yukarı Bükülü Ok 14"/>
          <p:cNvSpPr/>
          <p:nvPr/>
        </p:nvSpPr>
        <p:spPr>
          <a:xfrm rot="5400000">
            <a:off x="-1028405" y="3370283"/>
            <a:ext cx="4248211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8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YUSUF KEREM DUMAN\Desktop\Balkans19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3" y="876300"/>
            <a:ext cx="10502900" cy="5181600"/>
          </a:xfrm>
          <a:prstGeom prst="rect">
            <a:avLst/>
          </a:prstGeom>
          <a:noFill/>
        </p:spPr>
      </p:pic>
      <p:sp>
        <p:nvSpPr>
          <p:cNvPr id="4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47700" y="454982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7" name="Dolu Çerçeve 6"/>
          <p:cNvSpPr/>
          <p:nvPr/>
        </p:nvSpPr>
        <p:spPr>
          <a:xfrm>
            <a:off x="876300" y="262289"/>
            <a:ext cx="3891643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Balkan Savaşları 1912-1913</a:t>
            </a:r>
            <a:endParaRPr lang="tr-TR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8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3064810"/>
            <a:ext cx="10952840" cy="202970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*Fransız ihtilali sonucu dünyaya yayılan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Milliyetçilik Akım'ının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etkisi.</a:t>
            </a:r>
            <a:b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*Osmanlı Devleti’nin iyice zayıflaması ve bu durumun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Trablusgarp Savaşı’nda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açıkça ortaya çıkması.</a:t>
            </a:r>
            <a:b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*Balkanlardaki Slavları Rus tacı altında birleştirmek isteyen Rusya’nın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PAN SLAVİZM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politikası.</a:t>
            </a:r>
            <a:b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*Osmanlının ilerleyen Batıya ayak uyduramaması,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bilim ve teknikte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çok geri kalması.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*Rusya’nın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SIRBİSTAN-BULGARİSTAN-KARADAĞ-YUNANİSTANI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Osmanlıya karşı kışkırtması sonunda balkan savaşları patlak verdi.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49" y="959326"/>
            <a:ext cx="2189603" cy="14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6 Dikdörtgen"/>
          <p:cNvSpPr/>
          <p:nvPr/>
        </p:nvSpPr>
        <p:spPr>
          <a:xfrm>
            <a:off x="3009906" y="204151"/>
            <a:ext cx="5255303" cy="523220"/>
          </a:xfrm>
          <a:prstGeom prst="rect">
            <a:avLst/>
          </a:prstGeom>
          <a:gradFill>
            <a:gsLst>
              <a:gs pos="56000">
                <a:schemeClr val="tx1"/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prstClr val="black"/>
                </a:solidFill>
                <a:latin typeface="Comic Sans MS" pitchFamily="66" charset="0"/>
              </a:rPr>
              <a:t>  I.Balkan Savaşı1912-1913</a:t>
            </a: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2543462" y="1360757"/>
            <a:ext cx="1737360" cy="449427"/>
          </a:xfrm>
          <a:prstGeom prst="rect">
            <a:avLst/>
          </a:prstGeom>
          <a:solidFill>
            <a:schemeClr val="tx1"/>
          </a:solidFill>
          <a:ln w="857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Osmanlı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7186525" y="967144"/>
            <a:ext cx="1982875" cy="1686081"/>
          </a:xfrm>
          <a:prstGeom prst="rect">
            <a:avLst/>
          </a:prstGeom>
          <a:solidFill>
            <a:schemeClr val="tx1"/>
          </a:solidFill>
          <a:ln w="857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Yunanistan</a:t>
            </a:r>
          </a:p>
          <a:p>
            <a:pPr lvl="0"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Bulgaristan</a:t>
            </a:r>
          </a:p>
          <a:p>
            <a:pPr lvl="0"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Sırbistan</a:t>
            </a:r>
          </a:p>
          <a:p>
            <a:pPr lvl="0"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Karadağ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876300" y="2004355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Sebep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47700" y="2130284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420123" y="786913"/>
            <a:ext cx="7072993" cy="149908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-Osmanlı devleti bütün cephelerde yenildi. Çünkü: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*Savaş öncesi ordunun bir bölümünün terhis edilmesi.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*Komutanlar arasında parti kavgaları.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*Osmanlıda malzeme, silah eksikliği.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*Birlikler arasında haberleşmenin sağlanamaması.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876299" y="274558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Sonuç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4" name="Yukarı Bükülü Ok 13"/>
          <p:cNvSpPr/>
          <p:nvPr/>
        </p:nvSpPr>
        <p:spPr>
          <a:xfrm rot="5400000">
            <a:off x="899613" y="807140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8" name="Yatay Kaydırma 17"/>
          <p:cNvSpPr/>
          <p:nvPr/>
        </p:nvSpPr>
        <p:spPr>
          <a:xfrm>
            <a:off x="2260601" y="2287768"/>
            <a:ext cx="5579146" cy="716691"/>
          </a:xfrm>
          <a:prstGeom prst="horizontalScroll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Balkan Savaşları Öncesi OSMANLI HARİTASI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Yukarı Bükülü Ok 18"/>
          <p:cNvSpPr/>
          <p:nvPr/>
        </p:nvSpPr>
        <p:spPr>
          <a:xfrm rot="5400000">
            <a:off x="346659" y="3712163"/>
            <a:ext cx="1923143" cy="507738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pic>
        <p:nvPicPr>
          <p:cNvPr id="1026" name="Picture 2" descr="C:\Users\YUSUF KEREM DUMAN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3004460"/>
            <a:ext cx="6984999" cy="364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3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876299" y="274558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Sonuç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4" name="Yukarı Bükülü Ok 13"/>
          <p:cNvSpPr/>
          <p:nvPr/>
        </p:nvSpPr>
        <p:spPr>
          <a:xfrm rot="5400000">
            <a:off x="899613" y="807140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4386943" y="153979"/>
            <a:ext cx="3443642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Londra Antlaşması 1913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1420123" y="4129015"/>
            <a:ext cx="8322591" cy="151156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*Osmanlı </a:t>
            </a:r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Devleti'nin Batı sınırı Midye-Enez hattı </a:t>
            </a:r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olacak.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  <a:p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Bulgaristan: </a:t>
            </a:r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Bütün Trakya'yı ele geçirdi (En fazla toprak alan devlet)</a:t>
            </a:r>
          </a:p>
          <a:p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Yunanistan:</a:t>
            </a:r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 Ege Adaları,Selanik.Yanya</a:t>
            </a:r>
          </a:p>
          <a:p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Sırbistan + Karadağ</a:t>
            </a:r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: Manastır.</a:t>
            </a:r>
          </a:p>
          <a:p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Arnavutluk:</a:t>
            </a:r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 Karışık ortamdan yararlanarak bağımsızlığını </a:t>
            </a:r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ilan etti.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  <a:p>
            <a:endParaRPr lang="tr-TR" b="1" dirty="0" smtClean="0">
              <a:solidFill>
                <a:prstClr val="black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          </a:t>
            </a:r>
          </a:p>
          <a:p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17" name="Picture 2" descr="C:\Users\Yusuf Kerem DUMAN\Desktop\Speak_No_Evil_Monkey_Emoji_grand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57" y="5716498"/>
            <a:ext cx="998407" cy="99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Yatay Kaydırma 17"/>
          <p:cNvSpPr/>
          <p:nvPr/>
        </p:nvSpPr>
        <p:spPr>
          <a:xfrm>
            <a:off x="4386943" y="5857357"/>
            <a:ext cx="6981009" cy="716691"/>
          </a:xfrm>
          <a:prstGeom prst="horizontalScroll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Balkanlarda Osmanlıdan ayrılan son Ulus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Arnavutlardır</a:t>
            </a:r>
            <a:r>
              <a:rPr lang="tr-TR" dirty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19" name="Yukarı Bükülü Ok 18"/>
          <p:cNvSpPr/>
          <p:nvPr/>
        </p:nvSpPr>
        <p:spPr>
          <a:xfrm rot="5400000">
            <a:off x="194591" y="3761749"/>
            <a:ext cx="1880341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pic>
        <p:nvPicPr>
          <p:cNvPr id="2050" name="Picture 2" descr="C:\Users\YUSUF KEREM DUMAN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246" y="709229"/>
            <a:ext cx="5813154" cy="323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420123" y="2063262"/>
            <a:ext cx="9947829" cy="207603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-Enver Paşa ve İttihat Terakki partisinin bazı üyeleri, bir gurup subay Londra Konferansı devam ederken kabineyi basarak Sadrazam (başbakan)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Kamil Paşayı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zorla istifa ettirdiler. Bu olaya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Bab-ı Ali Baskını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denir.</a:t>
            </a:r>
          </a:p>
          <a:p>
            <a:pPr indent="80963"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-Bu baskın sonucu :</a:t>
            </a:r>
          </a:p>
          <a:p>
            <a:pPr indent="80963" eaLnBrk="0" hangingPunct="0"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Hükümet istifa etti.</a:t>
            </a:r>
          </a:p>
          <a:p>
            <a:pPr indent="80963"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Osmanlıcılık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düşüncesi yerini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Turancılık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düşüncesine bıraktı.</a:t>
            </a:r>
          </a:p>
          <a:p>
            <a:pPr indent="80963"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*İttihat Terakki Partisi ve üyeleri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ülke yönetimini ele geçirdiler.</a:t>
            </a: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876299" y="274558"/>
            <a:ext cx="4501244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BAB-I ALİ BASKINI 23 Ocak 1913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Yukarı Bükülü Ok 13"/>
          <p:cNvSpPr/>
          <p:nvPr/>
        </p:nvSpPr>
        <p:spPr>
          <a:xfrm rot="5400000">
            <a:off x="-219802" y="1926555"/>
            <a:ext cx="269196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80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anchor="t">
            <a:normAutofit/>
          </a:bodyPr>
          <a:lstStyle/>
          <a:p>
            <a:r>
              <a:rPr lang="tr-TR" sz="6000" dirty="0" smtClean="0">
                <a:latin typeface="Comic Sans MS" pitchFamily="66" charset="0"/>
              </a:rPr>
              <a:t> </a:t>
            </a:r>
            <a:r>
              <a:rPr lang="tr-TR" sz="6000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6000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60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sz="3200" b="1" dirty="0" smtClean="0">
                <a:solidFill>
                  <a:srgbClr val="FF0000"/>
                </a:solidFill>
                <a:latin typeface="Comic Sans MS" pitchFamily="66" charset="0"/>
              </a:rPr>
              <a:t>I.Balkan Savaşı 1912-1913       II.Balkan Savaşı 1913</a:t>
            </a:r>
            <a: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  <a:t>   </a:t>
            </a:r>
            <a:b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  <a:t>                                       </a:t>
            </a:r>
            <a:b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3200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  <a:t>                                    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rgbClr val="FFFF00"/>
                </a:solidFill>
                <a:latin typeface="Comic Sans MS" pitchFamily="66" charset="0"/>
              </a:rPr>
              <a:t> 	                        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  <a:r>
              <a:rPr lang="tr-TR" sz="2400" b="1" dirty="0" smtClean="0">
                <a:solidFill>
                  <a:srgbClr val="FFFF00"/>
                </a:solidFill>
                <a:latin typeface="Comic Sans MS" pitchFamily="66" charset="0"/>
              </a:rPr>
              <a:t>                      </a:t>
            </a:r>
            <a:endParaRPr lang="tr-TR" sz="8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037" y="2436752"/>
            <a:ext cx="1996451" cy="134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5 Başlık"/>
          <p:cNvSpPr txBox="1">
            <a:spLocks/>
          </p:cNvSpPr>
          <p:nvPr/>
        </p:nvSpPr>
        <p:spPr>
          <a:xfrm>
            <a:off x="3810000" y="2422404"/>
            <a:ext cx="1905000" cy="134784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Karadağ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Sırbistan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Bulgaristan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Yunanistan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266703" y="2868552"/>
            <a:ext cx="1562100" cy="40804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OSMANLI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6134101" y="2727204"/>
            <a:ext cx="2222499" cy="408048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BULGARİSTAN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5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6" y="2257304"/>
            <a:ext cx="1694303" cy="134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5 Başlık"/>
          <p:cNvSpPr txBox="1">
            <a:spLocks/>
          </p:cNvSpPr>
          <p:nvPr/>
        </p:nvSpPr>
        <p:spPr>
          <a:xfrm>
            <a:off x="10160000" y="2280232"/>
            <a:ext cx="1905000" cy="1347848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Karadağ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Sırbistan</a:t>
            </a:r>
          </a:p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ROMANYA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Yunanistan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Aşağı Ok 2"/>
          <p:cNvSpPr/>
          <p:nvPr/>
        </p:nvSpPr>
        <p:spPr>
          <a:xfrm>
            <a:off x="2433947" y="3784600"/>
            <a:ext cx="484632" cy="978408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1717159" y="4887852"/>
            <a:ext cx="2092847" cy="73824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LONDRA ANTLAŞMASI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Aşağı Ok 17"/>
          <p:cNvSpPr/>
          <p:nvPr/>
        </p:nvSpPr>
        <p:spPr>
          <a:xfrm>
            <a:off x="8961435" y="3605152"/>
            <a:ext cx="484632" cy="978408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7660823" y="4741435"/>
            <a:ext cx="3361467" cy="134734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Bükreş Antlaşması  1913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İstanbul Antlaşması 1913</a:t>
            </a:r>
          </a:p>
          <a:p>
            <a:pPr algn="ctr"/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Atina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Antlaşması    1913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İstanbul Antlaşması 1914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1717159" y="6134100"/>
            <a:ext cx="2103727" cy="408048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Yenildik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1" name="Aşağı Ok 20"/>
          <p:cNvSpPr/>
          <p:nvPr/>
        </p:nvSpPr>
        <p:spPr>
          <a:xfrm>
            <a:off x="2555104" y="5637163"/>
            <a:ext cx="242316" cy="46545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901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2951589"/>
            <a:ext cx="11043559" cy="124098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_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Savaştan sonra Balkan Devletleri'nin Osmanlı'dan aldıkları toprakları paylaşmada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anlaşamamaları. Bulgaristan'ın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çok toprak alarak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büyümesi, Sırbistan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ve Yunanistan'ın bunu kabul etmeyerek kendi aralarında Bulgaristan'a karşı birleşmeleri. Diğer taraftan I. Balkan Savaşı'na katılmadığı halde Bulgaristan'ın büyümesinden endişe duyan Romanya'nın da bu oluşuma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katıldı.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49" y="959326"/>
            <a:ext cx="2189603" cy="14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6 Dikdörtgen"/>
          <p:cNvSpPr/>
          <p:nvPr/>
        </p:nvSpPr>
        <p:spPr>
          <a:xfrm>
            <a:off x="2364125" y="262289"/>
            <a:ext cx="6642100" cy="523220"/>
          </a:xfrm>
          <a:prstGeom prst="rect">
            <a:avLst/>
          </a:prstGeom>
          <a:gradFill>
            <a:gsLst>
              <a:gs pos="56000">
                <a:schemeClr val="tx1"/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prstClr val="black"/>
                </a:solidFill>
                <a:latin typeface="Comic Sans MS" pitchFamily="66" charset="0"/>
              </a:rPr>
              <a:t>  II.Balkan Savaşı 3 Haziran-1913</a:t>
            </a: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2044707" y="1261629"/>
            <a:ext cx="1942207" cy="449427"/>
          </a:xfrm>
          <a:prstGeom prst="rect">
            <a:avLst/>
          </a:prstGeom>
          <a:solidFill>
            <a:schemeClr val="tx1"/>
          </a:solidFill>
          <a:ln w="857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Bulgaristan</a:t>
            </a:r>
            <a:endParaRPr lang="tr-TR" sz="2400" b="1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7319875" y="949474"/>
            <a:ext cx="1982875" cy="1686081"/>
          </a:xfrm>
          <a:prstGeom prst="rect">
            <a:avLst/>
          </a:prstGeom>
          <a:solidFill>
            <a:schemeClr val="tx1"/>
          </a:solidFill>
          <a:ln w="857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Yunanistan</a:t>
            </a:r>
          </a:p>
          <a:p>
            <a:pPr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Sırbistan</a:t>
            </a:r>
          </a:p>
          <a:p>
            <a:pPr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Karadağ</a:t>
            </a:r>
          </a:p>
          <a:p>
            <a:pPr indent="920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ROMANYA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879929" y="4801455"/>
            <a:ext cx="11039930" cy="9501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Osmanlı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Devleti, Bulgaristan'ın savaş sırasında Osmanlı sınırında bulunan ordularını batıya kaydırmasını fırsat bilerek Bulgaristan'a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saldırdı. Edirne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ve Kırklareli'yi geri aldı. Bulgaristan savaşı kaybetti ve barış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istedi.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876298" y="2418220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Sebep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47700" y="2533955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876300" y="4279677"/>
            <a:ext cx="1087649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Sonuç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647700" y="4395412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6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0460" y="0"/>
            <a:ext cx="12001541" cy="6572272"/>
          </a:xfrm>
        </p:spPr>
        <p:txBody>
          <a:bodyPr anchor="t"/>
          <a:lstStyle/>
          <a:p>
            <a:r>
              <a:rPr lang="tr-TR" b="1" dirty="0" smtClean="0">
                <a:latin typeface="Comic Sans MS" pitchFamily="66" charset="0"/>
              </a:rPr>
              <a:t> </a:t>
            </a:r>
            <a:r>
              <a:rPr lang="tr-TR" sz="2000" b="1" dirty="0" smtClean="0">
                <a:latin typeface="Comic Sans MS" pitchFamily="66" charset="0"/>
              </a:rPr>
              <a:t> </a:t>
            </a:r>
            <a:br>
              <a:rPr lang="tr-TR" sz="2000" b="1" dirty="0" smtClean="0">
                <a:latin typeface="Comic Sans MS" pitchFamily="66" charset="0"/>
              </a:rPr>
            </a:br>
            <a:r>
              <a:rPr lang="tr-TR" sz="2000" b="1" dirty="0" smtClean="0">
                <a:latin typeface="Comic Sans MS" pitchFamily="66" charset="0"/>
              </a:rPr>
              <a:t> </a:t>
            </a:r>
            <a:br>
              <a:rPr lang="tr-TR" sz="2000" b="1" dirty="0" smtClean="0">
                <a:latin typeface="Comic Sans MS" pitchFamily="66" charset="0"/>
              </a:rPr>
            </a:br>
            <a:r>
              <a:rPr lang="tr-TR" sz="2000" b="1" dirty="0" smtClean="0">
                <a:latin typeface="Comic Sans MS" pitchFamily="66" charset="0"/>
              </a:rPr>
              <a:t> </a:t>
            </a:r>
            <a:r>
              <a:rPr lang="tr-TR" sz="1600" b="1" dirty="0" smtClean="0">
                <a:latin typeface="Comic Sans MS" pitchFamily="66" charset="0"/>
              </a:rPr>
              <a:t/>
            </a:r>
            <a:br>
              <a:rPr lang="tr-TR" sz="1600" b="1" dirty="0" smtClean="0">
                <a:latin typeface="Comic Sans MS" pitchFamily="66" charset="0"/>
              </a:rPr>
            </a:br>
            <a:endParaRPr lang="tr-TR" b="1" dirty="0">
              <a:latin typeface="Comic Sans MS" pitchFamily="66" charset="0"/>
            </a:endParaRPr>
          </a:p>
        </p:txBody>
      </p:sp>
      <p:cxnSp>
        <p:nvCxnSpPr>
          <p:cNvPr id="5" name="4 Düz Bağlayıcı"/>
          <p:cNvCxnSpPr>
            <a:endCxn id="13" idx="0"/>
          </p:cNvCxnSpPr>
          <p:nvPr/>
        </p:nvCxnSpPr>
        <p:spPr>
          <a:xfrm>
            <a:off x="571469" y="928670"/>
            <a:ext cx="966794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Aşağı Ok"/>
          <p:cNvSpPr/>
          <p:nvPr/>
        </p:nvSpPr>
        <p:spPr>
          <a:xfrm>
            <a:off x="571461" y="928670"/>
            <a:ext cx="95251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7 Akış Çizelgesi: İşlem"/>
          <p:cNvSpPr/>
          <p:nvPr/>
        </p:nvSpPr>
        <p:spPr>
          <a:xfrm>
            <a:off x="4286237" y="1714488"/>
            <a:ext cx="3810027" cy="2143140"/>
          </a:xfrm>
          <a:prstGeom prst="flowChartProcess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600" b="1" dirty="0" smtClean="0">
                <a:solidFill>
                  <a:schemeClr val="tx1"/>
                </a:solidFill>
                <a:latin typeface="Comic Sans MS" pitchFamily="66" charset="0"/>
              </a:rPr>
              <a:t>     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ATİNA  ANTLAŞMASI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              1913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       Osmanlı x Yunanistan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*Girit  Yunanistan'ın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*Yunanistan'daki Türklerin  hakları korundu.</a:t>
            </a:r>
          </a:p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*Meriç Nehri sınır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8 Akış Çizelgesi: İşlem"/>
          <p:cNvSpPr/>
          <p:nvPr/>
        </p:nvSpPr>
        <p:spPr>
          <a:xfrm>
            <a:off x="190501" y="1793852"/>
            <a:ext cx="3594099" cy="1428760"/>
          </a:xfrm>
          <a:prstGeom prst="flowChartProcess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BÜKREŞ ANTLAŞMASI</a:t>
            </a:r>
          </a:p>
          <a:p>
            <a:pPr algn="ctr"/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1913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Bulgaristan x Balkan Dev.</a:t>
            </a:r>
          </a:p>
          <a:p>
            <a:pPr algn="ctr"/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Bulgaristan'ın toprakları paylaşıldı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9 Akış Çizelgesi: İşlem"/>
          <p:cNvSpPr/>
          <p:nvPr/>
        </p:nvSpPr>
        <p:spPr>
          <a:xfrm>
            <a:off x="2476476" y="4500570"/>
            <a:ext cx="4191029" cy="1785950"/>
          </a:xfrm>
          <a:prstGeom prst="flowChartProcess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    İSTANBUL ANTLAŞMASI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              1913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Osmanlı x Bulgaristan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*Meriç Nehri sınır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*Bulgaristan'daki  Türklerin  hakları korundu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10 Akış Çizelgesi: İşlem"/>
          <p:cNvSpPr/>
          <p:nvPr/>
        </p:nvSpPr>
        <p:spPr>
          <a:xfrm>
            <a:off x="8191517" y="1714488"/>
            <a:ext cx="3810027" cy="1508124"/>
          </a:xfrm>
          <a:prstGeom prst="flowChartProcess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1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İSTANBUL ANTLAŞMASI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             1914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*Osmanlı x Sırbistan</a:t>
            </a:r>
            <a:b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*Sınır maddesi yok</a:t>
            </a:r>
          </a:p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* Türklerin  hakları korundu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11 Aşağı Ok"/>
          <p:cNvSpPr/>
          <p:nvPr/>
        </p:nvSpPr>
        <p:spPr>
          <a:xfrm>
            <a:off x="3905237" y="928670"/>
            <a:ext cx="95251" cy="35004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3" name="12 Aşağı Ok"/>
          <p:cNvSpPr/>
          <p:nvPr/>
        </p:nvSpPr>
        <p:spPr>
          <a:xfrm>
            <a:off x="10191781" y="928670"/>
            <a:ext cx="95251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13 Aşağı Ok"/>
          <p:cNvSpPr/>
          <p:nvPr/>
        </p:nvSpPr>
        <p:spPr>
          <a:xfrm>
            <a:off x="6477005" y="928670"/>
            <a:ext cx="95251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2159003" y="256796"/>
            <a:ext cx="7658100" cy="671874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>
                <a:latin typeface="Comic Sans MS" pitchFamily="66" charset="0"/>
              </a:rPr>
              <a:t>II.Balkan Savaşı Sonunda Yapılan Antlaşmalar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2400" b="1" dirty="0">
                <a:latin typeface="Comic Sans MS" pitchFamily="66" charset="0"/>
              </a:rPr>
              <a:t/>
            </a:r>
            <a:br>
              <a:rPr lang="tr-TR" sz="2400" b="1" dirty="0">
                <a:latin typeface="Comic Sans MS" pitchFamily="66" charset="0"/>
              </a:rPr>
            </a:b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0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atay Kaydırma 7"/>
          <p:cNvSpPr/>
          <p:nvPr/>
        </p:nvSpPr>
        <p:spPr>
          <a:xfrm>
            <a:off x="3149601" y="306568"/>
            <a:ext cx="5816600" cy="716691"/>
          </a:xfrm>
          <a:prstGeom prst="horizontalScroll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Balkan Savaşları Sonrası OSMANLI HARİTASI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075" name="Picture 3" descr="C:\Users\YUSUF KEREM DUMAN\Desktop\Resi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55700"/>
            <a:ext cx="9232900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62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-231597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787217" y="2348642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</a:t>
            </a: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2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608240" y="4225918"/>
            <a:ext cx="9440760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I.DÜNYA SAVAŞI</a:t>
            </a:r>
            <a:endParaRPr kumimoji="1" lang="tr-TR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48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2434771" y="2765936"/>
            <a:ext cx="7106558" cy="3107006"/>
          </a:xfrm>
          <a:prstGeom prst="rect">
            <a:avLst/>
          </a:prstGeom>
          <a:solidFill>
            <a:srgbClr val="7030A0">
              <a:alpha val="51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             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GENEL </a:t>
            </a:r>
            <a:r>
              <a:rPr lang="tr-TR" sz="2000" b="1" dirty="0">
                <a:solidFill>
                  <a:srgbClr val="FFFF00"/>
                </a:solidFill>
                <a:latin typeface="Comic Sans MS" pitchFamily="66" charset="0"/>
              </a:rPr>
              <a:t>NEDENLER</a:t>
            </a:r>
          </a:p>
          <a:p>
            <a:pPr defTabSz="885825"/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defTabSz="885825"/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1:Fransız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ihtilalinin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Dünya devletleri üzerindeki etkisi</a:t>
            </a:r>
          </a:p>
          <a:p>
            <a:pPr defTabSz="885825"/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defTabSz="885825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         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(</a:t>
            </a:r>
            <a:r>
              <a:rPr lang="tr-TR" sz="2000" b="1" dirty="0">
                <a:solidFill>
                  <a:srgbClr val="FFFF00"/>
                </a:solidFill>
                <a:latin typeface="Comic Sans MS" pitchFamily="66" charset="0"/>
              </a:rPr>
              <a:t>Milliyetçilik akımının etkisi)</a:t>
            </a:r>
          </a:p>
          <a:p>
            <a:pPr defTabSz="885825"/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defTabSz="885825"/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2:Sanayi inkılabının Dünya devletleri  üzerindeki etkisi</a:t>
            </a:r>
          </a:p>
          <a:p>
            <a:pPr defTabSz="885825"/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  <a:p>
            <a:pPr defTabSz="885825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      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(</a:t>
            </a:r>
            <a:r>
              <a:rPr lang="tr-TR" sz="2000" b="1" dirty="0">
                <a:solidFill>
                  <a:srgbClr val="FFFF00"/>
                </a:solidFill>
                <a:latin typeface="Comic Sans MS" pitchFamily="66" charset="0"/>
              </a:rPr>
              <a:t>Sömürgecilik yarışının hızlanması)</a:t>
            </a:r>
          </a:p>
        </p:txBody>
      </p:sp>
      <p:pic>
        <p:nvPicPr>
          <p:cNvPr id="7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249" y="959326"/>
            <a:ext cx="2189603" cy="14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6 Dikdörtgen"/>
          <p:cNvSpPr/>
          <p:nvPr/>
        </p:nvSpPr>
        <p:spPr>
          <a:xfrm>
            <a:off x="3009903" y="411657"/>
            <a:ext cx="6413500" cy="523220"/>
          </a:xfrm>
          <a:prstGeom prst="rect">
            <a:avLst/>
          </a:prstGeom>
          <a:gradFill>
            <a:gsLst>
              <a:gs pos="56000">
                <a:schemeClr val="tx1"/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prstClr val="black"/>
                </a:solidFill>
                <a:latin typeface="Comic Sans MS" pitchFamily="66" charset="0"/>
              </a:rPr>
              <a:t>I.DÜNYA SAVAŞI 1914-1918</a:t>
            </a:r>
          </a:p>
        </p:txBody>
      </p:sp>
    </p:spTree>
    <p:extLst>
      <p:ext uri="{BB962C8B-B14F-4D97-AF65-F5344CB8AC3E}">
        <p14:creationId xmlns:p14="http://schemas.microsoft.com/office/powerpoint/2010/main" val="168280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285750" y="1667940"/>
            <a:ext cx="3416300" cy="34713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3´lü İTTİFAK (Anlaşma)                           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6 Dikdörtgen"/>
          <p:cNvSpPr/>
          <p:nvPr/>
        </p:nvSpPr>
        <p:spPr>
          <a:xfrm>
            <a:off x="2159007" y="273004"/>
            <a:ext cx="7950199" cy="523220"/>
          </a:xfrm>
          <a:prstGeom prst="rect">
            <a:avLst/>
          </a:prstGeom>
          <a:gradFill>
            <a:gsLst>
              <a:gs pos="56000">
                <a:schemeClr val="tx1"/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Savaş Öncesi Bloklar Ve Savaşın Özel Nedenleri</a:t>
            </a:r>
            <a:endParaRPr lang="tr-TR" sz="28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Sol Sağ Yukarı Ok 3"/>
          <p:cNvSpPr/>
          <p:nvPr/>
        </p:nvSpPr>
        <p:spPr>
          <a:xfrm>
            <a:off x="685800" y="969948"/>
            <a:ext cx="10896600" cy="541352"/>
          </a:xfrm>
          <a:prstGeom prst="leftRight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olu Çerçeve 12"/>
          <p:cNvSpPr/>
          <p:nvPr/>
        </p:nvSpPr>
        <p:spPr>
          <a:xfrm>
            <a:off x="285750" y="214630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Almanya</a:t>
            </a:r>
            <a:endParaRPr lang="tr-TR" sz="2400" b="1" dirty="0"/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346075" y="2809924"/>
            <a:ext cx="4013201" cy="6444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Sömürge yarışına girince İngiltere ile karşı karşıya geldi.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346075" y="3606800"/>
            <a:ext cx="34163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Avusturya-Macaristan</a:t>
            </a:r>
            <a:endParaRPr lang="tr-TR" sz="2400" b="1" dirty="0"/>
          </a:p>
        </p:txBody>
      </p:sp>
      <p:sp>
        <p:nvSpPr>
          <p:cNvPr id="16" name="Dolu Çerçeve 15"/>
          <p:cNvSpPr/>
          <p:nvPr/>
        </p:nvSpPr>
        <p:spPr>
          <a:xfrm>
            <a:off x="285750" y="5047996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İtalya</a:t>
            </a:r>
            <a:endParaRPr lang="tr-TR" sz="2400" b="1" dirty="0"/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346075" y="4270424"/>
            <a:ext cx="4013201" cy="6444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Rusya'nın Panslavizm politikasına karşıdır.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346074" y="5667473"/>
            <a:ext cx="4013201" cy="6444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Sömürge yarışına geç girdi.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245474" y="1638315"/>
            <a:ext cx="3416300" cy="34713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3´lü İTİLAF (Bağlaşma)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8245474" y="214630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İngiltere</a:t>
            </a:r>
            <a:endParaRPr lang="tr-TR" sz="2400" b="1" dirty="0"/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8231196" y="2800448"/>
            <a:ext cx="3756019" cy="6444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Büyüyen Almanya'yı ezerek sömürgelerini koruma peşinde.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2" name="Dolu Çerçeve 21"/>
          <p:cNvSpPr/>
          <p:nvPr/>
        </p:nvSpPr>
        <p:spPr>
          <a:xfrm>
            <a:off x="8231196" y="3606800"/>
            <a:ext cx="1562808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/>
              <a:t>Fransa</a:t>
            </a:r>
            <a:endParaRPr lang="tr-TR" sz="2400" b="1" dirty="0"/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8231196" y="4264133"/>
            <a:ext cx="3812879" cy="6444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Alses Loren 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Kömür yataklarını Almanya'dan geri alma peşinde.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Dolu Çerçeve 23"/>
          <p:cNvSpPr/>
          <p:nvPr/>
        </p:nvSpPr>
        <p:spPr>
          <a:xfrm>
            <a:off x="8231196" y="5047996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/>
              <a:t>Rusya</a:t>
            </a:r>
            <a:endParaRPr lang="tr-TR" sz="2400" b="1" dirty="0"/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8269295" y="5667424"/>
            <a:ext cx="3392479" cy="9365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Sıcak denizlere inme ve Panslavizm'i gerçekleştirme peşinde.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6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300" y="1985455"/>
            <a:ext cx="2189603" cy="228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5 Başlık"/>
          <p:cNvSpPr txBox="1">
            <a:spLocks/>
          </p:cNvSpPr>
          <p:nvPr/>
        </p:nvSpPr>
        <p:spPr>
          <a:xfrm rot="20006159">
            <a:off x="4807605" y="4866477"/>
            <a:ext cx="3113947" cy="584488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Osmanlı YOK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!!!!!!!!!!!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usuf Kerem DUMAN\Desktop\1-dunya-savasi-ndenleri-5-7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4" y="304800"/>
            <a:ext cx="11001375" cy="61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865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285750" y="1682770"/>
            <a:ext cx="3416300" cy="34713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3´lü İTTİFAK (Anlaşma)                           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prstClr val="black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6 Dikdörtgen"/>
          <p:cNvSpPr/>
          <p:nvPr/>
        </p:nvSpPr>
        <p:spPr>
          <a:xfrm>
            <a:off x="1968499" y="284761"/>
            <a:ext cx="8191501" cy="523220"/>
          </a:xfrm>
          <a:prstGeom prst="rect">
            <a:avLst/>
          </a:prstGeom>
          <a:gradFill>
            <a:gsLst>
              <a:gs pos="56000">
                <a:schemeClr val="tx1"/>
              </a:gs>
              <a:gs pos="10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prstClr val="black"/>
                </a:solidFill>
                <a:latin typeface="Comic Sans MS" pitchFamily="66" charset="0"/>
              </a:rPr>
              <a:t>  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Savaş Başladıktan Sonra Bloklara Katılan Devletler</a:t>
            </a:r>
            <a:endParaRPr lang="tr-TR" sz="2800" b="1" dirty="0" smtClean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" name="Sol Sağ Yukarı Ok 3"/>
          <p:cNvSpPr/>
          <p:nvPr/>
        </p:nvSpPr>
        <p:spPr>
          <a:xfrm>
            <a:off x="812800" y="872424"/>
            <a:ext cx="10896600" cy="419100"/>
          </a:xfrm>
          <a:prstGeom prst="leftRight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320674" y="214630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Almanya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320674" y="2749648"/>
            <a:ext cx="34163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Avusturya-Macaristan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320674" y="34256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İtalya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103659" y="1325050"/>
            <a:ext cx="3416300" cy="34713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3´lü İTİLAF (Bağlaşma)</a:t>
            </a:r>
            <a:r>
              <a:rPr lang="tr-TR" sz="2000" b="1" dirty="0">
                <a:solidFill>
                  <a:prstClr val="black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7503597" y="1707232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22" name="Dolu Çerçeve 21"/>
          <p:cNvSpPr/>
          <p:nvPr/>
        </p:nvSpPr>
        <p:spPr>
          <a:xfrm>
            <a:off x="9015941" y="1707232"/>
            <a:ext cx="1394879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Fransa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24" name="Dolu Çerçeve 23"/>
          <p:cNvSpPr/>
          <p:nvPr/>
        </p:nvSpPr>
        <p:spPr>
          <a:xfrm>
            <a:off x="10410820" y="1709489"/>
            <a:ext cx="1308101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Rusya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pic>
        <p:nvPicPr>
          <p:cNvPr id="26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003" y="1911128"/>
            <a:ext cx="2735703" cy="228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Dolu Çerçeve 26"/>
          <p:cNvSpPr/>
          <p:nvPr/>
        </p:nvSpPr>
        <p:spPr>
          <a:xfrm>
            <a:off x="320674" y="4046054"/>
            <a:ext cx="1549400" cy="521208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29" name="Dolu Çerçeve 28"/>
          <p:cNvSpPr/>
          <p:nvPr/>
        </p:nvSpPr>
        <p:spPr>
          <a:xfrm>
            <a:off x="320674" y="4636868"/>
            <a:ext cx="18161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Bulgaristan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0" name="5 Başlık"/>
          <p:cNvSpPr txBox="1">
            <a:spLocks/>
          </p:cNvSpPr>
          <p:nvPr/>
        </p:nvSpPr>
        <p:spPr>
          <a:xfrm>
            <a:off x="812800" y="5302635"/>
            <a:ext cx="4013201" cy="64447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prstClr val="white"/>
                </a:solidFill>
                <a:latin typeface="Comic Sans MS" pitchFamily="66" charset="0"/>
              </a:rPr>
              <a:t>II.Balkan Savaşında kaybettiği toprakları geri alma peşindedir.</a:t>
            </a:r>
            <a:endParaRPr lang="tr-TR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1" name="Dolu Çerçeve 30"/>
          <p:cNvSpPr/>
          <p:nvPr/>
        </p:nvSpPr>
        <p:spPr>
          <a:xfrm>
            <a:off x="7503597" y="2230697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İtalya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2" name="5 Başlık"/>
          <p:cNvSpPr txBox="1">
            <a:spLocks/>
          </p:cNvSpPr>
          <p:nvPr/>
        </p:nvSpPr>
        <p:spPr>
          <a:xfrm>
            <a:off x="9069389" y="2230697"/>
            <a:ext cx="2844280" cy="580313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  <a:r>
              <a:rPr lang="tr-TR" sz="1600" b="1" dirty="0" smtClean="0">
                <a:solidFill>
                  <a:prstClr val="white"/>
                </a:solidFill>
                <a:latin typeface="Comic Sans MS" pitchFamily="66" charset="0"/>
              </a:rPr>
              <a:t>Daha fazla toprak verildiği için saf değiştirdi</a:t>
            </a:r>
            <a:endParaRPr lang="tr-TR" sz="16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3" name="Dolu Çerçeve 32"/>
          <p:cNvSpPr/>
          <p:nvPr/>
        </p:nvSpPr>
        <p:spPr>
          <a:xfrm>
            <a:off x="7503597" y="2904412"/>
            <a:ext cx="151234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Sırbistan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4" name="Dolu Çerçeve 33"/>
          <p:cNvSpPr/>
          <p:nvPr/>
        </p:nvSpPr>
        <p:spPr>
          <a:xfrm>
            <a:off x="7503597" y="3425620"/>
            <a:ext cx="151234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Romanya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5" name="Dolu Çerçeve 34"/>
          <p:cNvSpPr/>
          <p:nvPr/>
        </p:nvSpPr>
        <p:spPr>
          <a:xfrm>
            <a:off x="7508344" y="40098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jAPONYA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6" name="Dolu Çerçeve 35"/>
          <p:cNvSpPr/>
          <p:nvPr/>
        </p:nvSpPr>
        <p:spPr>
          <a:xfrm>
            <a:off x="7503597" y="4636868"/>
            <a:ext cx="1702317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prstClr val="white"/>
                </a:solidFill>
              </a:rPr>
              <a:t>KANADA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7" name="Dolu Çerçeve 36"/>
          <p:cNvSpPr/>
          <p:nvPr/>
        </p:nvSpPr>
        <p:spPr>
          <a:xfrm>
            <a:off x="7503597" y="5158076"/>
            <a:ext cx="2033048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200" b="1" dirty="0" smtClean="0">
                <a:solidFill>
                  <a:prstClr val="white"/>
                </a:solidFill>
              </a:rPr>
              <a:t>YENİ ZELANDA</a:t>
            </a:r>
            <a:endParaRPr lang="tr-TR" sz="2200" b="1" dirty="0">
              <a:solidFill>
                <a:prstClr val="white"/>
              </a:solidFill>
            </a:endParaRPr>
          </a:p>
        </p:txBody>
      </p:sp>
      <p:sp>
        <p:nvSpPr>
          <p:cNvPr id="38" name="Dolu Çerçeve 37"/>
          <p:cNvSpPr/>
          <p:nvPr/>
        </p:nvSpPr>
        <p:spPr>
          <a:xfrm>
            <a:off x="7519989" y="5686507"/>
            <a:ext cx="2087027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200" b="1" dirty="0" smtClean="0">
                <a:solidFill>
                  <a:prstClr val="white"/>
                </a:solidFill>
              </a:rPr>
              <a:t>AVUSTURALYA</a:t>
            </a:r>
            <a:endParaRPr lang="tr-TR" sz="2200" b="1" dirty="0">
              <a:solidFill>
                <a:prstClr val="white"/>
              </a:solidFill>
            </a:endParaRPr>
          </a:p>
        </p:txBody>
      </p:sp>
      <p:sp>
        <p:nvSpPr>
          <p:cNvPr id="39" name="5 Başlık"/>
          <p:cNvSpPr txBox="1">
            <a:spLocks/>
          </p:cNvSpPr>
          <p:nvPr/>
        </p:nvSpPr>
        <p:spPr>
          <a:xfrm>
            <a:off x="9172044" y="2932235"/>
            <a:ext cx="2844281" cy="1008546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tr-TR" sz="1600" b="1" dirty="0" smtClean="0">
                <a:solidFill>
                  <a:prstClr val="white"/>
                </a:solidFill>
                <a:latin typeface="Comic Sans MS" pitchFamily="66" charset="0"/>
              </a:rPr>
              <a:t>Rusya'ya bağımlı olma</a:t>
            </a:r>
            <a:endParaRPr lang="tr-TR" sz="16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0" name="5 Başlık"/>
          <p:cNvSpPr txBox="1">
            <a:spLocks/>
          </p:cNvSpPr>
          <p:nvPr/>
        </p:nvSpPr>
        <p:spPr>
          <a:xfrm>
            <a:off x="9167297" y="4009820"/>
            <a:ext cx="2849028" cy="55744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  <a:r>
              <a:rPr lang="tr-TR" sz="1600" b="1" dirty="0" smtClean="0">
                <a:solidFill>
                  <a:prstClr val="white"/>
                </a:solidFill>
                <a:latin typeface="Comic Sans MS" pitchFamily="66" charset="0"/>
              </a:rPr>
              <a:t>Uzakdoğu'da sömürge elde etme.</a:t>
            </a:r>
            <a:endParaRPr lang="tr-TR" sz="16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1" name="5 Başlık"/>
          <p:cNvSpPr txBox="1">
            <a:spLocks/>
          </p:cNvSpPr>
          <p:nvPr/>
        </p:nvSpPr>
        <p:spPr>
          <a:xfrm>
            <a:off x="9713381" y="4697354"/>
            <a:ext cx="2188643" cy="1503147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tr-TR" sz="1600" b="1" dirty="0" smtClean="0">
                <a:solidFill>
                  <a:prstClr val="white"/>
                </a:solidFill>
                <a:latin typeface="Comic Sans MS" pitchFamily="66" charset="0"/>
              </a:rPr>
              <a:t>İngiltere ile siyasi ekonomik ilişkilerini geliştirme.</a:t>
            </a:r>
            <a:endParaRPr lang="tr-TR" sz="16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2" name="Dolu Çerçeve 41"/>
          <p:cNvSpPr/>
          <p:nvPr/>
        </p:nvSpPr>
        <p:spPr>
          <a:xfrm>
            <a:off x="7519989" y="6200501"/>
            <a:ext cx="1549400" cy="521208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ABD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28" name="Yukarı Bükülü Ok 27"/>
          <p:cNvSpPr/>
          <p:nvPr/>
        </p:nvSpPr>
        <p:spPr>
          <a:xfrm rot="5400000">
            <a:off x="276986" y="5269836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8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0461" y="214290"/>
            <a:ext cx="11811083" cy="6429420"/>
          </a:xfrm>
        </p:spPr>
        <p:txBody>
          <a:bodyPr anchor="t">
            <a:norm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endParaRPr lang="tr-TR" sz="1000" dirty="0"/>
          </a:p>
        </p:txBody>
      </p:sp>
      <p:pic>
        <p:nvPicPr>
          <p:cNvPr id="3074" name="Picture 2" descr="C:\Users\YUSUF KEREM DUMAN\Desktop\grenade-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02818">
            <a:off x="923983" y="905291"/>
            <a:ext cx="3502452" cy="5091304"/>
          </a:xfrm>
          <a:prstGeom prst="rect">
            <a:avLst/>
          </a:prstGeom>
          <a:noFill/>
        </p:spPr>
      </p:pic>
      <p:sp>
        <p:nvSpPr>
          <p:cNvPr id="5" name="4 Patlama 2"/>
          <p:cNvSpPr/>
          <p:nvPr/>
        </p:nvSpPr>
        <p:spPr>
          <a:xfrm>
            <a:off x="4305300" y="1198270"/>
            <a:ext cx="7772400" cy="5316829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Avusturya-Macaristan veliahdının Bosna’da Sırp Milliyetçisi  tarafından öldürülmesi savaşın başlamasına neden oldu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Haziran 1914)</a:t>
            </a:r>
            <a:b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	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4305300" y="245540"/>
            <a:ext cx="3416300" cy="821260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Savaşın Başlaması</a:t>
            </a:r>
          </a:p>
          <a:p>
            <a:pPr algn="ctr"/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28 Haziran 1914</a:t>
            </a:r>
            <a:r>
              <a:rPr lang="tr-TR" sz="2000" b="1" dirty="0">
                <a:solidFill>
                  <a:prstClr val="black"/>
                </a:solidFill>
                <a:latin typeface="Comic Sans MS" pitchFamily="66" charset="0"/>
              </a:rPr>
              <a:t>	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7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062719" y="993824"/>
            <a:ext cx="6451600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-Tarafsızlığını ilan etti.</a:t>
            </a: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881744" y="262289"/>
            <a:ext cx="6270170" cy="494687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Savaş Başlayınca Osmanlı Devletinin Durumu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1062719" y="1500450"/>
            <a:ext cx="6451600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-Boğazları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kapattı.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1062718" y="1981849"/>
            <a:ext cx="6451601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-Mebussan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Meclisini kapattı.</a:t>
            </a: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2717" y="2461138"/>
            <a:ext cx="6451601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-Seferberlik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ilan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etti.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062717" y="2932232"/>
            <a:ext cx="6451600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-Orduda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Alman subaylara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yer verdi.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2719" y="3455418"/>
            <a:ext cx="6451603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-Tek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taraflı olarak Kapitülasyonları kaldırdı.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2400300" y="5027039"/>
            <a:ext cx="9160327" cy="622647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Not: Kapitülasyonların kaldırılmasına en büyük tepkiyi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Almanya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verdi.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pic>
        <p:nvPicPr>
          <p:cNvPr id="13" name="Picture 2" descr="C:\Users\Yusuf Kerem DUMAN\Desktop\33-youre-so-funn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5726">
            <a:off x="972238" y="4581778"/>
            <a:ext cx="1401581" cy="117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876300" y="252435"/>
            <a:ext cx="6155871" cy="507693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Almanya´nın Osmanlıya Yanaşma Nedenleri</a:t>
            </a:r>
          </a:p>
          <a:p>
            <a:pPr indent="80963" eaLnBrk="0" hangingPunct="0">
              <a:defRPr/>
            </a:pP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30" name="Picture 6" descr="C:\Users\Yusuf Kerem DUMAN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946" y="57711"/>
            <a:ext cx="1309319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olu Çerçeve 10"/>
          <p:cNvSpPr/>
          <p:nvPr/>
        </p:nvSpPr>
        <p:spPr>
          <a:xfrm>
            <a:off x="1033689" y="1311865"/>
            <a:ext cx="7408638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24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-Osmanlının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jeopolitik konumundan yararlanmak</a:t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33689" y="1960448"/>
            <a:ext cx="77234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-İngiltere'nin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sömürgeleriyle bağlantılarını kesme</a:t>
            </a:r>
          </a:p>
        </p:txBody>
      </p:sp>
      <p:sp>
        <p:nvSpPr>
          <p:cNvPr id="13" name="Dolu Çerçeve 12"/>
          <p:cNvSpPr/>
          <p:nvPr/>
        </p:nvSpPr>
        <p:spPr>
          <a:xfrm>
            <a:off x="1033688" y="2674076"/>
            <a:ext cx="7614557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-Cephe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sayısını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artırarak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savaş yükünü azaltmak</a:t>
            </a:r>
          </a:p>
        </p:txBody>
      </p:sp>
      <p:sp>
        <p:nvSpPr>
          <p:cNvPr id="14" name="Dolu Çerçeve 13"/>
          <p:cNvSpPr/>
          <p:nvPr/>
        </p:nvSpPr>
        <p:spPr>
          <a:xfrm>
            <a:off x="1033688" y="3365379"/>
            <a:ext cx="6711647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-Osmanlının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asker sayısından yararlanmak</a:t>
            </a:r>
          </a:p>
        </p:txBody>
      </p:sp>
      <p:sp>
        <p:nvSpPr>
          <p:cNvPr id="15" name="Dolu Çerçeve 14"/>
          <p:cNvSpPr/>
          <p:nvPr/>
        </p:nvSpPr>
        <p:spPr>
          <a:xfrm>
            <a:off x="1033688" y="4022816"/>
            <a:ext cx="6798131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-Halifenin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gücünden yararlanmak (CİHAT)</a:t>
            </a:r>
          </a:p>
        </p:txBody>
      </p:sp>
      <p:sp>
        <p:nvSpPr>
          <p:cNvPr id="16" name="Dolu Çerçeve 15"/>
          <p:cNvSpPr/>
          <p:nvPr/>
        </p:nvSpPr>
        <p:spPr>
          <a:xfrm>
            <a:off x="1033689" y="4706329"/>
            <a:ext cx="761456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-Rusya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ile itilaf devletlerinin bağlantısını kesme</a:t>
            </a: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876300" y="238046"/>
            <a:ext cx="6858000" cy="507693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Osmanlının Almanya'ya Yanaşma Nedenleri</a:t>
            </a:r>
          </a:p>
          <a:p>
            <a:pPr indent="80963" eaLnBrk="0" hangingPunct="0">
              <a:defRPr/>
            </a:pP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30" name="Picture 6" descr="C:\Users\Yusuf Kerem DUMAN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4" y="238046"/>
            <a:ext cx="1309319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olu Çerçeve 10"/>
          <p:cNvSpPr/>
          <p:nvPr/>
        </p:nvSpPr>
        <p:spPr>
          <a:xfrm>
            <a:off x="1009650" y="1219200"/>
            <a:ext cx="52959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-İngiltere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ve Fransa'ya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güvenmemesi.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09650" y="1922852"/>
            <a:ext cx="55626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-İttihat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ve Terakkinin Alman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hayranlığı.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09650" y="2675926"/>
            <a:ext cx="52959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-Siyasi yalnızlıktan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kurtulma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isteği.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009650" y="3335437"/>
            <a:ext cx="5562599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-Almayanın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savaşı kazanacağı düşüncesi</a:t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1009650" y="4081272"/>
            <a:ext cx="610552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-Eski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güç ve itibarına tekrar kavuşma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isteği.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	</a:t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44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2628900" y="432423"/>
            <a:ext cx="7264400" cy="536406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Osmanlının Almayanın Yanında Savaşa Girmesi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565151" y="1177804"/>
            <a:ext cx="11036300" cy="66389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*Osmanlı İngiltere'den kaçan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iki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 Alman gemisini satın aldığını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bildirdi. Enver 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Paşanın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bilgisiyle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2501904" y="2067295"/>
            <a:ext cx="1428751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GOBEN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7391400" y="2058997"/>
            <a:ext cx="1689101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BRESLAV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Yusuf Kerem DUMAN\Desktop\700_FO70513334_3f4f85c3f610356b4fea4e2a31bb4f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4" y="2578100"/>
            <a:ext cx="2470151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Yusuf Kerem DUMAN\Desktop\700_FO70513334_3f4f85c3f610356b4fea4e2a31bb4f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9" y="2578100"/>
            <a:ext cx="2470151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5 Başlık"/>
          <p:cNvSpPr txBox="1">
            <a:spLocks/>
          </p:cNvSpPr>
          <p:nvPr/>
        </p:nvSpPr>
        <p:spPr>
          <a:xfrm>
            <a:off x="2501903" y="5077195"/>
            <a:ext cx="1428751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YAVUZ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7521579" y="5087090"/>
            <a:ext cx="1428751" cy="35100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MİDİLLİ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565151" y="5686304"/>
            <a:ext cx="11036300" cy="66389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Bu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2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gemi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Sivastopol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ve Odesa 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adlı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Rus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 limanlarını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bombaladı. Böylece 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savaşa Anlaşma devletleri karşında girmiş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oldu.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4418623" y="214290"/>
            <a:ext cx="3637534" cy="923330"/>
          </a:xfrm>
          <a:prstGeom prst="rect">
            <a:avLst/>
          </a:prstGeom>
          <a:solidFill>
            <a:schemeClr val="bg2">
              <a:lumMod val="50000"/>
            </a:schemeClr>
          </a:solidFill>
          <a:ln w="50800"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CEPHELER</a:t>
            </a:r>
            <a:endParaRPr lang="tr-TR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4 Akış Çizelgesi: Öteki İşlem"/>
          <p:cNvSpPr/>
          <p:nvPr/>
        </p:nvSpPr>
        <p:spPr>
          <a:xfrm>
            <a:off x="2000221" y="1214422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8" name="7 Akış Çizelgesi: Öteki İşlem"/>
          <p:cNvSpPr/>
          <p:nvPr/>
        </p:nvSpPr>
        <p:spPr>
          <a:xfrm>
            <a:off x="285712" y="2857496"/>
            <a:ext cx="2476517" cy="642942"/>
          </a:xfrm>
          <a:prstGeom prst="flowChartAlternateProcess">
            <a:avLst/>
          </a:prstGeom>
          <a:solidFill>
            <a:srgbClr val="00B05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A:SALDIRI</a:t>
            </a:r>
          </a:p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(Biz Saldırdık)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8 Akış Çizelgesi: İşlem"/>
          <p:cNvSpPr/>
          <p:nvPr/>
        </p:nvSpPr>
        <p:spPr>
          <a:xfrm>
            <a:off x="2000221" y="1071546"/>
            <a:ext cx="9239315" cy="142876"/>
          </a:xfrm>
          <a:prstGeom prst="flowChart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0" name="9 Akış Çizelgesi: İşlem"/>
          <p:cNvSpPr/>
          <p:nvPr/>
        </p:nvSpPr>
        <p:spPr>
          <a:xfrm>
            <a:off x="761965" y="2143116"/>
            <a:ext cx="4095779" cy="71438"/>
          </a:xfrm>
          <a:prstGeom prst="flowChart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1" name="10 Akış Çizelgesi: İşlem"/>
          <p:cNvSpPr/>
          <p:nvPr/>
        </p:nvSpPr>
        <p:spPr>
          <a:xfrm>
            <a:off x="6858008" y="2071678"/>
            <a:ext cx="4857741" cy="71438"/>
          </a:xfrm>
          <a:prstGeom prst="flowChart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2" name="11 Akış Çizelgesi: Öteki İşlem"/>
          <p:cNvSpPr/>
          <p:nvPr/>
        </p:nvSpPr>
        <p:spPr>
          <a:xfrm>
            <a:off x="11144285" y="1214422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3" name="12 Akış Çizelgesi: Öteki İşlem"/>
          <p:cNvSpPr/>
          <p:nvPr/>
        </p:nvSpPr>
        <p:spPr>
          <a:xfrm>
            <a:off x="761965" y="2214554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4" name="13 Akış Çizelgesi: Öteki İşlem"/>
          <p:cNvSpPr/>
          <p:nvPr/>
        </p:nvSpPr>
        <p:spPr>
          <a:xfrm>
            <a:off x="380960" y="4071942"/>
            <a:ext cx="2190765" cy="642942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KAFKAS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5" name="14 Akış Çizelgesi: Öteki İşlem"/>
          <p:cNvSpPr/>
          <p:nvPr/>
        </p:nvSpPr>
        <p:spPr>
          <a:xfrm>
            <a:off x="285712" y="5286388"/>
            <a:ext cx="2190765" cy="642942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b="1" dirty="0" smtClean="0">
                <a:solidFill>
                  <a:srgbClr val="002060"/>
                </a:solidFill>
                <a:latin typeface="Comic Sans MS" pitchFamily="66" charset="0"/>
              </a:rPr>
              <a:t>KANAL</a:t>
            </a:r>
          </a:p>
          <a:p>
            <a:pPr algn="ctr"/>
            <a:r>
              <a:rPr lang="tr-TR" b="1" dirty="0" smtClean="0">
                <a:solidFill>
                  <a:srgbClr val="002060"/>
                </a:solidFill>
                <a:latin typeface="Comic Sans MS" pitchFamily="66" charset="0"/>
              </a:rPr>
              <a:t>(Süveyş)</a:t>
            </a:r>
            <a:endParaRPr lang="tr-TR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6" name="15 Akış Çizelgesi: Öteki İşlem"/>
          <p:cNvSpPr/>
          <p:nvPr/>
        </p:nvSpPr>
        <p:spPr>
          <a:xfrm>
            <a:off x="1333469" y="3500438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7" name="16 Akış Çizelgesi: Öteki İşlem"/>
          <p:cNvSpPr/>
          <p:nvPr/>
        </p:nvSpPr>
        <p:spPr>
          <a:xfrm>
            <a:off x="1333469" y="4714884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8" name="17 Akış Çizelgesi: Öteki İşlem"/>
          <p:cNvSpPr/>
          <p:nvPr/>
        </p:nvSpPr>
        <p:spPr>
          <a:xfrm>
            <a:off x="4762493" y="2214554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19" name="18 Akış Çizelgesi: Öteki İşlem"/>
          <p:cNvSpPr/>
          <p:nvPr/>
        </p:nvSpPr>
        <p:spPr>
          <a:xfrm>
            <a:off x="3238480" y="2786058"/>
            <a:ext cx="3143272" cy="642942"/>
          </a:xfrm>
          <a:prstGeom prst="flowChartAlternateProcess">
            <a:avLst/>
          </a:prstGeom>
          <a:solidFill>
            <a:srgbClr val="00B0F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B:SAVUNMA</a:t>
            </a:r>
          </a:p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(Onlar Saldırdı)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21 Akış Çizelgesi: Öteki İşlem"/>
          <p:cNvSpPr/>
          <p:nvPr/>
        </p:nvSpPr>
        <p:spPr>
          <a:xfrm>
            <a:off x="3524232" y="4357694"/>
            <a:ext cx="2476517" cy="428628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IRAK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3" name="22 Akış Çizelgesi: Öteki İşlem"/>
          <p:cNvSpPr/>
          <p:nvPr/>
        </p:nvSpPr>
        <p:spPr>
          <a:xfrm>
            <a:off x="3524232" y="3929066"/>
            <a:ext cx="2476517" cy="428628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ÇANAKKALE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4" name="23 Akış Çizelgesi: Öteki İşlem"/>
          <p:cNvSpPr/>
          <p:nvPr/>
        </p:nvSpPr>
        <p:spPr>
          <a:xfrm>
            <a:off x="4762493" y="3429000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25" name="24 Akış Çizelgesi: Öteki İşlem"/>
          <p:cNvSpPr/>
          <p:nvPr/>
        </p:nvSpPr>
        <p:spPr>
          <a:xfrm>
            <a:off x="3524232" y="4786321"/>
            <a:ext cx="2476517" cy="743621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SURİYE</a:t>
            </a:r>
          </a:p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FİLİSTİN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6" name="25 Akış Çizelgesi: Öteki İşlem"/>
          <p:cNvSpPr/>
          <p:nvPr/>
        </p:nvSpPr>
        <p:spPr>
          <a:xfrm>
            <a:off x="3499731" y="5529942"/>
            <a:ext cx="2476517" cy="714380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HİCAZ</a:t>
            </a:r>
          </a:p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YEMEN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7" name="26 Akış Çizelgesi: Öteki İşlem"/>
          <p:cNvSpPr/>
          <p:nvPr/>
        </p:nvSpPr>
        <p:spPr>
          <a:xfrm>
            <a:off x="9715525" y="2143116"/>
            <a:ext cx="95251" cy="500066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Comic Sans MS" pitchFamily="66" charset="0"/>
            </a:endParaRPr>
          </a:p>
        </p:txBody>
      </p:sp>
      <p:sp>
        <p:nvSpPr>
          <p:cNvPr id="28" name="27 Akış Çizelgesi: Öteki İşlem"/>
          <p:cNvSpPr/>
          <p:nvPr/>
        </p:nvSpPr>
        <p:spPr>
          <a:xfrm>
            <a:off x="8982094" y="3714752"/>
            <a:ext cx="2476517" cy="428628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Galiçya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9" name="28 Akış Çizelgesi: Öteki İşlem"/>
          <p:cNvSpPr/>
          <p:nvPr/>
        </p:nvSpPr>
        <p:spPr>
          <a:xfrm>
            <a:off x="8982093" y="4179099"/>
            <a:ext cx="2476517" cy="428628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Makedonya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0" name="29 Akış Çizelgesi: Öteki İşlem"/>
          <p:cNvSpPr/>
          <p:nvPr/>
        </p:nvSpPr>
        <p:spPr>
          <a:xfrm>
            <a:off x="8982095" y="4607727"/>
            <a:ext cx="2476517" cy="428628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Romanya</a:t>
            </a:r>
            <a:endParaRPr lang="tr-TR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1" name="18 Akış Çizelgesi: Öteki İşlem"/>
          <p:cNvSpPr/>
          <p:nvPr/>
        </p:nvSpPr>
        <p:spPr>
          <a:xfrm>
            <a:off x="8191514" y="2709853"/>
            <a:ext cx="3143272" cy="6429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C:MÜTTEFİKLERE YARDIM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Akış Çizelgesi: Öteki İşlem"/>
          <p:cNvSpPr/>
          <p:nvPr/>
        </p:nvSpPr>
        <p:spPr>
          <a:xfrm>
            <a:off x="876300" y="170856"/>
            <a:ext cx="3352799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A:SALDIRI  (Biz Saldırdık)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13 Akış Çizelgesi: Öteki İşlem"/>
          <p:cNvSpPr/>
          <p:nvPr/>
        </p:nvSpPr>
        <p:spPr>
          <a:xfrm>
            <a:off x="1436118" y="692675"/>
            <a:ext cx="2233161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Kafkas Cephesi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0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644" y="325149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Dolu Çerçeve 40"/>
          <p:cNvSpPr/>
          <p:nvPr/>
        </p:nvSpPr>
        <p:spPr>
          <a:xfrm>
            <a:off x="7772400" y="50744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42" name="Dolu Çerçeve 41"/>
          <p:cNvSpPr/>
          <p:nvPr/>
        </p:nvSpPr>
        <p:spPr>
          <a:xfrm>
            <a:off x="10464800" y="50744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Rusya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4098" name="Picture 2" descr="C:\Users\YUSUF KEREM DUMAN\Desktop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409700"/>
            <a:ext cx="10883900" cy="532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Akış Çizelgesi: Öteki İşlem"/>
          <p:cNvSpPr/>
          <p:nvPr/>
        </p:nvSpPr>
        <p:spPr>
          <a:xfrm>
            <a:off x="876300" y="170856"/>
            <a:ext cx="3352799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A:SALDIRI  (Biz Saldırdık)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13 Akış Çizelgesi: Öteki İşlem"/>
          <p:cNvSpPr/>
          <p:nvPr/>
        </p:nvSpPr>
        <p:spPr>
          <a:xfrm>
            <a:off x="1436118" y="692675"/>
            <a:ext cx="2233161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Kafkas Cephesi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0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644" y="325149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Dolu Çerçeve 40"/>
          <p:cNvSpPr/>
          <p:nvPr/>
        </p:nvSpPr>
        <p:spPr>
          <a:xfrm>
            <a:off x="7832725" y="487985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42" name="Dolu Çerçeve 41"/>
          <p:cNvSpPr/>
          <p:nvPr/>
        </p:nvSpPr>
        <p:spPr>
          <a:xfrm>
            <a:off x="10464800" y="50744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Rusya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945032" y="1245402"/>
            <a:ext cx="3082682" cy="32214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*İlk taarruz cephesidir</a:t>
            </a:r>
            <a:endParaRPr lang="tr-TR" sz="16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945032" y="1711274"/>
            <a:ext cx="10833311" cy="62915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*Osmanlı devletinin amacı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Orta Asya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Türkleriyle birleşerek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Turan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idealini gerçekleştirmekti. Almanya ise bu sayede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Kafkas petrollerini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ele geçirme arzusundaydı.</a:t>
            </a: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945031" y="2492829"/>
            <a:ext cx="10833311" cy="113211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*Rusların desteklediği Ermeni çetelerinin Türk köylerine saldırmaları üzerine İttihat ve Terakki Hükümeti Nisan 1915´de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TEHCİR (Zorunlu göç)kararnamesini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yayınladı. Buna göre Doğu Anadolu bölgesinde yaşaya Ermeniler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SURİYE ve FİLİSTİNE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zorunlu göçe tabii tutularak bölgedeki Osmanlı halkının güvenliği sağlandı.</a:t>
            </a: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951171" y="3755572"/>
            <a:ext cx="10833311" cy="64225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*Osmanlı devletinin amacı Orta Asya Türkleriyle birleşerek Turan idealini gerçekleştirmekti. Almanya ise bu sayede Kafkas petrollerini ele geçirme arzusundaydı</a:t>
            </a: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876299" y="5622476"/>
            <a:ext cx="10833311" cy="64225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Çanakkale cephesinin kapanmasıyla bölgeye gelen 16.Kolordu komutanı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Mustafa Kemal Muş ve Bitlisi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Rusların elinden aldı.</a:t>
            </a: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945030" y="4550230"/>
            <a:ext cx="10833311" cy="92528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*Enver Paşa komutasındaki Osmanlı ordusu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Kafkaslardan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büyük bir saldırı başlattı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. Kış şartları ve salgın hastalıklarla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ordu büyük kayıp verdi.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Erzurum, Erzincan, Bitlis, Muş, Van ve Trabzon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Rusların eline geçti.</a:t>
            </a: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876299" y="6326406"/>
            <a:ext cx="7277101" cy="32214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*Rusya'da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Bolşevik İhtilali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başladı. Ruslar savaştan çekildiler.</a:t>
            </a:r>
          </a:p>
        </p:txBody>
      </p:sp>
    </p:spTree>
    <p:extLst>
      <p:ext uri="{BB962C8B-B14F-4D97-AF65-F5344CB8AC3E}">
        <p14:creationId xmlns:p14="http://schemas.microsoft.com/office/powerpoint/2010/main" val="282532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348018" y="929946"/>
            <a:ext cx="10424882" cy="187675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*Kafkas Cephesi tamamen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kapandı.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Rusya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I.Dünya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savaşından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çekildi.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1878 Berlin Antlaşmasıyla Ruslara bırakılan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KARS-ARDAHAN-BATUM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Vilayeti-</a:t>
            </a:r>
            <a:r>
              <a:rPr lang="tr-TR" b="1" dirty="0" err="1">
                <a:solidFill>
                  <a:schemeClr val="bg1"/>
                </a:solidFill>
                <a:latin typeface="Comic Sans MS" pitchFamily="66" charset="0"/>
              </a:rPr>
              <a:t>Selase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) Osmanlıya geri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verildi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876298" y="274558"/>
            <a:ext cx="5314955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endParaRPr lang="tr-TR" sz="2400" b="1" dirty="0" smtClean="0">
              <a:solidFill>
                <a:schemeClr val="tx1"/>
              </a:solidFill>
            </a:endParaRPr>
          </a:p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</a:rPr>
              <a:t>Bresi </a:t>
            </a:r>
            <a:r>
              <a:rPr lang="tr-TR" sz="2400" b="1" dirty="0">
                <a:solidFill>
                  <a:schemeClr val="tx1"/>
                </a:solidFill>
              </a:rPr>
              <a:t>Litowsk Antlaşması  </a:t>
            </a:r>
            <a:r>
              <a:rPr lang="tr-TR" sz="2400" b="1" dirty="0" smtClean="0">
                <a:solidFill>
                  <a:schemeClr val="tx1"/>
                </a:solidFill>
              </a:rPr>
              <a:t>3 </a:t>
            </a:r>
            <a:r>
              <a:rPr lang="tr-TR" sz="2400" b="1" dirty="0">
                <a:solidFill>
                  <a:schemeClr val="tx1"/>
                </a:solidFill>
              </a:rPr>
              <a:t>Mart </a:t>
            </a:r>
            <a:r>
              <a:rPr lang="tr-TR" sz="2400" b="1" dirty="0" smtClean="0">
                <a:solidFill>
                  <a:schemeClr val="tx1"/>
                </a:solidFill>
              </a:rPr>
              <a:t>1918</a:t>
            </a:r>
            <a:r>
              <a:rPr lang="tr-TR" sz="2400" b="1" dirty="0">
                <a:solidFill>
                  <a:schemeClr val="tx1"/>
                </a:solidFill>
              </a:rPr>
              <a:t/>
            </a:r>
            <a:br>
              <a:rPr lang="tr-TR" sz="2400" b="1" dirty="0">
                <a:solidFill>
                  <a:schemeClr val="tx1"/>
                </a:solidFill>
              </a:rPr>
            </a:b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Yukarı Bükülü Ok 8"/>
          <p:cNvSpPr/>
          <p:nvPr/>
        </p:nvSpPr>
        <p:spPr>
          <a:xfrm rot="5400000">
            <a:off x="899613" y="807140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0" name="Yatay Kaydırma 9"/>
          <p:cNvSpPr/>
          <p:nvPr/>
        </p:nvSpPr>
        <p:spPr>
          <a:xfrm>
            <a:off x="4176487" y="4183915"/>
            <a:ext cx="4767943" cy="716691"/>
          </a:xfrm>
          <a:prstGeom prst="horizontalScroll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Yenildiğimiz halde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toprak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kazandık…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1" name="Picture 2" descr="C:\Users\Yusuf Kerem DUMAN\Desktop\33-youre-so-funn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5726">
            <a:off x="2867420" y="3667686"/>
            <a:ext cx="1144426" cy="130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3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16527"/>
            <a:ext cx="3352799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A:SALDIRI  (Biz Saldırdık)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300" y="714240"/>
            <a:ext cx="3924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Kanal (Süveyş Kanalı) Cephesi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49044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Yusuf Kerem DUMAN\Desktop\Osmanlı-Devletinin-1.-Dünya-Savaşında-Savaştığı-Cephe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181100"/>
            <a:ext cx="11315700" cy="56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97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299" y="242033"/>
            <a:ext cx="3352799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A:SALDIRI  (Biz Saldırdık)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299" y="1137437"/>
            <a:ext cx="3924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Kanal (Süveyş Kanalı) Cephesi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49044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876300" y="2009938"/>
            <a:ext cx="10140723" cy="233346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İngilizlerin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Hindistan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sömürgelerine giden yolunu kesmek ve denetim altına almak. 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Mısırı İngiliz işgalinden kurtarmak amacıyla Almanya'nın etkisiyle açıldı. 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Cemal Paşa komutasındaki Osmanlı ordusunun Süveyş kanalına saldırmasıyla savaş başladı. fakat Osmanlı yenildi.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76299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300" y="1078629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Çanakkale Cephesi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21007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459417" y="74712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Fransa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459417" y="1290228"/>
            <a:ext cx="1549400" cy="86877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Anzak Birlikleri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Yusuf Kerem DUMAN\Desktop\Osmanlı-Devletinin-1.-Dünya-Savaşında-Savaştığı-Cephe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4" y="1600200"/>
            <a:ext cx="9833943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7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76299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300" y="836023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Çanakkale Cephesi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21007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459417" y="74712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Fransa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459417" y="1290228"/>
            <a:ext cx="1549400" cy="86877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Anzak Birlikleri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647700" y="3902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876300" y="1926366"/>
            <a:ext cx="9465129" cy="142643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*Boğazları alarak Rusya'ya yardım gönderme.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*Osmanlıyı saf dışı bırakma.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*Savaşı kısa sürede bitirme.</a:t>
            </a:r>
          </a:p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*Balkan devletlerini alınacak bir zaferle etkileyerek kendi yanlarında savaşa </a:t>
            </a:r>
            <a:r>
              <a:rPr lang="tr-TR" sz="1600" b="1" dirty="0">
                <a:solidFill>
                  <a:schemeClr val="bg1"/>
                </a:solidFill>
                <a:latin typeface="Comic Sans MS" pitchFamily="66" charset="0"/>
              </a:rPr>
              <a:t>sokmak.</a:t>
            </a: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876300" y="3466304"/>
            <a:ext cx="9465129" cy="88174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-Savaş Şubat 1915´de İngiliz ve Fransız donanmalarının saldırısı ile başladı. İtilaf devletlerinin donanmaları NUSRET MAYIN </a:t>
            </a:r>
            <a:r>
              <a:rPr lang="tr-TR" b="1" dirty="0" err="1">
                <a:solidFill>
                  <a:schemeClr val="bg1"/>
                </a:solidFill>
                <a:latin typeface="Comic Sans MS" pitchFamily="66" charset="0"/>
              </a:rPr>
              <a:t>gemisi´nin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boğazı mayınlaması, Osmanlı topçusunun yoğun ateşi ile büyük kayıplar verdi.</a:t>
            </a: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876296" y="4506687"/>
            <a:ext cx="9465129" cy="88174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-İngiliz ve Fransız sömürgelerinden getirilen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ANZAK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Birlikleri 1915´de Gelibolu´ya çıkartma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yaptı.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Mustafa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Kemalin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komutasındaki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19.Tüme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n birlikleri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Arıburnu,Anafartalar,Conkbayırı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cephelerinde büyük başarılar kazandılar.</a:t>
            </a: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876298" y="5508174"/>
            <a:ext cx="3641274" cy="3592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-İtilaf devletleri geri çekildi.</a:t>
            </a:r>
          </a:p>
        </p:txBody>
      </p:sp>
      <p:sp>
        <p:nvSpPr>
          <p:cNvPr id="24" name="13 Akış Çizelgesi: Öteki İşlem"/>
          <p:cNvSpPr/>
          <p:nvPr/>
        </p:nvSpPr>
        <p:spPr>
          <a:xfrm>
            <a:off x="876300" y="1354203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Sebepleri: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47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901700" y="210074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300" y="731292"/>
            <a:ext cx="38735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Çanakkale Cephesi Sonuçları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13 Akış Çizelgesi: Öteki İşlem"/>
          <p:cNvSpPr/>
          <p:nvPr/>
        </p:nvSpPr>
        <p:spPr>
          <a:xfrm>
            <a:off x="901700" y="1451564"/>
            <a:ext cx="3149599" cy="431665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-Savaş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2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yıl daha uzadı.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21007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0459417" y="74712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Fransa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459417" y="1290228"/>
            <a:ext cx="1549400" cy="86877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Anzak Birlikleri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13 Akış Çizelgesi: Öteki İşlem"/>
          <p:cNvSpPr/>
          <p:nvPr/>
        </p:nvSpPr>
        <p:spPr>
          <a:xfrm>
            <a:off x="901700" y="2071915"/>
            <a:ext cx="6299199" cy="420914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 Rusya'daki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Bolşevik İhtilali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daha da şiddetlendi.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13 Akış Çizelgesi: Öteki İşlem"/>
          <p:cNvSpPr/>
          <p:nvPr/>
        </p:nvSpPr>
        <p:spPr>
          <a:xfrm>
            <a:off x="901702" y="2677885"/>
            <a:ext cx="9363528" cy="646904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-BULGARİSTAN</a:t>
            </a:r>
            <a:r>
              <a:rPr lang="tr-TR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İttifak devletlerine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katıldı böylece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Almanya-Osmanlı demiryolu </a:t>
            </a: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bağlantısı kuruldu.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7" name="13 Akış Çizelgesi: Öteki İşlem"/>
          <p:cNvSpPr/>
          <p:nvPr/>
        </p:nvSpPr>
        <p:spPr>
          <a:xfrm>
            <a:off x="901702" y="3526973"/>
            <a:ext cx="8597899" cy="391884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rgbClr val="002060"/>
                </a:solidFill>
                <a:latin typeface="Comic Sans MS" pitchFamily="66" charset="0"/>
              </a:rPr>
              <a:t>-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Çanakkale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Zaferi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KUVAİ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MİLLİYE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hareketinin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başlamasına neden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oldu.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13 Akış Çizelgesi: Öteki İşlem"/>
          <p:cNvSpPr/>
          <p:nvPr/>
        </p:nvSpPr>
        <p:spPr>
          <a:xfrm>
            <a:off x="901700" y="4073072"/>
            <a:ext cx="5657849" cy="411842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-Osmanlı devletinin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başarılı olduğu tek cephedir.</a:t>
            </a: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13 Akış Çizelgesi: Öteki İşlem"/>
          <p:cNvSpPr/>
          <p:nvPr/>
        </p:nvSpPr>
        <p:spPr>
          <a:xfrm>
            <a:off x="901702" y="4695372"/>
            <a:ext cx="4483099" cy="399142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-Osmanlı´nın kapanan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ilk cephesidir.</a:t>
            </a: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0" name="Dikdörtgen 19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2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25916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300" y="796129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Irak Cephesi (Basra)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49679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4098" name="Picture 2" descr="C:\Users\Yusuf Kerem DUMAN\Desktop\Osmanlı-Devletinin-1.-Dünya-Savaşında-Savaştığı-Cephe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333500"/>
            <a:ext cx="11010900" cy="531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28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25916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876300" y="796129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Irak Cephesi (Basra)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506315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76299" y="1371603"/>
            <a:ext cx="4566557" cy="3592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-En uzun süre savaşılan cephedir.</a:t>
            </a: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876299" y="1883229"/>
            <a:ext cx="10891157" cy="3592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-İngilizlerin amacı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Basra'yı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ele geçirerek Osmanlı devletinin Hindistan ile bağlantısını kesmek</a:t>
            </a: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876299" y="2405741"/>
            <a:ext cx="7061202" cy="3592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-Çarlık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Rusya'sına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İran üzerinden karadan yardım gönderme.</a:t>
            </a: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876301" y="2917365"/>
            <a:ext cx="3797300" cy="3592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-Basra petrollerini ele geçirme</a:t>
            </a: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876297" y="3428991"/>
            <a:ext cx="10891157" cy="121921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-İngilizler 1915´de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KUTUL AMAREY´e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asker çıkartılar fakat Albay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NURETTİN BEYE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yenildiler.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-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HALİL KURT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Paşa komutasındaki Osmanlı ordusu yaptığı karşı taarruz ile İngiliz ordusunun 3/1 yok etti. İngiliz komutan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TOWSHEN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ile birlikte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18 bin İngiliz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askerini 1916 yılında esir aldı.</a:t>
            </a: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876301" y="4806033"/>
            <a:ext cx="10891157" cy="3592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-İngilizler 1917´de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BAĞDATI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ele geçirmeleriyle üstünlük İngilizlerin eline geçti.</a:t>
            </a:r>
          </a:p>
        </p:txBody>
      </p:sp>
    </p:spTree>
    <p:extLst>
      <p:ext uri="{BB962C8B-B14F-4D97-AF65-F5344CB8AC3E}">
        <p14:creationId xmlns:p14="http://schemas.microsoft.com/office/powerpoint/2010/main" val="295553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25916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12515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459417" y="696143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Araplar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9" name="13 Akış Çizelgesi: Öteki İşlem"/>
          <p:cNvSpPr/>
          <p:nvPr/>
        </p:nvSpPr>
        <p:spPr>
          <a:xfrm>
            <a:off x="876300" y="790339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Suriye-Filistin Cephesi  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5122" name="Picture 2" descr="C:\Users\Yusuf Kerem DUMAN\Desktop\Osmanlı-Devletinin-1.-Dünya-Savaşında-Savaştığı-Cephe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3" y="1460500"/>
            <a:ext cx="10093325" cy="518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17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25916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25148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lu Çerçeve 9"/>
          <p:cNvSpPr/>
          <p:nvPr/>
        </p:nvSpPr>
        <p:spPr>
          <a:xfrm>
            <a:off x="7937500" y="48652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0459417" y="125150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0459417" y="696143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Araplar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876300" y="1993219"/>
            <a:ext cx="10912929" cy="118654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-Osmanlı kuvvetleri bu cephede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kutsal toprakları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İngiliz  işgalinden korumak için savaşmıştır. Ancak Türk ordusu, bir yandan İngiliz ordusuyla savaşırken diğer yandan İngilizlerin bağımsız devlet kurma vaadiyle kışkırttığı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Mekke Emiri Şerif Hüseyin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liderliğindeki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Araplarla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savaşmak zorunda kalmıştır.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876300" y="3837219"/>
            <a:ext cx="10912929" cy="67491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-Müslüman Arapların İngilizlerle işbirliği yaparak Osmanlı ordusunu arkadan vurması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Müslüman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toplumların da artık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"Ümmetçilik"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düşüncesinden uzaklaştığını gösterir.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13 Akış Çizelgesi: Öteki İşlem"/>
          <p:cNvSpPr/>
          <p:nvPr/>
        </p:nvSpPr>
        <p:spPr>
          <a:xfrm>
            <a:off x="876300" y="790339"/>
            <a:ext cx="3797300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Suriye-Filistin Cephesi  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4" name="13 Akış Çizelgesi: Öteki İşlem"/>
          <p:cNvSpPr/>
          <p:nvPr/>
        </p:nvSpPr>
        <p:spPr>
          <a:xfrm rot="18904727">
            <a:off x="4804347" y="1242366"/>
            <a:ext cx="1102983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Mekke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5" name="13 Akış Çizelgesi: Öteki İşlem"/>
          <p:cNvSpPr/>
          <p:nvPr/>
        </p:nvSpPr>
        <p:spPr>
          <a:xfrm rot="18952852">
            <a:off x="5884140" y="1232239"/>
            <a:ext cx="1126672" cy="423197"/>
          </a:xfrm>
          <a:prstGeom prst="flowChartAlternateProcess">
            <a:avLst/>
          </a:prstGeom>
          <a:solidFill>
            <a:srgbClr val="00B05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Medine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12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4" name="7 Akış Çizelgesi: Öteki İşlem"/>
          <p:cNvSpPr/>
          <p:nvPr/>
        </p:nvSpPr>
        <p:spPr>
          <a:xfrm>
            <a:off x="876300" y="225916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5" name="13 Akış Çizelgesi: Öteki İşlem"/>
          <p:cNvSpPr/>
          <p:nvPr/>
        </p:nvSpPr>
        <p:spPr>
          <a:xfrm>
            <a:off x="956129" y="739527"/>
            <a:ext cx="3717471" cy="423197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Yemen-Hicaz Cephesi  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6" name="Dolu Çerçeve 5"/>
          <p:cNvSpPr/>
          <p:nvPr/>
        </p:nvSpPr>
        <p:spPr>
          <a:xfrm>
            <a:off x="7594600" y="385754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pic>
        <p:nvPicPr>
          <p:cNvPr id="7" name="Picture 2" descr="C:\Users\Yusuf Kerem DUMAN\Desktop\swords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756" y="360275"/>
            <a:ext cx="972517" cy="8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olu Çerçeve 7"/>
          <p:cNvSpPr/>
          <p:nvPr/>
        </p:nvSpPr>
        <p:spPr>
          <a:xfrm>
            <a:off x="10357905" y="436137"/>
            <a:ext cx="15494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pic>
        <p:nvPicPr>
          <p:cNvPr id="6146" name="Picture 2" descr="C:\Users\Yusuf Kerem DUMAN\Desktop\Osmanlı-Devletinin-1.-Dünya-Savaşında-Savaştığı-Cephe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72564"/>
            <a:ext cx="8470900" cy="414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5 Başlık"/>
          <p:cNvSpPr txBox="1">
            <a:spLocks/>
          </p:cNvSpPr>
          <p:nvPr/>
        </p:nvSpPr>
        <p:spPr>
          <a:xfrm>
            <a:off x="876300" y="5410200"/>
            <a:ext cx="11145305" cy="123834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İngilizler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Gazze,Kudüs,Şam,Halepí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ele geçirdi,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*Mustafa Kemal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Yıldırım Orduları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komutanıdır.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*Mustafa Kemal bu cephedeyken Osmanlı devleti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Mondros ateşkesini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imzalayarak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I.Dünya savaşından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çekildi.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FF0000"/>
                </a:solidFill>
                <a:latin typeface="Comic Sans MS" pitchFamily="66" charset="0"/>
              </a:rPr>
            </a:b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01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Akış Çizelgesi: Öteki İşlem"/>
          <p:cNvSpPr/>
          <p:nvPr/>
        </p:nvSpPr>
        <p:spPr>
          <a:xfrm>
            <a:off x="876300" y="216527"/>
            <a:ext cx="3797300" cy="420442"/>
          </a:xfrm>
          <a:prstGeom prst="flowChartAlternateProcess">
            <a:avLst/>
          </a:prstGeom>
          <a:solidFill>
            <a:srgbClr val="FF00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B:SAVUNMA  (Onlar Saldırdı)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8" name="13 Akış Çizelgesi: Öteki İşlem"/>
          <p:cNvSpPr/>
          <p:nvPr/>
        </p:nvSpPr>
        <p:spPr>
          <a:xfrm>
            <a:off x="927100" y="4445000"/>
            <a:ext cx="11005457" cy="1905000"/>
          </a:xfrm>
          <a:prstGeom prst="flowChartAlternateProcess">
            <a:avLst/>
          </a:prstGeom>
          <a:solidFill>
            <a:srgbClr val="FFFF0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1.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Galiçya Cephesi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Bulgaristan'a yardım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edilmiştir. Rusya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ile savaşılmıştır.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2.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Makedonya Cephesi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Bulgaristan'a yardım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edilmiştir. Sırpları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desteklemek için gelen Fransa'ya karşı savaşılmıştır.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3.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Romanya Cephesi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3O00+LWGUSJ"/>
              </a:rPr>
              <a:t>: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T6BA6O00+NHWXVC"/>
              </a:rPr>
              <a:t>Romanya'nın savaşa girmesi üzerine Dobruca, Bükreş ve Tuna'da savaşılmıştır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6146" name="Picture 2" descr="C:\Users\YUSUF KEREM DUMAN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43" y="890968"/>
            <a:ext cx="8044657" cy="326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4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>
            <p:extLst>
              <p:ext uri="{D42A27DB-BD31-4B8C-83A1-F6EECF244321}">
                <p14:modId xmlns:p14="http://schemas.microsoft.com/office/powerpoint/2010/main" val="2595528741"/>
              </p:ext>
            </p:extLst>
          </p:nvPr>
        </p:nvGraphicFramePr>
        <p:xfrm>
          <a:off x="380959" y="1000108"/>
          <a:ext cx="11332069" cy="2389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3778880562"/>
              </p:ext>
            </p:extLst>
          </p:nvPr>
        </p:nvGraphicFramePr>
        <p:xfrm>
          <a:off x="380960" y="3429000"/>
          <a:ext cx="1135384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5 Başlık"/>
          <p:cNvSpPr txBox="1">
            <a:spLocks/>
          </p:cNvSpPr>
          <p:nvPr/>
        </p:nvSpPr>
        <p:spPr>
          <a:xfrm>
            <a:off x="2235203" y="178744"/>
            <a:ext cx="7251700" cy="646474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Gizli Antlaşmalar       (bizim haberimiz yok)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pic>
        <p:nvPicPr>
          <p:cNvPr id="7" name="Picture 2" descr="C:\Users\Yusuf Kerem DUMAN\Desktop\33-youre-so-funny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5726">
            <a:off x="5282763" y="128190"/>
            <a:ext cx="806615" cy="74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3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1" y="825095"/>
            <a:ext cx="6819900" cy="37233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*ABD I.Dünya Savaşı´nın başlarında tarafsızlığını ilan etti.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1425624"/>
            <a:ext cx="9378043" cy="3705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*Ancak savaş boyunca İngiltere'ye ve Fransa'ya silah satarak oldukça zenginleşti.</a:t>
            </a:r>
          </a:p>
          <a:p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876301" y="1980796"/>
            <a:ext cx="10744199" cy="65354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*Alman denizaltıları 1916´dan itibaren Amerikan ticaret gemilerine saldırmaya başladı. ABD bu olay üzerine Almanya'ya ültimatom verdi (uyarı).</a:t>
            </a:r>
          </a:p>
          <a:p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876300" y="2765572"/>
            <a:ext cx="10744200" cy="68984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*ABD başkanı Wilson kendi adını taşıyan ilkeleri yayınladı. İngiltere ve Fransa'ya bu ilkeleri kabul etmesini şart koydu.</a:t>
            </a:r>
          </a:p>
          <a:p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873578" y="3600548"/>
            <a:ext cx="5048251" cy="3400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*ABD 1917´de Almanya'ya savaş ilan etti.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876300" y="209412"/>
            <a:ext cx="5491843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ABD´nin I.Dünya Savaşına girmesi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uvarlatılmış Dikdörtgen 7"/>
          <p:cNvSpPr/>
          <p:nvPr/>
        </p:nvSpPr>
        <p:spPr>
          <a:xfrm>
            <a:off x="133355" y="1240461"/>
            <a:ext cx="1758951" cy="1808209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5 Başlık"/>
          <p:cNvSpPr txBox="1">
            <a:spLocks/>
          </p:cNvSpPr>
          <p:nvPr/>
        </p:nvSpPr>
        <p:spPr>
          <a:xfrm>
            <a:off x="2011866" y="921388"/>
            <a:ext cx="6591300" cy="244635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 algn="ctr"/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Yenenler _______Yenilenlerden </a:t>
            </a:r>
          </a:p>
          <a:p>
            <a:pPr lvl="0" algn="ctr"/>
            <a:endParaRPr lang="tr-TR" sz="2400" b="1" dirty="0">
              <a:solidFill>
                <a:srgbClr val="FFFF00"/>
              </a:solidFill>
              <a:latin typeface="Comic Sans MS" pitchFamily="66" charset="0"/>
            </a:endParaRPr>
          </a:p>
          <a:p>
            <a:pPr lvl="0" algn="ctr"/>
            <a:endParaRPr lang="tr-TR" sz="24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lvl="0" algn="ctr"/>
            <a:endParaRPr lang="tr-TR" sz="2400" b="1" dirty="0">
              <a:solidFill>
                <a:srgbClr val="FFFF00"/>
              </a:solidFill>
              <a:latin typeface="Comic Sans MS" pitchFamily="66" charset="0"/>
            </a:endParaRPr>
          </a:p>
          <a:p>
            <a:pPr lvl="0" algn="ctr"/>
            <a:r>
              <a:rPr lang="tr-TR" sz="2400" b="1" dirty="0" smtClean="0">
                <a:solidFill>
                  <a:srgbClr val="FFFF00"/>
                </a:solidFill>
                <a:latin typeface="Comic Sans MS" pitchFamily="66" charset="0"/>
              </a:rPr>
              <a:t>   </a:t>
            </a:r>
          </a:p>
          <a:p>
            <a:pPr lvl="0" algn="ctr"/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Toprak ve Savaş </a:t>
            </a: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</a:rPr>
              <a:t>T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azminatı almayacak.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algn="ctr"/>
            <a:r>
              <a:rPr lang="tr-TR" sz="2400" b="1" dirty="0" smtClean="0">
                <a:solidFill>
                  <a:srgbClr val="FFFF00"/>
                </a:solidFill>
                <a:latin typeface="Comic Sans MS" pitchFamily="66" charset="0"/>
              </a:rPr>
              <a:t>  </a:t>
            </a:r>
            <a:endParaRPr lang="tr-T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 rot="18761898">
            <a:off x="2202683" y="1877750"/>
            <a:ext cx="1246684" cy="406639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İngiltere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 rot="18761898">
            <a:off x="2842266" y="1941246"/>
            <a:ext cx="1246684" cy="406639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Fransa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 rot="18761898">
            <a:off x="3496827" y="1941246"/>
            <a:ext cx="1246684" cy="406639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İtalya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 rot="18761898">
            <a:off x="5331701" y="2036913"/>
            <a:ext cx="1246684" cy="406639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Almanya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 rot="18761898">
            <a:off x="6087530" y="1941244"/>
            <a:ext cx="1246684" cy="406639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Osmanlı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8" name="Dolu Çerçeve 17"/>
          <p:cNvSpPr/>
          <p:nvPr/>
        </p:nvSpPr>
        <p:spPr>
          <a:xfrm rot="18761898">
            <a:off x="6862169" y="1804046"/>
            <a:ext cx="1426635" cy="681033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Avusturya</a:t>
            </a:r>
          </a:p>
          <a:p>
            <a:pPr algn="ctr"/>
            <a:r>
              <a:rPr lang="tr-TR" b="1" dirty="0" smtClean="0">
                <a:solidFill>
                  <a:prstClr val="white"/>
                </a:solidFill>
              </a:rPr>
              <a:t>Macaristan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371994" y="4719639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Köşeli Çift Ayraç 10"/>
          <p:cNvSpPr/>
          <p:nvPr/>
        </p:nvSpPr>
        <p:spPr>
          <a:xfrm>
            <a:off x="1649990" y="4432873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Köşeli Çift Ayraç 21"/>
          <p:cNvSpPr/>
          <p:nvPr/>
        </p:nvSpPr>
        <p:spPr>
          <a:xfrm>
            <a:off x="2011570" y="4431073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3" name="Dolu Çerçeve 22"/>
          <p:cNvSpPr/>
          <p:nvPr/>
        </p:nvSpPr>
        <p:spPr>
          <a:xfrm>
            <a:off x="2521233" y="4588365"/>
            <a:ext cx="9152508" cy="68103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Yenilmek üzere olan İttifak devletlerinin savaştan daha erken ayrılmalarına yol açtı.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2713259" y="296497"/>
            <a:ext cx="4384228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/>
              <a:t>WİLSON İLKELERİ 8 OCAK 1918</a:t>
            </a:r>
            <a:endParaRPr lang="tr-TR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7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uvarlatılmış Dikdörtgen 7"/>
          <p:cNvSpPr/>
          <p:nvPr/>
        </p:nvSpPr>
        <p:spPr>
          <a:xfrm>
            <a:off x="354138" y="892453"/>
            <a:ext cx="1758951" cy="1178271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5 Başlık"/>
          <p:cNvSpPr txBox="1">
            <a:spLocks/>
          </p:cNvSpPr>
          <p:nvPr/>
        </p:nvSpPr>
        <p:spPr>
          <a:xfrm>
            <a:off x="2477869" y="892453"/>
            <a:ext cx="8848271" cy="1178270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4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-Her ulus çoğunlukta olduğu topraklarda kendi geleceklerini kendileri belirleyerek bağımsız devletlerini kurmalıdırlar.</a:t>
            </a:r>
          </a:p>
          <a:p>
            <a:pPr lvl="0"/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                   (Selfdeterminasyon)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370779" y="2563112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Köşeli Çift Ayraç 10"/>
          <p:cNvSpPr/>
          <p:nvPr/>
        </p:nvSpPr>
        <p:spPr>
          <a:xfrm>
            <a:off x="1743145" y="2248119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Köşeli Çift Ayraç 21"/>
          <p:cNvSpPr/>
          <p:nvPr/>
        </p:nvSpPr>
        <p:spPr>
          <a:xfrm>
            <a:off x="2017558" y="225270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3" name="Dolu Çerçeve 22"/>
          <p:cNvSpPr/>
          <p:nvPr/>
        </p:nvSpPr>
        <p:spPr>
          <a:xfrm>
            <a:off x="2460344" y="2276348"/>
            <a:ext cx="9152508" cy="96779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Sömürgeciliğe doğrudan karşı olan bu maddeyi </a:t>
            </a:r>
            <a:r>
              <a:rPr lang="tr-TR" sz="2000" b="1" dirty="0" smtClean="0">
                <a:solidFill>
                  <a:srgbClr val="FF0000"/>
                </a:solidFill>
              </a:rPr>
              <a:t>İngiltere ve Fransa </a:t>
            </a:r>
            <a:r>
              <a:rPr lang="tr-TR" sz="2000" b="1" dirty="0" smtClean="0">
                <a:solidFill>
                  <a:srgbClr val="00B0F0"/>
                </a:solidFill>
              </a:rPr>
              <a:t>Mandacılık</a:t>
            </a:r>
            <a:r>
              <a:rPr lang="tr-TR" sz="2000" b="1" dirty="0" smtClean="0">
                <a:solidFill>
                  <a:prstClr val="white"/>
                </a:solidFill>
              </a:rPr>
              <a:t> fikri adı altında yozlaştırmışlardır. Şekil değiştirerek sömürgeciliğe devam ettiler.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285317" y="3457537"/>
            <a:ext cx="1758951" cy="1178271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5 Başlık"/>
          <p:cNvSpPr txBox="1">
            <a:spLocks/>
          </p:cNvSpPr>
          <p:nvPr/>
        </p:nvSpPr>
        <p:spPr>
          <a:xfrm>
            <a:off x="2477869" y="3622942"/>
            <a:ext cx="9134983" cy="847458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4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-Devletler arasındaki anlaşmazlıkları çözümleyecek uluslararası bir örgüt kurulacak.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285317" y="5011739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5" name="Köşeli Çift Ayraç 24"/>
          <p:cNvSpPr/>
          <p:nvPr/>
        </p:nvSpPr>
        <p:spPr>
          <a:xfrm>
            <a:off x="1727172" y="4724973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6" name="Köşeli Çift Ayraç 25"/>
          <p:cNvSpPr/>
          <p:nvPr/>
        </p:nvSpPr>
        <p:spPr>
          <a:xfrm>
            <a:off x="1969488" y="4724973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7" name="Dolu Çerçeve 26"/>
          <p:cNvSpPr/>
          <p:nvPr/>
        </p:nvSpPr>
        <p:spPr>
          <a:xfrm>
            <a:off x="2460344" y="4635816"/>
            <a:ext cx="9152508" cy="96779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Bu örgüt </a:t>
            </a:r>
            <a:r>
              <a:rPr lang="tr-TR" sz="2000" b="1" dirty="0" smtClean="0">
                <a:solidFill>
                  <a:srgbClr val="FF0000"/>
                </a:solidFill>
              </a:rPr>
              <a:t>Cemiyeti Akvam </a:t>
            </a:r>
            <a:r>
              <a:rPr lang="tr-TR" sz="2000" b="1" dirty="0" smtClean="0">
                <a:solidFill>
                  <a:prstClr val="white"/>
                </a:solidFill>
              </a:rPr>
              <a:t>adı altında kuruldu.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60344" y="6025634"/>
            <a:ext cx="19668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Cemiyeti Akvam 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28" name="Köşeli Çift Ayraç 27"/>
          <p:cNvSpPr/>
          <p:nvPr/>
        </p:nvSpPr>
        <p:spPr>
          <a:xfrm>
            <a:off x="4002940" y="5718261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4437767" y="6039614"/>
            <a:ext cx="2089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</a:rPr>
              <a:t>Milletler Cemiyeti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30" name="Dikdörtgen 29"/>
          <p:cNvSpPr/>
          <p:nvPr/>
        </p:nvSpPr>
        <p:spPr>
          <a:xfrm>
            <a:off x="6889188" y="6029593"/>
            <a:ext cx="39884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</a:rPr>
              <a:t>Günümüzdeki </a:t>
            </a:r>
            <a:r>
              <a:rPr lang="tr-TR" sz="2000" b="1" dirty="0" smtClean="0">
                <a:solidFill>
                  <a:srgbClr val="FF0000"/>
                </a:solidFill>
              </a:rPr>
              <a:t>Birleşmiş Milletlerdir</a:t>
            </a:r>
            <a:r>
              <a:rPr lang="tr-TR" sz="2000" b="1" dirty="0" smtClean="0">
                <a:solidFill>
                  <a:schemeClr val="bg1"/>
                </a:solidFill>
              </a:rPr>
              <a:t>.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31" name="Köşeli Çift Ayraç 30"/>
          <p:cNvSpPr/>
          <p:nvPr/>
        </p:nvSpPr>
        <p:spPr>
          <a:xfrm>
            <a:off x="6295643" y="5743661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2" name="Dolu Çerçeve 31"/>
          <p:cNvSpPr/>
          <p:nvPr/>
        </p:nvSpPr>
        <p:spPr>
          <a:xfrm>
            <a:off x="3290202" y="277308"/>
            <a:ext cx="4384228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/>
              <a:t>WİLSON İLKELERİ 8 OCAK 1918</a:t>
            </a:r>
            <a:endParaRPr lang="tr-TR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6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uvarlatılmış Dikdörtgen 7"/>
          <p:cNvSpPr/>
          <p:nvPr/>
        </p:nvSpPr>
        <p:spPr>
          <a:xfrm>
            <a:off x="579951" y="881372"/>
            <a:ext cx="1516635" cy="707758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5 Başlık"/>
          <p:cNvSpPr txBox="1">
            <a:spLocks/>
          </p:cNvSpPr>
          <p:nvPr/>
        </p:nvSpPr>
        <p:spPr>
          <a:xfrm>
            <a:off x="2481693" y="976235"/>
            <a:ext cx="6341265" cy="589134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-Devletler arası gizli antlaşmalar yapılmayacak.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2" name="Yuvarlatılmış Dikdörtgen 31"/>
          <p:cNvSpPr/>
          <p:nvPr/>
        </p:nvSpPr>
        <p:spPr>
          <a:xfrm>
            <a:off x="566355" y="1703523"/>
            <a:ext cx="1516635" cy="707758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5 Başlık"/>
          <p:cNvSpPr txBox="1">
            <a:spLocks/>
          </p:cNvSpPr>
          <p:nvPr/>
        </p:nvSpPr>
        <p:spPr>
          <a:xfrm>
            <a:off x="2443592" y="1762184"/>
            <a:ext cx="6417466" cy="589134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-Devletler arası silahlanma yapılmayacak.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4" name="Yuvarlatılmış Dikdörtgen 33"/>
          <p:cNvSpPr/>
          <p:nvPr/>
        </p:nvSpPr>
        <p:spPr>
          <a:xfrm>
            <a:off x="549400" y="2565404"/>
            <a:ext cx="1516635" cy="707758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5 Başlık"/>
          <p:cNvSpPr txBox="1">
            <a:spLocks/>
          </p:cNvSpPr>
          <p:nvPr/>
        </p:nvSpPr>
        <p:spPr>
          <a:xfrm>
            <a:off x="2481693" y="2565404"/>
            <a:ext cx="7048837" cy="589134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-Alses-Loren Almanya tarafından Fransa'ya verilecek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6" name="5 Başlık"/>
          <p:cNvSpPr txBox="1">
            <a:spLocks/>
          </p:cNvSpPr>
          <p:nvPr/>
        </p:nvSpPr>
        <p:spPr>
          <a:xfrm>
            <a:off x="344443" y="3741824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7" name="Köşeli Çift Ayraç 36"/>
          <p:cNvSpPr/>
          <p:nvPr/>
        </p:nvSpPr>
        <p:spPr>
          <a:xfrm>
            <a:off x="1716644" y="3455060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8" name="Köşeli Çift Ayraç 37"/>
          <p:cNvSpPr/>
          <p:nvPr/>
        </p:nvSpPr>
        <p:spPr>
          <a:xfrm>
            <a:off x="1958960" y="3455060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9" name="Dolu Çerçeve 38"/>
          <p:cNvSpPr/>
          <p:nvPr/>
        </p:nvSpPr>
        <p:spPr>
          <a:xfrm>
            <a:off x="2443592" y="3455060"/>
            <a:ext cx="6805549" cy="96779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Hani Yenenler Yenilenlerden toprak alamayacaktı.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3290202" y="277308"/>
            <a:ext cx="4384228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/>
              <a:t>WİLSON İLKELERİ 8 OCAK 1918</a:t>
            </a:r>
            <a:endParaRPr lang="tr-TR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4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Başlık"/>
          <p:cNvSpPr txBox="1">
            <a:spLocks/>
          </p:cNvSpPr>
          <p:nvPr/>
        </p:nvSpPr>
        <p:spPr>
          <a:xfrm>
            <a:off x="2681243" y="271604"/>
            <a:ext cx="5524500" cy="541196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latin typeface="Comic Sans MS" pitchFamily="66" charset="0"/>
              </a:rPr>
              <a:t>Osmanlı Devleti İle İlgili Hükümler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364686" y="1375045"/>
            <a:ext cx="1758951" cy="1178271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5 Başlık"/>
          <p:cNvSpPr txBox="1">
            <a:spLocks/>
          </p:cNvSpPr>
          <p:nvPr/>
        </p:nvSpPr>
        <p:spPr>
          <a:xfrm>
            <a:off x="2447233" y="1298844"/>
            <a:ext cx="9068492" cy="1178271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-Osmanlı ülkesinde yaşayan Türklere çoğunlukta oldukları bölgelerde egemenlik hakkı verilecek.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364686" y="3886187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Köşeli Çift Ayraç 10"/>
          <p:cNvSpPr/>
          <p:nvPr/>
        </p:nvSpPr>
        <p:spPr>
          <a:xfrm>
            <a:off x="1506035" y="3594666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Köşeli Çift Ayraç 21"/>
          <p:cNvSpPr/>
          <p:nvPr/>
        </p:nvSpPr>
        <p:spPr>
          <a:xfrm>
            <a:off x="1748351" y="3594666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3" name="Dolu Çerçeve 22"/>
          <p:cNvSpPr/>
          <p:nvPr/>
        </p:nvSpPr>
        <p:spPr>
          <a:xfrm>
            <a:off x="2232984" y="2941016"/>
            <a:ext cx="9675749" cy="2299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*Osmanlı devletinin savaştan çekilmesinin hızlandırmıştır.</a:t>
            </a:r>
          </a:p>
          <a:p>
            <a:r>
              <a:rPr lang="tr-TR" sz="2000" b="1" dirty="0" smtClean="0">
                <a:solidFill>
                  <a:prstClr val="white"/>
                </a:solidFill>
              </a:rPr>
              <a:t>*Anadolu'da yapılan işgallere İstanbul hükümetinin tepkisiz kalmasına neden oldu.</a:t>
            </a:r>
          </a:p>
          <a:p>
            <a:r>
              <a:rPr lang="tr-TR" sz="2000" b="1" dirty="0" smtClean="0">
                <a:solidFill>
                  <a:prstClr val="white"/>
                </a:solidFill>
              </a:rPr>
              <a:t>*Kurtuluş savaşında Türk halkının  ilk zamanlarda yeterli ilgiyi göstermesini önlemiştir</a:t>
            </a:r>
            <a:endParaRPr lang="tr-TR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Başlık"/>
          <p:cNvSpPr txBox="1">
            <a:spLocks/>
          </p:cNvSpPr>
          <p:nvPr/>
        </p:nvSpPr>
        <p:spPr>
          <a:xfrm>
            <a:off x="3354343" y="271604"/>
            <a:ext cx="5524500" cy="566596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latin typeface="Comic Sans MS" pitchFamily="66" charset="0"/>
              </a:rPr>
              <a:t>Osmanlı Devleti İle İlgili Hükümler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329068" y="1375045"/>
            <a:ext cx="1758951" cy="1178271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5 Başlık"/>
          <p:cNvSpPr txBox="1">
            <a:spLocks/>
          </p:cNvSpPr>
          <p:nvPr/>
        </p:nvSpPr>
        <p:spPr>
          <a:xfrm>
            <a:off x="2499464" y="1375047"/>
            <a:ext cx="9150795" cy="1178270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-Osmanlı ülkesinde yaşayan azınlıklara çoğunlukta oldukları bölgelerde egemenlik hakkı verilmelidir.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329068" y="3151587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Köşeli Çift Ayraç 10"/>
          <p:cNvSpPr/>
          <p:nvPr/>
        </p:nvSpPr>
        <p:spPr>
          <a:xfrm>
            <a:off x="1687014" y="2878012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Köşeli Çift Ayraç 21"/>
          <p:cNvSpPr/>
          <p:nvPr/>
        </p:nvSpPr>
        <p:spPr>
          <a:xfrm>
            <a:off x="1929330" y="2864823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3" name="Dolu Çerçeve 22"/>
          <p:cNvSpPr/>
          <p:nvPr/>
        </p:nvSpPr>
        <p:spPr>
          <a:xfrm>
            <a:off x="2413962" y="2941021"/>
            <a:ext cx="8727116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*Doğu Anadolu Bölgesinde bir </a:t>
            </a:r>
            <a:r>
              <a:rPr lang="tr-TR" sz="2000" b="1" dirty="0" smtClean="0">
                <a:solidFill>
                  <a:srgbClr val="FF0000"/>
                </a:solidFill>
              </a:rPr>
              <a:t>ERMENİ Devleti </a:t>
            </a:r>
            <a:r>
              <a:rPr lang="tr-TR" sz="2000" b="1" dirty="0" smtClean="0">
                <a:solidFill>
                  <a:prstClr val="white"/>
                </a:solidFill>
              </a:rPr>
              <a:t>kurma fikri.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292670" y="4150534"/>
            <a:ext cx="1758951" cy="1178271"/>
          </a:xfrm>
          <a:prstGeom prst="roundRect">
            <a:avLst>
              <a:gd name="adj" fmla="val 1000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5 Başlık"/>
          <p:cNvSpPr txBox="1">
            <a:spLocks/>
          </p:cNvSpPr>
          <p:nvPr/>
        </p:nvSpPr>
        <p:spPr>
          <a:xfrm>
            <a:off x="2499464" y="4434124"/>
            <a:ext cx="5158413" cy="611093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-Boğazlar bütün devletlere açılmalıdır.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329068" y="5886046"/>
            <a:ext cx="1281672" cy="418487"/>
          </a:xfrm>
          <a:prstGeom prst="rect">
            <a:avLst/>
          </a:prstGeom>
          <a:solidFill>
            <a:srgbClr val="92D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Yorum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Köşeli Çift Ayraç 13"/>
          <p:cNvSpPr/>
          <p:nvPr/>
        </p:nvSpPr>
        <p:spPr>
          <a:xfrm>
            <a:off x="1687014" y="5599283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5" name="Köşeli Çift Ayraç 14"/>
          <p:cNvSpPr/>
          <p:nvPr/>
        </p:nvSpPr>
        <p:spPr>
          <a:xfrm>
            <a:off x="1929330" y="5599282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2399562" y="5684219"/>
            <a:ext cx="8755915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*Osmanlının Boğazlar üzerindeki egemenlik haklarını zedelemektedir.</a:t>
            </a:r>
            <a:endParaRPr lang="tr-TR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3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Başlık"/>
          <p:cNvSpPr txBox="1">
            <a:spLocks/>
          </p:cNvSpPr>
          <p:nvPr/>
        </p:nvSpPr>
        <p:spPr>
          <a:xfrm>
            <a:off x="1409701" y="809876"/>
            <a:ext cx="4368799" cy="601638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İttifak Devletleri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6085115" y="809876"/>
            <a:ext cx="4125685" cy="6350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Ateşkes Antlaşmaları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409706" y="1550914"/>
            <a:ext cx="2269667" cy="46294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Bulgaristan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6085115" y="1556161"/>
            <a:ext cx="3581399" cy="45769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Selanik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6085115" y="2426222"/>
            <a:ext cx="3581399" cy="63266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Willa Gusti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6106544" y="3346104"/>
            <a:ext cx="3538539" cy="43123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Mondros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6127975" y="3945367"/>
            <a:ext cx="3538539" cy="47423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Rethondes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1409707" y="2371793"/>
            <a:ext cx="2269666" cy="68709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Avusturya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Macaristan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409702" y="3346104"/>
            <a:ext cx="2269670" cy="431239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Osmanlı Devleti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1409707" y="3945367"/>
            <a:ext cx="2269666" cy="39803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Almanya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876300" y="209412"/>
            <a:ext cx="6090557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I.Dünya Savaşı Sonunda Yapılan Antlaşmalar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0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Başlık"/>
          <p:cNvSpPr txBox="1">
            <a:spLocks/>
          </p:cNvSpPr>
          <p:nvPr/>
        </p:nvSpPr>
        <p:spPr>
          <a:xfrm>
            <a:off x="1057305" y="1001486"/>
            <a:ext cx="2358300" cy="696685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İttifak Devletleri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5756302" y="1001486"/>
            <a:ext cx="5201624" cy="696685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    Barış </a:t>
            </a:r>
          </a:p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Antlaşmaları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41436" y="4733950"/>
            <a:ext cx="2390038" cy="520896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Bulgaristan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3883055" y="4715036"/>
            <a:ext cx="1523833" cy="52089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Nöyyi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3892585" y="3609464"/>
            <a:ext cx="1505809" cy="73393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Sen Jermen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3892585" y="2273980"/>
            <a:ext cx="1514303" cy="4865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Versay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3883054" y="5528568"/>
            <a:ext cx="1523833" cy="44137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Sevr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1025560" y="3616768"/>
            <a:ext cx="2390038" cy="7266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Avusturya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Macaristan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057305" y="5528568"/>
            <a:ext cx="2390042" cy="455686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Osmanlı Devleti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1025556" y="2257734"/>
            <a:ext cx="2390038" cy="483745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Almanya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756304" y="4733950"/>
            <a:ext cx="6275272" cy="660946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Batı Trakya Bulgaristan'dan alındı Yunanistan'a verildi.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5756302" y="3571050"/>
            <a:ext cx="5810855" cy="1050939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Avusturya-Macaristan parçalanmış. Toprakları üzerinde Macaristan-</a:t>
            </a:r>
            <a:r>
              <a:rPr lang="tr-TR" sz="2000" b="1" dirty="0" err="1" smtClean="0">
                <a:solidFill>
                  <a:schemeClr val="bg1"/>
                </a:solidFill>
                <a:latin typeface="Comic Sans MS" pitchFamily="66" charset="0"/>
              </a:rPr>
              <a:t>Çekostovakya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-Yugoslavya devletleri kuruldu.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5756303" y="1963335"/>
            <a:ext cx="6065584" cy="13208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Alses-Loren Fransa'ya verildi.Almanyaya ağır askeri, ekonomik sınırlandırmalar getirildi. Almanlar bu duruma tepki gösterdi ve bu tepki II.Dünya Savaşına giden yolu açmıştır.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5756304" y="5601971"/>
            <a:ext cx="6275272" cy="73594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Türk halkının Kurtuluş Savaşını başlatmasıyla uygulanamadı.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24" name="Dolu Çerçeve 23"/>
          <p:cNvSpPr/>
          <p:nvPr/>
        </p:nvSpPr>
        <p:spPr>
          <a:xfrm>
            <a:off x="876300" y="209412"/>
            <a:ext cx="6090557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I.Dünya Savaşı Sonunda Yapılan Antlaşmalar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35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lu Çerçeve 3"/>
          <p:cNvSpPr/>
          <p:nvPr/>
        </p:nvSpPr>
        <p:spPr>
          <a:xfrm>
            <a:off x="850447" y="922361"/>
            <a:ext cx="19558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Almanya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7" name="13 Akış Çizelgesi: Öteki İşlem"/>
          <p:cNvSpPr/>
          <p:nvPr/>
        </p:nvSpPr>
        <p:spPr>
          <a:xfrm>
            <a:off x="3044825" y="713183"/>
            <a:ext cx="5862863" cy="1084340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*Bütün sömürgelerini kaybetti.</a:t>
            </a:r>
          </a:p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*Avrupa'daki topraklarının bir kısmı elinden alındı.</a:t>
            </a:r>
          </a:p>
          <a:p>
            <a:r>
              <a:rPr lang="tr-TR" b="1" dirty="0">
                <a:solidFill>
                  <a:prstClr val="black"/>
                </a:solidFill>
                <a:latin typeface="Comic Sans MS" pitchFamily="66" charset="0"/>
              </a:rPr>
              <a:t>*</a:t>
            </a:r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Ağır ekonomik, askeri kısıtlamalar getirildi.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850447" y="2086948"/>
            <a:ext cx="52451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Avusturya-Macaristan İmparatorluğu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9" name="13 Akış Çizelgesi: Öteki İşlem"/>
          <p:cNvSpPr/>
          <p:nvPr/>
        </p:nvSpPr>
        <p:spPr>
          <a:xfrm>
            <a:off x="6225722" y="1863005"/>
            <a:ext cx="5794828" cy="969093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*Topraklarında Avusturya,Macaristan,Çekostovakya,Yugoslavya devletleri kuruldu.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Dolu Çerçeve 9"/>
          <p:cNvSpPr/>
          <p:nvPr/>
        </p:nvSpPr>
        <p:spPr>
          <a:xfrm>
            <a:off x="850447" y="2933293"/>
            <a:ext cx="40259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Osmanlı İmparatorluğu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1" name="13 Akış Çizelgesi: Öteki İşlem"/>
          <p:cNvSpPr/>
          <p:nvPr/>
        </p:nvSpPr>
        <p:spPr>
          <a:xfrm>
            <a:off x="5050519" y="2969964"/>
            <a:ext cx="5138058" cy="447865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*Müslüman Araplarda Osmanlıdan ayrıldılar.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2" name="13 Akış Çizelgesi: Öteki İşlem"/>
          <p:cNvSpPr/>
          <p:nvPr/>
        </p:nvSpPr>
        <p:spPr>
          <a:xfrm>
            <a:off x="3044825" y="3722047"/>
            <a:ext cx="5503636" cy="428801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*Çarlık Rejimi yıkılarak komünist rejim kuruldu.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860879" y="3670835"/>
            <a:ext cx="19558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Rusya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860879" y="4480188"/>
            <a:ext cx="1955800" cy="4911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İngiltere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5" name="13 Akış Çizelgesi: Öteki İşlem"/>
          <p:cNvSpPr/>
          <p:nvPr/>
        </p:nvSpPr>
        <p:spPr>
          <a:xfrm>
            <a:off x="3044825" y="4522208"/>
            <a:ext cx="7616371" cy="449167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*En büyük rakibi Almanya'yı yenerek tüm sömürgelerine el koydu.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848180" y="5227414"/>
            <a:ext cx="1955800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prstClr val="white"/>
                </a:solidFill>
              </a:rPr>
              <a:t>İtalya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13 Akış Çizelgesi: Öteki İşlem"/>
          <p:cNvSpPr/>
          <p:nvPr/>
        </p:nvSpPr>
        <p:spPr>
          <a:xfrm>
            <a:off x="3064328" y="5227414"/>
            <a:ext cx="7577363" cy="449167"/>
          </a:xfrm>
          <a:prstGeom prst="flowChartAlternateProcess">
            <a:avLst/>
          </a:prstGeom>
          <a:solidFill>
            <a:schemeClr val="tx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b="1" dirty="0" smtClean="0">
                <a:solidFill>
                  <a:prstClr val="black"/>
                </a:solidFill>
                <a:latin typeface="Comic Sans MS" pitchFamily="66" charset="0"/>
              </a:rPr>
              <a:t>*Savaşta vaat edilenler yerine getirilmedi kısacası küstürüldü.</a:t>
            </a:r>
            <a:endParaRPr lang="tr-TR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876300" y="209412"/>
            <a:ext cx="3754665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I.Dünya </a:t>
            </a:r>
            <a:r>
              <a:rPr lang="tr-TR" sz="2400" b="1" dirty="0" smtClean="0">
                <a:solidFill>
                  <a:schemeClr val="tx1"/>
                </a:solidFill>
              </a:rPr>
              <a:t>Savaşının Sonuçları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lu Çerçeve 3"/>
          <p:cNvSpPr/>
          <p:nvPr/>
        </p:nvSpPr>
        <p:spPr>
          <a:xfrm>
            <a:off x="876300" y="795736"/>
            <a:ext cx="97808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Almanya,Macaristan,Osmanlı,Bulgaristanda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Cumhuriyet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yönetimleri kuruldu.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7" name="Dolu Çerçeve 6"/>
          <p:cNvSpPr/>
          <p:nvPr/>
        </p:nvSpPr>
        <p:spPr>
          <a:xfrm>
            <a:off x="876300" y="1390260"/>
            <a:ext cx="9780814" cy="120303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*Avrupa haritasına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Yugoslavya,Çekostovakya,Litvanya,Estonya,Litvanya,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Ukrayna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gibi devletler katıldı.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876300" y="2673606"/>
            <a:ext cx="97808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Avusturya_Macaristan,Osmanlı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gibi imparatorluklar parçalandı.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876300" y="3290524"/>
            <a:ext cx="97808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*İlk defa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Denizaltı,Tank,Kimyasal ve Biyolojik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silahlar kullanıldı.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0" name="Dolu Çerçeve 9"/>
          <p:cNvSpPr/>
          <p:nvPr/>
        </p:nvSpPr>
        <p:spPr>
          <a:xfrm>
            <a:off x="876300" y="3930169"/>
            <a:ext cx="97808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*Cephe gerisinde milyonlarca insan ölünce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Sivil Savunma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Birlikleri kuruldu.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876300" y="4626491"/>
            <a:ext cx="97808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*Sömürgecilik şekil değişti ve yeni ismi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Manda ve Himaye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oldu.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876300" y="5267442"/>
            <a:ext cx="97808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*İtalya'da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Faşistler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.Almanyada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Naziler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iktidara geldi.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876300" y="190224"/>
            <a:ext cx="3754665" cy="434671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I.Dünya </a:t>
            </a:r>
            <a:r>
              <a:rPr lang="tr-TR" sz="2400" b="1" dirty="0" smtClean="0">
                <a:solidFill>
                  <a:schemeClr val="tx1"/>
                </a:solidFill>
              </a:rPr>
              <a:t>Savaşının Sonuçları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-216324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16829" y="2342812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</a:t>
            </a: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3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608240" y="4225923"/>
            <a:ext cx="9440760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MONDROS ATEŞKES ANTLAŞMASI</a:t>
            </a:r>
            <a:endParaRPr kumimoji="1" lang="tr-TR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62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064076" y="814209"/>
            <a:ext cx="10363201" cy="175482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-İttihat ve Terakki Partisinin önde gelenleri: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Sadrazam (başbakan):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Talat Paşa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Başkomutan Vekili: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Enver Paşa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Harbiye Nazırı (bakanı):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Cemal Paşa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	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ülkeyi terk ettiler.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-Bunun üzerine 14 Ekim 1918´de kurulan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Ahmet İzzet Paşa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Hükümeti itilaf devletlerinden ateşkes istedi.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1064076" y="3270360"/>
            <a:ext cx="10604049" cy="727492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Bulgaristan'ın savaştan çekilmesi üzerine Almanya ile Osmanlı devletinin karayolu bağlantısının kesilmesi.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1064076" y="4152000"/>
            <a:ext cx="9212940" cy="419098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-Almanya'nın desteği olmadan Osmanlının savaşı sürdürecek gücünün olmaması.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064076" y="4701090"/>
            <a:ext cx="4120243" cy="436977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-Wilson ilkelerine duyulan güven. 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064076" y="5290477"/>
            <a:ext cx="9421586" cy="436977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Limni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Adası­nın,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Mondros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Limanında,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Agamemnon Zırhlısında imzalanmıştır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Mondros.  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064076" y="5836311"/>
            <a:ext cx="10738757" cy="444746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-İtilaf Devletleri adına: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İngiliz Amiral CALTHORPEN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,Osmanlı adına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RAUF ORBAY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imzaladı.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876301" y="190224"/>
            <a:ext cx="6504214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MONDROS ATEŞKES ANTLAŞMASI 30 Ekim 1918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1064076" y="2691321"/>
            <a:ext cx="5130805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Mondros'un İmzalanma Nedenleri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014445" y="976037"/>
            <a:ext cx="10825843" cy="35100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-İtilaf devletleri güvenlikleri tehlikeye düştüğü anda istediği yeri işgal edecektir.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Dolu Çerçeve 6"/>
          <p:cNvSpPr/>
          <p:nvPr/>
        </p:nvSpPr>
        <p:spPr>
          <a:xfrm>
            <a:off x="876300" y="185110"/>
            <a:ext cx="1333500" cy="49164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7.Madde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3" name="Yukarı Bükülü Ok 2"/>
          <p:cNvSpPr/>
          <p:nvPr/>
        </p:nvSpPr>
        <p:spPr>
          <a:xfrm rot="5400000">
            <a:off x="438542" y="1893796"/>
            <a:ext cx="1542785" cy="45720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447800" y="1351003"/>
            <a:ext cx="242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8" name="2 Dikdörtgen"/>
          <p:cNvSpPr/>
          <p:nvPr/>
        </p:nvSpPr>
        <p:spPr>
          <a:xfrm>
            <a:off x="2445569" y="229898"/>
            <a:ext cx="6430001" cy="393700"/>
          </a:xfrm>
          <a:prstGeom prst="rect">
            <a:avLst/>
          </a:prstGeom>
          <a:solidFill>
            <a:srgbClr val="7030A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Bu maddeyle İşgal güçleri Anadolu'yu </a:t>
            </a:r>
            <a:r>
              <a:rPr lang="tr-TR" sz="2000" b="1" dirty="0" smtClean="0">
                <a:solidFill>
                  <a:srgbClr val="FF0000"/>
                </a:solidFill>
                <a:latin typeface="+mj-lt"/>
              </a:rPr>
              <a:t>Yedi=7</a:t>
            </a:r>
            <a:r>
              <a:rPr lang="tr-TR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</a:rPr>
              <a:t>bitirdiler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906236" y="4194679"/>
            <a:ext cx="1511300" cy="49164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24.Madde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039586" y="4802278"/>
            <a:ext cx="10533289" cy="6964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Doğu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Anadolu’da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6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ilde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tr-TR" b="1" i="1" dirty="0" smtClean="0">
                <a:solidFill>
                  <a:srgbClr val="FF0000"/>
                </a:solidFill>
                <a:latin typeface="Comic Sans MS" pitchFamily="66" charset="0"/>
              </a:rPr>
              <a:t>Vilayet-i Sitte) </a:t>
            </a:r>
            <a:r>
              <a:rPr lang="tr-TR" b="1" i="1" dirty="0">
                <a:solidFill>
                  <a:schemeClr val="bg1"/>
                </a:solidFill>
                <a:latin typeface="Comic Sans MS" pitchFamily="66" charset="0"/>
              </a:rPr>
              <a:t>Erzurum, Van, </a:t>
            </a:r>
            <a:r>
              <a:rPr lang="tr-TR" b="1" i="1" dirty="0">
                <a:solidFill>
                  <a:srgbClr val="FF0000"/>
                </a:solidFill>
                <a:latin typeface="Comic Sans MS" pitchFamily="66" charset="0"/>
              </a:rPr>
              <a:t>Elazığ</a:t>
            </a:r>
            <a:r>
              <a:rPr lang="tr-TR" b="1" i="1" dirty="0">
                <a:solidFill>
                  <a:schemeClr val="bg1"/>
                </a:solidFill>
                <a:latin typeface="Comic Sans MS" pitchFamily="66" charset="0"/>
              </a:rPr>
              <a:t>, Sivas, Bitlis, </a:t>
            </a:r>
            <a:r>
              <a:rPr lang="tr-TR" b="1" i="1" dirty="0" smtClean="0">
                <a:solidFill>
                  <a:schemeClr val="bg1"/>
                </a:solidFill>
                <a:latin typeface="Comic Sans MS" pitchFamily="66" charset="0"/>
              </a:rPr>
              <a:t>Diyarbakır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bir karı­şıklık çıktığında itilaf devletleri bu illerin herhangi birini işgal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edebilecektir.</a:t>
            </a:r>
            <a:r>
              <a:rPr lang="tr-TR" b="1" dirty="0">
                <a:solidFill>
                  <a:schemeClr val="bg1"/>
                </a:solidFill>
              </a:rPr>
              <a:t/>
            </a:r>
            <a:br>
              <a:rPr lang="tr-TR" b="1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Yukarı Bükülü Ok 10"/>
          <p:cNvSpPr/>
          <p:nvPr/>
        </p:nvSpPr>
        <p:spPr>
          <a:xfrm rot="5400000">
            <a:off x="937323" y="5613917"/>
            <a:ext cx="607319" cy="45720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3 Dikdörtgen"/>
          <p:cNvSpPr/>
          <p:nvPr/>
        </p:nvSpPr>
        <p:spPr>
          <a:xfrm>
            <a:off x="2463027" y="4194470"/>
            <a:ext cx="4384093" cy="446780"/>
          </a:xfrm>
          <a:prstGeom prst="rect">
            <a:avLst/>
          </a:prstGeom>
          <a:solidFill>
            <a:srgbClr val="7030A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rgbClr val="002060"/>
                </a:solidFill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+mj-lt"/>
              </a:rPr>
              <a:t>2+4</a:t>
            </a:r>
            <a:r>
              <a:rPr lang="tr-TR" sz="2000" dirty="0" smtClean="0">
                <a:solidFill>
                  <a:schemeClr val="tx1"/>
                </a:solidFill>
                <a:latin typeface="+mj-lt"/>
              </a:rPr>
              <a:t> : </a:t>
            </a:r>
            <a:r>
              <a:rPr lang="tr-TR" sz="2000" b="1" dirty="0" smtClean="0">
                <a:solidFill>
                  <a:schemeClr val="tx1"/>
                </a:solidFill>
                <a:latin typeface="+mj-lt"/>
              </a:rPr>
              <a:t>6 Doğu ili</a:t>
            </a:r>
            <a:endParaRPr lang="tr-TR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58586" y="4381524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1568987" y="1549541"/>
            <a:ext cx="10363187" cy="2262137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Ülkenin tamamını işgale açmıştır.</a:t>
            </a:r>
          </a:p>
          <a:p>
            <a:r>
              <a:rPr lang="tr-TR" sz="2000" b="1" dirty="0">
                <a:solidFill>
                  <a:schemeClr val="bg1"/>
                </a:solidFill>
              </a:rPr>
              <a:t>Osmanlı Devleti´nin fiilen yıkıldığını kanıtlar.</a:t>
            </a:r>
          </a:p>
          <a:p>
            <a:r>
              <a:rPr lang="tr-TR" sz="2000" b="1" dirty="0">
                <a:solidFill>
                  <a:schemeClr val="bg1"/>
                </a:solidFill>
              </a:rPr>
              <a:t>Gizli Antlaşmaları uygulama amaçlıdır.</a:t>
            </a:r>
          </a:p>
          <a:p>
            <a:r>
              <a:rPr lang="tr-TR" sz="2000" b="1" dirty="0">
                <a:solidFill>
                  <a:schemeClr val="bg1"/>
                </a:solidFill>
              </a:rPr>
              <a:t>Kurtuluş Savaşının gerekçesidir.</a:t>
            </a:r>
          </a:p>
          <a:p>
            <a:r>
              <a:rPr lang="tr-TR" sz="2000" b="1" dirty="0">
                <a:solidFill>
                  <a:schemeClr val="bg1"/>
                </a:solidFill>
              </a:rPr>
              <a:t>Bu madde itilaf devletlerinin Anadolu’da yaptık­ları işgallerin hukuki dayanağı olmuştur</a:t>
            </a:r>
            <a:br>
              <a:rPr lang="tr-TR" sz="2000" b="1" dirty="0">
                <a:solidFill>
                  <a:schemeClr val="bg1"/>
                </a:solidFill>
              </a:rPr>
            </a:br>
            <a:r>
              <a:rPr lang="tr-TR" sz="2000" b="1" dirty="0">
                <a:solidFill>
                  <a:schemeClr val="bg1"/>
                </a:solidFill>
              </a:rPr>
              <a:t>İtilaf Devletleri bu maddeyi ateşkese koya­rak Wilson ilkele­rine ters düşmekten kurtulmuşlar­dır.</a:t>
            </a:r>
            <a:br>
              <a:rPr lang="tr-TR" sz="2000" b="1" dirty="0">
                <a:solidFill>
                  <a:schemeClr val="bg1"/>
                </a:solidFill>
              </a:rPr>
            </a:br>
            <a:r>
              <a:rPr lang="tr-TR" sz="2000" b="1" dirty="0">
                <a:solidFill>
                  <a:schemeClr val="bg1"/>
                </a:solidFill>
              </a:rPr>
              <a:t>Osmanlı ülkesini işgale açık hala getirip ülke bütünlüğünü bozmuştur.</a:t>
            </a:r>
            <a:br>
              <a:rPr lang="tr-TR" sz="2000" b="1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524012" y="5668346"/>
            <a:ext cx="10363187" cy="764074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Savaş sırasında Rusya'ya vadeliden bu topraklar Sovyet Rusya'nın savaştan çekilmesiyle bu </a:t>
            </a:r>
            <a:r>
              <a:rPr lang="tr-TR" sz="2000" b="1" dirty="0" smtClean="0">
                <a:solidFill>
                  <a:schemeClr val="bg1"/>
                </a:solidFill>
              </a:rPr>
              <a:t>yerlerde bir </a:t>
            </a:r>
            <a:r>
              <a:rPr lang="tr-TR" sz="2000" b="1" dirty="0">
                <a:solidFill>
                  <a:srgbClr val="FF0000"/>
                </a:solidFill>
              </a:rPr>
              <a:t>Ermeni Devleti </a:t>
            </a:r>
            <a:r>
              <a:rPr lang="tr-TR" sz="2000" b="1" dirty="0">
                <a:solidFill>
                  <a:schemeClr val="bg1"/>
                </a:solidFill>
              </a:rPr>
              <a:t>kurulmak istendi.</a:t>
            </a:r>
            <a:endParaRPr lang="tr-T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7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87185" y="468684"/>
            <a:ext cx="11125200" cy="7251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3-Çanakkale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ve İstanbul boğazları İtilaf devletlerine açık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olacak.</a:t>
            </a:r>
          </a:p>
          <a:p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3-İstanbul hükümetini baskı altında tutma ve Anadolu ile bağlantısını kesme amaçlı.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87185" y="2373695"/>
            <a:ext cx="11125200" cy="50922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5-Osmanlının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demir yolu ve tersanelerinden itilaf devletleri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yararlanacak.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887185" y="1308116"/>
            <a:ext cx="11125200" cy="86360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4-Toros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tünelleri, Telsiz, Telgraf ve kabloların denetimi itilaf devletlerine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bırakılacak</a:t>
            </a:r>
            <a:r>
              <a:rPr lang="tr-TR" b="1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</a:p>
          <a:p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4-İşgallerin önceden duyularak Anadolu halkı tarafından tedbir alınmasına engel olma.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887185" y="3111517"/>
            <a:ext cx="11125200" cy="81280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6-Osmanlı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devleti itilaf devletlerinin esirlerini bırakacak ama itilaf devletleri Osmanlı esirlerini bırakmayacaklar.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887185" y="4140209"/>
            <a:ext cx="11125200" cy="5715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7-Anadolu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dışında savaşan Osmanlı askerleri en yakın İtilaf devletlerine teslim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olacak.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887185" y="4864109"/>
            <a:ext cx="11125200" cy="5715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8-İtilaf Devletleri kömür, akaryakıt gibi ihtiyaçlarını Osmanlı ülkesinden karşılayacak.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22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lu Çerçeve 3"/>
          <p:cNvSpPr/>
          <p:nvPr/>
        </p:nvSpPr>
        <p:spPr>
          <a:xfrm>
            <a:off x="177801" y="976175"/>
            <a:ext cx="2425699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</a:rPr>
              <a:t>İNGİLTERE</a:t>
            </a:r>
            <a:endParaRPr lang="tr-TR" sz="3200" b="1" dirty="0">
              <a:solidFill>
                <a:prstClr val="white"/>
              </a:solidFill>
            </a:endParaRPr>
          </a:p>
        </p:txBody>
      </p:sp>
      <p:sp>
        <p:nvSpPr>
          <p:cNvPr id="7" name="Dolu Çerçeve 6"/>
          <p:cNvSpPr/>
          <p:nvPr/>
        </p:nvSpPr>
        <p:spPr>
          <a:xfrm>
            <a:off x="177801" y="1981210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Musul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499159" y="2037834"/>
            <a:ext cx="2904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İlk İşgal Edilen Osmanlı Şehri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77801" y="2754900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Batum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0" name="Dolu Çerçeve 9"/>
          <p:cNvSpPr/>
          <p:nvPr/>
        </p:nvSpPr>
        <p:spPr>
          <a:xfrm>
            <a:off x="177801" y="3399852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Samsun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177801" y="4041351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Kars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177801" y="4782417"/>
            <a:ext cx="1212851" cy="1117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prstClr val="white"/>
                </a:solidFill>
              </a:rPr>
              <a:t>Urfa</a:t>
            </a:r>
          </a:p>
          <a:p>
            <a:r>
              <a:rPr lang="tr-TR" b="1" dirty="0" smtClean="0">
                <a:solidFill>
                  <a:prstClr val="white"/>
                </a:solidFill>
              </a:rPr>
              <a:t>Antep</a:t>
            </a:r>
          </a:p>
          <a:p>
            <a:r>
              <a:rPr lang="tr-TR" b="1" dirty="0" smtClean="0">
                <a:solidFill>
                  <a:prstClr val="white"/>
                </a:solidFill>
              </a:rPr>
              <a:t>Maraş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4403161" y="976174"/>
            <a:ext cx="2277043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</a:rPr>
              <a:t>FRANSA</a:t>
            </a:r>
            <a:endParaRPr lang="tr-TR" sz="3200" b="1" dirty="0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896101" y="976175"/>
            <a:ext cx="2209800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</a:rPr>
              <a:t>İTALYA</a:t>
            </a:r>
            <a:endParaRPr lang="tr-TR" sz="3200" b="1" dirty="0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9334501" y="976175"/>
            <a:ext cx="2425699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YUNANİSTAN</a:t>
            </a:r>
            <a:endParaRPr lang="tr-TR" sz="4000" b="1" dirty="0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4749801" y="2973544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Hatay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4749801" y="3613013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Adana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4749801" y="4719625"/>
            <a:ext cx="1212851" cy="1117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prstClr val="white"/>
                </a:solidFill>
              </a:rPr>
              <a:t>Urfa</a:t>
            </a:r>
          </a:p>
          <a:p>
            <a:r>
              <a:rPr lang="tr-TR" b="1" dirty="0" smtClean="0">
                <a:solidFill>
                  <a:prstClr val="white"/>
                </a:solidFill>
              </a:rPr>
              <a:t>Antep</a:t>
            </a:r>
          </a:p>
          <a:p>
            <a:r>
              <a:rPr lang="tr-TR" b="1" dirty="0" smtClean="0">
                <a:solidFill>
                  <a:prstClr val="white"/>
                </a:solidFill>
              </a:rPr>
              <a:t>Maraş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19" name="Köşeli Çift Ayraç 18"/>
          <p:cNvSpPr/>
          <p:nvPr/>
        </p:nvSpPr>
        <p:spPr>
          <a:xfrm>
            <a:off x="1390649" y="484521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0" name="Köşeli Çift Ayraç 19"/>
          <p:cNvSpPr/>
          <p:nvPr/>
        </p:nvSpPr>
        <p:spPr>
          <a:xfrm>
            <a:off x="1566989" y="484521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2051621" y="4993893"/>
            <a:ext cx="2351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Gizli antlaşmalarla daha sonra Fransa'ya verildi.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22" name="Köşeli Çift Ayraç 21"/>
          <p:cNvSpPr/>
          <p:nvPr/>
        </p:nvSpPr>
        <p:spPr>
          <a:xfrm>
            <a:off x="4045527" y="4908010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3" name="Köşeli Çift Ayraç 22"/>
          <p:cNvSpPr/>
          <p:nvPr/>
        </p:nvSpPr>
        <p:spPr>
          <a:xfrm>
            <a:off x="4265168" y="4900834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4" name="Dolu Çerçeve 23"/>
          <p:cNvSpPr/>
          <p:nvPr/>
        </p:nvSpPr>
        <p:spPr>
          <a:xfrm>
            <a:off x="7394576" y="2912785"/>
            <a:ext cx="1470024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Antalya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25" name="Dolu Çerçeve 24"/>
          <p:cNvSpPr/>
          <p:nvPr/>
        </p:nvSpPr>
        <p:spPr>
          <a:xfrm>
            <a:off x="7394576" y="3528591"/>
            <a:ext cx="1470024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Marmaris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26" name="Dolu Çerçeve 25"/>
          <p:cNvSpPr/>
          <p:nvPr/>
        </p:nvSpPr>
        <p:spPr>
          <a:xfrm>
            <a:off x="7394576" y="4080177"/>
            <a:ext cx="1470024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Bodrum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27" name="Dolu Çerçeve 26"/>
          <p:cNvSpPr/>
          <p:nvPr/>
        </p:nvSpPr>
        <p:spPr>
          <a:xfrm>
            <a:off x="7394576" y="4632059"/>
            <a:ext cx="1470024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Kuşadası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28" name="Dolu Çerçeve 27"/>
          <p:cNvSpPr/>
          <p:nvPr/>
        </p:nvSpPr>
        <p:spPr>
          <a:xfrm>
            <a:off x="7394576" y="5190859"/>
            <a:ext cx="1470024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Fethiye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29" name="Dolu Çerçeve 28"/>
          <p:cNvSpPr/>
          <p:nvPr/>
        </p:nvSpPr>
        <p:spPr>
          <a:xfrm>
            <a:off x="7394576" y="5704074"/>
            <a:ext cx="1470024" cy="426317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Konya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30" name="Dolu Çerçeve 29"/>
          <p:cNvSpPr/>
          <p:nvPr/>
        </p:nvSpPr>
        <p:spPr>
          <a:xfrm>
            <a:off x="9940925" y="2912784"/>
            <a:ext cx="1212851" cy="42631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b="1" dirty="0" smtClean="0">
                <a:solidFill>
                  <a:prstClr val="white"/>
                </a:solidFill>
              </a:rPr>
              <a:t> İzmir</a:t>
            </a:r>
            <a:endParaRPr lang="tr-TR" b="1" dirty="0">
              <a:solidFill>
                <a:prstClr val="white"/>
              </a:solidFill>
            </a:endParaRPr>
          </a:p>
        </p:txBody>
      </p:sp>
      <p:sp>
        <p:nvSpPr>
          <p:cNvPr id="31" name="Köşeli Çift Ayraç 30"/>
          <p:cNvSpPr/>
          <p:nvPr/>
        </p:nvSpPr>
        <p:spPr>
          <a:xfrm rot="5400000">
            <a:off x="5224325" y="157510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2" name="Köşeli Çift Ayraç 31"/>
          <p:cNvSpPr/>
          <p:nvPr/>
        </p:nvSpPr>
        <p:spPr>
          <a:xfrm rot="5400000">
            <a:off x="5224325" y="1845611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3" name="Köşeli Çift Ayraç 32"/>
          <p:cNvSpPr/>
          <p:nvPr/>
        </p:nvSpPr>
        <p:spPr>
          <a:xfrm rot="5400000">
            <a:off x="5224325" y="206488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4" name="Köşeli Çift Ayraç 33"/>
          <p:cNvSpPr/>
          <p:nvPr/>
        </p:nvSpPr>
        <p:spPr>
          <a:xfrm rot="5400000">
            <a:off x="7758685" y="157510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5" name="Köşeli Çift Ayraç 34"/>
          <p:cNvSpPr/>
          <p:nvPr/>
        </p:nvSpPr>
        <p:spPr>
          <a:xfrm rot="5400000">
            <a:off x="7758685" y="1817434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6" name="Köşeli Çift Ayraç 35"/>
          <p:cNvSpPr/>
          <p:nvPr/>
        </p:nvSpPr>
        <p:spPr>
          <a:xfrm rot="5400000">
            <a:off x="7758685" y="2044008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7" name="Köşeli Çift Ayraç 36"/>
          <p:cNvSpPr/>
          <p:nvPr/>
        </p:nvSpPr>
        <p:spPr>
          <a:xfrm rot="5400000">
            <a:off x="10194619" y="1580249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8" name="Köşeli Çift Ayraç 37"/>
          <p:cNvSpPr/>
          <p:nvPr/>
        </p:nvSpPr>
        <p:spPr>
          <a:xfrm rot="5400000">
            <a:off x="10194619" y="1817434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9" name="Köşeli Çift Ayraç 38"/>
          <p:cNvSpPr/>
          <p:nvPr/>
        </p:nvSpPr>
        <p:spPr>
          <a:xfrm rot="5400000">
            <a:off x="10194620" y="2044015"/>
            <a:ext cx="484632" cy="99201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0" name="Dolu Çerçeve 39"/>
          <p:cNvSpPr/>
          <p:nvPr/>
        </p:nvSpPr>
        <p:spPr>
          <a:xfrm>
            <a:off x="3727650" y="190223"/>
            <a:ext cx="3777342" cy="56089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Mondros'un Uygulanması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9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lu Çerçeve 3"/>
          <p:cNvSpPr/>
          <p:nvPr/>
        </p:nvSpPr>
        <p:spPr>
          <a:xfrm>
            <a:off x="177801" y="976175"/>
            <a:ext cx="2425699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</a:rPr>
              <a:t>İNGİLTERE</a:t>
            </a:r>
            <a:endParaRPr lang="tr-TR" sz="3200" b="1" dirty="0">
              <a:solidFill>
                <a:prstClr val="white"/>
              </a:solidFill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177801" y="2068373"/>
            <a:ext cx="2425699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</a:rPr>
              <a:t>FRANSA</a:t>
            </a:r>
            <a:endParaRPr lang="tr-TR" sz="3200" b="1" dirty="0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177801" y="3185965"/>
            <a:ext cx="2425699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</a:rPr>
              <a:t> </a:t>
            </a:r>
            <a:r>
              <a:rPr lang="tr-TR" sz="3200" b="1" dirty="0" smtClean="0">
                <a:solidFill>
                  <a:prstClr val="white"/>
                </a:solidFill>
              </a:rPr>
              <a:t>İTALYA</a:t>
            </a:r>
            <a:endParaRPr lang="tr-TR" sz="3200" b="1" dirty="0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177801" y="4313108"/>
            <a:ext cx="2425699" cy="852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YUNANİSTAN</a:t>
            </a:r>
            <a:endParaRPr lang="tr-TR" sz="4000" b="1" dirty="0">
              <a:solidFill>
                <a:prstClr val="white"/>
              </a:solidFill>
            </a:endParaRPr>
          </a:p>
        </p:txBody>
      </p:sp>
      <p:sp>
        <p:nvSpPr>
          <p:cNvPr id="22" name="Köşeli Çift Ayraç 21"/>
          <p:cNvSpPr/>
          <p:nvPr/>
        </p:nvSpPr>
        <p:spPr>
          <a:xfrm>
            <a:off x="2626596" y="1057857"/>
            <a:ext cx="1313873" cy="408938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0" name="Köşeli Çift Ayraç 39"/>
          <p:cNvSpPr/>
          <p:nvPr/>
        </p:nvSpPr>
        <p:spPr>
          <a:xfrm>
            <a:off x="3109196" y="1076356"/>
            <a:ext cx="1313873" cy="408938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2" name="5 Başlık"/>
          <p:cNvSpPr txBox="1">
            <a:spLocks/>
          </p:cNvSpPr>
          <p:nvPr/>
        </p:nvSpPr>
        <p:spPr>
          <a:xfrm>
            <a:off x="4423061" y="1280211"/>
            <a:ext cx="7565739" cy="2758399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-İngiliz,Fransız,İtalyan 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ve Yunan </a:t>
            </a: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</a:rPr>
              <a:t>savaş gemileri (Ortak 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Kuvvet) 155 </a:t>
            </a: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</a:rPr>
              <a:t>parçalık donanmaları ile Osmanlı Devletinin başkenti olan 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İstanbul'u </a:t>
            </a: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</a:rPr>
              <a:t>işgal 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ettiler.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-Bu </a:t>
            </a: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</a:rPr>
              <a:t>işgal 2 Ekim 1923 tarihine kadar 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sürdü. Bu </a:t>
            </a:r>
            <a:r>
              <a:rPr lang="tr-TR" sz="2400" b="1" dirty="0">
                <a:solidFill>
                  <a:schemeClr val="bg1"/>
                </a:solidFill>
                <a:latin typeface="Comic Sans MS" pitchFamily="66" charset="0"/>
              </a:rPr>
              <a:t>yüzden Kurtuluş Savaşı sürecinde 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En Uzun İşgal Altında Kalan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Şehir:İstanbuldur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43" name="5 Başlık"/>
          <p:cNvSpPr txBox="1">
            <a:spLocks/>
          </p:cNvSpPr>
          <p:nvPr/>
        </p:nvSpPr>
        <p:spPr>
          <a:xfrm>
            <a:off x="4391313" y="4313107"/>
            <a:ext cx="7565739" cy="852635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 -İşgallere karşı ilk direniş: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HATAY (Dörtyol´da)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yapıldı.</a:t>
            </a:r>
            <a:endParaRPr lang="tr-T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3766133" y="240568"/>
            <a:ext cx="4528782" cy="56089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İstanbullun İşgali 13 Kasım 1918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42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184155" y="778993"/>
            <a:ext cx="3790951" cy="2777017"/>
          </a:xfrm>
          <a:prstGeom prst="rect">
            <a:avLst/>
          </a:prstGeom>
          <a:solidFill>
            <a:srgbClr val="FF0000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Amacı</a:t>
            </a:r>
          </a:p>
          <a:p>
            <a:pPr indent="80963" algn="ctr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I.Dünya savaşı sonunda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yenilen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devletlerin durumlarını belirlemek ve bu devletlerle yapılacak barış antlaşmalarının esaslarını belirlemek.</a:t>
            </a:r>
            <a:endParaRPr lang="tr-TR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4146549" y="778993"/>
            <a:ext cx="3854451" cy="2777017"/>
          </a:xfrm>
          <a:prstGeom prst="rect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-Konferansa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32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devlet katıldı.</a:t>
            </a: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İngiltere,Fransa,Japonya,</a:t>
            </a: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Yunanistan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konferansta baskın ülkeler oldu. Konferansta etkili olması beklenen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ABD ve İTALYA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ise istediklerini elde edemediler. </a:t>
            </a:r>
            <a:endParaRPr lang="tr-TR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140703" y="778982"/>
            <a:ext cx="3873500" cy="2675418"/>
          </a:xfrm>
          <a:prstGeom prst="rect">
            <a:avLst/>
          </a:prstGeom>
          <a:solidFill>
            <a:srgbClr val="FFFF00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-Konferansta:</a:t>
            </a: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*Wilson ilkeleriyle</a:t>
            </a: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Cemiyet-İ Akvam´ın kurulmasına.</a:t>
            </a:r>
          </a:p>
          <a:p>
            <a:pPr indent="80963" eaLnBrk="0" hangingPunct="0">
              <a:defRPr/>
            </a:pPr>
            <a:endParaRPr lang="tr-TR" sz="2000" b="1" dirty="0" smtClean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*Boğazların yönetiminin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Uluslar Arası Bir Komisyona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bırakılmasına karar verildi.                        </a:t>
            </a:r>
            <a:endParaRPr lang="tr-TR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184155" y="3733801"/>
            <a:ext cx="3790951" cy="2819400"/>
          </a:xfrm>
          <a:prstGeom prst="rect">
            <a:avLst/>
          </a:prstGeom>
          <a:solidFill>
            <a:srgbClr val="00B050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-Osmanlının topraklarının paylaşılmasında sorun çıktı.</a:t>
            </a:r>
          </a:p>
          <a:p>
            <a:pPr indent="80963" eaLnBrk="0" hangingPunct="0">
              <a:defRPr/>
            </a:pPr>
            <a:endParaRPr lang="tr-TR" sz="2000" b="1" dirty="0" smtClean="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-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İngiltere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Batı Akdeniz'de Güçlü bir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İtalya'nın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sömürge yolları üzerinde tehdit olduğunu düşünüyordu.</a:t>
            </a:r>
          </a:p>
          <a:p>
            <a:pPr indent="80963" eaLnBrk="0" hangingPunct="0">
              <a:defRPr/>
            </a:pPr>
            <a:r>
              <a:rPr lang="tr-TR" sz="2000" b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Bu durum  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4168781" y="3733801"/>
            <a:ext cx="3790951" cy="2819400"/>
          </a:xfrm>
          <a:prstGeom prst="rect">
            <a:avLst/>
          </a:prstGeom>
          <a:solidFill>
            <a:schemeClr val="bg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-İngiltere bu nedenle İzmir'in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İtalya'ya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 değil de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Yunanistan'a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 verilmesini sağladı.</a:t>
            </a:r>
          </a:p>
          <a:p>
            <a:pPr indent="80963" eaLnBrk="0" hangingPunct="0">
              <a:defRPr/>
            </a:pPr>
            <a:endParaRPr lang="tr-TR" sz="2000" b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-İtilaf devletleri arasındaki ilk görüş ayrılığıdır.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8140706" y="3733801"/>
            <a:ext cx="3790951" cy="2819400"/>
          </a:xfrm>
          <a:prstGeom prst="rect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Wilson ilkelerinin sömürgecilik yapılmayacak maddesine karşı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Manda ve Himaye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fikri ilk kez burada ortaya atıldı.  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Sağa Bükülü Ok 1"/>
          <p:cNvSpPr/>
          <p:nvPr/>
        </p:nvSpPr>
        <p:spPr>
          <a:xfrm rot="16200000">
            <a:off x="3609340" y="5720587"/>
            <a:ext cx="731520" cy="1216152"/>
          </a:xfrm>
          <a:prstGeom prst="curv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2742875" y="163887"/>
            <a:ext cx="5562926" cy="56089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PARİS BARIŞ KONFERANSI 18 Ocak 1919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9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Başlık"/>
          <p:cNvSpPr txBox="1">
            <a:spLocks/>
          </p:cNvSpPr>
          <p:nvPr/>
        </p:nvSpPr>
        <p:spPr>
          <a:xfrm>
            <a:off x="3263900" y="192348"/>
            <a:ext cx="4648200" cy="418487"/>
          </a:xfrm>
          <a:prstGeom prst="rect">
            <a:avLst/>
          </a:prstGeom>
          <a:solidFill>
            <a:srgbClr val="00B0F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MANDA VE HİMAYE SİSTEMİ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pic>
        <p:nvPicPr>
          <p:cNvPr id="1027" name="Picture 3" descr="C:\Users\Yusuf Kerem DUMAN\Desktop\turkiye-manda-merkezi-oluyor-14925737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054100"/>
            <a:ext cx="6858000" cy="557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Başlık"/>
          <p:cNvSpPr txBox="1">
            <a:spLocks/>
          </p:cNvSpPr>
          <p:nvPr/>
        </p:nvSpPr>
        <p:spPr>
          <a:xfrm>
            <a:off x="266703" y="2757738"/>
            <a:ext cx="5067300" cy="1839662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MANDATERİZM</a:t>
            </a: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Az gelişmiş ülkeleri kendi kendilerini yönetecek bir düzeye gelene kadar Milletler Cemiyeti adına yönetmek için bazı büyük devletlere verilen yetkidir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pic>
        <p:nvPicPr>
          <p:cNvPr id="5" name="Picture 2" descr="C:\Users\Yusuf Kerem DUMAN\Desktop\33-youre-so-funn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5726">
            <a:off x="2950326" y="751253"/>
            <a:ext cx="2213706" cy="216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7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Başlık"/>
          <p:cNvSpPr txBox="1">
            <a:spLocks/>
          </p:cNvSpPr>
          <p:nvPr/>
        </p:nvSpPr>
        <p:spPr>
          <a:xfrm>
            <a:off x="850900" y="716893"/>
            <a:ext cx="11150600" cy="76331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Batı Anadolu'da Rumların Türkler tarafından katledildiği gerekçesiyle Yunanlılar tarafından işgal edildi.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850905" y="1656365"/>
            <a:ext cx="11150601" cy="6849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Hukuk-u Beşer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gazetesi yazarı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Hasan Tahsin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Konak meydanına çıkartma yapan Yunan ordusunun bayraktarını vurdu.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Millî mücadelenin ilk kurşunu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850904" y="2482850"/>
            <a:ext cx="11150601" cy="13589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				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İzmir'in İşgali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: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*Ulusal bilincin gelişmesine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*İşgallerin geçici değil kalıcı olduğunun anlaşılmasına.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*Yurdun çeşitli yerlerinde protesto,gösteri,mitinglerin yapılmasına neden oldu.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50906" y="3994150"/>
            <a:ext cx="11150601" cy="268605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				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AMİRAL BRİSTOL RAPORU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-İzmir'in işgalinden hemen sonra Osmanlı Devleti ABD başkanı Wilson'a başvurarak İzmir ve çevresinin işgali sırasında Yunanlıların haksız katliamlarını soruşturmak için bir heyet istedi.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ABD,İngiliz,Fransız,İtalyan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temsilcilerinden oluşan komisyon tarafından oluşturulan rapora göre: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*İzmir'de Rumlara yönelik katliam haberleri yalandır.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*Olayların sorumlusu Yunanlılardır.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*Türk Milli Mücadelesinin Haklılığını Kanıtlayan İlk Uluslararası Belgedir.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876301" y="190224"/>
            <a:ext cx="6504214" cy="434671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İZMİRİN İŞGALİ 15 Mayıs 1919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8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0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16829" y="2596644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4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608240" y="4530718"/>
            <a:ext cx="9440760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KUVAYI MİLLİYE HAREKATI</a:t>
            </a:r>
            <a:endParaRPr kumimoji="1" lang="tr-TR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04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Başlık"/>
          <p:cNvSpPr txBox="1">
            <a:spLocks/>
          </p:cNvSpPr>
          <p:nvPr/>
        </p:nvSpPr>
        <p:spPr>
          <a:xfrm>
            <a:off x="2508250" y="154857"/>
            <a:ext cx="4622800" cy="418487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KUVAYIMİLLİYE HAREKETİ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84151" y="778993"/>
            <a:ext cx="3873500" cy="2777017"/>
          </a:xfrm>
          <a:prstGeom prst="rect">
            <a:avLst/>
          </a:prstGeom>
          <a:solidFill>
            <a:srgbClr val="FF0000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Nedir?</a:t>
            </a:r>
          </a:p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*Yunanistan İzmir'i işgal edince Anadolu'da direniş hareketleri hızlandı. Bu durum Kuvayı-ı Milliye denilen, halk tarafından oluşturulan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bölgesel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direniş hareketlerini başlattı.</a:t>
            </a:r>
            <a:endParaRPr lang="tr-TR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4146549" y="778993"/>
            <a:ext cx="3854451" cy="2777017"/>
          </a:xfrm>
          <a:prstGeom prst="rect">
            <a:avLst/>
          </a:prstGeom>
          <a:solidFill>
            <a:schemeClr val="tx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ÇIKIŞ NEDENİ</a:t>
            </a:r>
          </a:p>
          <a:p>
            <a:pPr lvl="0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I.Dünya Savaşında alınan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yenilgi.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lvl="0"/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*Ordunun Terhis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edilmesi.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lvl="0"/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*Osmanlı devletinin işgallere tepki 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göstermemesi.</a:t>
            </a:r>
          </a:p>
          <a:p>
            <a:pPr lvl="0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*Azınlıkların işgal kuvvetleriyle birlikte hareket etmeleri.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184151" y="3750782"/>
            <a:ext cx="3873500" cy="2675418"/>
          </a:xfrm>
          <a:prstGeom prst="rect">
            <a:avLst/>
          </a:prstGeom>
          <a:solidFill>
            <a:srgbClr val="FFFF00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ÖZELLİKLERİ</a:t>
            </a:r>
          </a:p>
          <a:p>
            <a:pPr lvl="0"/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1900" b="1" dirty="0" smtClean="0">
                <a:solidFill>
                  <a:schemeClr val="bg1"/>
                </a:solidFill>
                <a:latin typeface="Comic Sans MS" pitchFamily="66" charset="0"/>
              </a:rPr>
              <a:t>Türk </a:t>
            </a: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halkı tarafından oluşturuldular.</a:t>
            </a:r>
            <a:b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1900" b="1" dirty="0" smtClean="0">
                <a:solidFill>
                  <a:schemeClr val="bg1"/>
                </a:solidFill>
                <a:latin typeface="Comic Sans MS" pitchFamily="66" charset="0"/>
              </a:rPr>
              <a:t>Gönüllülük </a:t>
            </a: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esasına </a:t>
            </a:r>
            <a:r>
              <a:rPr lang="tr-TR" sz="1900" b="1" dirty="0" smtClean="0">
                <a:solidFill>
                  <a:schemeClr val="bg1"/>
                </a:solidFill>
                <a:latin typeface="Comic Sans MS" pitchFamily="66" charset="0"/>
              </a:rPr>
              <a:t>dayanır.</a:t>
            </a: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1900" b="1" dirty="0" smtClean="0">
                <a:solidFill>
                  <a:schemeClr val="bg1"/>
                </a:solidFill>
                <a:latin typeface="Comic Sans MS" pitchFamily="66" charset="0"/>
              </a:rPr>
              <a:t>Askeri disiplin yoktur.</a:t>
            </a: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sz="1900" b="1" dirty="0" smtClean="0">
                <a:solidFill>
                  <a:schemeClr val="bg1"/>
                </a:solidFill>
                <a:latin typeface="Comic Sans MS" pitchFamily="66" charset="0"/>
              </a:rPr>
              <a:t>Merkezden </a:t>
            </a: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emir almadan hareket ettiler.</a:t>
            </a:r>
            <a:b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1900" b="1" dirty="0" smtClean="0">
                <a:solidFill>
                  <a:schemeClr val="bg1"/>
                </a:solidFill>
                <a:latin typeface="Comic Sans MS" pitchFamily="66" charset="0"/>
              </a:rPr>
              <a:t>*İhtiyaçlarını </a:t>
            </a:r>
            <a: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  <a:t>halktan temin ettiler.</a:t>
            </a:r>
            <a:br>
              <a:rPr lang="tr-TR" sz="19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4146549" y="3750782"/>
            <a:ext cx="3854451" cy="2675418"/>
          </a:xfrm>
          <a:prstGeom prst="rect">
            <a:avLst/>
          </a:prstGeom>
          <a:solidFill>
            <a:schemeClr val="bg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sz="2000" b="1" dirty="0">
                <a:latin typeface="Comic Sans MS" pitchFamily="66" charset="0"/>
              </a:rPr>
              <a:t> </a:t>
            </a:r>
            <a:r>
              <a:rPr lang="tr-TR" sz="2000" b="1" dirty="0" smtClean="0"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KALDIRILIŞ </a:t>
            </a:r>
            <a:r>
              <a:rPr lang="tr-TR" sz="2000" b="1" dirty="0">
                <a:solidFill>
                  <a:srgbClr val="FFFF00"/>
                </a:solidFill>
                <a:latin typeface="Comic Sans MS" pitchFamily="66" charset="0"/>
              </a:rPr>
              <a:t>NEDENLERİ</a:t>
            </a:r>
          </a:p>
          <a:p>
            <a:pPr lvl="0"/>
            <a:endParaRPr lang="tr-TR" sz="2000" b="1" dirty="0" smtClean="0">
              <a:latin typeface="Comic Sans MS" pitchFamily="66" charset="0"/>
            </a:endParaRPr>
          </a:p>
          <a:p>
            <a:pPr lvl="0"/>
            <a:r>
              <a:rPr lang="tr-TR" sz="2000" b="1" dirty="0" smtClean="0">
                <a:latin typeface="Comic Sans MS" pitchFamily="66" charset="0"/>
              </a:rPr>
              <a:t>*Halktan </a:t>
            </a:r>
            <a:r>
              <a:rPr lang="tr-TR" sz="2000" b="1" dirty="0">
                <a:latin typeface="Comic Sans MS" pitchFamily="66" charset="0"/>
              </a:rPr>
              <a:t>zorla para mal almaları</a:t>
            </a:r>
          </a:p>
          <a:p>
            <a:pPr lvl="0"/>
            <a:r>
              <a:rPr lang="tr-TR" sz="2000" b="1" dirty="0" smtClean="0">
                <a:latin typeface="Comic Sans MS" pitchFamily="66" charset="0"/>
              </a:rPr>
              <a:t>*</a:t>
            </a:r>
            <a:r>
              <a:rPr lang="tr-TR" sz="2000" b="1" dirty="0">
                <a:latin typeface="Comic Sans MS" pitchFamily="66" charset="0"/>
              </a:rPr>
              <a:t>Halkı yargılamaları</a:t>
            </a:r>
          </a:p>
          <a:p>
            <a:pPr lvl="0"/>
            <a:r>
              <a:rPr lang="tr-TR" sz="2000" b="1" dirty="0" smtClean="0">
                <a:latin typeface="Comic Sans MS" pitchFamily="66" charset="0"/>
              </a:rPr>
              <a:t>*</a:t>
            </a:r>
            <a:r>
              <a:rPr lang="tr-TR" sz="2000" b="1" dirty="0">
                <a:latin typeface="Comic Sans MS" pitchFamily="66" charset="0"/>
              </a:rPr>
              <a:t>Komutanların bireysel hareketleri</a:t>
            </a:r>
          </a:p>
          <a:p>
            <a:pPr lvl="0"/>
            <a:r>
              <a:rPr lang="tr-TR" sz="2000" b="1" dirty="0" smtClean="0">
                <a:latin typeface="Comic Sans MS" pitchFamily="66" charset="0"/>
              </a:rPr>
              <a:t>*</a:t>
            </a:r>
            <a:r>
              <a:rPr lang="tr-TR" sz="2000" b="1" dirty="0">
                <a:latin typeface="Comic Sans MS" pitchFamily="66" charset="0"/>
              </a:rPr>
              <a:t>İşgalleri engelleyememeleri</a:t>
            </a:r>
            <a:endParaRPr lang="tr-TR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4098" name="Picture 2" descr="C:\Users\Yusuf Kerem DUMAN\Desktop\MV5BNWQxZGIwZTctOGJjZC00MzRiLTk1NjItOGQwNzU2MmQyYmMzXkEyXkFqcGdeQXVyNTM1ODM1MjI@._V1_SY500_SX500_AL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349" y="364090"/>
            <a:ext cx="3702051" cy="606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77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Başlık"/>
          <p:cNvSpPr txBox="1">
            <a:spLocks/>
          </p:cNvSpPr>
          <p:nvPr/>
        </p:nvSpPr>
        <p:spPr>
          <a:xfrm>
            <a:off x="4733003" y="218359"/>
            <a:ext cx="2239303" cy="418487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CEMİYETLER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3251200" y="803324"/>
            <a:ext cx="5435600" cy="44127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1.Azınlıkların Kurduğu Zararlı Cemiyetler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14320" y="1942114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777879" y="1557940"/>
            <a:ext cx="2473327" cy="75663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Mavri Mira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Etnik-i Eterya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3708403" y="1508117"/>
            <a:ext cx="73025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*Trakya ve Batı Anadolu'yu Yunanistan'a katıp Büyük Bizans İmparatorluğunu tekrar kurma.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3251200" y="190450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777879" y="2519975"/>
            <a:ext cx="2473327" cy="75663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Pontus Rum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Kardos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320673" y="2815732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/>
          <p:cNvSpPr/>
          <p:nvPr/>
        </p:nvSpPr>
        <p:spPr>
          <a:xfrm>
            <a:off x="3251200" y="285700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olu Çerçeve 15"/>
          <p:cNvSpPr/>
          <p:nvPr/>
        </p:nvSpPr>
        <p:spPr>
          <a:xfrm>
            <a:off x="3708403" y="2519975"/>
            <a:ext cx="73025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*Doğu Karadeniz'de Trabzon Rum imparatorluğunu tekrar kurma.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777879" y="3463440"/>
            <a:ext cx="2473327" cy="75663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Hınçak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Sütyun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14320" y="3800474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 18"/>
          <p:cNvSpPr/>
          <p:nvPr/>
        </p:nvSpPr>
        <p:spPr>
          <a:xfrm>
            <a:off x="3251200" y="3787281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Dolu Çerçeve 19"/>
          <p:cNvSpPr/>
          <p:nvPr/>
        </p:nvSpPr>
        <p:spPr>
          <a:xfrm>
            <a:off x="3708403" y="3445364"/>
            <a:ext cx="73025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*Doğu Anadolu bölgesinde bir ERMENİ devleti kurma.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777879" y="4372477"/>
            <a:ext cx="2473327" cy="75663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Alyans İsrailit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14320" y="4668234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olu Çerçeve 22"/>
          <p:cNvSpPr/>
          <p:nvPr/>
        </p:nvSpPr>
        <p:spPr>
          <a:xfrm>
            <a:off x="3708403" y="4390553"/>
            <a:ext cx="73025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*Filistin'de İsrail Devleti kurma.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3251200" y="474394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180973" y="270310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1231903" y="187472"/>
            <a:ext cx="9156700" cy="434828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Azınlıkların Kurduğu Zararlı Cemiyetlerin Ortak Özellikleri</a:t>
            </a:r>
            <a:endParaRPr lang="tr-T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158752" y="760948"/>
            <a:ext cx="5857875" cy="83925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Wilson ilkelerinin Osmanlı azınlıkları ile ilgili hükümleri doğrultusunda kuruldular.</a:t>
            </a:r>
            <a:endParaRPr lang="tr-T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158752" y="1697622"/>
            <a:ext cx="5857875" cy="1172578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Osmanlı Devletinden ayrılıp ırkdaşı oldukları devletlere bağlanmak yada bulundukları bölgede bağımsız devletler kurmak istediler.</a:t>
            </a:r>
            <a:endParaRPr lang="tr-T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58752" y="3049022"/>
            <a:ext cx="5857875" cy="748278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-Ermeni Patriği, Rum Patriği, Yahudi Hahamı gibi dini liderler önderliğinde örgütlendiler.</a:t>
            </a:r>
            <a:endParaRPr lang="tr-T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58752" y="3958222"/>
            <a:ext cx="5857875" cy="804278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-İtilaf devletleri ile işbirliği içinde oldular, onlardan destek aldılar.</a:t>
            </a:r>
            <a:endParaRPr lang="tr-T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158752" y="4888448"/>
            <a:ext cx="5857875" cy="76305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-Mondros'un 7.maddesinin uygulatmak için isyanlar çıkarttılar.</a:t>
            </a:r>
            <a:endParaRPr lang="tr-T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2" name="Picture 2" descr="C:\Users\Yusuf Kerem DUMAN\Desktop\vücuda-bakteri-mikrop-girince-ne-ol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5" y="746169"/>
            <a:ext cx="5924551" cy="490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ağ Ok 12"/>
          <p:cNvSpPr/>
          <p:nvPr/>
        </p:nvSpPr>
        <p:spPr>
          <a:xfrm rot="19636597">
            <a:off x="3659187" y="5277429"/>
            <a:ext cx="3634156" cy="75965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Mikroplar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0689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Başlık"/>
          <p:cNvSpPr txBox="1">
            <a:spLocks/>
          </p:cNvSpPr>
          <p:nvPr/>
        </p:nvSpPr>
        <p:spPr>
          <a:xfrm>
            <a:off x="4733003" y="218359"/>
            <a:ext cx="2239303" cy="418487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 CEMİYETLER</a:t>
            </a:r>
            <a:endParaRPr lang="tr-TR" sz="20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1778003" y="803324"/>
            <a:ext cx="8166100" cy="44127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2.Milli Varlığa Düşman (Türklerin Kurduğu) Zararlı Cemiyetler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14320" y="1942114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777879" y="1567465"/>
            <a:ext cx="2473327" cy="75663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Sulh ve Selameti</a:t>
            </a:r>
          </a:p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Osmaniye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3708403" y="1508117"/>
            <a:ext cx="82169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*Yurdun kurtuluşunu padişah ve halifeye sıkı sıkıya bağlı kalmakla mümkün olduğunu savundu.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3251200" y="190450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777879" y="2519975"/>
            <a:ext cx="2473327" cy="52803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Teali İslam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320673" y="2815732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3251200" y="285700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3708403" y="2418375"/>
            <a:ext cx="8216900" cy="629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*Kurtuluşu halifenin çevresinde </a:t>
            </a:r>
            <a:r>
              <a:rPr lang="tr-TR" sz="2000" b="1" smtClean="0">
                <a:solidFill>
                  <a:prstClr val="white"/>
                </a:solidFill>
              </a:rPr>
              <a:t>toplanmakla olacağını </a:t>
            </a:r>
            <a:r>
              <a:rPr lang="tr-TR" sz="2000" b="1" dirty="0" smtClean="0">
                <a:solidFill>
                  <a:prstClr val="white"/>
                </a:solidFill>
              </a:rPr>
              <a:t>savundu.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777879" y="3281478"/>
            <a:ext cx="2473327" cy="54341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Kürt Teali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20673" y="355536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3251200" y="3542173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3708403" y="3187059"/>
            <a:ext cx="82169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*Wilson ilkeleri doğrultusunda Doğu ve Güney doğuda Fransız önderliğinde bir Kürt devleti kurma amacındadırlar.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777879" y="4189561"/>
            <a:ext cx="2473327" cy="61789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İngiliz Muhipler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20673" y="4460409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3" name="Dolu Çerçeve 22"/>
          <p:cNvSpPr/>
          <p:nvPr/>
        </p:nvSpPr>
        <p:spPr>
          <a:xfrm>
            <a:off x="3708400" y="4102118"/>
            <a:ext cx="70104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*Seçkin millet olarak gördükleri İngiltere'nin mandasına girme.</a:t>
            </a:r>
          </a:p>
          <a:p>
            <a:r>
              <a:rPr lang="tr-TR" sz="2000" b="1" dirty="0" smtClean="0">
                <a:solidFill>
                  <a:prstClr val="white"/>
                </a:solidFill>
              </a:rPr>
              <a:t>*Kurucuları arasında Damat Ferit ve birçok devlet adamı vardır.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3251200" y="4495816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777879" y="5086641"/>
            <a:ext cx="2473327" cy="61789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Wilson Prensipleri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6" name="Dolu Çerçeve 25"/>
          <p:cNvSpPr/>
          <p:nvPr/>
        </p:nvSpPr>
        <p:spPr>
          <a:xfrm>
            <a:off x="3708400" y="4999198"/>
            <a:ext cx="70104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*Kurtuluşu ABD mandasına girmekte aradılar.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7" name="5 Başlık"/>
          <p:cNvSpPr txBox="1">
            <a:spLocks/>
          </p:cNvSpPr>
          <p:nvPr/>
        </p:nvSpPr>
        <p:spPr>
          <a:xfrm>
            <a:off x="777879" y="5964617"/>
            <a:ext cx="2473327" cy="71558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Hürriyet İtilaf</a:t>
            </a:r>
          </a:p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Fırkası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8" name="Dolu Çerçeve 27"/>
          <p:cNvSpPr/>
          <p:nvPr/>
        </p:nvSpPr>
        <p:spPr>
          <a:xfrm>
            <a:off x="3708403" y="5947523"/>
            <a:ext cx="82169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*Diğer bütün zararlı cemiyetleri bünyesinde toplayarak Milli Mücadeleyi yok etme amacındadır.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320673" y="5398772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0" name="Dikdörtgen 29"/>
          <p:cNvSpPr/>
          <p:nvPr/>
        </p:nvSpPr>
        <p:spPr>
          <a:xfrm>
            <a:off x="3251200" y="544004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1" name="Dikdörtgen 30"/>
          <p:cNvSpPr/>
          <p:nvPr/>
        </p:nvSpPr>
        <p:spPr>
          <a:xfrm>
            <a:off x="3251200" y="6319724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2" name="Dikdörtgen 31"/>
          <p:cNvSpPr/>
          <p:nvPr/>
        </p:nvSpPr>
        <p:spPr>
          <a:xfrm>
            <a:off x="320673" y="625624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3" name="5 Başlık"/>
          <p:cNvSpPr txBox="1">
            <a:spLocks/>
          </p:cNvSpPr>
          <p:nvPr/>
        </p:nvSpPr>
        <p:spPr>
          <a:xfrm rot="19188663">
            <a:off x="10719881" y="4880945"/>
            <a:ext cx="1379475" cy="508008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Mandacı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4" name="5 Başlık"/>
          <p:cNvSpPr txBox="1">
            <a:spLocks/>
          </p:cNvSpPr>
          <p:nvPr/>
        </p:nvSpPr>
        <p:spPr>
          <a:xfrm rot="19188663">
            <a:off x="10719877" y="4146970"/>
            <a:ext cx="1379475" cy="508008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Mandacı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5" name="5 Başlık"/>
          <p:cNvSpPr txBox="1">
            <a:spLocks/>
          </p:cNvSpPr>
          <p:nvPr/>
        </p:nvSpPr>
        <p:spPr>
          <a:xfrm>
            <a:off x="174620" y="349043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6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930279" y="427258"/>
            <a:ext cx="10350500" cy="458714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prstClr val="black"/>
                </a:solidFill>
                <a:latin typeface="Comic Sans MS" pitchFamily="66" charset="0"/>
              </a:rPr>
              <a:t>2.Milli Varlığa Düşman (Türklerin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Kurduğu) </a:t>
            </a:r>
            <a:r>
              <a:rPr lang="tr-TR" sz="2000" b="1" dirty="0">
                <a:solidFill>
                  <a:prstClr val="black"/>
                </a:solidFill>
                <a:latin typeface="Comic Sans MS" pitchFamily="66" charset="0"/>
              </a:rPr>
              <a:t>Zararlı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Cemiyetlerin Ortak Özellikleri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158752" y="1154648"/>
            <a:ext cx="5378448" cy="775752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Güçlü bir devletin mandası altına girmeyi savundular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158752" y="2032166"/>
            <a:ext cx="5378448" cy="550278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Hilafet ve Saltanat taraftarlarıdır.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58752" y="3037374"/>
            <a:ext cx="5378448" cy="454074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-Ulusal direnişe karşıdırlar.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58752" y="3892116"/>
            <a:ext cx="5378448" cy="74339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-TBMM´ye karşı çıkan isyanlarda etkili oldular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3074" name="Picture 2" descr="C:\Users\Yusuf Kerem DUMAN\Desktop\vücuda-bakteri-mikrop-girince-ne-ol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76848"/>
            <a:ext cx="6553200" cy="588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ağ Ok 11"/>
          <p:cNvSpPr/>
          <p:nvPr/>
        </p:nvSpPr>
        <p:spPr>
          <a:xfrm rot="19636597">
            <a:off x="3595952" y="5079142"/>
            <a:ext cx="3564877" cy="97869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Mikroplar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0859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Başlık"/>
          <p:cNvSpPr txBox="1">
            <a:spLocks/>
          </p:cNvSpPr>
          <p:nvPr/>
        </p:nvSpPr>
        <p:spPr>
          <a:xfrm>
            <a:off x="4546600" y="184248"/>
            <a:ext cx="3073400" cy="441276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3.Yararlı Cemiyetler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17493" y="81083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771527" y="810840"/>
            <a:ext cx="2473327" cy="48358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Trakya Paşaeli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3708400" y="774679"/>
            <a:ext cx="8331200" cy="51973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*Tarayanın Yunanistana verilmesine karşı kuruldu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3276600" y="1205241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777879" y="1440469"/>
            <a:ext cx="2473327" cy="62010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İzmir Müdafa-i</a:t>
            </a:r>
          </a:p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Hukuk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314319" y="1440465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3251200" y="1968006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3708400" y="1430939"/>
            <a:ext cx="8331200" cy="629635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*İzmir'in işgalinden önce kuruldu amacı Bölgeyi Yunanlılara vermemek. 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771526" y="2189281"/>
            <a:ext cx="2473327" cy="75404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İzmir Redd-i</a:t>
            </a:r>
          </a:p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İlhak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17493" y="2233085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3276600" y="2860762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3708400" y="2150535"/>
            <a:ext cx="8331200" cy="792787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*İzmir'in işgalini basın-yayın ve telgraflarla Anadolu'ya duyurma amacında.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777879" y="3159000"/>
            <a:ext cx="2473327" cy="36704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Klikyalılar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30187" y="3159849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3" name="Dolu Çerçeve 22"/>
          <p:cNvSpPr/>
          <p:nvPr/>
        </p:nvSpPr>
        <p:spPr>
          <a:xfrm>
            <a:off x="3708400" y="3071557"/>
            <a:ext cx="8331200" cy="573344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 *Çukurova'da Fransız desteğindeki Ermenilere karşı kuruldu.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3270247" y="3443492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777879" y="3734831"/>
            <a:ext cx="2473327" cy="61789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Trabzon Müdafa-i</a:t>
            </a:r>
          </a:p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Hukuk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6" name="Dolu Çerçeve 25"/>
          <p:cNvSpPr/>
          <p:nvPr/>
        </p:nvSpPr>
        <p:spPr>
          <a:xfrm>
            <a:off x="3683000" y="3734831"/>
            <a:ext cx="8356600" cy="617899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*Trabzon'da Pontus Rum devletinin kurulmasına engel olmak için kuruldu.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7" name="5 Başlık"/>
          <p:cNvSpPr txBox="1">
            <a:spLocks/>
          </p:cNvSpPr>
          <p:nvPr/>
        </p:nvSpPr>
        <p:spPr>
          <a:xfrm>
            <a:off x="803279" y="4764467"/>
            <a:ext cx="2473327" cy="61789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Doğu Anadolu </a:t>
            </a:r>
          </a:p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Müdafa-i Hukuk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8" name="Dolu Çerçeve 27"/>
          <p:cNvSpPr/>
          <p:nvPr/>
        </p:nvSpPr>
        <p:spPr>
          <a:xfrm>
            <a:off x="3702045" y="4450623"/>
            <a:ext cx="8337555" cy="126001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*Doğu Anadolu'da Ermeni devletinin kurulmasına engel olmak amaçlandı.</a:t>
            </a:r>
          </a:p>
          <a:p>
            <a:r>
              <a:rPr lang="tr-TR" sz="2000" b="1" dirty="0" smtClean="0">
                <a:solidFill>
                  <a:prstClr val="white"/>
                </a:solidFill>
              </a:rPr>
              <a:t>*Erzurum Kongresini topladılar.</a:t>
            </a:r>
          </a:p>
          <a:p>
            <a:r>
              <a:rPr lang="tr-TR" sz="2000" b="1" dirty="0" smtClean="0">
                <a:solidFill>
                  <a:prstClr val="white"/>
                </a:solidFill>
              </a:rPr>
              <a:t>*Bölgeden göçü yasakladılar 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330187" y="3734825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0" name="Dikdörtgen 29"/>
          <p:cNvSpPr/>
          <p:nvPr/>
        </p:nvSpPr>
        <p:spPr>
          <a:xfrm>
            <a:off x="3276600" y="4265823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1" name="Dikdörtgen 30"/>
          <p:cNvSpPr/>
          <p:nvPr/>
        </p:nvSpPr>
        <p:spPr>
          <a:xfrm>
            <a:off x="3276600" y="5299806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2" name="Dikdörtgen 31"/>
          <p:cNvSpPr/>
          <p:nvPr/>
        </p:nvSpPr>
        <p:spPr>
          <a:xfrm>
            <a:off x="317493" y="476445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5" name="5 Başlık"/>
          <p:cNvSpPr txBox="1">
            <a:spLocks/>
          </p:cNvSpPr>
          <p:nvPr/>
        </p:nvSpPr>
        <p:spPr>
          <a:xfrm>
            <a:off x="771527" y="5779488"/>
            <a:ext cx="2473327" cy="3976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Milli Kongre</a:t>
            </a:r>
            <a:endParaRPr lang="tr-TR" sz="200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6" name="Dikdörtgen 35"/>
          <p:cNvSpPr/>
          <p:nvPr/>
        </p:nvSpPr>
        <p:spPr>
          <a:xfrm>
            <a:off x="314319" y="5818866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3276600" y="6066977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8" name="Dolu Çerçeve 37"/>
          <p:cNvSpPr/>
          <p:nvPr/>
        </p:nvSpPr>
        <p:spPr>
          <a:xfrm>
            <a:off x="3733803" y="5818876"/>
            <a:ext cx="8216900" cy="578771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*Türklerin haklılığını basın yayınla duyurmaya çalıştı.</a:t>
            </a:r>
            <a:endParaRPr lang="tr-TR" sz="2000" b="1" dirty="0">
              <a:solidFill>
                <a:prstClr val="white"/>
              </a:solidFill>
            </a:endParaRPr>
          </a:p>
        </p:txBody>
      </p:sp>
      <p:sp>
        <p:nvSpPr>
          <p:cNvPr id="33" name="5 Başlık"/>
          <p:cNvSpPr txBox="1">
            <a:spLocks/>
          </p:cNvSpPr>
          <p:nvPr/>
        </p:nvSpPr>
        <p:spPr>
          <a:xfrm>
            <a:off x="158744" y="291637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224058"/>
            <a:ext cx="5318124" cy="458714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3.Yararlı Cemiyetlerin Ortak Özellikleri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98943" y="880020"/>
            <a:ext cx="8705848" cy="75828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-İstanbul hükümetinin işgaller karşısında tepkisiz kalması nedeniyle ortaya çıktılar.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898943" y="1840839"/>
            <a:ext cx="8705848" cy="71947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Basın ve yayın ve propaganda yöntemlerinin etkisiz kaldıklarını görünce silahlı mücadele yöntemine başvurdular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876300" y="2785973"/>
            <a:ext cx="8705848" cy="67989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-Temsil ettikleri bölgelerin tarih,coğrafya,nüfusça Türklere ait olduğunu ispatlamaya çalıştılar.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Yusuf Kerem DUMAN\Desktop\2926-962013-ek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400" y="132386"/>
            <a:ext cx="5232400" cy="672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ağ Ok 1"/>
          <p:cNvSpPr/>
          <p:nvPr/>
        </p:nvSpPr>
        <p:spPr>
          <a:xfrm rot="18924342">
            <a:off x="6137855" y="4917409"/>
            <a:ext cx="3678064" cy="90683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Mikrop Öldüren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-470323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16829" y="1916673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</a:t>
            </a: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5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608240" y="4225918"/>
            <a:ext cx="944076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MİLLİ MÜCADELENİN HAZIRLIK ÇALIŞMALARI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42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usuf Kerem DUMAN\Desktop\Resi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9" y="0"/>
            <a:ext cx="12195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88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Başlık"/>
          <p:cNvSpPr txBox="1">
            <a:spLocks/>
          </p:cNvSpPr>
          <p:nvPr/>
        </p:nvSpPr>
        <p:spPr>
          <a:xfrm>
            <a:off x="762000" y="863600"/>
            <a:ext cx="11137903" cy="19177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-Ateşkesten 1 gün sonra Yıldırım Orduları Komutanlığına atandı. Fakat bu ordu dağıtıldı ve Mustafa Kemal İstanbul'a çağrıldı.13 Kasım 1918´de İstanbul'a geldiği gün İtilaf devletlerinin donanmaları da İstanbul'a giriyordu. Onları görünce 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´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Geldikleri Gibi Giderler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´dedi.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Oysa aynı kararlılık İstanbul'da hiç kimsede yoktu. Herkesin çözüm çareleri farklıydı. Şöyleki: 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876300" y="206833"/>
            <a:ext cx="5276850" cy="457198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1.Mustafa Kemal´in İstanbul´a Gelişi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762000" y="2945604"/>
            <a:ext cx="8277225" cy="10414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Padişah,hükümet,bazı aydınlar kurtuluşu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İngiliz Mandasında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aramakta.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*Bazı aydınlar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ABD Mandasında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aramakta.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*Bazıları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ölgesel kurtuluşu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savunmaktaydı.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1836737" y="4105275"/>
            <a:ext cx="6451599" cy="13589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Bu olumsuz ve karamsar durumda Mustafa Kemal:</a:t>
            </a:r>
          </a:p>
          <a:p>
            <a:r>
              <a:rPr lang="tr-TR" b="1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*Padişah Vahdettin ile birkaç kez görüştü.</a:t>
            </a:r>
          </a:p>
          <a:p>
            <a:r>
              <a:rPr lang="tr-TR" b="1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*Meclisi Mebusan içinde taraftar bulmak istedi.</a:t>
            </a:r>
          </a:p>
          <a:p>
            <a:r>
              <a:rPr lang="tr-TR" b="1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*</a:t>
            </a:r>
            <a:r>
              <a:rPr lang="tr-TR" b="1" dirty="0" err="1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Fehhi</a:t>
            </a:r>
            <a:r>
              <a:rPr lang="tr-TR" b="1" dirty="0" smtClean="0">
                <a:solidFill>
                  <a:schemeClr val="tx1">
                    <a:lumMod val="95000"/>
                  </a:schemeClr>
                </a:solidFill>
                <a:latin typeface="Comic Sans MS" pitchFamily="66" charset="0"/>
              </a:rPr>
              <a:t> Okyar Bey ile MİNBER Dergisini çıkardı.</a:t>
            </a:r>
            <a:endParaRPr lang="tr-TR" b="1" dirty="0">
              <a:solidFill>
                <a:schemeClr val="tx1">
                  <a:lumMod val="9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76300" y="5737225"/>
            <a:ext cx="9810749" cy="5207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Bu girişimlerin hiçbirinden sonuç alamayınca Anadolu'ya geçme yollarını aradı.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0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273175"/>
            <a:ext cx="3022600" cy="363464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-Tam Bu Sırada: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720725"/>
            <a:ext cx="11023603" cy="7493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-Samsun ve çevresindeki Rumlar, çeteler kurup bölgeyi ele geçirmek istediler. Bunun sonucunda da Türkler kendi bölgelerini korumak için örgütlü mücadeleye giriştiler.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876300" y="1638300"/>
            <a:ext cx="11023603" cy="7493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-Rumlar Mondros'un 7.Madesini devreye sokabilmek için Türklerin kendilerini katlettiklerini ileri sürerek İtilaf devletlerinden yardım istediler.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876300" y="2555875"/>
            <a:ext cx="11023603" cy="7493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-İtilaf devletleri Osmanlı devletine baskı yapmaya başlayınca Osmanlı Hükümeti bölgeye bir müfettiş gönderme kararı aldı ve bu görev Mustafa Kemale verildi.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4318003" y="3466304"/>
            <a:ext cx="3365500" cy="363464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9.ORDU MÜFETTİŞLİĞİ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69953" y="4049786"/>
            <a:ext cx="10261600" cy="36346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-Bütün Doğu Karadeniz ve Doğu illerindeki askeri ve sivil amirlere emir verebilir.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2387600" y="4855331"/>
            <a:ext cx="6477000" cy="758068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*Yetki bölgesindeki huzuru sağlama.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*Ordunun ve halkın elindeki silahların toplanması.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 rot="19738849">
            <a:off x="789875" y="5225295"/>
            <a:ext cx="1536700" cy="363464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Görevi: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8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793995"/>
            <a:ext cx="11106150" cy="61570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-16 Mayıs 1919´da yardımcılarıyla birlikte İstanbul'dan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BANDIRMA VAPURU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ile hareket etti. 19 Mayısta Samsuna çıktı ve İstanbul hükümetine bir RAPOR gönderdi.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198149"/>
            <a:ext cx="7248525" cy="457198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2.Mustafa Kemal´in SAMSUN´A Çıkışı 19 Mayıs 1919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1888073" y="1596975"/>
            <a:ext cx="9334500" cy="365276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*Türk Ulusal Kurtuluş Savaşının fiilen başladığı tarih 19 Mayıs 1919´dur</a:t>
            </a:r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 rot="19738849">
            <a:off x="654070" y="1885503"/>
            <a:ext cx="1220655" cy="363464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1600" b="1" dirty="0" smtClean="0">
                <a:solidFill>
                  <a:schemeClr val="bg1"/>
                </a:solidFill>
                <a:latin typeface="Comic Sans MS" pitchFamily="66" charset="0"/>
              </a:rPr>
              <a:t>UYARDIM</a:t>
            </a:r>
            <a:endParaRPr lang="tr-TR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2117374" y="2326867"/>
            <a:ext cx="4855627" cy="433549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SAMSUN RAPORU 22 Mayıs 1919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876300" y="2992157"/>
            <a:ext cx="7337776" cy="39208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-Rumlar siyasi emellerinden vazgeçerlerse olaylar durur. 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848430" y="3584722"/>
            <a:ext cx="7617176" cy="39208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-Türklerin yabancı mandasına ve kontrolüne ihtiyacı yoktur.</a:t>
            </a:r>
          </a:p>
          <a:p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48430" y="4185915"/>
            <a:ext cx="7617176" cy="67975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-İzmir'in Yunanlılar tarafından işgali haksızlıktır. 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 Bu işgal kabul edilemez.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848430" y="5038211"/>
            <a:ext cx="6666089" cy="71906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-Mustafa Kemal çalışmalarını bitirdikten sonra daha güvenli olan Havzaya yöneldi.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Yusuf Kerem DUMAN\Desktop\malkoca6a2020ccdea3d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2148679"/>
            <a:ext cx="4064000" cy="456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5 Başlık"/>
          <p:cNvSpPr txBox="1">
            <a:spLocks/>
          </p:cNvSpPr>
          <p:nvPr/>
        </p:nvSpPr>
        <p:spPr>
          <a:xfrm rot="20079736">
            <a:off x="5603425" y="5910118"/>
            <a:ext cx="2476643" cy="365276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Çıktı OK Yaydan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79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917624"/>
            <a:ext cx="10820400" cy="10381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-İtilaf devletleri Mondros Ateşkesine dayanarak basına sansür uyguladılar. Bunun sonucunda Türk halkının büyük bir kısmı İzmir'in İşgalinden habersizdi bu durum İtilaf devletlerinin işini kolaylaştırdı.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229898"/>
            <a:ext cx="4867275" cy="47495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>
                <a:solidFill>
                  <a:schemeClr val="tx1"/>
                </a:solidFill>
                <a:cs typeface="Times New Roman" pitchFamily="18" charset="0"/>
              </a:rPr>
              <a:t>3.Havza Genelgesi 22 Haziran 1919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876300" y="2174875"/>
            <a:ext cx="10820400" cy="6985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-Mustafa Kemal Havza Genelgesi ile İzmir'in İşgalini tüm yurda duyurmak ve Milli bilinci uyandırarak tepkiyi yurdun her tarafına yaymak istedi.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876300" y="3105156"/>
            <a:ext cx="10820400" cy="1534355"/>
          </a:xfrm>
          <a:prstGeom prst="rect">
            <a:avLst/>
          </a:prstGeom>
          <a:solidFill>
            <a:srgbClr val="00B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Maddeleri:</a:t>
            </a:r>
          </a:p>
          <a:p>
            <a:pPr indent="80963" eaLnBrk="0" hangingPunct="0">
              <a:defRPr/>
            </a:pPr>
            <a:r>
              <a:rPr lang="tr-TR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*Başta İzmir olmak üzere tüm işgaller protesto mitingleriyle kınanmalı.</a:t>
            </a:r>
          </a:p>
          <a:p>
            <a:pPr indent="80963" eaLnBrk="0" hangingPunct="0">
              <a:defRPr/>
            </a:pPr>
            <a:r>
              <a:rPr lang="tr-TR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*Protesto mitingleri sırasında Azınlıklara kötü davranılmamalı.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indent="80963" eaLnBrk="0" hangingPunct="0">
              <a:defRPr/>
            </a:pP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                   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Amaç:Mondrosun 7.madesinin uygulanmasını engellemek.</a:t>
            </a:r>
          </a:p>
          <a:p>
            <a:pPr indent="80963" eaLnBrk="0" hangingPunct="0"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                  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" name="Yukarı Bükülü Ok 1"/>
          <p:cNvSpPr/>
          <p:nvPr/>
        </p:nvSpPr>
        <p:spPr>
          <a:xfrm rot="4361758">
            <a:off x="2317625" y="3937839"/>
            <a:ext cx="441248" cy="903761"/>
          </a:xfrm>
          <a:prstGeom prst="bentUp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2766849" y="5211988"/>
            <a:ext cx="9144000" cy="812797"/>
          </a:xfrm>
          <a:prstGeom prst="rect">
            <a:avLst/>
          </a:prstGeom>
          <a:solidFill>
            <a:srgbClr val="FFFF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-Genelge İtilaf devletlerinin tepkisini çekti ve İstanbul Hükümetine yaptıkları baskı sonucu Mustafa Kemal İstanbul'a çağrıldı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074" name="Picture 2" descr="C:\Users\Yusuf Kerem DUMAN\Desktop\new_smiley__bomb_by_mondspeer-d8muli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4956400"/>
            <a:ext cx="1711161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47700" y="325148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85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3699" y="101600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2508887" y="788486"/>
            <a:ext cx="8918033" cy="114500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*Vatanın bütünlüğü milletin bağımsızlığı tehlikededir.</a:t>
            </a:r>
          </a:p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   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*Bölgesel kurtuluşu çare olarak görenlere bir uyarıdır.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2508887" y="2390314"/>
            <a:ext cx="8918033" cy="111217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*İstanbul hükümeti görevini yerine getirmemekte bu milletimizi yok saymadır.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*İstanbul hükümetine bir uyarıdır, eleştirilmiştir.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659219" y="4459248"/>
            <a:ext cx="8954687" cy="114146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*Askeri ve milli örgütler dağıtılmayacak silahlar teslim edilmeyecektir.</a:t>
            </a: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*Mondros'un maddelerinin uygulanmayacağını bildirir.	   	 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93700" y="290512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659219" y="149225"/>
            <a:ext cx="5008156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4.Amasya Genelgesi 28 Mayıs 1919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659219" y="759995"/>
            <a:ext cx="1766487" cy="116569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 smtClean="0">
                <a:solidFill>
                  <a:prstClr val="white"/>
                </a:solidFill>
              </a:rPr>
              <a:t>1.</a:t>
            </a:r>
          </a:p>
          <a:p>
            <a:r>
              <a:rPr lang="tr-TR" sz="2800" b="1" dirty="0" smtClean="0">
                <a:solidFill>
                  <a:prstClr val="white"/>
                </a:solidFill>
              </a:rPr>
              <a:t>Gerekçe</a:t>
            </a:r>
            <a:endParaRPr lang="tr-TR" sz="2800" b="1" dirty="0">
              <a:solidFill>
                <a:prstClr val="white"/>
              </a:solidFill>
            </a:endParaRPr>
          </a:p>
        </p:txBody>
      </p:sp>
      <p:pic>
        <p:nvPicPr>
          <p:cNvPr id="4098" name="Picture 2" descr="C:\Users\Yusuf Kerem DUMAN\Desktop\depositphotos_176358040-stock-illustration-caution-danger-sign-hazard-warn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444">
            <a:off x="9454253" y="353647"/>
            <a:ext cx="2675787" cy="278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Yusuf Kerem DUMAN\Desktop\depositphotos_176358040-stock-illustration-caution-danger-sign-hazard-warn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9238">
            <a:off x="8900124" y="2822357"/>
            <a:ext cx="3281357" cy="16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Dolu Çerçeve 19"/>
          <p:cNvSpPr/>
          <p:nvPr/>
        </p:nvSpPr>
        <p:spPr>
          <a:xfrm>
            <a:off x="659213" y="2404827"/>
            <a:ext cx="1677587" cy="116569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 smtClean="0">
                <a:solidFill>
                  <a:prstClr val="white"/>
                </a:solidFill>
              </a:rPr>
              <a:t>2.</a:t>
            </a:r>
          </a:p>
          <a:p>
            <a:r>
              <a:rPr lang="tr-TR" sz="2800" b="1" dirty="0" smtClean="0">
                <a:solidFill>
                  <a:prstClr val="white"/>
                </a:solidFill>
              </a:rPr>
              <a:t>Gerekçe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400109" y="4875164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260409" y="273174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419100" y="288926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0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3699" y="101600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2799449" y="259716"/>
            <a:ext cx="9202051" cy="16637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200" b="1" dirty="0" smtClean="0">
                <a:solidFill>
                  <a:schemeClr val="bg1"/>
                </a:solidFill>
                <a:latin typeface="Comic Sans MS" pitchFamily="66" charset="0"/>
              </a:rPr>
              <a:t>*Milletin bağımsızlığını yine milletin azmi ve kararı kurtaracaktır.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*Milletin bağımsızlığını kurtarmak: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AMAÇ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*Millet kurtaracak: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*Milletin kararı: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ULUSAL EGEMENLİĞE DAYALI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yeni bir devletin     	  	 kurulacağının kanıtıdır.	 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393701" y="2661088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850900" y="267880"/>
            <a:ext cx="1823696" cy="1661359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Amaç</a:t>
            </a:r>
          </a:p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Yöntem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850901" y="2077326"/>
            <a:ext cx="11150600" cy="99607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*Milletin durumunu dünyaya duyurmak için her türlü etkiden uzak milli bir heyetin varlığı gereklidir.</a:t>
            </a:r>
          </a:p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*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TEMSİL HEYETİNİN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oluşturulması ilk kez istendi.</a:t>
            </a:r>
          </a:p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0" name="Yukarı Bükülü Ok 19"/>
          <p:cNvSpPr/>
          <p:nvPr/>
        </p:nvSpPr>
        <p:spPr>
          <a:xfrm rot="5400000">
            <a:off x="1094851" y="3164334"/>
            <a:ext cx="508002" cy="580143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1762754" y="3210369"/>
            <a:ext cx="10238753" cy="498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-Bunun için Anadolu'nun en güvenli yeri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SİVASTA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ulusal bir kongre toplanacak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1762754" y="3832663"/>
            <a:ext cx="10238753" cy="498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Bu kongreye her ilden 3 delege seçilip gönderilecek.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1762754" y="4480362"/>
            <a:ext cx="10238753" cy="752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Delegeleri Müdafaa-i Hukuk ve Reddi İlhak dernekleri seçecektir.(Amaç milletin güvenini kazanmış ve Milli Mücadele yanlılarının seçilmesinin sağlamak).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Yukarı Bükülü Ok 24"/>
          <p:cNvSpPr/>
          <p:nvPr/>
        </p:nvSpPr>
        <p:spPr>
          <a:xfrm rot="5400000">
            <a:off x="1094851" y="3723148"/>
            <a:ext cx="508002" cy="580143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Yukarı Bükülü Ok 25"/>
          <p:cNvSpPr/>
          <p:nvPr/>
        </p:nvSpPr>
        <p:spPr>
          <a:xfrm rot="5400000">
            <a:off x="1100677" y="4458813"/>
            <a:ext cx="508002" cy="580143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5 Başlık"/>
          <p:cNvSpPr txBox="1">
            <a:spLocks/>
          </p:cNvSpPr>
          <p:nvPr/>
        </p:nvSpPr>
        <p:spPr>
          <a:xfrm>
            <a:off x="850908" y="5496371"/>
            <a:ext cx="7204521" cy="49803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-Doğu illeri adına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Erzurum'da bir Kongre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düzenlenecek.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393701" y="574538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254001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53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876301" y="774665"/>
            <a:ext cx="6964095" cy="38373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-İstanbul Hükümeti yok sayıldığından bu bir İhtilaldir.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876301" y="1259114"/>
            <a:ext cx="6964095" cy="6350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-Türk Kurtuluş Savaşının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Amacı, Gerekçesi ve Yöntemi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belirtilmiştir.</a:t>
            </a:r>
          </a:p>
          <a:p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876301" y="2808125"/>
            <a:ext cx="6964095" cy="38373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-Genelgenin ardından işgallere karşı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mitingler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 artı.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876301" y="3466304"/>
            <a:ext cx="6964096" cy="7112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-İç İşleri Bakanı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Ali Kemal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, yayımladığı bir emirle </a:t>
            </a:r>
          </a:p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Mustafa Kemali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görevden aldı. 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76301" y="4407016"/>
            <a:ext cx="6964096" cy="100056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-Mustafa Kemal 8 Temmuz 1919´da hem görevi olan 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9.Ordu müfettişliğinden 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hem de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askerlikten i</a:t>
            </a:r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stifa </a:t>
            </a:r>
          </a:p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ederek Sine-i Millete döndü.</a:t>
            </a:r>
            <a:endParaRPr lang="tr-TR" sz="2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pic>
        <p:nvPicPr>
          <p:cNvPr id="5122" name="Picture 2" descr="C:\Users\Yusuf Kerem DUMAN\Desktop\want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885" y="153791"/>
            <a:ext cx="3940629" cy="660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876301" y="193891"/>
            <a:ext cx="147501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Önemi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876301" y="2120663"/>
            <a:ext cx="147501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Sonuçları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631372" y="2254014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85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3699" y="1016000"/>
            <a:ext cx="457200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2864764" y="760005"/>
            <a:ext cx="6388093" cy="1145005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Doğu Anadolu Müdafaa-i Hukuk Cemiyeti</a:t>
            </a:r>
          </a:p>
          <a:p>
            <a:pPr algn="ctr"/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VE</a:t>
            </a:r>
          </a:p>
          <a:p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Trabzon Muhafaz-i Hukuk Cemiyeti</a:t>
            </a:r>
            <a:endParaRPr lang="tr-TR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2752106" y="2384406"/>
            <a:ext cx="6957952" cy="164511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Comic Sans MS" pitchFamily="66" charset="0"/>
              </a:rPr>
              <a:t>*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Doğu Anadolu'daki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Ermeni faaliyetlerine 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ve      	           </a:t>
            </a:r>
          </a:p>
          <a:p>
            <a:r>
              <a:rPr lang="tr-TR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katliamlarına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 karşı bölgede birliği sağlamak. </a:t>
            </a:r>
            <a:endParaRPr lang="tr-TR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93700" y="290512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659220" y="139824"/>
            <a:ext cx="6617880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5.Erzurum Kongresi 23 Temmuz-7 Ağustos 1919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659219" y="759995"/>
            <a:ext cx="1766487" cy="116569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Kim</a:t>
            </a:r>
          </a:p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Topladı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659220" y="2404826"/>
            <a:ext cx="1944288" cy="1671874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Hangi Amaçla Toplandı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400109" y="4875164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52807" y="4374866"/>
            <a:ext cx="4198596" cy="1695734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Neden Bölgesel Amaçlı Toplandığı Halde Ulusal Kararlar Alındı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5022851" y="4374866"/>
            <a:ext cx="6774542" cy="1685389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1.Mustafa Kemal Kongre başkanı seçildi.</a:t>
            </a:r>
          </a:p>
          <a:p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</a:p>
          <a:p>
            <a:r>
              <a:rPr lang="tr-TR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2.Kongrede alınan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1.</a:t>
            </a:r>
            <a:r>
              <a:rPr lang="tr-TR" sz="2400" b="1" dirty="0" smtClean="0">
                <a:solidFill>
                  <a:prstClr val="black"/>
                </a:solidFill>
                <a:latin typeface="Comic Sans MS" pitchFamily="66" charset="0"/>
              </a:rPr>
              <a:t>maddeye bakın lütfen. </a:t>
            </a:r>
            <a:endParaRPr lang="tr-TR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260409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430620" y="273175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15361" y="439061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93700" y="290512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652805" y="177800"/>
            <a:ext cx="9830987" cy="863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-Milli sınırlar içinde Vatan bir bütündür parçalanamaz.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*Ulusal bir karardır, Misak-I Milliye temel teşkil etti.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87409" y="160020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52805" y="1409700"/>
            <a:ext cx="9830987" cy="863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-İstanbul Hükümeti üzerine düşeni yapmazsa Anadolu'da geçici bir Hükümet kurulacak.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*Yeni bir Hükümetin kurulması Yeni bir Devletinin kurulacağının kanıtıdır.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646512" y="2641600"/>
            <a:ext cx="11285197" cy="12954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-Milli Kuvvetleri Etkin, Millî iradeyi Egemen kılmak esastır.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*Milli Kuvvetleri Etkin Kılmak: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MİLLÎ BAĞIMSIZLIĞI SAĞLAMA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*Milli İradeyi Egemen Kılmak: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ULUSAL EGEMENLİK (Cumhuriyete)geçileceğin kanıtıdır.</a:t>
            </a:r>
            <a:endParaRPr lang="tr-TR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646515" y="4290762"/>
            <a:ext cx="11285196" cy="106137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-Manda ve Himaye kabul edilemez.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*Mandacılık fikrine ilk tepkidir bu Tam Bağımsızlığın sağlanmak istendiğinin kanıtıdır.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9" name="Dolu Çerçeve 18"/>
          <p:cNvSpPr/>
          <p:nvPr/>
        </p:nvSpPr>
        <p:spPr>
          <a:xfrm>
            <a:off x="680877" y="5702300"/>
            <a:ext cx="8281587" cy="863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-Azınlıklara siyesi hâkimiyet ve sosyal dengemizi bozucu haklar verilemez.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*Egemenliğimizi zedeleyici durumlara karşı çıkıldı.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406576" y="4821438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406576" y="614997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226845" y="404590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04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15361" y="439061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93700" y="290512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652805" y="177800"/>
            <a:ext cx="9830987" cy="863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-Mebussan Meclisinin toplanması için çalışılacaktır.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*Halk egemenliğini etkin kılma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87409" y="160020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52805" y="1409700"/>
            <a:ext cx="7665696" cy="26289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-TEMSİL HEYETİ oluşturuldu.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*Başkanlığına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Mustafa Kemal 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getirildi.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*İlk aşamada delege sayısı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9 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*Sivas Kongresinde delege sayısı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15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´e yükseltildi.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*Hükümet gibi çalışacaktır.</a:t>
            </a:r>
          </a:p>
          <a:p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*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TBMM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 açılınca görevi sona erdi.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646515" y="4290762"/>
            <a:ext cx="11285196" cy="106137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 Bağımsızlığımıza ve yurdumuzun bütünlüğüne saygı duyulduğu sürece herhangi bir devletin teknik, sanayi ve ekonomik yardımları kabul edilebilir.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406576" y="4821438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247709" y="439061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30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2965452" y="4619492"/>
            <a:ext cx="6468797" cy="148920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-Bölgesel kararlar alındı.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-Faaliyetlerinde Mustafa Kemalin katkısı yoktur.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-Padişaha bağlılık bildirildi.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-Sivas Kongresi ile birlikte milli direnişe katıldılar.</a:t>
            </a:r>
          </a:p>
          <a:p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215906" y="330204"/>
            <a:ext cx="4800599" cy="825496"/>
          </a:xfrm>
          <a:prstGeom prst="rect">
            <a:avLst/>
          </a:prstGeom>
          <a:solidFill>
            <a:srgbClr val="00B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BALIKESİR KONGRESİ </a:t>
            </a:r>
          </a:p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26-30 Temmuz 1919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6362707" y="330204"/>
            <a:ext cx="4800599" cy="825496"/>
          </a:xfrm>
          <a:prstGeom prst="rect">
            <a:avLst/>
          </a:prstGeom>
          <a:solidFill>
            <a:srgbClr val="00B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ALAŞEHİR KONGRESİ</a:t>
            </a:r>
          </a:p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16-25 Ağustos 1919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15900" y="1364734"/>
            <a:ext cx="54991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*Hacım Muhiddin tarafından düzenlendi.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*Seferlik hali devam edecek.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*Askerlik vatan hizmeti olarak devam edecek.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*Padişaha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bağlılık bildirilmiştir (Bu durum milli egemenliğe ters düşer</a:t>
            </a:r>
          </a:p>
          <a:p>
            <a:endParaRPr lang="tr-TR" b="1" dirty="0">
              <a:solidFill>
                <a:srgbClr val="002060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045200" y="1364739"/>
            <a:ext cx="5867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*Hacım Muhiddin tarafından düzenlendi.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*Balıkesir Kongresinin kararları kabul edildi.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*Yunanlılara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karşı itilaf devletleriyle görüşülebileceği ortaya atılmıştır(Manda zihniyetine sıcak bakılmış  bağımsızlığa ters düşer)</a:t>
            </a:r>
          </a:p>
          <a:p>
            <a:endParaRPr lang="tr-TR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b="1" dirty="0">
              <a:solidFill>
                <a:srgbClr val="002060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8" name="Köşeli Çift Ayraç 7"/>
          <p:cNvSpPr/>
          <p:nvPr/>
        </p:nvSpPr>
        <p:spPr>
          <a:xfrm rot="5400000">
            <a:off x="5472684" y="2357688"/>
            <a:ext cx="484632" cy="2717800"/>
          </a:xfrm>
          <a:prstGeom prst="chevron">
            <a:avLst>
              <a:gd name="adj" fmla="val 709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9" name="Köşeli Çift Ayraç 8"/>
          <p:cNvSpPr/>
          <p:nvPr/>
        </p:nvSpPr>
        <p:spPr>
          <a:xfrm rot="5400000">
            <a:off x="5472684" y="2558408"/>
            <a:ext cx="484632" cy="2717800"/>
          </a:xfrm>
          <a:prstGeom prst="chevron">
            <a:avLst>
              <a:gd name="adj" fmla="val 709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Köşeli Çift Ayraç 9"/>
          <p:cNvSpPr/>
          <p:nvPr/>
        </p:nvSpPr>
        <p:spPr>
          <a:xfrm rot="5400000">
            <a:off x="5472684" y="2800724"/>
            <a:ext cx="484632" cy="2717800"/>
          </a:xfrm>
          <a:prstGeom prst="chevron">
            <a:avLst>
              <a:gd name="adj" fmla="val 709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7609" y="196850"/>
            <a:ext cx="11811083" cy="6429420"/>
          </a:xfrm>
        </p:spPr>
        <p:txBody>
          <a:bodyPr anchor="t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b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32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32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>Kongre Öncesinde ve Sırasında 3 önemli Sorun yaşandı</a:t>
            </a:r>
            <a:b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br>
              <a:rPr lang="tr-TR" sz="2400" b="1" dirty="0" smtClean="0">
                <a:solidFill>
                  <a:schemeClr val="bg1"/>
                </a:solidFill>
                <a:latin typeface="Comic Sans MS" pitchFamily="66" charset="0"/>
              </a:rPr>
            </a:b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656931" y="305710"/>
            <a:ext cx="501044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6.Sivas Kongresi 4-11 Eylül 1919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3" name="Akış Çizelgesi: Bağlayıcı 2"/>
          <p:cNvSpPr/>
          <p:nvPr/>
        </p:nvSpPr>
        <p:spPr>
          <a:xfrm>
            <a:off x="485774" y="3136900"/>
            <a:ext cx="3273425" cy="27940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  <a:t>Mustafa Kemal´in Başkanlık Sorunu</a:t>
            </a:r>
            <a:endParaRPr lang="tr-TR" sz="32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Akış Çizelgesi: Bağlayıcı 8"/>
          <p:cNvSpPr/>
          <p:nvPr/>
        </p:nvSpPr>
        <p:spPr>
          <a:xfrm>
            <a:off x="3517903" y="2233858"/>
            <a:ext cx="5270500" cy="415424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  <a:latin typeface="Comic Sans MS" pitchFamily="66" charset="0"/>
              </a:rPr>
              <a:t>ELAZIĞ </a:t>
            </a:r>
          </a:p>
          <a:p>
            <a:pPr algn="ctr"/>
            <a:r>
              <a:rPr lang="tr-TR" sz="3200" b="1" dirty="0" smtClean="0">
                <a:solidFill>
                  <a:srgbClr val="FF0000"/>
                </a:solidFill>
                <a:latin typeface="Comic Sans MS" pitchFamily="66" charset="0"/>
              </a:rPr>
              <a:t>(gaggoş)</a:t>
            </a:r>
          </a:p>
          <a:p>
            <a:pPr algn="ctr"/>
            <a:r>
              <a:rPr lang="tr-TR" sz="3200" b="1" dirty="0" smtClean="0">
                <a:solidFill>
                  <a:srgbClr val="00B0F0"/>
                </a:solidFill>
                <a:latin typeface="Comic Sans MS" pitchFamily="66" charset="0"/>
              </a:rPr>
              <a:t>Valisi Ali´Galip´in Kongreyi Engelleme Girişimi</a:t>
            </a:r>
            <a:endParaRPr lang="tr-TR" sz="32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" name="Akış Çizelgesi: Bağlayıcı 9"/>
          <p:cNvSpPr/>
          <p:nvPr/>
        </p:nvSpPr>
        <p:spPr>
          <a:xfrm>
            <a:off x="8458200" y="3136900"/>
            <a:ext cx="3733800" cy="2794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  <a:t>Manda ve Himaye Tartışmaları</a:t>
            </a:r>
            <a:endParaRPr lang="tr-TR" sz="32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247709" y="439061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404040" y="439061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Akış Çizelgesi: İşlem"/>
          <p:cNvSpPr/>
          <p:nvPr/>
        </p:nvSpPr>
        <p:spPr>
          <a:xfrm>
            <a:off x="214285" y="214290"/>
            <a:ext cx="6313519" cy="1755656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Sorun 1:</a:t>
            </a: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Mustafa Kemalin kongre başkanlığına bir gurup karşı çıktı.Sonuçta Mustafa Kemal oyların büyük çoğunluğunu alarak kongre başkanlığına seçildi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Akış Çizelgesi: İşlem"/>
          <p:cNvSpPr/>
          <p:nvPr/>
        </p:nvSpPr>
        <p:spPr>
          <a:xfrm>
            <a:off x="2563781" y="2095492"/>
            <a:ext cx="6961219" cy="1755656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Sorun 2:</a:t>
            </a: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İstanbul hükümeti (Damat Ferit)kongrenin toplanmasını engellemek için Elazığ Valisi Ali Galip´i görevlendirdi ama Ali başarısız oldu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6 Akış Çizelgesi: İşlem"/>
          <p:cNvSpPr/>
          <p:nvPr/>
        </p:nvSpPr>
        <p:spPr>
          <a:xfrm>
            <a:off x="3898903" y="4092584"/>
            <a:ext cx="7454900" cy="1755656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Sorun 3:</a:t>
            </a: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Manda ve Himaye Fikri gündeme getirilmiş büyük tartışmalardan sonra kesin olarak reddedilmiştir</a:t>
            </a: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15361" y="439061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93700" y="290512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652805" y="177800"/>
            <a:ext cx="1607795" cy="736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KARARLARI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87409" y="160020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80879" y="1250950"/>
            <a:ext cx="9326724" cy="61595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Erzurum Kongresinin Kararları olduğu gibi bu kongrede de kabul edildi.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418567" y="3983038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421772" y="5014912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2580981" y="2072824"/>
            <a:ext cx="5394623" cy="469902"/>
          </a:xfrm>
          <a:prstGeom prst="rect">
            <a:avLst/>
          </a:prstGeom>
          <a:solidFill>
            <a:srgbClr val="00B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Erzurum Kongresinden Farklı Maddeleri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680879" y="2761569"/>
            <a:ext cx="11155525" cy="89217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Ülkedeki bütün Yararlı Cemiyetler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ANADOLU ve RUMELİ MÜDAFA-İ HUKUK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adı altında birleştirildi.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680879" y="3830864"/>
            <a:ext cx="9961724" cy="89217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Batı Cephesi Kuvayımillîye Komutanlığına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ALİ FUAT CEBESOY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getirildi.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5" name="Dolu Çerçeve 14"/>
          <p:cNvSpPr/>
          <p:nvPr/>
        </p:nvSpPr>
        <p:spPr>
          <a:xfrm>
            <a:off x="680879" y="4904013"/>
            <a:ext cx="8437724" cy="89217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</a:rPr>
              <a:t>-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Basın ve propaganda için </a:t>
            </a:r>
            <a:r>
              <a:rPr lang="tr-TR" sz="2000" b="1" dirty="0" smtClean="0">
                <a:solidFill>
                  <a:srgbClr val="FFFF00"/>
                </a:solidFill>
                <a:latin typeface="Comic Sans MS" pitchFamily="66" charset="0"/>
              </a:rPr>
              <a:t>İRADE-İ MİLLİYE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Gazetesi çıkartıldı.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247709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1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7761" y="104752"/>
            <a:ext cx="11811083" cy="6500858"/>
          </a:xfrm>
        </p:spPr>
        <p:txBody>
          <a:bodyPr anchor="t">
            <a:normAutofit/>
          </a:bodyPr>
          <a:lstStyle/>
          <a:p>
            <a:pPr algn="l"/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                        </a:t>
            </a: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>Erzurum Kongresi</a:t>
            </a:r>
            <a:b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endParaRPr lang="tr-TR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5 Başlık"/>
          <p:cNvSpPr txBox="1">
            <a:spLocks/>
          </p:cNvSpPr>
          <p:nvPr/>
        </p:nvSpPr>
        <p:spPr>
          <a:xfrm>
            <a:off x="247709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504825" y="650924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1.Toplanış Şekli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BÖLGESEL,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Alınan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kararlar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ULUSALDIR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5 Başlık"/>
          <p:cNvSpPr txBox="1">
            <a:spLocks/>
          </p:cNvSpPr>
          <p:nvPr/>
        </p:nvSpPr>
        <p:spPr>
          <a:xfrm>
            <a:off x="504825" y="1176362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2:Toplanma kararı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AMASYA GENELGESİNDE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alındı.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504825" y="1697062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3:Kongre başkanlığına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Mustafa Kemal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seçildi.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504825" y="2222500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4: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Bölgesel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olarak toplanan Kongreye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MK başkan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seçildi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504825" y="2770163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5:Katılan delege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56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,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Temsil kurulu üye sayısı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9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504825" y="3303514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6: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Manda himaye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anlayışına ilk tepki gösterildi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.</a:t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23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7761" y="104752"/>
            <a:ext cx="11811083" cy="6500858"/>
          </a:xfrm>
        </p:spPr>
        <p:txBody>
          <a:bodyPr anchor="t">
            <a:normAutofit/>
          </a:bodyPr>
          <a:lstStyle/>
          <a:p>
            <a:pPr algn="l"/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                        </a:t>
            </a: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>Sivas Kongresi</a:t>
            </a:r>
            <a:b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endParaRPr lang="tr-TR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5 Başlık"/>
          <p:cNvSpPr txBox="1">
            <a:spLocks/>
          </p:cNvSpPr>
          <p:nvPr/>
        </p:nvSpPr>
        <p:spPr>
          <a:xfrm>
            <a:off x="247709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504825" y="650924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1.Toplanış şekli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ULUSALDIR.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Alınan kararlar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ULUSALDIR.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5 Başlık"/>
          <p:cNvSpPr txBox="1">
            <a:spLocks/>
          </p:cNvSpPr>
          <p:nvPr/>
        </p:nvSpPr>
        <p:spPr>
          <a:xfrm>
            <a:off x="504825" y="1176362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2:Toplanma kararı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AMASYA GENELGESİNDE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alındı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504825" y="1697062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3:Kongre başkanlığına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Mustafa Kemal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seçildi.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504825" y="2222500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4: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Ulusal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olarak toplanan Kongreye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MK başkan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seçildi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504825" y="2770163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5:Katılan delege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38</a:t>
            </a:r>
            <a:r>
              <a:rPr lang="tr-TR" b="1" dirty="0">
                <a:latin typeface="Comic Sans MS" pitchFamily="66" charset="0"/>
              </a:rPr>
              <a:t>,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Temsil kurulu üye sayısı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15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504825" y="3303514"/>
            <a:ext cx="7419975" cy="3730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6: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Manda himaye</a:t>
            </a:r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anlayışına kesin olarak reddedildi.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1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968424"/>
            <a:ext cx="10696920" cy="746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-Damat Ferit Hükümeti Sivas Kongresini engellemek  ve Mustafa Kemali tutuklamak için Elazığ Valisini  görevlendirdi.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Ancak Ali Galip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başarısız oldu.</a:t>
            </a:r>
          </a:p>
          <a:p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876300" y="165124"/>
            <a:ext cx="10696920" cy="509790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cs typeface="Times New Roman" pitchFamily="18" charset="0"/>
              </a:rPr>
              <a:t>İstanbul (Damat Ferit Paşa)Hükümetinin Sivas Kongresine Karşı Tutumu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1975757"/>
            <a:ext cx="10696920" cy="746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-Bu olayın ardından İstanbul'la her türlü haberleşme kesildi.22 gün süren bu eylem sonunda</a:t>
            </a:r>
          </a:p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Damat Ferit Hükümeti istifa etti yerine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ALİ RIZA PAŞA HÜKÜMETİ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kuruldu.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876300" y="2975024"/>
            <a:ext cx="10696920" cy="74607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 -Ali Rıza Paşa Hükümeti Milli Mücadele hareketine daha sıcak, dostane baktı ve        Mustafa Kemal ile görüşme isteğinde bulundu.</a:t>
            </a:r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 rot="19738849">
            <a:off x="923683" y="4614986"/>
            <a:ext cx="1536700" cy="363464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UYARDIM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2444159" y="4245030"/>
            <a:ext cx="7423852" cy="768351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Damat Ferit Paşa Hükümetinin istifa etmesi Temsil Heyetinin İlk Siyasi Başarısıdır.</a:t>
            </a:r>
            <a:endParaRPr lang="tr-TR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508000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4098924" y="749349"/>
            <a:ext cx="3848100" cy="384175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Bahriye Nazırı SALİH PAŞA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647701" y="168735"/>
            <a:ext cx="551361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Amasya Görüşmeleri 20-22 Ekim 1919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647701" y="749348"/>
            <a:ext cx="3372444" cy="38417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-İstanbul Hükümeti adına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647700" y="1257519"/>
            <a:ext cx="3372444" cy="38417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-Temsil Heyeti adına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4098924" y="1249465"/>
            <a:ext cx="2616200" cy="384175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MUSTAFA KEMAL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647700" y="1822505"/>
            <a:ext cx="11271844" cy="300350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.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-İstanbul Hükümeti Erzurum ve Sivas Kongrelerinin kararlarını kabul edecek.</a:t>
            </a:r>
          </a:p>
          <a:p>
            <a:pPr eaLnBrk="0" hangingPunct="0"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-Anadolu ve Rumeli Müdafaa-i Hukuk Cemiyeti İstanbul hükümetince resmen tanınacak.</a:t>
            </a:r>
          </a:p>
          <a:p>
            <a:pPr eaLnBrk="0" hangingPunct="0">
              <a:defRPr/>
            </a:pP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Temsil kurulunun onayı ve rızası alınmadan İstanbul hükümeti barış görüşmelerine katılmayacak herhangi bir anlaşma imzalayamayacak</a:t>
            </a:r>
            <a:endParaRPr lang="tr-TR" sz="2000" b="1" dirty="0" smtClean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                     </a:t>
            </a:r>
            <a:r>
              <a:rPr lang="tr-TR" sz="66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?</a:t>
            </a:r>
          </a:p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-Mebusan Meclisi hemen toplanacak hükümet işleri bu meclisin denetiminde yapılacak.</a:t>
            </a:r>
          </a:p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-Meclisin İstanbul'da toplanması uygun değildir.</a:t>
            </a:r>
          </a:p>
          <a:p>
            <a:pPr eaLnBrk="0" hangingPunct="0">
              <a:defRPr/>
            </a:pP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4020145" y="3181422"/>
            <a:ext cx="7173092" cy="747289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 Sevr Antlaşmasını bizim haberimiz olmadan imzaladılar acaba o yüzden mi Sevr Antlaşması geçersizdir.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 rot="19738849">
            <a:off x="546473" y="5477135"/>
            <a:ext cx="950861" cy="363464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Önemi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1757588" y="5182244"/>
            <a:ext cx="8807451" cy="114295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*Alınan kararlar içerisinde sadece, Osmanlı Mebusan Meclisinin toplanması kararı uygulandı.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*İstanbul Hükümeti Temsil Heyetini Resmen tanımıştır.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4191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247709" y="27317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8118" y="2318253"/>
            <a:ext cx="11150599" cy="192093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*İstanbul'da toplanacak olan Mebusan Meclisinin çalışmalarını daha yakından izlemek ve gerektiği zaman Temsil Heyetinin istek ve kararlarını hızlı bir şekilde Meclise iletmek.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*İstanbul ile Demiryolu bağlantısının olması.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*Batı cephesine yakın olması.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*Anadolu'nun ortasında güvenli bir yer olması.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*İstanbul ile haberleşme olanaklarının daha iyi olması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878118" y="465489"/>
            <a:ext cx="7211786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7.Temsil Heyetinin Ankara'ya Gelmesi 27 Aralık 1919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47700" y="598840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878118" y="1353125"/>
            <a:ext cx="4292595" cy="469902"/>
          </a:xfrm>
          <a:prstGeom prst="rect">
            <a:avLst/>
          </a:prstGeom>
          <a:solidFill>
            <a:srgbClr val="00B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Neden Ankara'ya Gelindi ?</a:t>
            </a:r>
            <a:endParaRPr lang="tr-TR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336554" y="794493"/>
            <a:ext cx="9402497" cy="35100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-Mustafa Kemal yapılan seçimlerde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ERZURUM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millet vekili seçildi.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2070102" y="171557"/>
            <a:ext cx="7861300" cy="399947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Son Osmanlı Mebusan Meclisinin Toplanması 12 Ocak 1920</a:t>
            </a:r>
          </a:p>
          <a:p>
            <a:pPr indent="80963" eaLnBrk="0" hangingPunct="0">
              <a:defRPr/>
            </a:pP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317499" y="1255926"/>
            <a:ext cx="11544299" cy="68717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-Meclisin kendi istekleri doğrultusunda karar alacağından emin olan İtilaf Devletleri bu seçimlere müdahale etmedi.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336554" y="2073729"/>
            <a:ext cx="11722096" cy="67245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İstanbul da toplanan bu meclise katılmayan Mustafa Kemal ANKARADA arkadaşlarından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İstanbul'da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Mebuslar Meclisinde Şu kararların alınmasını istedi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228602" y="3035300"/>
            <a:ext cx="3721100" cy="36322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Beni Meclis Başkanı Seçin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Meclis dağıtılırsa başkanlık sıfatıyla meclisi istediği yere taşıyabilir.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Seçilemedi.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1257302" y="3501892"/>
            <a:ext cx="1204649" cy="358908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Sebebi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1257302" y="5051292"/>
            <a:ext cx="1204649" cy="358908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Sonuç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4203702" y="3035300"/>
            <a:ext cx="3848100" cy="36322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Mecliste Müdafa-i Hukuk Gurubu Oluşturun.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Bağımsızlık yolunda kararlar alınmasını sağlamak.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Oluşturulamadı.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293100" y="3009900"/>
            <a:ext cx="3759200" cy="36322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Misakı Milliyi Kabul edin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Milli Mücadeleye yasallık kazandırma.</a:t>
            </a:r>
          </a:p>
          <a:p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tr-TR" sz="20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Kabul edildi.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5398426" y="3830438"/>
            <a:ext cx="1204649" cy="358908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Sebebi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5434674" y="5051292"/>
            <a:ext cx="1204649" cy="358908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Sonuç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9570378" y="3511284"/>
            <a:ext cx="1204649" cy="358908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Sebebi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9643801" y="5049638"/>
            <a:ext cx="1204649" cy="358908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Sonuç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9" name="Picture 2" descr="C:\Users\ÖzkanDUMAN\Desktop\uzgun1-337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588" y="5824089"/>
            <a:ext cx="1225127" cy="854745"/>
          </a:xfrm>
          <a:prstGeom prst="rect">
            <a:avLst/>
          </a:prstGeom>
          <a:noFill/>
        </p:spPr>
      </p:pic>
      <p:pic>
        <p:nvPicPr>
          <p:cNvPr id="20" name="Picture 2" descr="C:\Users\ÖzkanDUMAN\Desktop\uzgun1-337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1745" y="5812759"/>
            <a:ext cx="1225127" cy="854745"/>
          </a:xfrm>
          <a:prstGeom prst="rect">
            <a:avLst/>
          </a:prstGeom>
          <a:noFill/>
        </p:spPr>
      </p:pic>
      <p:pic>
        <p:nvPicPr>
          <p:cNvPr id="1026" name="Picture 2" descr="C:\Users\Yusuf Kerem DUMAN\Desktop\220px-Smiley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197" y="5759450"/>
            <a:ext cx="882651" cy="88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73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876300" y="249394"/>
            <a:ext cx="5981700" cy="399947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MİSAKIMİLLİ KARARLARI 28 Ocak 1920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051" name="Picture 3" descr="C:\Users\Yusuf Kerem DUMAN\Desktop\misak_mil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045029"/>
            <a:ext cx="10363200" cy="569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47700" y="383425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7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87416" y="890587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0" name="Dolu Çerçeve 19"/>
          <p:cNvSpPr/>
          <p:nvPr/>
        </p:nvSpPr>
        <p:spPr>
          <a:xfrm>
            <a:off x="680876" y="541337"/>
            <a:ext cx="1772895" cy="8636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SINIRLAR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2730499" y="257174"/>
            <a:ext cx="9194801" cy="1431926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20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-Milli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sınırlar içinde vatan bir bütündür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bölünemez.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Kars,Ardahan,Batum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ve Batı Trakya da  halk oylaması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yapılmalıdır.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Arapların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yaşadığı yerde halk oylaması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yapılmalıdır.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</a:b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421772" y="212288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6" name="Dolu Çerçeve 15"/>
          <p:cNvSpPr/>
          <p:nvPr/>
        </p:nvSpPr>
        <p:spPr>
          <a:xfrm>
            <a:off x="677671" y="1808157"/>
            <a:ext cx="1922623" cy="566739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BOĞAZLAR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2819400" y="1808157"/>
            <a:ext cx="9105899" cy="59452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Boğazların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güvenliği sağlanırsa dünya ticaretine açık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olacak.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680876" y="2578100"/>
            <a:ext cx="2294933" cy="5842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AZINLIKLAR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9" name="Dolu Çerçeve 18"/>
          <p:cNvSpPr/>
          <p:nvPr/>
        </p:nvSpPr>
        <p:spPr>
          <a:xfrm>
            <a:off x="3251199" y="2477689"/>
            <a:ext cx="8763001" cy="78502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-Azınlıklara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tanınan haklar çevre ülkelerdeki Müslümanlara tanınan haklar kadar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olacak.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1" name="Dolu Çerçeve 20"/>
          <p:cNvSpPr/>
          <p:nvPr/>
        </p:nvSpPr>
        <p:spPr>
          <a:xfrm>
            <a:off x="677671" y="3364311"/>
            <a:ext cx="2979929" cy="5842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KAPİTÜLASYONLAR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5" name="Dolu Çerçeve 24"/>
          <p:cNvSpPr/>
          <p:nvPr/>
        </p:nvSpPr>
        <p:spPr>
          <a:xfrm>
            <a:off x="3924300" y="3327399"/>
            <a:ext cx="8089901" cy="621111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Kapitülasyonlar kaldırılacak. Dış </a:t>
            </a:r>
            <a:r>
              <a:rPr lang="tr-TR" sz="2000" b="1" dirty="0">
                <a:solidFill>
                  <a:schemeClr val="tx1"/>
                </a:solidFill>
                <a:latin typeface="Comic Sans MS" pitchFamily="66" charset="0"/>
              </a:rPr>
              <a:t>borçlar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ödenecek.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6" name="Dikdörtgen 25"/>
          <p:cNvSpPr/>
          <p:nvPr/>
        </p:nvSpPr>
        <p:spPr>
          <a:xfrm>
            <a:off x="405347" y="2787650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7" name="Dikdörtgen 26"/>
          <p:cNvSpPr/>
          <p:nvPr/>
        </p:nvSpPr>
        <p:spPr>
          <a:xfrm>
            <a:off x="412156" y="3615136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2453771" y="973137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2553358" y="2122880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0" name="Dikdörtgen 29"/>
          <p:cNvSpPr/>
          <p:nvPr/>
        </p:nvSpPr>
        <p:spPr>
          <a:xfrm>
            <a:off x="2945485" y="2849562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1" name="Dikdörtgen 30"/>
          <p:cNvSpPr/>
          <p:nvPr/>
        </p:nvSpPr>
        <p:spPr>
          <a:xfrm>
            <a:off x="3650131" y="3637954"/>
            <a:ext cx="265515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Dolu Çerçeve 31"/>
          <p:cNvSpPr/>
          <p:nvPr/>
        </p:nvSpPr>
        <p:spPr>
          <a:xfrm>
            <a:off x="606011" y="4882341"/>
            <a:ext cx="1922623" cy="59214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B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atı Trakya</a:t>
            </a:r>
          </a:p>
          <a:p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3" name="Dolu Çerçeve 32"/>
          <p:cNvSpPr/>
          <p:nvPr/>
        </p:nvSpPr>
        <p:spPr>
          <a:xfrm>
            <a:off x="606011" y="5454749"/>
            <a:ext cx="2349582" cy="59214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A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rap Toprakları</a:t>
            </a:r>
          </a:p>
          <a:p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4" name="Dolu Çerçeve 33"/>
          <p:cNvSpPr/>
          <p:nvPr/>
        </p:nvSpPr>
        <p:spPr>
          <a:xfrm>
            <a:off x="598153" y="6061392"/>
            <a:ext cx="2768681" cy="59214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K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ars,Ardahan,Batum</a:t>
            </a:r>
          </a:p>
        </p:txBody>
      </p:sp>
      <p:sp>
        <p:nvSpPr>
          <p:cNvPr id="35" name="Dolu Çerçeve 34"/>
          <p:cNvSpPr/>
          <p:nvPr/>
        </p:nvSpPr>
        <p:spPr>
          <a:xfrm>
            <a:off x="8035136" y="4917378"/>
            <a:ext cx="3890163" cy="59214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B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oğazlar ticarete açılacak</a:t>
            </a:r>
          </a:p>
          <a:p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6" name="Dolu Çerçeve 35"/>
          <p:cNvSpPr/>
          <p:nvPr/>
        </p:nvSpPr>
        <p:spPr>
          <a:xfrm>
            <a:off x="8035135" y="5507905"/>
            <a:ext cx="3890163" cy="59214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A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zınlıklara ayrıcalık verilemez.</a:t>
            </a:r>
          </a:p>
          <a:p>
            <a:endParaRPr lang="tr-T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7" name="Dolu Çerçeve 36"/>
          <p:cNvSpPr/>
          <p:nvPr/>
        </p:nvSpPr>
        <p:spPr>
          <a:xfrm>
            <a:off x="8035135" y="6104096"/>
            <a:ext cx="3929691" cy="592143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K</a:t>
            </a: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apitülasyonlar kaldırılacak </a:t>
            </a:r>
          </a:p>
        </p:txBody>
      </p:sp>
      <p:sp>
        <p:nvSpPr>
          <p:cNvPr id="38" name="Köşeli Çift Ayraç 37"/>
          <p:cNvSpPr/>
          <p:nvPr/>
        </p:nvSpPr>
        <p:spPr>
          <a:xfrm>
            <a:off x="3017472" y="5107584"/>
            <a:ext cx="484632" cy="97115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0" name="Köşeli Çift Ayraç 39"/>
          <p:cNvSpPr/>
          <p:nvPr/>
        </p:nvSpPr>
        <p:spPr>
          <a:xfrm>
            <a:off x="3354514" y="5113912"/>
            <a:ext cx="484632" cy="971157"/>
          </a:xfrm>
          <a:prstGeom prst="chevron">
            <a:avLst>
              <a:gd name="adj" fmla="val 7096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915646" y="5213449"/>
            <a:ext cx="3318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  <a:latin typeface="Comic Sans MS" pitchFamily="66" charset="0"/>
              </a:rPr>
              <a:t>Halk oylaması yapılmalıdır</a:t>
            </a:r>
            <a:br>
              <a:rPr lang="tr-TR" b="1" dirty="0">
                <a:solidFill>
                  <a:srgbClr val="002060"/>
                </a:solidFill>
                <a:latin typeface="Comic Sans MS" pitchFamily="66" charset="0"/>
              </a:rPr>
            </a:br>
            <a:endParaRPr lang="tr-TR" dirty="0">
              <a:latin typeface="Comic Sans MS" pitchFamily="66" charset="0"/>
            </a:endParaRPr>
          </a:p>
        </p:txBody>
      </p:sp>
      <p:sp>
        <p:nvSpPr>
          <p:cNvPr id="41" name="5 Başlık"/>
          <p:cNvSpPr txBox="1">
            <a:spLocks/>
          </p:cNvSpPr>
          <p:nvPr/>
        </p:nvSpPr>
        <p:spPr>
          <a:xfrm>
            <a:off x="4598125" y="4335686"/>
            <a:ext cx="2635524" cy="363464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Özkan Hoca Formül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9" name="5 Başlık"/>
          <p:cNvSpPr txBox="1">
            <a:spLocks/>
          </p:cNvSpPr>
          <p:nvPr/>
        </p:nvSpPr>
        <p:spPr>
          <a:xfrm>
            <a:off x="237737" y="257174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2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876302" y="723611"/>
            <a:ext cx="10205356" cy="134435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İtilaf devletleri hiç beklemedikleri bu kararlar karşısında şunları yaptılar: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*Önce Osmanlı hükümetine baskı uygulayarak kararları iptal etmek istediler.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*Misakı Milli Kararlarını iptal etmeyen Ali Rıza Paşa Hükümetini istifa ettirdiler.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*İstanbul'u İşgal ettiler.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878119" y="2262319"/>
            <a:ext cx="5841997" cy="399947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İstanbullun Resmen İşgali 16 Mart 1920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876301" y="2844511"/>
            <a:ext cx="10205358" cy="162375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-16 Mart 1920´de İtilaf devletlerince Resmen işgal edildi.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-Mebuslar Meclisi itilaf askerlerince basılıp 150 kadar milletvekilini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Malta'ya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sürgüne gönderdiler.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-Bazı askerlerimizi şehit ettiler.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-İstanbul'da sıkı yönetim ilan ettiler.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910778" y="5231364"/>
            <a:ext cx="9604822" cy="141718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-Osmanlı Devleti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FİİLEN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sona erdi.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Damat Ferit Paşa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Hükümeti tekrar kuruldu.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-Mebusan Meclisi bir daha açılmamak üzere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Padişah tarafından kapatıldı.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-Ankara'da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TBMM´nin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açılmasına yol açtı.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876301" y="128938"/>
            <a:ext cx="147501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Sonuçları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647700" y="236069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878119" y="4632612"/>
            <a:ext cx="147501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Sonuçları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49519" y="4765963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7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782962"/>
            <a:ext cx="10793186" cy="70200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En yaşlı üyesi Sinop milletvekili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Şerif  Beyin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başkanlığında açılan meclise ilk oturumunda Mustafa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Kemal, başkan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seçilmiştir.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876300" y="171453"/>
            <a:ext cx="5317671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I.TBMM´nin Açılması 23 Nisan 1920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838207" y="1632328"/>
            <a:ext cx="10918364" cy="4126215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1:Hükümet kurmak gereklidir.</a:t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1:İstanbul hükümeti yok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sayılmıştır.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2:TBMM´nin 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üstünde hiçbir güç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yoktur.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2:Padişah ve İstanbul hükümeti yok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sayıldı.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3:Geçici bir hükümet başkanı atamak doğru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değildir.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3:TBMM´nin sürekliliği, bağımsızlığı vurgulanmıştır.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4:Yasama,Yürütme,Yargı TBMM ye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aittir.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4:Güçler birliği ilkesi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belirlendi. Hızlı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karar alınması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sağlanıldı.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5:Meclisin başkanı hükümetinde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başkanıdır.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5:Meclis Hükümeti sistemi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belirlendi. Meclis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Başkanı hükümetinde başkanıdır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(Yasama, Yürütme)</a:t>
            </a: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rgbClr val="002060"/>
                </a:solidFill>
                <a:latin typeface="Comic Sans MS" pitchFamily="66" charset="0"/>
              </a:rPr>
              <a:t>6:Padişah ve Halife baskı ve zordan kurtulduktan sonra Meclisin düzenleyeceği karara göre yerini </a:t>
            </a:r>
            <a:r>
              <a:rPr lang="tr-TR" sz="2000" b="1" dirty="0" smtClean="0">
                <a:solidFill>
                  <a:srgbClr val="002060"/>
                </a:solidFill>
                <a:latin typeface="Comic Sans MS" pitchFamily="66" charset="0"/>
              </a:rPr>
              <a:t>alır.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508000" y="262289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647700" y="273175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418567" y="247015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87409" y="160020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77671" y="1295400"/>
            <a:ext cx="3259329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*Bir ihtilal Meclisidir.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418567" y="335597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387416" y="4275137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680877" y="128938"/>
            <a:ext cx="4048424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I.TBMM´nin Özellikleri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4227320" y="1295400"/>
            <a:ext cx="1181100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Kanıtı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5641085" y="1292225"/>
            <a:ext cx="5837430" cy="61595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Osmanlı yönetimini yok sayan karar alması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9" name="Dolu Çerçeve 18"/>
          <p:cNvSpPr/>
          <p:nvPr/>
        </p:nvSpPr>
        <p:spPr>
          <a:xfrm>
            <a:off x="680876" y="2159000"/>
            <a:ext cx="3256124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*Savaş Meclisidir.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1" name="Dolu Çerçeve 20"/>
          <p:cNvSpPr/>
          <p:nvPr/>
        </p:nvSpPr>
        <p:spPr>
          <a:xfrm>
            <a:off x="4240021" y="2171700"/>
            <a:ext cx="1168399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Kanıtı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5" name="Dolu Çerçeve 24"/>
          <p:cNvSpPr/>
          <p:nvPr/>
        </p:nvSpPr>
        <p:spPr>
          <a:xfrm>
            <a:off x="5641085" y="2159000"/>
            <a:ext cx="5062730" cy="61595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Kurtuluş Savaşını  gerçekleştirmesi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6" name="Dolu Çerçeve 25"/>
          <p:cNvSpPr/>
          <p:nvPr/>
        </p:nvSpPr>
        <p:spPr>
          <a:xfrm>
            <a:off x="680876" y="3048000"/>
            <a:ext cx="2837025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*Kurucu Meclistir.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7" name="Dolu Çerçeve 26"/>
          <p:cNvSpPr/>
          <p:nvPr/>
        </p:nvSpPr>
        <p:spPr>
          <a:xfrm>
            <a:off x="3792733" y="3022600"/>
            <a:ext cx="1198368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Kanıtı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8" name="Dolu Çerçeve 27"/>
          <p:cNvSpPr/>
          <p:nvPr/>
        </p:nvSpPr>
        <p:spPr>
          <a:xfrm>
            <a:off x="5143500" y="2962275"/>
            <a:ext cx="6616700" cy="7874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1921 Anayasasını yapması(Yeni anayasa yapan Meclise Kurucu Meclis denir.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9" name="Dolu Çerçeve 28"/>
          <p:cNvSpPr/>
          <p:nvPr/>
        </p:nvSpPr>
        <p:spPr>
          <a:xfrm>
            <a:off x="680877" y="3949700"/>
            <a:ext cx="4310224" cy="77470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*Olağanüstü Yetkili Meclistir.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0" name="Dolu Çerçeve 29"/>
          <p:cNvSpPr/>
          <p:nvPr/>
        </p:nvSpPr>
        <p:spPr>
          <a:xfrm>
            <a:off x="5090920" y="3949700"/>
            <a:ext cx="1170684" cy="67310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Kanıtı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1" name="Dolu Çerçeve 30"/>
          <p:cNvSpPr/>
          <p:nvPr/>
        </p:nvSpPr>
        <p:spPr>
          <a:xfrm>
            <a:off x="6477000" y="3898900"/>
            <a:ext cx="5194300" cy="7747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Yasama, Yürütme ve Yargı yetkilerini üzerine alması.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2" name="Dolu Çerçeve 31"/>
          <p:cNvSpPr/>
          <p:nvPr/>
        </p:nvSpPr>
        <p:spPr>
          <a:xfrm>
            <a:off x="680877" y="4813300"/>
            <a:ext cx="2611629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*Ulusal Meclistir.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3" name="Dikdörtgen 32"/>
          <p:cNvSpPr/>
          <p:nvPr/>
        </p:nvSpPr>
        <p:spPr>
          <a:xfrm>
            <a:off x="387416" y="5110162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4" name="Dolu Çerçeve 33"/>
          <p:cNvSpPr/>
          <p:nvPr/>
        </p:nvSpPr>
        <p:spPr>
          <a:xfrm>
            <a:off x="3517900" y="4813300"/>
            <a:ext cx="1181099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Kanıtı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5" name="Dolu Çerçeve 34"/>
          <p:cNvSpPr/>
          <p:nvPr/>
        </p:nvSpPr>
        <p:spPr>
          <a:xfrm>
            <a:off x="4817870" y="4813300"/>
            <a:ext cx="6751829" cy="61595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Azınlık milletvekillerine yer verilmemiştir.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6" name="5 Başlık"/>
          <p:cNvSpPr txBox="1">
            <a:spLocks/>
          </p:cNvSpPr>
          <p:nvPr/>
        </p:nvSpPr>
        <p:spPr>
          <a:xfrm>
            <a:off x="278867" y="24539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433819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904576" y="161599"/>
            <a:ext cx="3329967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I.TBMM´nin Çalışmaları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7" name="5 Başlık"/>
          <p:cNvSpPr txBox="1">
            <a:spLocks/>
          </p:cNvSpPr>
          <p:nvPr/>
        </p:nvSpPr>
        <p:spPr>
          <a:xfrm>
            <a:off x="904576" y="883403"/>
            <a:ext cx="8741223" cy="455620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1:Düzenli Orduyu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kurdu.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2:1921 Anayasasını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Hazırladı.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3:İstiklal Marşını kabul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etti.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4:İstiklal Mahkemelerini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kurdu.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5:Hıyaneti Vataniye Kanununu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çıkardı.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6:Firariler Kanununu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çıkardı.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7:Başkomutanlık Yasasını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çıkardı.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8:Londra Konferansına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katıldı.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9:Mudanya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Ateşkesini imzaladı.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10:Saltanatı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Kaldırdı.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11:Lozan Barış Antlaşmasının bir bölümüne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katıldı.</a:t>
            </a: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400" b="1" dirty="0">
                <a:solidFill>
                  <a:srgbClr val="FF0000"/>
                </a:solidFill>
                <a:latin typeface="Comic Sans MS" pitchFamily="66" charset="0"/>
              </a:rPr>
              <a:t>12:Ayaklanmaları </a:t>
            </a:r>
            <a:r>
              <a:rPr lang="tr-TR" sz="2400" b="1" dirty="0" smtClean="0">
                <a:solidFill>
                  <a:srgbClr val="FF0000"/>
                </a:solidFill>
                <a:latin typeface="Comic Sans MS" pitchFamily="66" charset="0"/>
              </a:rPr>
              <a:t>bastırdı.</a:t>
            </a:r>
            <a:endParaRPr lang="tr-TR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508000" y="229631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47700" y="240517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-470323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16829" y="1916673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</a:t>
            </a: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6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608240" y="4225918"/>
            <a:ext cx="944076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TBMM HÜKÜMETİNE KARŞI AYAKLANMALAR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3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ÖzkanDUMAN\Desktop\Ekran Alıntısı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564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5 Başlık"/>
          <p:cNvSpPr txBox="1">
            <a:spLocks/>
          </p:cNvSpPr>
          <p:nvPr/>
        </p:nvSpPr>
        <p:spPr>
          <a:xfrm>
            <a:off x="876301" y="1331513"/>
            <a:ext cx="8550728" cy="174914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-İstanbul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hükümetinin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kışkırtmaları.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-Kuvai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Milliyenin zorla halktan para ve yiyecek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toplaması.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-Azınlıkların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işgalcilerle işbirliği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yapmaları.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-Uzun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süren savaşların halkı bıktırması ekonominin bozuk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olması.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-Bazı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toprak ağalarının güçlerinin ellerinden alınacağı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endişesi.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876300" y="749790"/>
            <a:ext cx="1536698" cy="414981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</a:rPr>
              <a:t>Sebebi</a:t>
            </a: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876300" y="3550095"/>
            <a:ext cx="1536698" cy="434753"/>
          </a:xfrm>
          <a:prstGeom prst="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</a:rPr>
              <a:t>Sonuç</a:t>
            </a: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5 Başlık"/>
          <p:cNvSpPr txBox="1">
            <a:spLocks/>
          </p:cNvSpPr>
          <p:nvPr/>
        </p:nvSpPr>
        <p:spPr>
          <a:xfrm>
            <a:off x="974271" y="4161801"/>
            <a:ext cx="8616043" cy="168382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-Milli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mücadelenin kazanılması gecikti.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-Düzenli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ordunun kurulması hızlandı.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-Damat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Ferit Paşa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vatan haini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kabul edildi.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29 Nisan 1920’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Hıyanet-i Vataniye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Kanunu çıka­rıldı.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18 Eylül 1920’de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İstiklal Mahkemeleri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kuruldu.</a:t>
            </a: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876300" y="128938"/>
            <a:ext cx="4374995" cy="469902"/>
          </a:xfrm>
          <a:prstGeom prst="rect">
            <a:avLst/>
          </a:prstGeom>
          <a:solidFill>
            <a:srgbClr val="00B05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TBMM´ye Karşı Çıkan İsyanlar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47700" y="273175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508000" y="229631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 txBox="1">
            <a:spLocks/>
          </p:cNvSpPr>
          <p:nvPr/>
        </p:nvSpPr>
        <p:spPr>
          <a:xfrm>
            <a:off x="285159" y="394660"/>
            <a:ext cx="3410541" cy="97135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A.İstanbul Hükümetinin Çıkardığı İsyanlar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5 Başlık"/>
          <p:cNvSpPr txBox="1">
            <a:spLocks/>
          </p:cNvSpPr>
          <p:nvPr/>
        </p:nvSpPr>
        <p:spPr>
          <a:xfrm>
            <a:off x="3886200" y="355792"/>
            <a:ext cx="3632200" cy="996854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algn="ctr" eaLnBrk="0" hangingPunct="0">
              <a:defRPr/>
            </a:pP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B.İstanbul Hükümeti ve İtilaf Devletlerinin Çıkardıkları Ayaklanmalar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7861301" y="355792"/>
            <a:ext cx="4000500" cy="971358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   C.Kuvayı Milliye Komutanlarının Çıkardıkları  	Ayaklanmalar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5 Başlık"/>
          <p:cNvSpPr txBox="1">
            <a:spLocks/>
          </p:cNvSpPr>
          <p:nvPr/>
        </p:nvSpPr>
        <p:spPr>
          <a:xfrm>
            <a:off x="285159" y="1518418"/>
            <a:ext cx="3410541" cy="45008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1.Ahmet Anzavur İsyanı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5 Başlık"/>
          <p:cNvSpPr txBox="1">
            <a:spLocks/>
          </p:cNvSpPr>
          <p:nvPr/>
        </p:nvSpPr>
        <p:spPr>
          <a:xfrm>
            <a:off x="285159" y="2102618"/>
            <a:ext cx="3410541" cy="1988318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Saray tarafından kendisine paşalık rütbesi verilen Ahmet Anzavur İngiltereninde desteğini alarak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Balıkesir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çevresinde ayaklanama çıkardı</a:t>
            </a:r>
          </a:p>
        </p:txBody>
      </p:sp>
      <p:sp>
        <p:nvSpPr>
          <p:cNvPr id="12" name="5 Başlık"/>
          <p:cNvSpPr txBox="1">
            <a:spLocks/>
          </p:cNvSpPr>
          <p:nvPr/>
        </p:nvSpPr>
        <p:spPr>
          <a:xfrm>
            <a:off x="285158" y="4275086"/>
            <a:ext cx="3410541" cy="7223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2.Kuvay-ı İnzibatiye</a:t>
            </a: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(Halifelik Ordusu) İsyanı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3" name="5 Başlık"/>
          <p:cNvSpPr txBox="1">
            <a:spLocks/>
          </p:cNvSpPr>
          <p:nvPr/>
        </p:nvSpPr>
        <p:spPr>
          <a:xfrm>
            <a:off x="285159" y="5163318"/>
            <a:ext cx="3410541" cy="1491482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Osmanlı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Subaylarından oluşturulan bu ordu Adapazarı çevresindeki halkı ayaklandırdı.</a:t>
            </a:r>
            <a:endParaRPr lang="tr-TR" sz="16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>
            <a:off x="3997029" y="1525536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Bozkır Zeynel Abidin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3997029" y="2089918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Bolu-Düzce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7" name="5 Başlık"/>
          <p:cNvSpPr txBox="1">
            <a:spLocks/>
          </p:cNvSpPr>
          <p:nvPr/>
        </p:nvSpPr>
        <p:spPr>
          <a:xfrm>
            <a:off x="3997029" y="2629668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Çapanoğulları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5 Başlık"/>
          <p:cNvSpPr txBox="1">
            <a:spLocks/>
          </p:cNvSpPr>
          <p:nvPr/>
        </p:nvSpPr>
        <p:spPr>
          <a:xfrm>
            <a:off x="3997029" y="3176536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Delibaş Mehmet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3997029" y="3736872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Cemil Çeto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3997028" y="4275086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Milli Aşiret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1" name="5 Başlık"/>
          <p:cNvSpPr txBox="1">
            <a:spLocks/>
          </p:cNvSpPr>
          <p:nvPr/>
        </p:nvSpPr>
        <p:spPr>
          <a:xfrm>
            <a:off x="3997027" y="4814836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Koçgiri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2" name="5 Başlık"/>
          <p:cNvSpPr txBox="1">
            <a:spLocks/>
          </p:cNvSpPr>
          <p:nvPr/>
        </p:nvSpPr>
        <p:spPr>
          <a:xfrm>
            <a:off x="3997029" y="5348236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Ali Batı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3997029" y="5839209"/>
            <a:ext cx="3410541" cy="354064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 Çopur Musa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5 Başlık"/>
          <p:cNvSpPr txBox="1">
            <a:spLocks/>
          </p:cNvSpPr>
          <p:nvPr/>
        </p:nvSpPr>
        <p:spPr>
          <a:xfrm>
            <a:off x="8156280" y="1532654"/>
            <a:ext cx="3410541" cy="45008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Demirci Mehmet Efe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5" name="5 Başlık"/>
          <p:cNvSpPr txBox="1">
            <a:spLocks/>
          </p:cNvSpPr>
          <p:nvPr/>
        </p:nvSpPr>
        <p:spPr>
          <a:xfrm>
            <a:off x="7861301" y="2109736"/>
            <a:ext cx="4000500" cy="1981200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Yunanlılara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karşı başarılı mücadeleler vermiş olan Mehmet Efe, düzenli ordu kurulurken ilk gün­lerde düzenli ordunun emrine girmek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istemediği için ayaklandı.</a:t>
            </a:r>
            <a:endParaRPr lang="tr-TR" sz="16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6" name="5 Başlık"/>
          <p:cNvSpPr txBox="1">
            <a:spLocks/>
          </p:cNvSpPr>
          <p:nvPr/>
        </p:nvSpPr>
        <p:spPr>
          <a:xfrm>
            <a:off x="8156279" y="4227077"/>
            <a:ext cx="3410541" cy="45008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Çerkez Ethem</a:t>
            </a:r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7" name="5 Başlık"/>
          <p:cNvSpPr txBox="1">
            <a:spLocks/>
          </p:cNvSpPr>
          <p:nvPr/>
        </p:nvSpPr>
        <p:spPr>
          <a:xfrm>
            <a:off x="7861299" y="4813300"/>
            <a:ext cx="4000500" cy="1202941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Çerkez Ethem düzenli ordunun emrine girmeyerek isyan etmiştir</a:t>
            </a:r>
            <a:r>
              <a:rPr lang="tr-TR" b="1" dirty="0">
                <a:solidFill>
                  <a:srgbClr val="002060"/>
                </a:solidFill>
              </a:rPr>
              <a:t>.</a:t>
            </a:r>
            <a:endParaRPr lang="tr-TR" sz="1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1" y="942574"/>
            <a:ext cx="10945586" cy="2606169"/>
          </a:xfrm>
          <a:prstGeom prst="rect">
            <a:avLst/>
          </a:prstGeom>
          <a:solidFill>
            <a:schemeClr val="tx1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eaLnBrk="0" hangingPunct="0">
              <a:defRPr/>
            </a:pP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-İstanbul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ile ilişkiler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kesildi.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İstanbul hükümetinin icraatları yok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sayıldı.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-Damat Ferit'in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isteğiyle Şeyhülislam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Dürrizade Efendinin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fetvalarına karşı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;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Ankara müftüsü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Rıfat Börekçi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karşı  fetva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yayınladı.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Damat Ferit Paşa vatan haini kabul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edildi.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29 Nisan 1920’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Hıyanet-i Vataniye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Kanunu çıka­rıldı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18 Eylül 1920’de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İstiklal Mahkemeleri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Halka doğru haber verilmesi için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ANADOLU AJANSI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kuruldu </a:t>
            </a: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218745"/>
            <a:ext cx="6040508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TBMM´nin İsyanlara Karşı Aldığı Önlemler</a:t>
            </a:r>
          </a:p>
          <a:p>
            <a:pPr indent="80963" eaLnBrk="0" hangingPunct="0">
              <a:defRPr/>
            </a:pP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508000" y="21874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C:\Users\Yusuf Kerem DUMAN\Desktop\ffff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-470323"/>
            <a:ext cx="11328400" cy="476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16829" y="1916673"/>
            <a:ext cx="4236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Bölüm </a:t>
            </a: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7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608240" y="4225918"/>
            <a:ext cx="9440760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SEVR ANTLAŞMASI</a:t>
            </a:r>
          </a:p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13F9A"/>
              </a:buClr>
              <a:buFont typeface="Monotype Sorts" pitchFamily="2" charset="2"/>
              <a:buNone/>
              <a:defRPr/>
            </a:pPr>
            <a:r>
              <a:rPr kumimoji="1" lang="tr-T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latin typeface="Cambria" pitchFamily="18" charset="0"/>
              </a:rPr>
              <a:t>10 Ağustos 1920</a:t>
            </a:r>
            <a:endParaRPr kumimoji="1" lang="tr-TR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09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863600"/>
            <a:ext cx="2635841" cy="508000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İmzalanma Süreci</a:t>
            </a: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1" y="1709093"/>
            <a:ext cx="10401300" cy="17027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Osmanlı Devleti ile I.Dünya Savaşı sonrası imzalanan barış antlaşmasıdır.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*Şartları 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San Remo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Konferansında belirlendi.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*Şartları çok ağır olduğundan İstanbul Hükümetince imzalanmak istenmedi.</a:t>
            </a:r>
          </a:p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*Sevri zorla kabul ettirmek isteyen Yunan Ordusu karşısında Kuvayı Milliye ordusu başarısız olunca İstanbul Hükümeti İmzalamak zorunda kaldı.</a:t>
            </a:r>
          </a:p>
          <a:p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5 Başlık"/>
          <p:cNvSpPr txBox="1">
            <a:spLocks/>
          </p:cNvSpPr>
          <p:nvPr/>
        </p:nvSpPr>
        <p:spPr>
          <a:xfrm>
            <a:off x="876300" y="128938"/>
            <a:ext cx="4795157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Sevr Antlaşması 10 Ağustos 1920</a:t>
            </a:r>
          </a:p>
          <a:p>
            <a:pPr indent="80963" eaLnBrk="0" hangingPunct="0">
              <a:defRPr/>
            </a:pP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9" name="5 Başlık"/>
          <p:cNvSpPr txBox="1">
            <a:spLocks/>
          </p:cNvSpPr>
          <p:nvPr/>
        </p:nvSpPr>
        <p:spPr>
          <a:xfrm>
            <a:off x="508000" y="21874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69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ÖzkanDUMAN\Desktop\s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690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Başlık"/>
          <p:cNvSpPr txBox="1">
            <a:spLocks/>
          </p:cNvSpPr>
          <p:nvPr/>
        </p:nvSpPr>
        <p:spPr>
          <a:xfrm>
            <a:off x="876300" y="127000"/>
            <a:ext cx="1902122" cy="508000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</a:rPr>
              <a:t>Maddeleri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5 Başlık"/>
          <p:cNvSpPr txBox="1">
            <a:spLocks/>
          </p:cNvSpPr>
          <p:nvPr/>
        </p:nvSpPr>
        <p:spPr>
          <a:xfrm>
            <a:off x="876300" y="865414"/>
            <a:ext cx="11130643" cy="5421050"/>
          </a:xfrm>
          <a:prstGeom prst="rect">
            <a:avLst/>
          </a:prstGeom>
          <a:solidFill>
            <a:schemeClr val="tx1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-İstanbul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Osmanlının başkenti olarak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kalacak, ama Osmanlı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antlaşma şartlarına uymasa İstanbul da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alınacak.</a:t>
            </a:r>
            <a:b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Boğazlar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savaş zamanında bile bütün devletlerin gemilerine açık kalacak ve boğazları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Boğazlar komisyonu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yönetecek.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Azınlıklara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her alanda geniş haklar verilecek.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Kapitülasyonlar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devam edecek.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Doğu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Anadolu bölgesinde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Kürdistan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ve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</a:rPr>
              <a:t>Ermenistan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 devletleri kurulacak.</a:t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-Osmanlı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>askeri 50 bini </a:t>
            </a:r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geçmeyecek. </a:t>
            </a:r>
            <a: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tr-TR" sz="2000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Dolu Çerçeve 5"/>
          <p:cNvSpPr/>
          <p:nvPr/>
        </p:nvSpPr>
        <p:spPr>
          <a:xfrm>
            <a:off x="1078402" y="3445969"/>
            <a:ext cx="1700020" cy="44450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Yunanistan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8" name="Dolu Çerçeve 7"/>
          <p:cNvSpPr/>
          <p:nvPr/>
        </p:nvSpPr>
        <p:spPr>
          <a:xfrm>
            <a:off x="1078402" y="3994150"/>
            <a:ext cx="1700020" cy="44450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Fransa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9" name="Dolu Çerçeve 8"/>
          <p:cNvSpPr/>
          <p:nvPr/>
        </p:nvSpPr>
        <p:spPr>
          <a:xfrm>
            <a:off x="1078402" y="4574837"/>
            <a:ext cx="1700020" cy="44450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İngiltere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" name="Dolu Çerçeve 9"/>
          <p:cNvSpPr/>
          <p:nvPr/>
        </p:nvSpPr>
        <p:spPr>
          <a:xfrm>
            <a:off x="1078402" y="5168900"/>
            <a:ext cx="1700020" cy="44450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İtalya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1" name="Dolu Çerçeve 10"/>
          <p:cNvSpPr/>
          <p:nvPr/>
        </p:nvSpPr>
        <p:spPr>
          <a:xfrm>
            <a:off x="2899228" y="3445969"/>
            <a:ext cx="4686299" cy="44450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İzmir, Doğu Trakya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2" name="Dolu Çerçeve 11"/>
          <p:cNvSpPr/>
          <p:nvPr/>
        </p:nvSpPr>
        <p:spPr>
          <a:xfrm>
            <a:off x="2899228" y="4032250"/>
            <a:ext cx="4686299" cy="44450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Mardin,Urfa,Antep,Suriye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3" name="Dolu Çerçeve 12"/>
          <p:cNvSpPr/>
          <p:nvPr/>
        </p:nvSpPr>
        <p:spPr>
          <a:xfrm>
            <a:off x="2899227" y="4574837"/>
            <a:ext cx="4686299" cy="44450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  <a:r>
              <a:rPr lang="tr-TR" sz="2000" b="1" dirty="0" err="1" smtClean="0">
                <a:solidFill>
                  <a:prstClr val="white"/>
                </a:solidFill>
                <a:latin typeface="Comic Sans MS" pitchFamily="66" charset="0"/>
              </a:rPr>
              <a:t>Musul,Arabistan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2899226" y="5120821"/>
            <a:ext cx="4686299" cy="44450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Rodos,12 Ada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5" name="5 Başlık"/>
          <p:cNvSpPr txBox="1">
            <a:spLocks/>
          </p:cNvSpPr>
          <p:nvPr/>
        </p:nvSpPr>
        <p:spPr>
          <a:xfrm rot="19620389">
            <a:off x="8034057" y="4241462"/>
            <a:ext cx="3250783" cy="111125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Comic Sans MS" pitchFamily="66" charset="0"/>
              </a:rPr>
              <a:t>Sanki Misak-ı Millinin İntikamını almak istemişler….sizce</a:t>
            </a:r>
            <a:endParaRPr lang="tr-T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508000" y="21874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647700" y="262289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2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418567" y="247015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387409" y="1600200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4" name="Dolu Çerçeve 13"/>
          <p:cNvSpPr/>
          <p:nvPr/>
        </p:nvSpPr>
        <p:spPr>
          <a:xfrm>
            <a:off x="677671" y="1295400"/>
            <a:ext cx="3259329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*Ölü doğmuştur.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433286" y="3641725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387409" y="5480049"/>
            <a:ext cx="259104" cy="8255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6" name="5 Başlık"/>
          <p:cNvSpPr txBox="1">
            <a:spLocks/>
          </p:cNvSpPr>
          <p:nvPr/>
        </p:nvSpPr>
        <p:spPr>
          <a:xfrm>
            <a:off x="692390" y="122822"/>
            <a:ext cx="4351791" cy="469902"/>
          </a:xfrm>
          <a:prstGeom prst="rect">
            <a:avLst/>
          </a:prstGeom>
          <a:solidFill>
            <a:srgbClr val="0070C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2400" b="1" dirty="0" smtClean="0">
                <a:solidFill>
                  <a:prstClr val="white"/>
                </a:solidFill>
                <a:cs typeface="Times New Roman" pitchFamily="18" charset="0"/>
              </a:rPr>
              <a:t>Anlaşmanın Genel Özellikleri</a:t>
            </a:r>
            <a:endParaRPr lang="tr-TR" sz="2400" b="1" dirty="0">
              <a:solidFill>
                <a:prstClr val="white"/>
              </a:solidFill>
            </a:endParaRPr>
          </a:p>
        </p:txBody>
      </p:sp>
      <p:sp>
        <p:nvSpPr>
          <p:cNvPr id="17" name="Dolu Çerçeve 16"/>
          <p:cNvSpPr/>
          <p:nvPr/>
        </p:nvSpPr>
        <p:spPr>
          <a:xfrm>
            <a:off x="4108449" y="1295400"/>
            <a:ext cx="1299971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Neden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8" name="Dolu Çerçeve 17"/>
          <p:cNvSpPr/>
          <p:nvPr/>
        </p:nvSpPr>
        <p:spPr>
          <a:xfrm>
            <a:off x="5641084" y="1292225"/>
            <a:ext cx="6385815" cy="61595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TBMM ve Türk Halkı tarafından reddedilmiştir.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9" name="Dolu Çerçeve 18"/>
          <p:cNvSpPr/>
          <p:nvPr/>
        </p:nvSpPr>
        <p:spPr>
          <a:xfrm>
            <a:off x="680876" y="2308225"/>
            <a:ext cx="3256124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*Hukuken geçersizdir.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1" name="Dolu Çerçeve 20"/>
          <p:cNvSpPr/>
          <p:nvPr/>
        </p:nvSpPr>
        <p:spPr>
          <a:xfrm>
            <a:off x="4117083" y="2308225"/>
            <a:ext cx="1299971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Neden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5" name="Dolu Çerçeve 24"/>
          <p:cNvSpPr/>
          <p:nvPr/>
        </p:nvSpPr>
        <p:spPr>
          <a:xfrm>
            <a:off x="5641084" y="2159000"/>
            <a:ext cx="6271515" cy="914400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Meclis tarafından onaylanmamıştır. Çünkü Meclis kapatılmıştı.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2" name="Dolu Çerçeve 31"/>
          <p:cNvSpPr/>
          <p:nvPr/>
        </p:nvSpPr>
        <p:spPr>
          <a:xfrm>
            <a:off x="680877" y="3352800"/>
            <a:ext cx="4238591" cy="615950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*Mücadele azmini Güçlendirdi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6" name="Dolu Çerçeve 35"/>
          <p:cNvSpPr/>
          <p:nvPr/>
        </p:nvSpPr>
        <p:spPr>
          <a:xfrm>
            <a:off x="5044181" y="3352800"/>
            <a:ext cx="1299971" cy="615950"/>
          </a:xfrm>
          <a:prstGeom prst="bevel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Neden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7" name="Dolu Çerçeve 36"/>
          <p:cNvSpPr/>
          <p:nvPr/>
        </p:nvSpPr>
        <p:spPr>
          <a:xfrm>
            <a:off x="6527799" y="3207544"/>
            <a:ext cx="5499099" cy="906462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 Halka savaşmaktan başka bir yol olmadığını açıkça göstermiştir.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38" name="Dolu Çerçeve 37"/>
          <p:cNvSpPr/>
          <p:nvPr/>
        </p:nvSpPr>
        <p:spPr>
          <a:xfrm>
            <a:off x="646513" y="4524374"/>
            <a:ext cx="7370164" cy="1876426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 *İstanbul Hükümeti bu antlaşmayı imzalayarak </a:t>
            </a:r>
          </a:p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-Misak-ı Milliye</a:t>
            </a:r>
          </a:p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-Ulus İradesine</a:t>
            </a:r>
          </a:p>
          <a:p>
            <a:r>
              <a:rPr lang="tr-TR" sz="2000" b="1" dirty="0" smtClean="0">
                <a:solidFill>
                  <a:prstClr val="white"/>
                </a:solidFill>
                <a:latin typeface="Comic Sans MS" pitchFamily="66" charset="0"/>
              </a:rPr>
              <a:t>-Ulusal Bağımsızlığa aykırı hareket etmiştir.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261836" y="218745"/>
            <a:ext cx="139700" cy="6386259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26" name="Dikdörtgen 25"/>
          <p:cNvSpPr/>
          <p:nvPr/>
        </p:nvSpPr>
        <p:spPr>
          <a:xfrm>
            <a:off x="440871" y="232862"/>
            <a:ext cx="2286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8467</TotalTime>
  <Words>5577</Words>
  <Application>Microsoft Office PowerPoint</Application>
  <PresentationFormat>Özel</PresentationFormat>
  <Paragraphs>1083</Paragraphs>
  <Slides>106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Slayt Başlıkları</vt:lpstr>
      </vt:variant>
      <vt:variant>
        <vt:i4>106</vt:i4>
      </vt:variant>
    </vt:vector>
  </HeadingPairs>
  <TitlesOfParts>
    <vt:vector size="109" baseType="lpstr">
      <vt:lpstr>Ofis Teması</vt:lpstr>
      <vt:lpstr>Akış</vt:lpstr>
      <vt:lpstr>1_Ofis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I.Balkan Savaşı 1912-1913       II.Balkan Savaşı 1913                                                                                                                                           </vt:lpstr>
      <vt:lpstr>PowerPoint Sunusu</vt:lpstr>
      <vt:lpstr>    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Kongre Öncesinde ve Sırasında 3 önemli Sorun yaşandı      </vt:lpstr>
      <vt:lpstr>PowerPoint Sunusu</vt:lpstr>
      <vt:lpstr>PowerPoint Sunusu</vt:lpstr>
      <vt:lpstr>                        Erzurum Kongresi    </vt:lpstr>
      <vt:lpstr>                        Sivas Kongresi 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İSLAM TARİHİ</dc:title>
  <dc:creator>Md.Yrd. İ. Kapkara</dc:creator>
  <cp:lastModifiedBy>YUSUF KEREM DUMAN</cp:lastModifiedBy>
  <cp:revision>784</cp:revision>
  <dcterms:created xsi:type="dcterms:W3CDTF">2017-03-01T11:19:29Z</dcterms:created>
  <dcterms:modified xsi:type="dcterms:W3CDTF">2019-09-06T18:24:38Z</dcterms:modified>
</cp:coreProperties>
</file>