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275" r:id="rId3"/>
    <p:sldId id="276" r:id="rId4"/>
    <p:sldId id="364" r:id="rId5"/>
    <p:sldId id="365" r:id="rId6"/>
    <p:sldId id="366" r:id="rId7"/>
    <p:sldId id="277" r:id="rId8"/>
    <p:sldId id="367" r:id="rId9"/>
    <p:sldId id="368" r:id="rId10"/>
    <p:sldId id="369" r:id="rId11"/>
    <p:sldId id="295" r:id="rId12"/>
    <p:sldId id="363" r:id="rId13"/>
    <p:sldId id="371" r:id="rId14"/>
    <p:sldId id="370" r:id="rId15"/>
    <p:sldId id="372" r:id="rId16"/>
    <p:sldId id="375" r:id="rId17"/>
    <p:sldId id="374" r:id="rId18"/>
    <p:sldId id="373" r:id="rId19"/>
    <p:sldId id="376" r:id="rId20"/>
    <p:sldId id="377" r:id="rId21"/>
    <p:sldId id="378" r:id="rId22"/>
    <p:sldId id="379" r:id="rId23"/>
    <p:sldId id="382" r:id="rId24"/>
    <p:sldId id="380" r:id="rId25"/>
    <p:sldId id="381" r:id="rId26"/>
  </p:sldIdLst>
  <p:sldSz cx="13465175" cy="7561263"/>
  <p:notesSz cx="9144000" cy="6858000"/>
  <p:defaultTextStyle>
    <a:defPPr>
      <a:defRPr lang="tr-TR"/>
    </a:defPPr>
    <a:lvl1pPr marL="0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1325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2650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23974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65299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06624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47949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89274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30598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339966"/>
    <a:srgbClr val="0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708" y="-72"/>
      </p:cViewPr>
      <p:guideLst>
        <p:guide orient="horz" pos="2382"/>
        <p:guide pos="42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009888" y="2348894"/>
            <a:ext cx="11445399" cy="1620771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019778" y="4284717"/>
            <a:ext cx="9425623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1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2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23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652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066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4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89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30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2206-BAE2-4B90-AC55-FAEA1033C496}" type="datetimeFigureOut">
              <a:rPr lang="tr-TR" smtClean="0"/>
              <a:pPr/>
              <a:t>22.9.2019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D677-8539-452F-9D2B-5EBF4F9D65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2206-BAE2-4B90-AC55-FAEA1033C496}" type="datetimeFigureOut">
              <a:rPr lang="tr-TR" smtClean="0"/>
              <a:pPr/>
              <a:t>22.9.2019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D677-8539-452F-9D2B-5EBF4F9D65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63655" y="4858814"/>
            <a:ext cx="11445399" cy="1501751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063655" y="3204787"/>
            <a:ext cx="11445399" cy="1654026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132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265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2397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6529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0662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4794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78927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3059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2206-BAE2-4B90-AC55-FAEA1033C496}" type="datetimeFigureOut">
              <a:rPr lang="tr-TR" smtClean="0"/>
              <a:pPr/>
              <a:t>22.9.2019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D677-8539-452F-9D2B-5EBF4F9D65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73260" y="1764295"/>
            <a:ext cx="5947119" cy="4990084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844799" y="1764295"/>
            <a:ext cx="5947119" cy="4990084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2206-BAE2-4B90-AC55-FAEA1033C496}" type="datetimeFigureOut">
              <a:rPr lang="tr-TR" smtClean="0"/>
              <a:pPr/>
              <a:t>22.9.2019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D677-8539-452F-9D2B-5EBF4F9D65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73258" y="1692535"/>
            <a:ext cx="5949458" cy="705367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1325" indent="0">
              <a:buNone/>
              <a:defRPr sz="2400" b="1"/>
            </a:lvl2pPr>
            <a:lvl3pPr marL="1082650" indent="0">
              <a:buNone/>
              <a:defRPr sz="2100" b="1"/>
            </a:lvl3pPr>
            <a:lvl4pPr marL="1623974" indent="0">
              <a:buNone/>
              <a:defRPr sz="1900" b="1"/>
            </a:lvl4pPr>
            <a:lvl5pPr marL="2165299" indent="0">
              <a:buNone/>
              <a:defRPr sz="1900" b="1"/>
            </a:lvl5pPr>
            <a:lvl6pPr marL="2706624" indent="0">
              <a:buNone/>
              <a:defRPr sz="1900" b="1"/>
            </a:lvl6pPr>
            <a:lvl7pPr marL="3247949" indent="0">
              <a:buNone/>
              <a:defRPr sz="1900" b="1"/>
            </a:lvl7pPr>
            <a:lvl8pPr marL="3789274" indent="0">
              <a:buNone/>
              <a:defRPr sz="1900" b="1"/>
            </a:lvl8pPr>
            <a:lvl9pPr marL="4330598" indent="0">
              <a:buNone/>
              <a:defRPr sz="19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73258" y="2397902"/>
            <a:ext cx="5949458" cy="43564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6840123" y="1692535"/>
            <a:ext cx="5951794" cy="705367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1325" indent="0">
              <a:buNone/>
              <a:defRPr sz="2400" b="1"/>
            </a:lvl2pPr>
            <a:lvl3pPr marL="1082650" indent="0">
              <a:buNone/>
              <a:defRPr sz="2100" b="1"/>
            </a:lvl3pPr>
            <a:lvl4pPr marL="1623974" indent="0">
              <a:buNone/>
              <a:defRPr sz="1900" b="1"/>
            </a:lvl4pPr>
            <a:lvl5pPr marL="2165299" indent="0">
              <a:buNone/>
              <a:defRPr sz="1900" b="1"/>
            </a:lvl5pPr>
            <a:lvl6pPr marL="2706624" indent="0">
              <a:buNone/>
              <a:defRPr sz="1900" b="1"/>
            </a:lvl6pPr>
            <a:lvl7pPr marL="3247949" indent="0">
              <a:buNone/>
              <a:defRPr sz="1900" b="1"/>
            </a:lvl7pPr>
            <a:lvl8pPr marL="3789274" indent="0">
              <a:buNone/>
              <a:defRPr sz="1900" b="1"/>
            </a:lvl8pPr>
            <a:lvl9pPr marL="4330598" indent="0">
              <a:buNone/>
              <a:defRPr sz="19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840123" y="2397902"/>
            <a:ext cx="5951794" cy="43564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2206-BAE2-4B90-AC55-FAEA1033C496}" type="datetimeFigureOut">
              <a:rPr lang="tr-TR" smtClean="0"/>
              <a:pPr/>
              <a:t>22.9.2019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D677-8539-452F-9D2B-5EBF4F9D65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2206-BAE2-4B90-AC55-FAEA1033C496}" type="datetimeFigureOut">
              <a:rPr lang="tr-TR" smtClean="0"/>
              <a:pPr/>
              <a:t>22.9.2019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D677-8539-452F-9D2B-5EBF4F9D65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2206-BAE2-4B90-AC55-FAEA1033C496}" type="datetimeFigureOut">
              <a:rPr lang="tr-TR" smtClean="0"/>
              <a:pPr/>
              <a:t>22.9.2019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D677-8539-452F-9D2B-5EBF4F9D65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73259" y="301051"/>
            <a:ext cx="4429950" cy="1281214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264511" y="301052"/>
            <a:ext cx="7527407" cy="6453329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73259" y="1582265"/>
            <a:ext cx="4429950" cy="5172114"/>
          </a:xfrm>
        </p:spPr>
        <p:txBody>
          <a:bodyPr/>
          <a:lstStyle>
            <a:lvl1pPr marL="0" indent="0">
              <a:buNone/>
              <a:defRPr sz="1700"/>
            </a:lvl1pPr>
            <a:lvl2pPr marL="541325" indent="0">
              <a:buNone/>
              <a:defRPr sz="1400"/>
            </a:lvl2pPr>
            <a:lvl3pPr marL="1082650" indent="0">
              <a:buNone/>
              <a:defRPr sz="1200"/>
            </a:lvl3pPr>
            <a:lvl4pPr marL="1623974" indent="0">
              <a:buNone/>
              <a:defRPr sz="1100"/>
            </a:lvl4pPr>
            <a:lvl5pPr marL="2165299" indent="0">
              <a:buNone/>
              <a:defRPr sz="1100"/>
            </a:lvl5pPr>
            <a:lvl6pPr marL="2706624" indent="0">
              <a:buNone/>
              <a:defRPr sz="1100"/>
            </a:lvl6pPr>
            <a:lvl7pPr marL="3247949" indent="0">
              <a:buNone/>
              <a:defRPr sz="1100"/>
            </a:lvl7pPr>
            <a:lvl8pPr marL="3789274" indent="0">
              <a:buNone/>
              <a:defRPr sz="1100"/>
            </a:lvl8pPr>
            <a:lvl9pPr marL="4330598" indent="0">
              <a:buNone/>
              <a:defRPr sz="11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2206-BAE2-4B90-AC55-FAEA1033C496}" type="datetimeFigureOut">
              <a:rPr lang="tr-TR" smtClean="0"/>
              <a:pPr/>
              <a:t>22.9.2019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D677-8539-452F-9D2B-5EBF4F9D65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639269" y="5292885"/>
            <a:ext cx="8079105" cy="624855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639269" y="675613"/>
            <a:ext cx="8079105" cy="4536758"/>
          </a:xfrm>
        </p:spPr>
        <p:txBody>
          <a:bodyPr/>
          <a:lstStyle>
            <a:lvl1pPr marL="0" indent="0">
              <a:buNone/>
              <a:defRPr sz="3800"/>
            </a:lvl1pPr>
            <a:lvl2pPr marL="541325" indent="0">
              <a:buNone/>
              <a:defRPr sz="3300"/>
            </a:lvl2pPr>
            <a:lvl3pPr marL="1082650" indent="0">
              <a:buNone/>
              <a:defRPr sz="2800"/>
            </a:lvl3pPr>
            <a:lvl4pPr marL="1623974" indent="0">
              <a:buNone/>
              <a:defRPr sz="2400"/>
            </a:lvl4pPr>
            <a:lvl5pPr marL="2165299" indent="0">
              <a:buNone/>
              <a:defRPr sz="2400"/>
            </a:lvl5pPr>
            <a:lvl6pPr marL="2706624" indent="0">
              <a:buNone/>
              <a:defRPr sz="2400"/>
            </a:lvl6pPr>
            <a:lvl7pPr marL="3247949" indent="0">
              <a:buNone/>
              <a:defRPr sz="2400"/>
            </a:lvl7pPr>
            <a:lvl8pPr marL="3789274" indent="0">
              <a:buNone/>
              <a:defRPr sz="2400"/>
            </a:lvl8pPr>
            <a:lvl9pPr marL="4330598" indent="0">
              <a:buNone/>
              <a:defRPr sz="24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639269" y="5917740"/>
            <a:ext cx="8079105" cy="887398"/>
          </a:xfrm>
        </p:spPr>
        <p:txBody>
          <a:bodyPr/>
          <a:lstStyle>
            <a:lvl1pPr marL="0" indent="0">
              <a:buNone/>
              <a:defRPr sz="1700"/>
            </a:lvl1pPr>
            <a:lvl2pPr marL="541325" indent="0">
              <a:buNone/>
              <a:defRPr sz="1400"/>
            </a:lvl2pPr>
            <a:lvl3pPr marL="1082650" indent="0">
              <a:buNone/>
              <a:defRPr sz="1200"/>
            </a:lvl3pPr>
            <a:lvl4pPr marL="1623974" indent="0">
              <a:buNone/>
              <a:defRPr sz="1100"/>
            </a:lvl4pPr>
            <a:lvl5pPr marL="2165299" indent="0">
              <a:buNone/>
              <a:defRPr sz="1100"/>
            </a:lvl5pPr>
            <a:lvl6pPr marL="2706624" indent="0">
              <a:buNone/>
              <a:defRPr sz="1100"/>
            </a:lvl6pPr>
            <a:lvl7pPr marL="3247949" indent="0">
              <a:buNone/>
              <a:defRPr sz="1100"/>
            </a:lvl7pPr>
            <a:lvl8pPr marL="3789274" indent="0">
              <a:buNone/>
              <a:defRPr sz="1100"/>
            </a:lvl8pPr>
            <a:lvl9pPr marL="4330598" indent="0">
              <a:buNone/>
              <a:defRPr sz="11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2206-BAE2-4B90-AC55-FAEA1033C496}" type="datetimeFigureOut">
              <a:rPr lang="tr-TR" smtClean="0"/>
              <a:pPr/>
              <a:t>22.9.2019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D677-8539-452F-9D2B-5EBF4F9D65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2206-BAE2-4B90-AC55-FAEA1033C496}" type="datetimeFigureOut">
              <a:rPr lang="tr-TR" smtClean="0"/>
              <a:pPr/>
              <a:t>22.9.2019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D677-8539-452F-9D2B-5EBF4F9D65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9762253" y="302802"/>
            <a:ext cx="3029665" cy="645157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73260" y="302802"/>
            <a:ext cx="8864573" cy="645157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2206-BAE2-4B90-AC55-FAEA1033C496}" type="datetimeFigureOut">
              <a:rPr lang="tr-TR" smtClean="0"/>
              <a:pPr/>
              <a:t>22.9.2019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D677-8539-452F-9D2B-5EBF4F9D65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673261" y="302802"/>
            <a:ext cx="12118658" cy="1260211"/>
          </a:xfrm>
          <a:prstGeom prst="rect">
            <a:avLst/>
          </a:prstGeom>
        </p:spPr>
        <p:txBody>
          <a:bodyPr vert="horz" lIns="108265" tIns="54132" rIns="108265" bIns="54132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73261" y="1764295"/>
            <a:ext cx="12118658" cy="4990084"/>
          </a:xfrm>
          <a:prstGeom prst="rect">
            <a:avLst/>
          </a:prstGeom>
        </p:spPr>
        <p:txBody>
          <a:bodyPr vert="horz" lIns="108265" tIns="54132" rIns="108265" bIns="54132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673258" y="7008172"/>
            <a:ext cx="3141875" cy="402567"/>
          </a:xfrm>
          <a:prstGeom prst="rect">
            <a:avLst/>
          </a:prstGeom>
        </p:spPr>
        <p:txBody>
          <a:bodyPr vert="horz" lIns="108265" tIns="54132" rIns="108265" bIns="5413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A2206-BAE2-4B90-AC55-FAEA1033C496}" type="datetimeFigureOut">
              <a:rPr lang="tr-TR" smtClean="0"/>
              <a:pPr/>
              <a:t>22.9.2019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4600604" y="7008172"/>
            <a:ext cx="4263972" cy="402567"/>
          </a:xfrm>
          <a:prstGeom prst="rect">
            <a:avLst/>
          </a:prstGeom>
        </p:spPr>
        <p:txBody>
          <a:bodyPr vert="horz" lIns="108265" tIns="54132" rIns="108265" bIns="5413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9650042" y="7008172"/>
            <a:ext cx="3141875" cy="402567"/>
          </a:xfrm>
          <a:prstGeom prst="rect">
            <a:avLst/>
          </a:prstGeom>
        </p:spPr>
        <p:txBody>
          <a:bodyPr vert="horz" lIns="108265" tIns="54132" rIns="108265" bIns="5413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0D677-8539-452F-9D2B-5EBF4F9D651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8265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5994" indent="-405994" algn="l" defTabSz="1082650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9653" indent="-338328" algn="l" defTabSz="1082650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3312" indent="-270662" algn="l" defTabSz="108265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94637" indent="-270662" algn="l" defTabSz="108265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5962" indent="-270662" algn="l" defTabSz="108265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77286" indent="-270662" algn="l" defTabSz="108265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18611" indent="-270662" algn="l" defTabSz="108265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59936" indent="-270662" algn="l" defTabSz="108265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01261" indent="-270662" algn="l" defTabSz="108265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25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2650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23974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5299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06624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47949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89274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598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Yatay Kaydırma"/>
          <p:cNvSpPr/>
          <p:nvPr/>
        </p:nvSpPr>
        <p:spPr>
          <a:xfrm>
            <a:off x="315546" y="0"/>
            <a:ext cx="12623690" cy="4489507"/>
          </a:xfrm>
          <a:prstGeom prst="horizontalScroll">
            <a:avLst/>
          </a:prstGeom>
          <a:solidFill>
            <a:srgbClr val="C00000"/>
          </a:solidFill>
          <a:effectLst>
            <a:innerShdw blurRad="63500" dist="50800" dir="5400000">
              <a:schemeClr val="bg1">
                <a:alpha val="50000"/>
              </a:schemeClr>
            </a:innerShdw>
          </a:effectLst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r>
              <a:rPr lang="tr-TR" sz="5200" dirty="0" smtClean="0">
                <a:latin typeface="Arial Black" pitchFamily="34" charset="0"/>
              </a:rPr>
              <a:t>1.ÜNİTE </a:t>
            </a:r>
          </a:p>
          <a:p>
            <a:pPr algn="ctr"/>
            <a:r>
              <a:rPr lang="tr-TR" sz="5200" dirty="0" smtClean="0">
                <a:latin typeface="Arial Black" pitchFamily="34" charset="0"/>
              </a:rPr>
              <a:t>YERLEŞME VE DEVLETLEŞME SÜRECİNDE SELÇUKLU TÜRKİYESİ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0" y="0"/>
            <a:ext cx="13465175" cy="1654012"/>
          </a:xfr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tr-TR" sz="4300" b="1" dirty="0" smtClean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tr-TR" sz="4300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tr-TR" sz="6700" b="1" dirty="0" smtClean="0">
                <a:solidFill>
                  <a:schemeClr val="bg1"/>
                </a:solidFill>
                <a:latin typeface="Arial Black" pitchFamily="34" charset="0"/>
              </a:rPr>
              <a:t>HAÇLI SEFERLERİ</a:t>
            </a:r>
            <a:r>
              <a:rPr lang="tr-TR" sz="6700" b="1" dirty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tr-TR" sz="6700" b="1" dirty="0">
                <a:solidFill>
                  <a:srgbClr val="FF0000"/>
                </a:solidFill>
                <a:latin typeface="Arial Black" pitchFamily="34" charset="0"/>
              </a:rPr>
            </a:br>
            <a:endParaRPr lang="tr-TR" sz="67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" name="4 Alt Başlık"/>
          <p:cNvSpPr>
            <a:spLocks noGrp="1"/>
          </p:cNvSpPr>
          <p:nvPr>
            <p:ph type="subTitle" idx="1"/>
          </p:nvPr>
        </p:nvSpPr>
        <p:spPr>
          <a:xfrm>
            <a:off x="0" y="1708929"/>
            <a:ext cx="5946769" cy="5852334"/>
          </a:xfr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algn="l"/>
            <a:r>
              <a:rPr lang="tr-TR" b="1" dirty="0" smtClean="0">
                <a:solidFill>
                  <a:srgbClr val="FFFF00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b="1" dirty="0" smtClean="0">
                <a:solidFill>
                  <a:srgbClr val="FFFF00"/>
                </a:solidFill>
                <a:latin typeface="Arial Black" pitchFamily="34" charset="0"/>
              </a:rPr>
              <a:t>NEDENLERİ</a:t>
            </a:r>
          </a:p>
          <a:p>
            <a:pPr algn="l"/>
            <a:r>
              <a:rPr lang="tr-TR" b="1" dirty="0" smtClean="0">
                <a:solidFill>
                  <a:srgbClr val="FFFF00"/>
                </a:solidFill>
                <a:latin typeface="Arial Black" pitchFamily="34" charset="0"/>
                <a:sym typeface="Wingdings"/>
              </a:rPr>
              <a:t> </a:t>
            </a:r>
            <a:r>
              <a:rPr lang="tr-TR" b="1" dirty="0" smtClean="0">
                <a:solidFill>
                  <a:srgbClr val="FFFF00"/>
                </a:solidFill>
                <a:latin typeface="Arial Black" pitchFamily="34" charset="0"/>
              </a:rPr>
              <a:t>BAŞLICA  SEFERLER</a:t>
            </a:r>
          </a:p>
          <a:p>
            <a:pPr algn="l"/>
            <a:r>
              <a:rPr lang="tr-TR" b="1" dirty="0" smtClean="0">
                <a:solidFill>
                  <a:srgbClr val="FFFF00"/>
                </a:solidFill>
                <a:latin typeface="Arial Black" pitchFamily="34" charset="0"/>
                <a:sym typeface="Wingdings"/>
              </a:rPr>
              <a:t> </a:t>
            </a:r>
            <a:r>
              <a:rPr lang="tr-TR" b="1" dirty="0" smtClean="0">
                <a:solidFill>
                  <a:srgbClr val="FFFF00"/>
                </a:solidFill>
                <a:latin typeface="Arial Black" pitchFamily="34" charset="0"/>
              </a:rPr>
              <a:t>SONUÇLARI</a:t>
            </a:r>
            <a:endParaRPr lang="tr-TR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7890" name="AutoShape 2" descr="Ä°lgili resi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" name="Picture 4" descr="Ä°lgili resi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8207" y="1637491"/>
            <a:ext cx="7446968" cy="5923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"/>
            <a:ext cx="13465175" cy="7561263"/>
          </a:xfrm>
          <a:ln w="101600">
            <a:solidFill>
              <a:srgbClr val="0000FF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endParaRPr lang="tr-TR" dirty="0" smtClean="0">
              <a:solidFill>
                <a:srgbClr val="0000FF"/>
              </a:solidFill>
              <a:latin typeface="Arial Black" pitchFamily="34" charset="0"/>
            </a:endParaRPr>
          </a:p>
          <a:p>
            <a:r>
              <a:rPr lang="tr-TR" sz="4400" dirty="0" smtClean="0">
                <a:solidFill>
                  <a:srgbClr val="FF0000"/>
                </a:solidFill>
                <a:latin typeface="Arial Black" pitchFamily="34" charset="0"/>
              </a:rPr>
              <a:t>HAÇLI SEFERLERİ (1096- 1270)</a:t>
            </a:r>
          </a:p>
          <a:p>
            <a:pPr>
              <a:buNone/>
            </a:pP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  <a:sym typeface="Wingdings"/>
              </a:rPr>
              <a:t> </a:t>
            </a:r>
            <a:r>
              <a:rPr lang="tr-TR" sz="4000" b="1" dirty="0" err="1" smtClean="0">
                <a:solidFill>
                  <a:srgbClr val="0000FF"/>
                </a:solidFill>
                <a:latin typeface="Arial Black" pitchFamily="34" charset="0"/>
              </a:rPr>
              <a:t>Hristiyanların</a:t>
            </a:r>
            <a:r>
              <a:rPr lang="tr-TR" sz="4000" b="1" dirty="0" smtClean="0">
                <a:solidFill>
                  <a:srgbClr val="0000FF"/>
                </a:solidFill>
                <a:latin typeface="Arial Black" pitchFamily="34" charset="0"/>
              </a:rPr>
              <a:t> </a:t>
            </a:r>
            <a:r>
              <a:rPr lang="tr-TR" sz="4000" b="1" u="sng" dirty="0" smtClean="0">
                <a:solidFill>
                  <a:srgbClr val="FF0000"/>
                </a:solidFill>
                <a:latin typeface="Arial Black" pitchFamily="34" charset="0"/>
              </a:rPr>
              <a:t>KUDÜS’Ü KURTARMAK </a:t>
            </a: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</a:rPr>
              <a:t>bahanesiyle,</a:t>
            </a:r>
            <a:r>
              <a:rPr lang="tr-TR" sz="4000" b="1" dirty="0" smtClean="0">
                <a:solidFill>
                  <a:srgbClr val="0000FF"/>
                </a:solidFill>
                <a:latin typeface="Arial Black" pitchFamily="34" charset="0"/>
              </a:rPr>
              <a:t> yapmış oldukları </a:t>
            </a: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</a:rPr>
              <a:t>EKONOMİK AMAÇLI SEFERDİR. </a:t>
            </a:r>
            <a:endParaRPr lang="tr-TR" sz="40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  <a:sym typeface="Wingdings"/>
              </a:rPr>
              <a:t> </a:t>
            </a: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</a:rPr>
              <a:t>Sefere katılanlar </a:t>
            </a:r>
            <a:r>
              <a:rPr lang="tr-TR" sz="4000" b="1" dirty="0" smtClean="0">
                <a:latin typeface="Arial Black" pitchFamily="34" charset="0"/>
              </a:rPr>
              <a:t>sefere giderken </a:t>
            </a:r>
            <a:r>
              <a:rPr lang="tr-TR" sz="4000" b="1" u="sng" dirty="0" smtClean="0">
                <a:latin typeface="Arial Black" pitchFamily="34" charset="0"/>
              </a:rPr>
              <a:t>elbiselerinin ön tarafına </a:t>
            </a: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</a:rPr>
              <a:t>haç işareti taktıkları için</a:t>
            </a:r>
            <a:r>
              <a:rPr lang="tr-TR" sz="4000" b="1" dirty="0" smtClean="0">
                <a:solidFill>
                  <a:srgbClr val="0000FF"/>
                </a:solidFill>
                <a:latin typeface="Arial Black" pitchFamily="34" charset="0"/>
              </a:rPr>
              <a:t> Haçlı Seferleri adını almıştır. </a:t>
            </a:r>
          </a:p>
          <a:p>
            <a:pPr>
              <a:buNone/>
            </a:pP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  <a:sym typeface="Wingdings"/>
              </a:rPr>
              <a:t> </a:t>
            </a: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</a:rPr>
              <a:t>8 tane </a:t>
            </a:r>
            <a:r>
              <a:rPr lang="tr-TR" sz="4000" b="1" dirty="0" smtClean="0">
                <a:solidFill>
                  <a:srgbClr val="0000FF"/>
                </a:solidFill>
                <a:latin typeface="Arial Black" pitchFamily="34" charset="0"/>
              </a:rPr>
              <a:t>haçlı seferi yapıldı. Bunlardan </a:t>
            </a:r>
            <a:r>
              <a:rPr lang="tr-TR" sz="4000" b="1" u="sng" dirty="0" smtClean="0">
                <a:solidFill>
                  <a:srgbClr val="FF0000"/>
                </a:solidFill>
                <a:latin typeface="Arial Black" pitchFamily="34" charset="0"/>
              </a:rPr>
              <a:t>1. ve 4</a:t>
            </a:r>
            <a:r>
              <a:rPr lang="tr-TR" sz="4000" b="1" u="sng" smtClean="0">
                <a:solidFill>
                  <a:srgbClr val="FF0000"/>
                </a:solidFill>
                <a:latin typeface="Arial Black" pitchFamily="34" charset="0"/>
              </a:rPr>
              <a:t>. </a:t>
            </a:r>
            <a:r>
              <a:rPr lang="tr-TR" sz="4000" b="1" u="sng" smtClean="0">
                <a:solidFill>
                  <a:srgbClr val="FF0000"/>
                </a:solidFill>
                <a:latin typeface="Arial Black" pitchFamily="34" charset="0"/>
              </a:rPr>
              <a:t>hariç, </a:t>
            </a:r>
            <a:r>
              <a:rPr lang="tr-TR" sz="4000" b="1" u="sng" dirty="0" smtClean="0">
                <a:solidFill>
                  <a:srgbClr val="FF0000"/>
                </a:solidFill>
                <a:latin typeface="Arial Black" pitchFamily="34" charset="0"/>
              </a:rPr>
              <a:t>diğerlerine krallar katılmışlardır</a:t>
            </a:r>
            <a:r>
              <a:rPr lang="tr-TR" sz="4000" b="1" dirty="0" smtClean="0">
                <a:solidFill>
                  <a:srgbClr val="0000FF"/>
                </a:solidFill>
                <a:latin typeface="Arial Black" pitchFamily="34" charset="0"/>
              </a:rPr>
              <a:t>.</a:t>
            </a:r>
          </a:p>
          <a:p>
            <a:pPr>
              <a:buNone/>
            </a:pP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sz="4000" b="1" u="sng" dirty="0" smtClean="0">
                <a:solidFill>
                  <a:srgbClr val="FF0000"/>
                </a:solidFill>
                <a:latin typeface="Arial Black" pitchFamily="34" charset="0"/>
              </a:rPr>
              <a:t>Kralların katıldığı ilk haçlı seferi </a:t>
            </a: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</a:rPr>
              <a:t>2.</a:t>
            </a:r>
            <a:r>
              <a:rPr lang="tr-TR" sz="4000" b="1" dirty="0" err="1" smtClean="0">
                <a:solidFill>
                  <a:srgbClr val="FF0000"/>
                </a:solidFill>
                <a:latin typeface="Arial Black" pitchFamily="34" charset="0"/>
              </a:rPr>
              <a:t>dir</a:t>
            </a: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</a:rPr>
              <a:t>.</a:t>
            </a:r>
          </a:p>
          <a:p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</a:rPr>
              <a:t>En başarılısı 1.’</a:t>
            </a:r>
            <a:r>
              <a:rPr lang="tr-TR" sz="4000" b="1" dirty="0" err="1" smtClean="0">
                <a:solidFill>
                  <a:srgbClr val="FF0000"/>
                </a:solidFill>
                <a:latin typeface="Arial Black" pitchFamily="34" charset="0"/>
              </a:rPr>
              <a:t>dir</a:t>
            </a: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</a:rPr>
              <a:t>.</a:t>
            </a:r>
          </a:p>
          <a:p>
            <a:pPr>
              <a:buNone/>
            </a:pPr>
            <a:endParaRPr lang="tr-TR" dirty="0" smtClean="0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2" y="0"/>
            <a:ext cx="13254828" cy="630110"/>
          </a:xfrm>
          <a:prstGeom prst="round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r>
              <a:rPr lang="tr-TR" sz="3800" dirty="0" smtClean="0">
                <a:latin typeface="Arial Black" pitchFamily="34" charset="0"/>
              </a:rPr>
              <a:t>HAÇLI SEFERLERİNİN NEDENLERİ</a:t>
            </a:r>
            <a:endParaRPr lang="tr-TR" sz="3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"/>
            <a:ext cx="13465175" cy="7561263"/>
          </a:xfrm>
          <a:ln w="1016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tr-TR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Kudüs’ü Müslümanlardan geri almak.</a:t>
            </a:r>
          </a:p>
          <a:p>
            <a:pPr>
              <a:buNone/>
            </a:pP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Sefere katılmakla mutlak 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galip gelecekleri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 ve 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günahlarının affedileceği inancıdır.</a:t>
            </a:r>
          </a:p>
          <a:p>
            <a:pPr>
              <a:buNone/>
            </a:pP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Fransa’da ortaya çıkan </a:t>
            </a:r>
            <a:r>
              <a:rPr lang="tr-TR" b="1" dirty="0" err="1" smtClean="0">
                <a:solidFill>
                  <a:srgbClr val="FF0000"/>
                </a:solidFill>
                <a:latin typeface="Arial Black" pitchFamily="34" charset="0"/>
              </a:rPr>
              <a:t>Kluni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 tarikatının çalışmaları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. </a:t>
            </a:r>
          </a:p>
          <a:p>
            <a:pPr>
              <a:buNone/>
            </a:pP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Din adamlarının nüfusunu artırmak 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istemesi.</a:t>
            </a:r>
          </a:p>
          <a:p>
            <a:pPr>
              <a:buNone/>
            </a:pP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Katolik kilisesinin (Roma’da) 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Ortodokslar üzerinde egemen olmak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 istemesidir.</a:t>
            </a:r>
          </a:p>
          <a:p>
            <a:pPr>
              <a:buNone/>
            </a:pP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İslamiyet’in batıya yayılışını engellemek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.</a:t>
            </a:r>
          </a:p>
          <a:p>
            <a:pPr>
              <a:buNone/>
            </a:pP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b="1" dirty="0" err="1" smtClean="0">
                <a:solidFill>
                  <a:srgbClr val="FF0000"/>
                </a:solidFill>
                <a:latin typeface="Arial Black" pitchFamily="34" charset="0"/>
              </a:rPr>
              <a:t>Hrıstiyanlığın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  doğuya doğru yaymak.</a:t>
            </a:r>
          </a:p>
          <a:p>
            <a:pPr>
              <a:buNone/>
            </a:pPr>
            <a:endParaRPr lang="tr-TR" dirty="0" smtClean="0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2" y="0"/>
            <a:ext cx="13254828" cy="630110"/>
          </a:xfrm>
          <a:prstGeom prst="round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r>
              <a:rPr lang="tr-TR" sz="3800" dirty="0" smtClean="0">
                <a:latin typeface="Arial Black" pitchFamily="34" charset="0"/>
              </a:rPr>
              <a:t>HAÇLI </a:t>
            </a:r>
            <a:r>
              <a:rPr lang="tr-TR" sz="3800" dirty="0" smtClean="0">
                <a:latin typeface="Arial Black" pitchFamily="34" charset="0"/>
              </a:rPr>
              <a:t>SEFERLERİNİN </a:t>
            </a:r>
            <a:r>
              <a:rPr lang="tr-TR" sz="3800" dirty="0" smtClean="0">
                <a:solidFill>
                  <a:srgbClr val="FFFF00"/>
                </a:solidFill>
                <a:latin typeface="Arial Black" pitchFamily="34" charset="0"/>
              </a:rPr>
              <a:t>DİNİ </a:t>
            </a:r>
            <a:r>
              <a:rPr lang="tr-TR" sz="3800" dirty="0" smtClean="0">
                <a:solidFill>
                  <a:srgbClr val="FFFF00"/>
                </a:solidFill>
                <a:latin typeface="Arial Black" pitchFamily="34" charset="0"/>
              </a:rPr>
              <a:t>NEDENLERİ</a:t>
            </a:r>
            <a:endParaRPr lang="tr-TR" sz="38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"/>
            <a:ext cx="13465175" cy="7561263"/>
          </a:xfrm>
          <a:ln w="1016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b)Siyasi ve Sosyal Nedenler</a:t>
            </a:r>
          </a:p>
          <a:p>
            <a:pPr>
              <a:buNone/>
            </a:pPr>
            <a:r>
              <a:rPr lang="tr-TR" sz="4000" b="1" dirty="0" smtClean="0">
                <a:solidFill>
                  <a:srgbClr val="0000FF"/>
                </a:solidFill>
                <a:sym typeface="Wingdings"/>
              </a:rPr>
              <a:t></a:t>
            </a:r>
            <a:r>
              <a:rPr lang="tr-TR" sz="4000" b="1" dirty="0" err="1" smtClean="0">
                <a:solidFill>
                  <a:srgbClr val="FF0000"/>
                </a:solidFill>
              </a:rPr>
              <a:t>Türkler’in</a:t>
            </a:r>
            <a:r>
              <a:rPr lang="tr-TR" sz="4000" b="1" dirty="0" smtClean="0">
                <a:solidFill>
                  <a:srgbClr val="FF0000"/>
                </a:solidFill>
              </a:rPr>
              <a:t> </a:t>
            </a:r>
            <a:r>
              <a:rPr lang="tr-TR" sz="4000" b="1" u="sng" dirty="0" smtClean="0">
                <a:solidFill>
                  <a:srgbClr val="FF0000"/>
                </a:solidFill>
              </a:rPr>
              <a:t>Anadolu’yu yurt ed</a:t>
            </a:r>
            <a:r>
              <a:rPr lang="tr-TR" sz="4000" b="1" dirty="0" smtClean="0">
                <a:solidFill>
                  <a:srgbClr val="FF0000"/>
                </a:solidFill>
              </a:rPr>
              <a:t>inmeye </a:t>
            </a:r>
            <a:r>
              <a:rPr lang="tr-TR" sz="4000" b="1" dirty="0" smtClean="0">
                <a:solidFill>
                  <a:srgbClr val="FF0000"/>
                </a:solidFill>
              </a:rPr>
              <a:t>başlaması</a:t>
            </a:r>
            <a:endParaRPr lang="tr-TR" sz="40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sz="4000" b="1" dirty="0" smtClean="0">
                <a:solidFill>
                  <a:srgbClr val="FF0000"/>
                </a:solidFill>
              </a:rPr>
              <a:t>*</a:t>
            </a:r>
            <a:r>
              <a:rPr lang="tr-TR" sz="4000" b="1" u="sng" dirty="0" smtClean="0">
                <a:solidFill>
                  <a:srgbClr val="FF0000"/>
                </a:solidFill>
              </a:rPr>
              <a:t>Türkleri</a:t>
            </a:r>
            <a:r>
              <a:rPr lang="tr-TR" sz="4000" b="1" dirty="0" smtClean="0">
                <a:solidFill>
                  <a:srgbClr val="FF0000"/>
                </a:solidFill>
              </a:rPr>
              <a:t>, </a:t>
            </a:r>
            <a:r>
              <a:rPr lang="tr-TR" sz="4000" b="1" dirty="0" smtClean="0">
                <a:solidFill>
                  <a:srgbClr val="FF0000"/>
                </a:solidFill>
              </a:rPr>
              <a:t>Anadolu, Suriye, Filistin ve Akdeniz bölgelerinden </a:t>
            </a:r>
            <a:r>
              <a:rPr lang="tr-TR" sz="4000" b="1" u="sng" dirty="0" smtClean="0">
                <a:solidFill>
                  <a:srgbClr val="FF0000"/>
                </a:solidFill>
              </a:rPr>
              <a:t>uzaklaştırılmak</a:t>
            </a:r>
            <a:r>
              <a:rPr lang="tr-TR" sz="4000" b="1" dirty="0" smtClean="0">
                <a:solidFill>
                  <a:srgbClr val="FF0000"/>
                </a:solidFill>
              </a:rPr>
              <a:t> istenmesi</a:t>
            </a:r>
          </a:p>
          <a:p>
            <a:pPr>
              <a:buNone/>
            </a:pPr>
            <a:r>
              <a:rPr lang="tr-TR" sz="4000" b="1" dirty="0" smtClean="0">
                <a:solidFill>
                  <a:srgbClr val="0000FF"/>
                </a:solidFill>
                <a:sym typeface="Wingdings"/>
              </a:rPr>
              <a:t></a:t>
            </a:r>
            <a:r>
              <a:rPr lang="tr-TR" sz="4000" b="1" dirty="0" smtClean="0">
                <a:solidFill>
                  <a:srgbClr val="FF0000"/>
                </a:solidFill>
              </a:rPr>
              <a:t>Bizans’ın</a:t>
            </a:r>
            <a:r>
              <a:rPr lang="tr-TR" sz="4000" b="1" dirty="0" smtClean="0">
                <a:solidFill>
                  <a:srgbClr val="0000FF"/>
                </a:solidFill>
              </a:rPr>
              <a:t> </a:t>
            </a:r>
            <a:r>
              <a:rPr lang="tr-TR" sz="4000" b="1" dirty="0" err="1" smtClean="0">
                <a:solidFill>
                  <a:srgbClr val="0000FF"/>
                </a:solidFill>
              </a:rPr>
              <a:t>Türkler’e</a:t>
            </a:r>
            <a:r>
              <a:rPr lang="tr-TR" sz="4000" b="1" dirty="0" smtClean="0">
                <a:solidFill>
                  <a:srgbClr val="0000FF"/>
                </a:solidFill>
              </a:rPr>
              <a:t> karşı </a:t>
            </a:r>
            <a:r>
              <a:rPr lang="tr-TR" sz="4000" b="1" u="sng" dirty="0" smtClean="0">
                <a:solidFill>
                  <a:srgbClr val="FF0000"/>
                </a:solidFill>
              </a:rPr>
              <a:t>Avrupa’dan yardım </a:t>
            </a:r>
            <a:r>
              <a:rPr lang="tr-TR" sz="4000" b="1" dirty="0" smtClean="0">
                <a:solidFill>
                  <a:srgbClr val="FF0000"/>
                </a:solidFill>
              </a:rPr>
              <a:t>istemesi.</a:t>
            </a:r>
          </a:p>
          <a:p>
            <a:pPr>
              <a:buNone/>
            </a:pPr>
            <a:r>
              <a:rPr lang="tr-TR" sz="4000" b="1" dirty="0" smtClean="0">
                <a:solidFill>
                  <a:srgbClr val="0000FF"/>
                </a:solidFill>
                <a:sym typeface="Wingdings"/>
              </a:rPr>
              <a:t></a:t>
            </a:r>
            <a:r>
              <a:rPr lang="tr-TR" sz="4000" b="1" u="sng" dirty="0" smtClean="0">
                <a:solidFill>
                  <a:srgbClr val="FF0000"/>
                </a:solidFill>
              </a:rPr>
              <a:t>Derebeylerin nüfuzlarını </a:t>
            </a:r>
            <a:r>
              <a:rPr lang="tr-TR" sz="4000" b="1" dirty="0" smtClean="0">
                <a:solidFill>
                  <a:srgbClr val="FF0000"/>
                </a:solidFill>
              </a:rPr>
              <a:t>artırmak </a:t>
            </a:r>
            <a:r>
              <a:rPr lang="tr-TR" sz="4000" b="1" dirty="0" smtClean="0">
                <a:solidFill>
                  <a:srgbClr val="0000FF"/>
                </a:solidFill>
              </a:rPr>
              <a:t>istemesi.</a:t>
            </a:r>
          </a:p>
          <a:p>
            <a:pPr>
              <a:buNone/>
            </a:pPr>
            <a:r>
              <a:rPr lang="tr-TR" sz="4000" b="1" dirty="0" smtClean="0">
                <a:solidFill>
                  <a:srgbClr val="0000FF"/>
                </a:solidFill>
                <a:sym typeface="Wingdings"/>
              </a:rPr>
              <a:t></a:t>
            </a:r>
            <a:r>
              <a:rPr lang="tr-TR" sz="4000" b="1" dirty="0" smtClean="0">
                <a:solidFill>
                  <a:srgbClr val="0000FF"/>
                </a:solidFill>
              </a:rPr>
              <a:t>Kralların da </a:t>
            </a:r>
            <a:r>
              <a:rPr lang="tr-TR" sz="4000" b="1" dirty="0" smtClean="0">
                <a:solidFill>
                  <a:srgbClr val="FF0000"/>
                </a:solidFill>
              </a:rPr>
              <a:t>derebeylerinden kurtulmak </a:t>
            </a:r>
            <a:r>
              <a:rPr lang="tr-TR" sz="4000" b="1" dirty="0" smtClean="0">
                <a:solidFill>
                  <a:srgbClr val="0000FF"/>
                </a:solidFill>
              </a:rPr>
              <a:t>istemesi.</a:t>
            </a:r>
          </a:p>
          <a:p>
            <a:pPr>
              <a:buNone/>
            </a:pPr>
            <a:r>
              <a:rPr lang="tr-TR" sz="4000" b="1" dirty="0" smtClean="0">
                <a:solidFill>
                  <a:srgbClr val="0000FF"/>
                </a:solidFill>
                <a:sym typeface="Wingdings"/>
              </a:rPr>
              <a:t></a:t>
            </a:r>
            <a:r>
              <a:rPr lang="tr-TR" sz="4000" b="1" dirty="0" smtClean="0">
                <a:solidFill>
                  <a:srgbClr val="FF0000"/>
                </a:solidFill>
              </a:rPr>
              <a:t>Şövalyelerin macera duygusu </a:t>
            </a:r>
            <a:r>
              <a:rPr lang="tr-TR" sz="4000" b="1" dirty="0" smtClean="0">
                <a:solidFill>
                  <a:srgbClr val="0000FF"/>
                </a:solidFill>
              </a:rPr>
              <a:t>ve </a:t>
            </a:r>
            <a:r>
              <a:rPr lang="tr-TR" sz="4000" b="1" dirty="0" smtClean="0">
                <a:solidFill>
                  <a:srgbClr val="FF0000"/>
                </a:solidFill>
              </a:rPr>
              <a:t>ilgi çekmek istemeleri</a:t>
            </a:r>
            <a:r>
              <a:rPr lang="tr-TR" sz="4000" b="1" dirty="0" smtClean="0">
                <a:solidFill>
                  <a:srgbClr val="0000FF"/>
                </a:solidFill>
              </a:rPr>
              <a:t>. (sosyal)</a:t>
            </a:r>
          </a:p>
          <a:p>
            <a:pPr>
              <a:buNone/>
            </a:pPr>
            <a:r>
              <a:rPr lang="tr-TR" sz="4000" b="1" dirty="0" smtClean="0">
                <a:solidFill>
                  <a:srgbClr val="0000FF"/>
                </a:solidFill>
                <a:sym typeface="Wingdings"/>
              </a:rPr>
              <a:t></a:t>
            </a:r>
            <a:r>
              <a:rPr lang="tr-TR" sz="4000" b="1" dirty="0" smtClean="0">
                <a:solidFill>
                  <a:srgbClr val="FF0000"/>
                </a:solidFill>
              </a:rPr>
              <a:t>Şairlerin şiirleriyle halkı coşturması </a:t>
            </a:r>
            <a:r>
              <a:rPr lang="tr-TR" sz="4000" b="1" dirty="0" smtClean="0">
                <a:solidFill>
                  <a:srgbClr val="0000FF"/>
                </a:solidFill>
              </a:rPr>
              <a:t>(sosyal)</a:t>
            </a:r>
          </a:p>
          <a:p>
            <a:pPr>
              <a:buNone/>
            </a:pPr>
            <a:endParaRPr lang="tr-TR" dirty="0" smtClean="0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-1" y="6931153"/>
            <a:ext cx="13465175" cy="630110"/>
          </a:xfrm>
          <a:prstGeom prst="round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r>
              <a:rPr lang="tr-TR" sz="3800" dirty="0" smtClean="0">
                <a:latin typeface="Arial Black" pitchFamily="34" charset="0"/>
              </a:rPr>
              <a:t>HAÇLI SEFERLERİNİN NEDENLERİ</a:t>
            </a:r>
            <a:endParaRPr lang="tr-TR" sz="3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"/>
            <a:ext cx="13465175" cy="7561263"/>
          </a:xfrm>
          <a:ln w="1016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tr-TR" sz="4400" b="1" dirty="0" smtClean="0">
                <a:solidFill>
                  <a:srgbClr val="FF0000"/>
                </a:solidFill>
                <a:latin typeface="Arial Black" pitchFamily="34" charset="0"/>
              </a:rPr>
              <a:t>C)EKONOMİK NEDENLER</a:t>
            </a:r>
          </a:p>
          <a:p>
            <a:pPr>
              <a:buNone/>
            </a:pPr>
            <a:r>
              <a:rPr lang="tr-TR" sz="4400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sz="4400" b="1" dirty="0" smtClean="0">
                <a:solidFill>
                  <a:srgbClr val="FF0000"/>
                </a:solidFill>
                <a:latin typeface="Arial Black" pitchFamily="34" charset="0"/>
                <a:sym typeface="Wingdings"/>
              </a:rPr>
              <a:t>Avrupalıların </a:t>
            </a:r>
            <a:r>
              <a:rPr lang="tr-TR" sz="4400" b="1" u="sng" dirty="0" smtClean="0">
                <a:solidFill>
                  <a:srgbClr val="FF0000"/>
                </a:solidFill>
                <a:latin typeface="Arial Black" pitchFamily="34" charset="0"/>
                <a:sym typeface="Wingdings"/>
              </a:rPr>
              <a:t>doğunun zenginliklerine ulaşmak</a:t>
            </a:r>
            <a:r>
              <a:rPr lang="tr-TR" sz="4400" b="1" dirty="0" smtClean="0">
                <a:solidFill>
                  <a:srgbClr val="FF0000"/>
                </a:solidFill>
                <a:latin typeface="Arial Black" pitchFamily="34" charset="0"/>
                <a:sym typeface="Wingdings"/>
              </a:rPr>
              <a:t> istemesi</a:t>
            </a:r>
            <a:endParaRPr lang="tr-TR" sz="44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tr-TR" sz="4400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Doğudan gelen </a:t>
            </a:r>
            <a:r>
              <a:rPr lang="tr-TR" sz="4400" b="1" u="sng" dirty="0" smtClean="0">
                <a:solidFill>
                  <a:srgbClr val="FF0000"/>
                </a:solidFill>
                <a:latin typeface="Arial Black" pitchFamily="34" charset="0"/>
              </a:rPr>
              <a:t>ticaret yollarının Müslümanların elinde bulunması.</a:t>
            </a:r>
          </a:p>
          <a:p>
            <a:pPr>
              <a:buNone/>
            </a:pPr>
            <a:r>
              <a:rPr lang="tr-TR" sz="4400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sz="4400" b="1" dirty="0" smtClean="0">
                <a:solidFill>
                  <a:srgbClr val="FF0000"/>
                </a:solidFill>
                <a:latin typeface="Arial Black" pitchFamily="34" charset="0"/>
              </a:rPr>
              <a:t>Soylu ve derebeylerin </a:t>
            </a:r>
            <a:r>
              <a:rPr lang="tr-TR" sz="4400" b="1" u="sng" dirty="0" smtClean="0">
                <a:solidFill>
                  <a:srgbClr val="FF0000"/>
                </a:solidFill>
                <a:latin typeface="Arial Black" pitchFamily="34" charset="0"/>
              </a:rPr>
              <a:t>toprak kazanma arzusu</a:t>
            </a:r>
            <a:r>
              <a:rPr lang="tr-TR" sz="4400" b="1" u="sng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endParaRPr lang="tr-TR" dirty="0" smtClean="0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-1" y="6931153"/>
            <a:ext cx="13465175" cy="630110"/>
          </a:xfrm>
          <a:prstGeom prst="round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r>
              <a:rPr lang="tr-TR" sz="3800" dirty="0" smtClean="0">
                <a:latin typeface="Arial Black" pitchFamily="34" charset="0"/>
              </a:rPr>
              <a:t>HAÇLI SEFERLERİNİN NEDENLERİ</a:t>
            </a:r>
            <a:endParaRPr lang="tr-TR" sz="3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"/>
            <a:ext cx="13465175" cy="7561263"/>
          </a:xfrm>
          <a:ln w="101600">
            <a:solidFill>
              <a:srgbClr val="0000FF"/>
            </a:solidFill>
          </a:ln>
        </p:spPr>
        <p:txBody>
          <a:bodyPr>
            <a:no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Haçlı Seferlerine Karşı Koyan Devletler</a:t>
            </a:r>
          </a:p>
          <a:p>
            <a:pPr>
              <a:buNone/>
            </a:pPr>
            <a:r>
              <a:rPr lang="tr-TR" sz="4000" b="1" dirty="0" smtClean="0">
                <a:solidFill>
                  <a:srgbClr val="0000FF"/>
                </a:solidFill>
              </a:rPr>
              <a:t>1)B. Selçuklular                              6)</a:t>
            </a:r>
            <a:r>
              <a:rPr lang="tr-TR" sz="4000" b="1" dirty="0" err="1" smtClean="0">
                <a:solidFill>
                  <a:srgbClr val="0000FF"/>
                </a:solidFill>
              </a:rPr>
              <a:t>Zengioğulları</a:t>
            </a:r>
            <a:r>
              <a:rPr lang="tr-TR" sz="4000" b="1" dirty="0" smtClean="0">
                <a:solidFill>
                  <a:srgbClr val="0000FF"/>
                </a:solidFill>
              </a:rPr>
              <a:t> Atabeyliği</a:t>
            </a:r>
          </a:p>
          <a:p>
            <a:pPr>
              <a:buNone/>
            </a:pPr>
            <a:r>
              <a:rPr lang="tr-TR" sz="4000" b="1" dirty="0" smtClean="0">
                <a:solidFill>
                  <a:srgbClr val="0000FF"/>
                </a:solidFill>
              </a:rPr>
              <a:t>2)A.Selçuklular                               7)</a:t>
            </a:r>
            <a:r>
              <a:rPr lang="tr-TR" sz="4000" b="1" dirty="0" err="1" smtClean="0">
                <a:solidFill>
                  <a:srgbClr val="0000FF"/>
                </a:solidFill>
              </a:rPr>
              <a:t>Eyyubiler</a:t>
            </a:r>
            <a:endParaRPr lang="tr-TR" sz="4000" b="1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tr-TR" sz="4000" b="1" dirty="0" smtClean="0">
                <a:solidFill>
                  <a:srgbClr val="0000FF"/>
                </a:solidFill>
              </a:rPr>
              <a:t>3)Şam Atabeyliği                             8)Fatımiler</a:t>
            </a:r>
          </a:p>
          <a:p>
            <a:pPr>
              <a:buNone/>
            </a:pPr>
            <a:r>
              <a:rPr lang="tr-TR" sz="4000" b="1" dirty="0" smtClean="0">
                <a:solidFill>
                  <a:srgbClr val="0000FF"/>
                </a:solidFill>
              </a:rPr>
              <a:t>4)Memluklular                                 9)</a:t>
            </a:r>
            <a:r>
              <a:rPr lang="tr-TR" sz="4000" b="1" dirty="0" err="1" smtClean="0">
                <a:solidFill>
                  <a:srgbClr val="0000FF"/>
                </a:solidFill>
              </a:rPr>
              <a:t>Danişmentoğulları</a:t>
            </a:r>
            <a:endParaRPr lang="tr-TR" sz="4000" b="1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tr-TR" sz="4000" b="1" dirty="0" smtClean="0">
                <a:solidFill>
                  <a:srgbClr val="0000FF"/>
                </a:solidFill>
              </a:rPr>
              <a:t>5)</a:t>
            </a:r>
            <a:r>
              <a:rPr lang="tr-TR" sz="4000" b="1" dirty="0" err="1" smtClean="0">
                <a:solidFill>
                  <a:srgbClr val="0000FF"/>
                </a:solidFill>
              </a:rPr>
              <a:t>Artuklular</a:t>
            </a:r>
            <a:endParaRPr lang="tr-TR" sz="4000" b="1" dirty="0" smtClean="0">
              <a:solidFill>
                <a:srgbClr val="0000FF"/>
              </a:solidFill>
            </a:endParaRPr>
          </a:p>
          <a:p>
            <a:endParaRPr lang="tr-TR" sz="3600" dirty="0">
              <a:solidFill>
                <a:srgbClr val="0000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"/>
            <a:ext cx="13465175" cy="7561263"/>
          </a:xfrm>
          <a:ln w="101600">
            <a:solidFill>
              <a:srgbClr val="0000FF"/>
            </a:solidFill>
          </a:ln>
        </p:spPr>
        <p:txBody>
          <a:bodyPr>
            <a:normAutofit fontScale="92500"/>
          </a:bodyPr>
          <a:lstStyle/>
          <a:p>
            <a:pPr>
              <a:buNone/>
            </a:pPr>
            <a:endParaRPr lang="tr-TR" dirty="0" smtClean="0">
              <a:solidFill>
                <a:srgbClr val="0000FF"/>
              </a:solidFill>
              <a:latin typeface="Arial Black" pitchFamily="34" charset="0"/>
            </a:endParaRPr>
          </a:p>
          <a:p>
            <a:r>
              <a:rPr lang="tr-TR" b="1" dirty="0" smtClean="0">
                <a:solidFill>
                  <a:srgbClr val="0000FF"/>
                </a:solidFill>
              </a:rPr>
              <a:t>Genel sebepler üzerine </a:t>
            </a:r>
            <a:r>
              <a:rPr lang="tr-TR" b="1" u="sng" dirty="0" smtClean="0">
                <a:solidFill>
                  <a:srgbClr val="FF0000"/>
                </a:solidFill>
              </a:rPr>
              <a:t>Papa 2.Urbanın kışkırtması </a:t>
            </a:r>
            <a:r>
              <a:rPr lang="tr-TR" b="1" dirty="0" smtClean="0">
                <a:solidFill>
                  <a:srgbClr val="0000FF"/>
                </a:solidFill>
              </a:rPr>
              <a:t>ile, </a:t>
            </a:r>
            <a:r>
              <a:rPr lang="tr-TR" b="1" u="sng" dirty="0" smtClean="0">
                <a:solidFill>
                  <a:srgbClr val="FF0000"/>
                </a:solidFill>
              </a:rPr>
              <a:t>KEŞİŞ PİYER LERMİT </a:t>
            </a:r>
            <a:r>
              <a:rPr lang="tr-TR" b="1" u="sng" dirty="0" smtClean="0">
                <a:solidFill>
                  <a:srgbClr val="0000FF"/>
                </a:solidFill>
              </a:rPr>
              <a:t>VE </a:t>
            </a:r>
            <a:r>
              <a:rPr lang="tr-TR" b="1" u="sng" dirty="0" smtClean="0">
                <a:solidFill>
                  <a:srgbClr val="FF0000"/>
                </a:solidFill>
              </a:rPr>
              <a:t>YOKSUL GODYE </a:t>
            </a:r>
            <a:r>
              <a:rPr lang="tr-TR" b="1" dirty="0" smtClean="0">
                <a:solidFill>
                  <a:srgbClr val="0000FF"/>
                </a:solidFill>
              </a:rPr>
              <a:t>öncülüğünde </a:t>
            </a:r>
            <a:r>
              <a:rPr lang="tr-TR" b="1" dirty="0" smtClean="0">
                <a:solidFill>
                  <a:srgbClr val="0000FF"/>
                </a:solidFill>
              </a:rPr>
              <a:t>Haçlı orduları </a:t>
            </a:r>
            <a:r>
              <a:rPr lang="tr-TR" b="1" dirty="0" smtClean="0">
                <a:solidFill>
                  <a:srgbClr val="FF0000"/>
                </a:solidFill>
              </a:rPr>
              <a:t>İstanbul’a gelmişler</a:t>
            </a:r>
            <a:r>
              <a:rPr lang="tr-TR" b="1" dirty="0" smtClean="0">
                <a:solidFill>
                  <a:srgbClr val="0000FF"/>
                </a:solidFill>
              </a:rPr>
              <a:t>, </a:t>
            </a:r>
            <a:r>
              <a:rPr lang="tr-TR" b="1" u="sng" dirty="0" smtClean="0">
                <a:solidFill>
                  <a:srgbClr val="FF0000"/>
                </a:solidFill>
              </a:rPr>
              <a:t>Bizans’la anlaşma</a:t>
            </a:r>
            <a:r>
              <a:rPr lang="tr-TR" b="1" dirty="0" smtClean="0">
                <a:solidFill>
                  <a:srgbClr val="0000FF"/>
                </a:solidFill>
              </a:rPr>
              <a:t> yapmışlardır. Antlaşmaya göre: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Anadolu’da alınan yerler Bizans’ın</a:t>
            </a:r>
            <a:r>
              <a:rPr lang="tr-TR" b="1" dirty="0" smtClean="0">
                <a:solidFill>
                  <a:srgbClr val="0000FF"/>
                </a:solidFill>
              </a:rPr>
              <a:t>, </a:t>
            </a:r>
            <a:r>
              <a:rPr lang="tr-TR" b="1" dirty="0" smtClean="0">
                <a:solidFill>
                  <a:srgbClr val="FF0000"/>
                </a:solidFill>
              </a:rPr>
              <a:t>Anadolu dışında alınan yerler </a:t>
            </a:r>
            <a:r>
              <a:rPr lang="tr-TR" b="1" dirty="0" err="1" smtClean="0">
                <a:solidFill>
                  <a:srgbClr val="FF0000"/>
                </a:solidFill>
              </a:rPr>
              <a:t>Haçlılar’ın</a:t>
            </a:r>
            <a:r>
              <a:rPr lang="tr-TR" b="1" dirty="0" smtClean="0">
                <a:solidFill>
                  <a:srgbClr val="0000FF"/>
                </a:solidFill>
              </a:rPr>
              <a:t> olacaktı.</a:t>
            </a:r>
          </a:p>
          <a:p>
            <a:r>
              <a:rPr lang="tr-TR" b="1" dirty="0" smtClean="0">
                <a:solidFill>
                  <a:srgbClr val="0000FF"/>
                </a:solidFill>
              </a:rPr>
              <a:t>Bizans </a:t>
            </a:r>
            <a:r>
              <a:rPr lang="tr-TR" b="1" dirty="0" err="1" smtClean="0">
                <a:solidFill>
                  <a:srgbClr val="0000FF"/>
                </a:solidFill>
              </a:rPr>
              <a:t>Haçlılar’ın</a:t>
            </a:r>
            <a:r>
              <a:rPr lang="tr-TR" b="1" dirty="0" smtClean="0">
                <a:solidFill>
                  <a:srgbClr val="0000FF"/>
                </a:solidFill>
              </a:rPr>
              <a:t> ihtiyacını karşılayacaktı.</a:t>
            </a:r>
          </a:p>
          <a:p>
            <a:r>
              <a:rPr lang="tr-TR" b="1" dirty="0" smtClean="0">
                <a:solidFill>
                  <a:srgbClr val="0000FF"/>
                </a:solidFill>
              </a:rPr>
              <a:t>Sayıları </a:t>
            </a:r>
            <a:r>
              <a:rPr lang="tr-TR" b="1" dirty="0" smtClean="0">
                <a:solidFill>
                  <a:srgbClr val="FF0000"/>
                </a:solidFill>
              </a:rPr>
              <a:t>100 bini bulan bu düzensiz birlikleri </a:t>
            </a:r>
            <a:r>
              <a:rPr lang="tr-TR" b="1" u="sng" dirty="0" smtClean="0">
                <a:solidFill>
                  <a:srgbClr val="FF0000"/>
                </a:solidFill>
                <a:latin typeface="Arial Black" pitchFamily="34" charset="0"/>
              </a:rPr>
              <a:t>1.KILIÇARSLAN İZNİK CİVARINDA BÜYÜK YENİLGİYE UĞRATTI.</a:t>
            </a:r>
            <a:endParaRPr lang="tr-TR" b="1" u="sng" dirty="0" smtClean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tr-TR" b="1" dirty="0" smtClean="0">
                <a:solidFill>
                  <a:srgbClr val="FF0000"/>
                </a:solidFill>
              </a:rPr>
              <a:t>Bu </a:t>
            </a:r>
            <a:r>
              <a:rPr lang="tr-TR" b="1" u="sng" dirty="0" smtClean="0">
                <a:solidFill>
                  <a:srgbClr val="FF0000"/>
                </a:solidFill>
              </a:rPr>
              <a:t>yenilgiden sonr</a:t>
            </a:r>
            <a:r>
              <a:rPr lang="tr-TR" b="1" dirty="0" smtClean="0">
                <a:solidFill>
                  <a:srgbClr val="FF0000"/>
                </a:solidFill>
              </a:rPr>
              <a:t>a</a:t>
            </a:r>
            <a:r>
              <a:rPr lang="tr-TR" b="1" dirty="0" smtClean="0">
                <a:solidFill>
                  <a:srgbClr val="0000FF"/>
                </a:solidFill>
              </a:rPr>
              <a:t>; Alman,İngiliz, </a:t>
            </a:r>
            <a:r>
              <a:rPr lang="tr-TR" b="1" dirty="0" err="1" smtClean="0">
                <a:solidFill>
                  <a:srgbClr val="0000FF"/>
                </a:solidFill>
              </a:rPr>
              <a:t>Norman</a:t>
            </a:r>
            <a:r>
              <a:rPr lang="tr-TR" b="1" dirty="0" smtClean="0">
                <a:solidFill>
                  <a:srgbClr val="0000FF"/>
                </a:solidFill>
              </a:rPr>
              <a:t>, Fransız ve Belçika askerlerinden oluşan ve başlarında </a:t>
            </a:r>
            <a:r>
              <a:rPr lang="tr-TR" b="1" u="sng" dirty="0" smtClean="0">
                <a:solidFill>
                  <a:srgbClr val="FF0000"/>
                </a:solidFill>
              </a:rPr>
              <a:t>Fransız asilzadelerinden  </a:t>
            </a:r>
            <a:r>
              <a:rPr lang="tr-TR" b="1" u="sng" dirty="0" err="1" smtClean="0">
                <a:solidFill>
                  <a:srgbClr val="FF0000"/>
                </a:solidFill>
              </a:rPr>
              <a:t>Godfray</a:t>
            </a:r>
            <a:r>
              <a:rPr lang="tr-TR" b="1" u="sng" dirty="0" smtClean="0">
                <a:solidFill>
                  <a:srgbClr val="FF0000"/>
                </a:solidFill>
              </a:rPr>
              <a:t> </a:t>
            </a:r>
            <a:r>
              <a:rPr lang="tr-TR" b="1" u="sng" dirty="0" err="1" smtClean="0">
                <a:solidFill>
                  <a:srgbClr val="FF0000"/>
                </a:solidFill>
              </a:rPr>
              <a:t>dö</a:t>
            </a:r>
            <a:r>
              <a:rPr lang="tr-TR" b="1" u="sng" dirty="0" smtClean="0">
                <a:solidFill>
                  <a:srgbClr val="FF0000"/>
                </a:solidFill>
              </a:rPr>
              <a:t> </a:t>
            </a:r>
            <a:r>
              <a:rPr lang="tr-TR" b="1" u="sng" dirty="0" err="1" smtClean="0">
                <a:solidFill>
                  <a:srgbClr val="FF0000"/>
                </a:solidFill>
              </a:rPr>
              <a:t>Buyan’ın</a:t>
            </a:r>
            <a:r>
              <a:rPr lang="tr-TR" b="1" u="sng" dirty="0" smtClean="0">
                <a:solidFill>
                  <a:srgbClr val="FF0000"/>
                </a:solidFill>
              </a:rPr>
              <a:t> o</a:t>
            </a:r>
            <a:r>
              <a:rPr lang="tr-TR" b="1" dirty="0" smtClean="0">
                <a:solidFill>
                  <a:srgbClr val="0000FF"/>
                </a:solidFill>
              </a:rPr>
              <a:t>lduğu </a:t>
            </a:r>
            <a:r>
              <a:rPr lang="tr-TR" b="1" dirty="0" smtClean="0">
                <a:solidFill>
                  <a:srgbClr val="FF0000"/>
                </a:solidFill>
              </a:rPr>
              <a:t>600 bin kişilik düzenli birl</a:t>
            </a:r>
            <a:r>
              <a:rPr lang="tr-TR" b="1" dirty="0" smtClean="0">
                <a:solidFill>
                  <a:srgbClr val="0000FF"/>
                </a:solidFill>
              </a:rPr>
              <a:t>ik, İznik önlerine geldi.</a:t>
            </a:r>
          </a:p>
          <a:p>
            <a:pPr>
              <a:buNone/>
            </a:pPr>
            <a:endParaRPr lang="tr-TR" dirty="0" smtClean="0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0" y="0"/>
            <a:ext cx="13465175" cy="630110"/>
          </a:xfrm>
          <a:prstGeom prst="round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r>
              <a:rPr lang="tr-TR" sz="3800" dirty="0" smtClean="0">
                <a:latin typeface="Arial Black" pitchFamily="34" charset="0"/>
              </a:rPr>
              <a:t>I.HAÇLI SEFERİ(1096-1101)</a:t>
            </a:r>
            <a:endParaRPr lang="tr-TR" sz="3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"/>
            <a:ext cx="13465175" cy="7561263"/>
          </a:xfrm>
          <a:ln w="101600">
            <a:solidFill>
              <a:srgbClr val="0000FF"/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tr-TR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1.</a:t>
            </a:r>
            <a:r>
              <a:rPr lang="tr-TR" b="1" dirty="0" err="1" smtClean="0">
                <a:solidFill>
                  <a:srgbClr val="FF0000"/>
                </a:solidFill>
                <a:latin typeface="Arial Black" pitchFamily="34" charset="0"/>
              </a:rPr>
              <a:t>Kılıçarslan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 Haçlıların büyük 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bölümünü </a:t>
            </a:r>
            <a:r>
              <a:rPr lang="tr-TR" b="1" u="sng" dirty="0" smtClean="0">
                <a:solidFill>
                  <a:srgbClr val="FF0000"/>
                </a:solidFill>
                <a:latin typeface="Arial Black" pitchFamily="34" charset="0"/>
              </a:rPr>
              <a:t>DORİLEON SAVAŞINDA(ESKİŞEHİR)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imha ettiyse de 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İznik’in düşmesine engel olamamış ve </a:t>
            </a:r>
            <a:r>
              <a:rPr lang="tr-TR" b="1" u="sng" dirty="0" smtClean="0">
                <a:solidFill>
                  <a:srgbClr val="FF0000"/>
                </a:solidFill>
                <a:latin typeface="Arial Black" pitchFamily="34" charset="0"/>
              </a:rPr>
              <a:t>başk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enti Konya’ya 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taşımıştır. </a:t>
            </a:r>
          </a:p>
          <a:p>
            <a:pPr>
              <a:buNone/>
            </a:pP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*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I.</a:t>
            </a:r>
            <a:r>
              <a:rPr lang="tr-TR" b="1" dirty="0" err="1" smtClean="0">
                <a:solidFill>
                  <a:srgbClr val="FF0000"/>
                </a:solidFill>
                <a:latin typeface="Arial Black" pitchFamily="34" charset="0"/>
              </a:rPr>
              <a:t>Kılıçarslan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 bundan sonra, </a:t>
            </a:r>
            <a:r>
              <a:rPr lang="tr-TR" b="1" dirty="0" err="1" smtClean="0">
                <a:solidFill>
                  <a:srgbClr val="FF0000"/>
                </a:solidFill>
                <a:latin typeface="Arial Black" pitchFamily="34" charset="0"/>
              </a:rPr>
              <a:t>Danişmet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 Gazi 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ile birleşerek 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yıpratma savaşları yapmış 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ve haçlılara </a:t>
            </a:r>
            <a:r>
              <a:rPr lang="tr-TR" b="1" u="sng" dirty="0" smtClean="0">
                <a:solidFill>
                  <a:srgbClr val="FF0000"/>
                </a:solidFill>
                <a:latin typeface="Arial Black" pitchFamily="34" charset="0"/>
              </a:rPr>
              <a:t>çok ağır kayıplar verdirmiştir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.</a:t>
            </a:r>
          </a:p>
          <a:p>
            <a:pPr>
              <a:buNone/>
            </a:pP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*Haçlılar 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Anadolu’dan Kudüs’e vardıklarında 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sayıları 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50-100 bin kadar 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kalmıştır.</a:t>
            </a:r>
          </a:p>
          <a:p>
            <a:pPr>
              <a:buNone/>
            </a:pP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*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Haçlılar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 70 günlük bir kuşatmadan </a:t>
            </a:r>
            <a:r>
              <a:rPr lang="tr-TR" b="1" u="sng" dirty="0" smtClean="0">
                <a:solidFill>
                  <a:srgbClr val="0000FF"/>
                </a:solidFill>
                <a:latin typeface="Arial Black" pitchFamily="34" charset="0"/>
              </a:rPr>
              <a:t>sonra </a:t>
            </a:r>
            <a:r>
              <a:rPr lang="tr-TR" b="1" u="sng" dirty="0" smtClean="0">
                <a:solidFill>
                  <a:srgbClr val="FF0000"/>
                </a:solidFill>
                <a:latin typeface="Arial Black" pitchFamily="34" charset="0"/>
              </a:rPr>
              <a:t>KUDÜS’Ü FATİMİLERDEN (</a:t>
            </a:r>
            <a:r>
              <a:rPr lang="tr-TR" b="1" u="sng" dirty="0" smtClean="0">
                <a:solidFill>
                  <a:srgbClr val="FF0000"/>
                </a:solidFill>
                <a:latin typeface="Arial Black" pitchFamily="34" charset="0"/>
              </a:rPr>
              <a:t>909-1171) aldılar.</a:t>
            </a:r>
            <a:r>
              <a:rPr lang="tr-TR" b="1" u="sng" dirty="0" smtClean="0">
                <a:solidFill>
                  <a:srgbClr val="0000FF"/>
                </a:solidFill>
                <a:latin typeface="Arial Black" pitchFamily="34" charset="0"/>
              </a:rPr>
              <a:t> </a:t>
            </a:r>
            <a:endParaRPr lang="tr-TR" b="1" u="sng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*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Şehirdeki Müslüman </a:t>
            </a:r>
            <a:r>
              <a:rPr lang="tr-TR" b="1" dirty="0" smtClean="0">
                <a:solidFill>
                  <a:srgbClr val="0000FF"/>
                </a:solidFill>
                <a:latin typeface="Arial Black" pitchFamily="34" charset="0"/>
              </a:rPr>
              <a:t>ve  Yahudilerin çoğunu kılıçtan geçirip </a:t>
            </a:r>
            <a:r>
              <a:rPr lang="tr-TR" b="1" dirty="0" smtClean="0">
                <a:solidFill>
                  <a:srgbClr val="FF0000"/>
                </a:solidFill>
                <a:latin typeface="Arial Black" pitchFamily="34" charset="0"/>
              </a:rPr>
              <a:t>katliam yaptılar. </a:t>
            </a:r>
          </a:p>
          <a:p>
            <a:pPr>
              <a:buNone/>
            </a:pPr>
            <a:endParaRPr lang="tr-TR" dirty="0" smtClean="0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0" y="0"/>
            <a:ext cx="13465175" cy="630110"/>
          </a:xfrm>
          <a:prstGeom prst="round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r>
              <a:rPr lang="tr-TR" sz="3800" dirty="0" smtClean="0">
                <a:latin typeface="Arial Black" pitchFamily="34" charset="0"/>
              </a:rPr>
              <a:t>I.HAÇLI SEFERİ(1096-1101)</a:t>
            </a:r>
            <a:endParaRPr lang="tr-TR" sz="3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"/>
            <a:ext cx="13465175" cy="7561263"/>
          </a:xfrm>
          <a:ln w="1016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tr-TR" sz="3600" b="1" dirty="0" smtClean="0">
              <a:sym typeface="Wingdings"/>
            </a:endParaRPr>
          </a:p>
          <a:p>
            <a:pPr>
              <a:buNone/>
            </a:pPr>
            <a:r>
              <a:rPr lang="tr-TR" sz="3600" b="1" dirty="0" smtClean="0">
                <a:sym typeface="Wingdings"/>
              </a:rPr>
              <a:t></a:t>
            </a:r>
            <a:r>
              <a:rPr lang="tr-TR" sz="3600" b="1" dirty="0" smtClean="0">
                <a:solidFill>
                  <a:srgbClr val="FF0000"/>
                </a:solidFill>
              </a:rPr>
              <a:t>İznik düşmüş, </a:t>
            </a:r>
            <a:r>
              <a:rPr lang="tr-TR" sz="3600" b="1" u="sng" dirty="0" smtClean="0">
                <a:solidFill>
                  <a:srgbClr val="FF0000"/>
                </a:solidFill>
                <a:latin typeface="Arial Black" pitchFamily="34" charset="0"/>
              </a:rPr>
              <a:t>başkent Konya’ya </a:t>
            </a:r>
            <a:r>
              <a:rPr lang="tr-TR" sz="3600" b="1" dirty="0" smtClean="0"/>
              <a:t>taşınmıştır. </a:t>
            </a:r>
          </a:p>
          <a:p>
            <a:pPr>
              <a:buNone/>
            </a:pPr>
            <a:r>
              <a:rPr lang="tr-TR" sz="3600" b="1" dirty="0" smtClean="0">
                <a:sym typeface="Wingdings"/>
              </a:rPr>
              <a:t></a:t>
            </a:r>
            <a:r>
              <a:rPr lang="tr-TR" sz="3600" b="1" dirty="0" smtClean="0">
                <a:solidFill>
                  <a:srgbClr val="0000FF"/>
                </a:solidFill>
              </a:rPr>
              <a:t>Anadolu Selçuklu Devletinde </a:t>
            </a:r>
            <a:r>
              <a:rPr lang="tr-TR" sz="3600" b="1" u="sng" dirty="0" smtClean="0">
                <a:solidFill>
                  <a:srgbClr val="FF0000"/>
                </a:solidFill>
                <a:latin typeface="Arial Black" pitchFamily="34" charset="0"/>
              </a:rPr>
              <a:t>merkezi otor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ite bozuldu.</a:t>
            </a:r>
          </a:p>
          <a:p>
            <a:pPr>
              <a:buNone/>
            </a:pPr>
            <a:r>
              <a:rPr lang="tr-TR" sz="3600" b="1" dirty="0" smtClean="0">
                <a:sym typeface="Wingdings"/>
              </a:rPr>
              <a:t></a:t>
            </a:r>
            <a:r>
              <a:rPr lang="tr-TR" sz="3600" b="1" u="sng" dirty="0" smtClean="0">
                <a:solidFill>
                  <a:srgbClr val="FF0000"/>
                </a:solidFill>
                <a:latin typeface="Arial Black" pitchFamily="34" charset="0"/>
              </a:rPr>
              <a:t>Üstünlük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sz="3600" b="1" dirty="0" err="1" smtClean="0">
                <a:solidFill>
                  <a:srgbClr val="FF0000"/>
                </a:solidFill>
                <a:latin typeface="Arial Black" pitchFamily="34" charset="0"/>
              </a:rPr>
              <a:t>Danişmentoğulları’na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sz="3600" b="1" dirty="0" smtClean="0">
                <a:latin typeface="Arial Black" pitchFamily="34" charset="0"/>
              </a:rPr>
              <a:t>geçti.</a:t>
            </a:r>
          </a:p>
          <a:p>
            <a:pPr>
              <a:buNone/>
            </a:pPr>
            <a:r>
              <a:rPr lang="tr-TR" sz="3600" b="1" dirty="0" smtClean="0">
                <a:sym typeface="Wingdings"/>
              </a:rPr>
              <a:t></a:t>
            </a:r>
            <a:r>
              <a:rPr lang="tr-TR" sz="3600" b="1" dirty="0" smtClean="0">
                <a:solidFill>
                  <a:srgbClr val="0000FF"/>
                </a:solidFill>
              </a:rPr>
              <a:t>Bizans,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Batı Anadolu topraklarına 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yeniden sahip olmuş</a:t>
            </a:r>
            <a:r>
              <a:rPr lang="tr-TR" sz="3600" b="1" dirty="0" smtClean="0"/>
              <a:t>; </a:t>
            </a:r>
            <a:r>
              <a:rPr lang="tr-TR" sz="3600" b="1" dirty="0" smtClean="0">
                <a:solidFill>
                  <a:srgbClr val="FF0000"/>
                </a:solidFill>
              </a:rPr>
              <a:t>Selçuklular</a:t>
            </a:r>
            <a:r>
              <a:rPr lang="tr-TR" sz="3600" b="1" dirty="0" smtClean="0">
                <a:solidFill>
                  <a:srgbClr val="0000FF"/>
                </a:solidFill>
              </a:rPr>
              <a:t> Bizans karşısında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savunmaya</a:t>
            </a:r>
            <a:r>
              <a:rPr lang="tr-TR" sz="3600" b="1" dirty="0" smtClean="0">
                <a:solidFill>
                  <a:srgbClr val="FF0000"/>
                </a:solidFill>
              </a:rPr>
              <a:t> </a:t>
            </a:r>
            <a:r>
              <a:rPr lang="tr-TR" sz="3600" b="1" dirty="0" smtClean="0"/>
              <a:t>çekilmişlerdir. </a:t>
            </a:r>
            <a:r>
              <a:rPr lang="tr-TR" sz="3600" b="1" dirty="0" smtClean="0"/>
              <a:t>(!!!</a:t>
            </a:r>
            <a:r>
              <a:rPr lang="tr-TR" sz="3600" b="1" dirty="0" err="1" smtClean="0">
                <a:solidFill>
                  <a:srgbClr val="FF0000"/>
                </a:solidFill>
              </a:rPr>
              <a:t>Miryakefelon’a</a:t>
            </a:r>
            <a:r>
              <a:rPr lang="tr-TR" sz="3600" b="1" dirty="0" smtClean="0">
                <a:solidFill>
                  <a:srgbClr val="FF0000"/>
                </a:solidFill>
              </a:rPr>
              <a:t> </a:t>
            </a:r>
            <a:r>
              <a:rPr lang="tr-TR" sz="3600" b="1" dirty="0" smtClean="0">
                <a:solidFill>
                  <a:srgbClr val="FF0000"/>
                </a:solidFill>
              </a:rPr>
              <a:t>kadar</a:t>
            </a:r>
            <a:r>
              <a:rPr lang="tr-TR" sz="3600" b="1" dirty="0" smtClean="0"/>
              <a:t>)</a:t>
            </a:r>
          </a:p>
          <a:p>
            <a:pPr>
              <a:buNone/>
            </a:pPr>
            <a:r>
              <a:rPr lang="tr-TR" sz="3600" b="1" dirty="0" smtClean="0">
                <a:sym typeface="Wingdings"/>
              </a:rPr>
              <a:t> 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Haçlılar</a:t>
            </a:r>
            <a:r>
              <a:rPr lang="tr-TR" sz="3600" b="1" dirty="0" smtClean="0">
                <a:latin typeface="Arial Black" pitchFamily="34" charset="0"/>
              </a:rPr>
              <a:t>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Ortadoğu’da kontluklar 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kurmuşlardır</a:t>
            </a:r>
            <a:r>
              <a:rPr lang="tr-TR" sz="3600" b="1" dirty="0" smtClean="0">
                <a:solidFill>
                  <a:srgbClr val="0000FF"/>
                </a:solidFill>
              </a:rPr>
              <a:t>. </a:t>
            </a:r>
            <a:r>
              <a:rPr lang="tr-TR" sz="3600" b="1" dirty="0" smtClean="0">
                <a:latin typeface="Arial Black" pitchFamily="34" charset="0"/>
              </a:rPr>
              <a:t>(</a:t>
            </a:r>
            <a:r>
              <a:rPr lang="tr-TR" sz="3600" b="1" u="sng" dirty="0" smtClean="0">
                <a:solidFill>
                  <a:srgbClr val="FF0000"/>
                </a:solidFill>
                <a:latin typeface="Arial Black" pitchFamily="34" charset="0"/>
              </a:rPr>
              <a:t>Urfa, Antakya, Trablus ve Kudüs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Kontlukları)</a:t>
            </a:r>
            <a:endParaRPr lang="tr-TR" sz="3600" b="1" dirty="0" smtClean="0">
              <a:latin typeface="Arial Black" pitchFamily="34" charset="0"/>
            </a:endParaRPr>
          </a:p>
          <a:p>
            <a:r>
              <a:rPr lang="tr-TR" sz="3600" b="1" dirty="0" smtClean="0">
                <a:solidFill>
                  <a:srgbClr val="FF0000"/>
                </a:solidFill>
              </a:rPr>
              <a:t>NOT</a:t>
            </a:r>
            <a:r>
              <a:rPr lang="tr-TR" sz="3600" b="1" dirty="0" smtClean="0">
                <a:solidFill>
                  <a:srgbClr val="0000FF"/>
                </a:solidFill>
              </a:rPr>
              <a:t>: Böylece Ortaçağ’ın </a:t>
            </a:r>
            <a:r>
              <a:rPr lang="tr-TR" sz="3600" b="1" u="sng" dirty="0" smtClean="0">
                <a:solidFill>
                  <a:srgbClr val="FF0000"/>
                </a:solidFill>
                <a:latin typeface="Arial Black" pitchFamily="34" charset="0"/>
              </a:rPr>
              <a:t>feodalite rejimi Ortad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oğu’ya </a:t>
            </a:r>
            <a:r>
              <a:rPr lang="tr-TR" sz="3600" b="1" dirty="0" smtClean="0">
                <a:solidFill>
                  <a:srgbClr val="FF0000"/>
                </a:solidFill>
              </a:rPr>
              <a:t>taşınmıştır</a:t>
            </a:r>
            <a:r>
              <a:rPr lang="tr-TR" sz="3600" dirty="0" smtClean="0"/>
              <a:t>.</a:t>
            </a:r>
            <a:endParaRPr lang="tr-TR" sz="3600" dirty="0"/>
          </a:p>
        </p:txBody>
      </p:sp>
      <p:sp>
        <p:nvSpPr>
          <p:cNvPr id="4" name="3 Yuvarlatılmış Dikdörtgen"/>
          <p:cNvSpPr/>
          <p:nvPr/>
        </p:nvSpPr>
        <p:spPr>
          <a:xfrm>
            <a:off x="0" y="6931153"/>
            <a:ext cx="13465175" cy="630110"/>
          </a:xfrm>
          <a:prstGeom prst="round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r>
              <a:rPr lang="tr-TR" sz="3800" dirty="0" smtClean="0">
                <a:latin typeface="Arial Black" pitchFamily="34" charset="0"/>
              </a:rPr>
              <a:t>I.HAÇLI SEFERİ (1096-1101)</a:t>
            </a:r>
            <a:endParaRPr lang="tr-TR" sz="3800" dirty="0">
              <a:latin typeface="Arial Black" pitchFamily="34" charset="0"/>
            </a:endParaRPr>
          </a:p>
        </p:txBody>
      </p:sp>
      <p:sp>
        <p:nvSpPr>
          <p:cNvPr id="5" name="4 Yuvarlatılmış Dikdörtgen"/>
          <p:cNvSpPr/>
          <p:nvPr/>
        </p:nvSpPr>
        <p:spPr bwMode="auto">
          <a:xfrm>
            <a:off x="0" y="0"/>
            <a:ext cx="13465175" cy="637359"/>
          </a:xfrm>
          <a:prstGeom prst="roundRect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  <a:ln w="28575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lIns="120143" tIns="60072" rIns="120143" bIns="60072" anchor="ctr"/>
          <a:lstStyle/>
          <a:p>
            <a:pPr algn="ctr"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tr-TR" sz="2800" b="1" dirty="0" smtClean="0">
                <a:solidFill>
                  <a:schemeClr val="bg1"/>
                </a:solidFill>
                <a:latin typeface="Arial Black" pitchFamily="34" charset="0"/>
              </a:rPr>
              <a:t>I.HAÇLI SEFERİ’NİN ANADOLU SELÇUKLU DEVLETİNE ETKİLERİ</a:t>
            </a:r>
          </a:p>
          <a:p>
            <a:pPr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endParaRPr lang="tr-TR" sz="4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729" y="1"/>
            <a:ext cx="13233446" cy="756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13465175" cy="7561263"/>
          </a:xfrm>
          <a:solidFill>
            <a:schemeClr val="bg1"/>
          </a:solidFill>
          <a:ln w="34925">
            <a:solidFill>
              <a:srgbClr val="FF0000"/>
            </a:solidFill>
          </a:ln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  <a:p>
            <a:endParaRPr lang="tr-TR" sz="34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tr-TR" sz="3400" b="1" dirty="0" smtClean="0">
                <a:solidFill>
                  <a:srgbClr val="FF0000"/>
                </a:solidFill>
                <a:latin typeface="Arial Black" pitchFamily="34" charset="0"/>
              </a:rPr>
              <a:t>Sebep</a:t>
            </a:r>
            <a:r>
              <a:rPr lang="tr-TR" sz="3400" b="1" dirty="0" smtClean="0">
                <a:solidFill>
                  <a:srgbClr val="FF0000"/>
                </a:solidFill>
                <a:latin typeface="Arial Black" pitchFamily="34" charset="0"/>
              </a:rPr>
              <a:t>:</a:t>
            </a:r>
            <a:r>
              <a:rPr lang="tr-TR" sz="3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sz="3400" dirty="0" smtClean="0">
                <a:solidFill>
                  <a:srgbClr val="0000FF"/>
                </a:solidFill>
                <a:latin typeface="Arial Black" pitchFamily="34" charset="0"/>
              </a:rPr>
              <a:t>Musul Atabeyi </a:t>
            </a:r>
            <a:r>
              <a:rPr lang="tr-TR" sz="3400" u="sng" dirty="0" err="1" smtClean="0">
                <a:solidFill>
                  <a:srgbClr val="FF0000"/>
                </a:solidFill>
                <a:latin typeface="Arial Black" pitchFamily="34" charset="0"/>
              </a:rPr>
              <a:t>Nuretddin</a:t>
            </a:r>
            <a:r>
              <a:rPr lang="tr-TR" sz="3400" u="sng" dirty="0" smtClean="0">
                <a:solidFill>
                  <a:srgbClr val="FF0000"/>
                </a:solidFill>
                <a:latin typeface="Arial Black" pitchFamily="34" charset="0"/>
              </a:rPr>
              <a:t> Mahmut Zenginin, Urfa, Halep ve Şam’ı geri alması</a:t>
            </a:r>
            <a:r>
              <a:rPr lang="tr-TR" sz="3400" dirty="0" smtClean="0">
                <a:solidFill>
                  <a:srgbClr val="0000FF"/>
                </a:solidFill>
                <a:latin typeface="Arial Black" pitchFamily="34" charset="0"/>
              </a:rPr>
              <a:t>. </a:t>
            </a:r>
          </a:p>
          <a:p>
            <a:r>
              <a:rPr lang="tr-TR" sz="3900" u="sng" dirty="0" smtClean="0">
                <a:solidFill>
                  <a:srgbClr val="FF0000"/>
                </a:solidFill>
                <a:latin typeface="Arial Black" pitchFamily="34" charset="0"/>
              </a:rPr>
              <a:t>Katılanlar: </a:t>
            </a:r>
            <a:r>
              <a:rPr lang="tr-TR" sz="3900" dirty="0" smtClean="0">
                <a:solidFill>
                  <a:srgbClr val="0000FF"/>
                </a:solidFill>
                <a:latin typeface="Arial Black" pitchFamily="34" charset="0"/>
              </a:rPr>
              <a:t>Alman İmparatoru </a:t>
            </a:r>
            <a:r>
              <a:rPr lang="tr-TR" sz="3900" dirty="0" smtClean="0">
                <a:solidFill>
                  <a:srgbClr val="FF0000"/>
                </a:solidFill>
                <a:latin typeface="Arial Black" pitchFamily="34" charset="0"/>
              </a:rPr>
              <a:t>3.Kontrat</a:t>
            </a:r>
            <a:r>
              <a:rPr lang="tr-TR" sz="3900" dirty="0" smtClean="0">
                <a:solidFill>
                  <a:srgbClr val="0000FF"/>
                </a:solidFill>
                <a:latin typeface="Arial Black" pitchFamily="34" charset="0"/>
              </a:rPr>
              <a:t> ile Fransa Kralı </a:t>
            </a:r>
            <a:r>
              <a:rPr lang="tr-TR" sz="3900" dirty="0" smtClean="0">
                <a:solidFill>
                  <a:srgbClr val="FF0000"/>
                </a:solidFill>
                <a:latin typeface="Arial Black" pitchFamily="34" charset="0"/>
              </a:rPr>
              <a:t>VII.</a:t>
            </a:r>
            <a:r>
              <a:rPr lang="tr-TR" sz="3900" dirty="0" err="1" smtClean="0">
                <a:solidFill>
                  <a:srgbClr val="FF0000"/>
                </a:solidFill>
                <a:latin typeface="Arial Black" pitchFamily="34" charset="0"/>
              </a:rPr>
              <a:t>Lui</a:t>
            </a:r>
            <a:endParaRPr lang="tr-TR" sz="3900" u="sng" dirty="0" smtClean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tr-TR" sz="3400" dirty="0" smtClean="0">
                <a:solidFill>
                  <a:srgbClr val="FF0000"/>
                </a:solidFill>
                <a:latin typeface="Arial Black" pitchFamily="34" charset="0"/>
              </a:rPr>
              <a:t>Önce Alman İmparatoru 3.Kontrat </a:t>
            </a:r>
            <a:r>
              <a:rPr lang="tr-TR" sz="3400" dirty="0" smtClean="0">
                <a:solidFill>
                  <a:srgbClr val="0000FF"/>
                </a:solidFill>
                <a:latin typeface="Arial Black" pitchFamily="34" charset="0"/>
              </a:rPr>
              <a:t>gelmiştir. Anadolu Selçuklu sulatanı </a:t>
            </a:r>
            <a:r>
              <a:rPr lang="tr-TR" sz="3400" u="sng" dirty="0" smtClean="0">
                <a:solidFill>
                  <a:srgbClr val="FF0000"/>
                </a:solidFill>
                <a:latin typeface="Arial Black" pitchFamily="34" charset="0"/>
              </a:rPr>
              <a:t>I.MESUT TARAFINDAN </a:t>
            </a:r>
            <a:r>
              <a:rPr lang="tr-TR" sz="3400" dirty="0" smtClean="0">
                <a:solidFill>
                  <a:srgbClr val="FF0000"/>
                </a:solidFill>
                <a:latin typeface="Arial Black" pitchFamily="34" charset="0"/>
              </a:rPr>
              <a:t>ordusunun </a:t>
            </a:r>
            <a:r>
              <a:rPr lang="tr-TR" sz="3400" dirty="0" smtClean="0">
                <a:solidFill>
                  <a:srgbClr val="FF0000"/>
                </a:solidFill>
                <a:latin typeface="Arial Black" pitchFamily="34" charset="0"/>
              </a:rPr>
              <a:t>tamamına yakını </a:t>
            </a:r>
            <a:r>
              <a:rPr lang="tr-TR" sz="3400" u="sng" dirty="0" smtClean="0">
                <a:solidFill>
                  <a:srgbClr val="FF0000"/>
                </a:solidFill>
                <a:latin typeface="Arial Black" pitchFamily="34" charset="0"/>
              </a:rPr>
              <a:t>Konya civarında  imha ed</a:t>
            </a:r>
            <a:r>
              <a:rPr lang="tr-TR" sz="3400" dirty="0" smtClean="0">
                <a:solidFill>
                  <a:srgbClr val="FF0000"/>
                </a:solidFill>
                <a:latin typeface="Arial Black" pitchFamily="34" charset="0"/>
              </a:rPr>
              <a:t>ilmiştir</a:t>
            </a:r>
            <a:r>
              <a:rPr lang="tr-TR" sz="3400" dirty="0" smtClean="0">
                <a:solidFill>
                  <a:srgbClr val="FF0000"/>
                </a:solidFill>
                <a:latin typeface="Arial Black" pitchFamily="34" charset="0"/>
              </a:rPr>
              <a:t>.</a:t>
            </a:r>
          </a:p>
          <a:p>
            <a:r>
              <a:rPr lang="tr-TR" sz="3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sz="3400" dirty="0" smtClean="0">
                <a:solidFill>
                  <a:srgbClr val="0000FF"/>
                </a:solidFill>
                <a:latin typeface="Arial Black" pitchFamily="34" charset="0"/>
              </a:rPr>
              <a:t>Fransa Kralı </a:t>
            </a:r>
            <a:r>
              <a:rPr lang="tr-TR" sz="3400" u="sng" dirty="0" smtClean="0">
                <a:solidFill>
                  <a:srgbClr val="0000FF"/>
                </a:solidFill>
                <a:latin typeface="Arial Black" pitchFamily="34" charset="0"/>
              </a:rPr>
              <a:t>VII. </a:t>
            </a:r>
            <a:r>
              <a:rPr lang="tr-TR" sz="3400" u="sng" dirty="0" err="1" smtClean="0">
                <a:solidFill>
                  <a:srgbClr val="0000FF"/>
                </a:solidFill>
                <a:latin typeface="Arial Black" pitchFamily="34" charset="0"/>
              </a:rPr>
              <a:t>Lui</a:t>
            </a:r>
            <a:r>
              <a:rPr lang="tr-TR" sz="3400" u="sng" dirty="0" smtClean="0">
                <a:solidFill>
                  <a:srgbClr val="0000FF"/>
                </a:solidFill>
                <a:latin typeface="Arial Black" pitchFamily="34" charset="0"/>
              </a:rPr>
              <a:t> de karadan Anadolu’ya girmeye cesaret edememiştir.</a:t>
            </a:r>
          </a:p>
          <a:p>
            <a:r>
              <a:rPr lang="tr-TR" sz="3400" b="1" dirty="0" smtClean="0">
                <a:solidFill>
                  <a:srgbClr val="FF0000"/>
                </a:solidFill>
                <a:latin typeface="Arial Black" pitchFamily="34" charset="0"/>
              </a:rPr>
              <a:t>Sonuç:</a:t>
            </a:r>
            <a:r>
              <a:rPr lang="tr-TR" sz="3400" dirty="0" smtClean="0">
                <a:solidFill>
                  <a:srgbClr val="0000FF"/>
                </a:solidFill>
                <a:latin typeface="Arial Black" pitchFamily="34" charset="0"/>
              </a:rPr>
              <a:t> İki kral, </a:t>
            </a:r>
            <a:r>
              <a:rPr lang="tr-TR" sz="3400" dirty="0" smtClean="0">
                <a:solidFill>
                  <a:srgbClr val="FF0000"/>
                </a:solidFill>
                <a:latin typeface="Arial Black" pitchFamily="34" charset="0"/>
              </a:rPr>
              <a:t>Şam’ı kuşattılarsa </a:t>
            </a:r>
            <a:r>
              <a:rPr lang="tr-TR" sz="3400" dirty="0" smtClean="0">
                <a:solidFill>
                  <a:srgbClr val="0000FF"/>
                </a:solidFill>
                <a:latin typeface="Arial Black" pitchFamily="34" charset="0"/>
              </a:rPr>
              <a:t>da </a:t>
            </a:r>
            <a:r>
              <a:rPr lang="tr-TR" sz="3400" u="sng" dirty="0" smtClean="0">
                <a:solidFill>
                  <a:srgbClr val="FF0000"/>
                </a:solidFill>
                <a:latin typeface="Arial Black" pitchFamily="34" charset="0"/>
              </a:rPr>
              <a:t>başarılı olamayıp geri döndüler </a:t>
            </a:r>
            <a:r>
              <a:rPr lang="tr-TR" sz="3400" u="sng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r>
              <a:rPr lang="tr-TR" sz="3900" dirty="0" smtClean="0">
                <a:solidFill>
                  <a:srgbClr val="FF0000"/>
                </a:solidFill>
                <a:latin typeface="Arial Black" pitchFamily="34" charset="0"/>
              </a:rPr>
              <a:t>*UNUTMA</a:t>
            </a:r>
            <a:r>
              <a:rPr lang="tr-TR" sz="3900" dirty="0" smtClean="0">
                <a:solidFill>
                  <a:srgbClr val="0000FF"/>
                </a:solidFill>
                <a:latin typeface="Arial Black" pitchFamily="34" charset="0"/>
              </a:rPr>
              <a:t>: II.Haçlı seferinin </a:t>
            </a:r>
            <a:r>
              <a:rPr lang="tr-TR" sz="3900" u="sng" dirty="0" smtClean="0">
                <a:solidFill>
                  <a:srgbClr val="FF0000"/>
                </a:solidFill>
                <a:latin typeface="Arial Black" pitchFamily="34" charset="0"/>
              </a:rPr>
              <a:t>EN ÖNEMLİ ÖZELLİĞ</a:t>
            </a:r>
            <a:r>
              <a:rPr lang="tr-TR" sz="3900" dirty="0" smtClean="0">
                <a:solidFill>
                  <a:srgbClr val="FF0000"/>
                </a:solidFill>
                <a:latin typeface="Arial Black" pitchFamily="34" charset="0"/>
              </a:rPr>
              <a:t>İ</a:t>
            </a:r>
            <a:r>
              <a:rPr lang="tr-TR" sz="3900" dirty="0" smtClean="0">
                <a:solidFill>
                  <a:srgbClr val="0000FF"/>
                </a:solidFill>
                <a:latin typeface="Arial Black" pitchFamily="34" charset="0"/>
              </a:rPr>
              <a:t>; </a:t>
            </a:r>
            <a:r>
              <a:rPr lang="tr-TR" sz="3900" u="sng" dirty="0" smtClean="0">
                <a:solidFill>
                  <a:srgbClr val="FF0000"/>
                </a:solidFill>
                <a:latin typeface="Arial Black" pitchFamily="34" charset="0"/>
              </a:rPr>
              <a:t>imparator ve KRALLARIN KATILDIĞI İLK HAÇLI SEFERİ.</a:t>
            </a:r>
            <a:endParaRPr lang="tr-TR" sz="3900" u="sng" dirty="0" smtClean="0">
              <a:solidFill>
                <a:srgbClr val="FF0000"/>
              </a:solidFill>
            </a:endParaRPr>
          </a:p>
          <a:p>
            <a:endParaRPr lang="tr-TR" sz="3600" u="sng" dirty="0" smtClean="0">
              <a:solidFill>
                <a:srgbClr val="FF0000"/>
              </a:solidFill>
            </a:endParaRPr>
          </a:p>
          <a:p>
            <a:endParaRPr lang="tr-TR" sz="3600" u="sng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buNone/>
            </a:pPr>
            <a:endParaRPr lang="tr-TR" sz="3400" u="sng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 bwMode="auto">
          <a:xfrm>
            <a:off x="0" y="0"/>
            <a:ext cx="13465175" cy="637359"/>
          </a:xfrm>
          <a:prstGeom prst="roundRect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  <a:ln w="28575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lIns="120143" tIns="60072" rIns="120143" bIns="60072" anchor="ctr"/>
          <a:lstStyle/>
          <a:p>
            <a:pPr algn="ctr"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tr-TR" sz="3600" b="1" dirty="0" smtClean="0">
                <a:solidFill>
                  <a:schemeClr val="bg1"/>
                </a:solidFill>
                <a:latin typeface="Arial Black" pitchFamily="34" charset="0"/>
              </a:rPr>
              <a:t>II.HAÇLI SEFERİ(1147-1149)</a:t>
            </a:r>
          </a:p>
          <a:p>
            <a:pPr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endParaRPr lang="tr-TR" sz="4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"/>
            <a:ext cx="13465175" cy="756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Yuvarlatılmış Dikdörtgen"/>
          <p:cNvSpPr/>
          <p:nvPr/>
        </p:nvSpPr>
        <p:spPr bwMode="auto">
          <a:xfrm>
            <a:off x="0" y="0"/>
            <a:ext cx="13465175" cy="637359"/>
          </a:xfrm>
          <a:prstGeom prst="roundRect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  <a:ln w="28575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lIns="120143" tIns="60072" rIns="120143" bIns="60072" anchor="ctr"/>
          <a:lstStyle/>
          <a:p>
            <a:pPr algn="ctr"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I</a:t>
            </a:r>
            <a:r>
              <a:rPr lang="tr-TR" sz="2800" b="1" dirty="0" smtClean="0">
                <a:solidFill>
                  <a:schemeClr val="bg1"/>
                </a:solidFill>
                <a:latin typeface="Arial Black" pitchFamily="34" charset="0"/>
              </a:rPr>
              <a:t>II.HAÇLI SEFERİ (1189-1192)</a:t>
            </a:r>
          </a:p>
          <a:p>
            <a:pPr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endParaRPr lang="tr-TR" sz="42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942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565921"/>
            <a:ext cx="1346517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4605" y="2255837"/>
            <a:ext cx="13090569" cy="5025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7 Düz Bağlayıcı"/>
          <p:cNvCxnSpPr/>
          <p:nvPr/>
        </p:nvCxnSpPr>
        <p:spPr>
          <a:xfrm>
            <a:off x="10733115" y="2709061"/>
            <a:ext cx="2143140" cy="158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>
            <a:off x="731795" y="3352003"/>
            <a:ext cx="9001188" cy="158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Düz Bağlayıcı"/>
          <p:cNvCxnSpPr/>
          <p:nvPr/>
        </p:nvCxnSpPr>
        <p:spPr>
          <a:xfrm>
            <a:off x="946109" y="4566449"/>
            <a:ext cx="11858708" cy="158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Bağlayıcı"/>
          <p:cNvCxnSpPr/>
          <p:nvPr/>
        </p:nvCxnSpPr>
        <p:spPr>
          <a:xfrm flipV="1">
            <a:off x="588919" y="5209391"/>
            <a:ext cx="8786874" cy="7143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Düz Bağlayıcı"/>
          <p:cNvCxnSpPr/>
          <p:nvPr/>
        </p:nvCxnSpPr>
        <p:spPr>
          <a:xfrm flipV="1">
            <a:off x="874671" y="5709457"/>
            <a:ext cx="9001188" cy="7143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Düz Bağlayıcı"/>
          <p:cNvCxnSpPr/>
          <p:nvPr/>
        </p:nvCxnSpPr>
        <p:spPr>
          <a:xfrm>
            <a:off x="1660489" y="6352399"/>
            <a:ext cx="10930014" cy="158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Düz Bağlayıcı"/>
          <p:cNvCxnSpPr/>
          <p:nvPr/>
        </p:nvCxnSpPr>
        <p:spPr>
          <a:xfrm>
            <a:off x="588919" y="6923903"/>
            <a:ext cx="5929354" cy="158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13465175" cy="7561263"/>
          </a:xfrm>
          <a:solidFill>
            <a:schemeClr val="bg1"/>
          </a:solidFill>
          <a:ln w="3492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Kudüs’ü </a:t>
            </a:r>
            <a:r>
              <a:rPr lang="tr-TR" sz="3600" dirty="0" err="1" smtClean="0">
                <a:solidFill>
                  <a:srgbClr val="FF0000"/>
                </a:solidFill>
                <a:latin typeface="Arial Black" pitchFamily="34" charset="0"/>
              </a:rPr>
              <a:t>Eyyubilerden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 geri almak 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düşünülmüşse de </a:t>
            </a:r>
            <a:r>
              <a:rPr lang="tr-TR" sz="3600" u="sng" dirty="0" smtClean="0">
                <a:solidFill>
                  <a:srgbClr val="0000FF"/>
                </a:solidFill>
                <a:latin typeface="Arial Black" pitchFamily="34" charset="0"/>
              </a:rPr>
              <a:t>Bizans’taki taht kavgaları üzerine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 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İstanbul’a yapılmıştır.</a:t>
            </a:r>
          </a:p>
          <a:p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Sonuç: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 İstanbul Haçlılar tarafından yağmalanmış, </a:t>
            </a:r>
            <a:r>
              <a:rPr lang="tr-TR" sz="3600" u="sng" dirty="0" smtClean="0">
                <a:solidFill>
                  <a:srgbClr val="FF0000"/>
                </a:solidFill>
                <a:latin typeface="Arial Black" pitchFamily="34" charset="0"/>
              </a:rPr>
              <a:t>İstanbul’da Latin krallığı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, İznik’te Bizanslılar tarafından </a:t>
            </a:r>
            <a:r>
              <a:rPr lang="tr-TR" sz="3600" u="sng" dirty="0" smtClean="0">
                <a:solidFill>
                  <a:srgbClr val="FF0000"/>
                </a:solidFill>
                <a:latin typeface="Arial Black" pitchFamily="34" charset="0"/>
              </a:rPr>
              <a:t>İznik Rum İmp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aratorluğu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, Trabzon’da </a:t>
            </a:r>
            <a:r>
              <a:rPr lang="tr-TR" sz="3600" u="sng" dirty="0" smtClean="0">
                <a:solidFill>
                  <a:srgbClr val="FF0000"/>
                </a:solidFill>
                <a:latin typeface="Arial Black" pitchFamily="34" charset="0"/>
              </a:rPr>
              <a:t>Trabzon Rum İmparatorluğu 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kurulmuştur.</a:t>
            </a:r>
          </a:p>
          <a:p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5.(1217), </a:t>
            </a:r>
          </a:p>
          <a:p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6.(1228),   Haçlı seferleri 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EYYUBİLER ÜZERİNE</a:t>
            </a:r>
          </a:p>
          <a:p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7.(1250)</a:t>
            </a:r>
          </a:p>
          <a:p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8.(1270)—Tunus üzerine. Sonuç alamadılar.</a:t>
            </a:r>
          </a:p>
          <a:p>
            <a:endParaRPr lang="tr-TR" sz="3600" u="sng" dirty="0" smtClean="0">
              <a:solidFill>
                <a:srgbClr val="FF0000"/>
              </a:solidFill>
            </a:endParaRPr>
          </a:p>
          <a:p>
            <a:endParaRPr lang="tr-TR" sz="3600" u="sng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buNone/>
            </a:pPr>
            <a:endParaRPr lang="tr-TR" sz="3400" u="sng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 bwMode="auto">
          <a:xfrm>
            <a:off x="0" y="0"/>
            <a:ext cx="13465175" cy="637359"/>
          </a:xfrm>
          <a:prstGeom prst="roundRect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  <a:ln w="28575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lIns="120143" tIns="60072" rIns="120143" bIns="60072" anchor="ctr"/>
          <a:lstStyle/>
          <a:p>
            <a:pPr algn="ctr"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tr-TR" sz="2800" b="1" dirty="0" smtClean="0">
                <a:solidFill>
                  <a:schemeClr val="bg1"/>
                </a:solidFill>
                <a:latin typeface="Arial Black" pitchFamily="34" charset="0"/>
              </a:rPr>
              <a:t>IV.HAÇLI SEFERİ (1202-1204)</a:t>
            </a:r>
          </a:p>
          <a:p>
            <a:pPr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endParaRPr lang="tr-TR" sz="4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5" name="4 Sağ Ayraç"/>
          <p:cNvSpPr/>
          <p:nvPr/>
        </p:nvSpPr>
        <p:spPr>
          <a:xfrm>
            <a:off x="2803497" y="4995077"/>
            <a:ext cx="357190" cy="1714512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arihiolaylar.com/img/tarihiolaylar/_ocuk_ha_l_seferler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357" y="708797"/>
            <a:ext cx="11430080" cy="6429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4 Yuvarlatılmış Dikdörtgen"/>
          <p:cNvSpPr/>
          <p:nvPr/>
        </p:nvSpPr>
        <p:spPr bwMode="auto">
          <a:xfrm>
            <a:off x="0" y="0"/>
            <a:ext cx="13465175" cy="637359"/>
          </a:xfrm>
          <a:prstGeom prst="roundRect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  <a:ln w="28575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lIns="120143" tIns="60072" rIns="120143" bIns="60072" anchor="ctr"/>
          <a:lstStyle/>
          <a:p>
            <a:pPr algn="ctr"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tr-TR" sz="2800" b="1" dirty="0" smtClean="0">
                <a:solidFill>
                  <a:schemeClr val="bg1"/>
                </a:solidFill>
                <a:latin typeface="Arial Black" pitchFamily="34" charset="0"/>
              </a:rPr>
              <a:t>ÇOCUK HAÇLI SEFERİ-1212</a:t>
            </a:r>
          </a:p>
          <a:p>
            <a:pPr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endParaRPr lang="tr-TR" sz="4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708797"/>
            <a:ext cx="13233445" cy="6500858"/>
          </a:xfrm>
        </p:spPr>
        <p:txBody>
          <a:bodyPr>
            <a:normAutofit fontScale="77500" lnSpcReduction="20000"/>
          </a:bodyPr>
          <a:lstStyle/>
          <a:p>
            <a:pPr>
              <a:buNone/>
              <a:defRPr/>
            </a:pPr>
            <a:r>
              <a:rPr lang="tr-TR" sz="4000" b="1" dirty="0" smtClean="0"/>
              <a:t>*</a:t>
            </a:r>
            <a:r>
              <a:rPr lang="tr-TR" sz="4000" b="1" u="sng" dirty="0" smtClean="0">
                <a:solidFill>
                  <a:srgbClr val="FF0000"/>
                </a:solidFill>
              </a:rPr>
              <a:t>1212 YILINDA tamamı </a:t>
            </a:r>
            <a:r>
              <a:rPr lang="tr-TR" sz="4000" b="1" u="sng" dirty="0" smtClean="0">
                <a:solidFill>
                  <a:srgbClr val="FF0000"/>
                </a:solidFill>
              </a:rPr>
              <a:t>çocuklardan oluşan </a:t>
            </a:r>
            <a:r>
              <a:rPr lang="tr-TR" sz="4000" b="1" dirty="0" smtClean="0">
                <a:solidFill>
                  <a:srgbClr val="FF0000"/>
                </a:solidFill>
              </a:rPr>
              <a:t>ve bir haçlı gücü oluşturulmuştur</a:t>
            </a:r>
            <a:r>
              <a:rPr lang="tr-TR" sz="4000" b="1" dirty="0" smtClean="0"/>
              <a:t>. </a:t>
            </a:r>
            <a:r>
              <a:rPr lang="tr-TR" sz="4000" b="1" dirty="0" smtClean="0">
                <a:solidFill>
                  <a:srgbClr val="0000FF"/>
                </a:solidFill>
              </a:rPr>
              <a:t>Orta çağ </a:t>
            </a:r>
            <a:r>
              <a:rPr lang="tr-TR" sz="4000" b="1" u="sng" dirty="0" smtClean="0">
                <a:solidFill>
                  <a:srgbClr val="FF0000"/>
                </a:solidFill>
              </a:rPr>
              <a:t>Avrupa’sının tarihindeki lekelerden biri </a:t>
            </a:r>
            <a:r>
              <a:rPr lang="tr-TR" sz="4000" b="1" dirty="0" smtClean="0">
                <a:solidFill>
                  <a:srgbClr val="0000FF"/>
                </a:solidFill>
              </a:rPr>
              <a:t>olan bu tarihi olay batılılar tarafından </a:t>
            </a:r>
            <a:r>
              <a:rPr lang="tr-TR" sz="4000" b="1" u="sng" dirty="0" smtClean="0">
                <a:solidFill>
                  <a:srgbClr val="FF0000"/>
                </a:solidFill>
              </a:rPr>
              <a:t>üstü kapatılmaya çalışıldığı için </a:t>
            </a:r>
            <a:r>
              <a:rPr lang="tr-TR" sz="4000" b="1" dirty="0" smtClean="0">
                <a:solidFill>
                  <a:srgbClr val="0000FF"/>
                </a:solidFill>
              </a:rPr>
              <a:t>bu birliklerle ilgili pek belge bulunmamaktadır.</a:t>
            </a:r>
          </a:p>
          <a:p>
            <a:r>
              <a:rPr lang="tr-TR" sz="4000" b="1" dirty="0" smtClean="0">
                <a:solidFill>
                  <a:srgbClr val="0000FF"/>
                </a:solidFill>
              </a:rPr>
              <a:t>Avrupa’nın kışkırtması sonucu birleşen bu </a:t>
            </a: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</a:rPr>
              <a:t>çocuk güçler yaklaşık olarak </a:t>
            </a:r>
            <a:r>
              <a:rPr lang="tr-TR" sz="4000" b="1" u="sng" dirty="0" smtClean="0">
                <a:solidFill>
                  <a:srgbClr val="FF0000"/>
                </a:solidFill>
                <a:latin typeface="Arial Black" pitchFamily="34" charset="0"/>
              </a:rPr>
              <a:t>37.000 çocuktan </a:t>
            </a:r>
            <a:r>
              <a:rPr lang="tr-TR" sz="4000" b="1" dirty="0" smtClean="0">
                <a:solidFill>
                  <a:srgbClr val="FF0000"/>
                </a:solidFill>
              </a:rPr>
              <a:t>oluşmuş ve </a:t>
            </a:r>
            <a:r>
              <a:rPr lang="tr-TR" sz="4000" b="1" u="sng" dirty="0" smtClean="0">
                <a:solidFill>
                  <a:srgbClr val="FF0000"/>
                </a:solidFill>
              </a:rPr>
              <a:t>Kudüs’e varmayı planlamışlardır</a:t>
            </a:r>
            <a:r>
              <a:rPr lang="tr-TR" sz="4000" b="1" dirty="0" smtClean="0"/>
              <a:t>. </a:t>
            </a:r>
          </a:p>
          <a:p>
            <a:r>
              <a:rPr lang="tr-TR" sz="4000" b="1" dirty="0" smtClean="0">
                <a:solidFill>
                  <a:srgbClr val="0000FF"/>
                </a:solidFill>
              </a:rPr>
              <a:t>İnanışa göre </a:t>
            </a:r>
            <a:r>
              <a:rPr lang="tr-TR" sz="4000" b="1" u="sng" dirty="0" smtClean="0">
                <a:solidFill>
                  <a:srgbClr val="0000FF"/>
                </a:solidFill>
              </a:rPr>
              <a:t>İtalya’nın </a:t>
            </a:r>
            <a:r>
              <a:rPr lang="tr-TR" sz="4000" b="1" u="sng" dirty="0" err="1" smtClean="0">
                <a:solidFill>
                  <a:srgbClr val="0000FF"/>
                </a:solidFill>
              </a:rPr>
              <a:t>Genova</a:t>
            </a:r>
            <a:r>
              <a:rPr lang="tr-TR" sz="4000" b="1" u="sng" dirty="0" smtClean="0">
                <a:solidFill>
                  <a:srgbClr val="0000FF"/>
                </a:solidFill>
              </a:rPr>
              <a:t> şehrinde yapılan ayinle </a:t>
            </a: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</a:rPr>
              <a:t>deniz ortadan ikiye ayrılmış olacak ve çocuk güçler </a:t>
            </a:r>
            <a:r>
              <a:rPr lang="tr-TR" sz="4000" b="1" dirty="0" err="1" smtClean="0">
                <a:solidFill>
                  <a:srgbClr val="FF0000"/>
                </a:solidFill>
                <a:latin typeface="Arial Black" pitchFamily="34" charset="0"/>
              </a:rPr>
              <a:t>burdan</a:t>
            </a:r>
            <a:r>
              <a:rPr lang="tr-TR" sz="4000" b="1" dirty="0" smtClean="0">
                <a:solidFill>
                  <a:srgbClr val="FF0000"/>
                </a:solidFill>
                <a:latin typeface="Arial Black" pitchFamily="34" charset="0"/>
              </a:rPr>
              <a:t> Kudüs’e yürümüş olacaklardır</a:t>
            </a:r>
            <a:r>
              <a:rPr lang="tr-TR" sz="4000" b="1" dirty="0" smtClean="0">
                <a:latin typeface="Arial Black" pitchFamily="34" charset="0"/>
              </a:rPr>
              <a:t>. </a:t>
            </a:r>
            <a:r>
              <a:rPr lang="tr-TR" sz="4000" b="1" dirty="0" smtClean="0">
                <a:solidFill>
                  <a:srgbClr val="0000FF"/>
                </a:solidFill>
              </a:rPr>
              <a:t>Fakat beklenen olmamış ve büyük hayal kırıklıkları yaşanmıştır.</a:t>
            </a:r>
          </a:p>
          <a:p>
            <a:r>
              <a:rPr lang="tr-TR" sz="4000" b="1" dirty="0" smtClean="0"/>
              <a:t>Kurulan bu çocuk ordusu </a:t>
            </a:r>
            <a:r>
              <a:rPr lang="tr-TR" sz="4000" b="1" u="sng" dirty="0" smtClean="0">
                <a:solidFill>
                  <a:srgbClr val="0000FF"/>
                </a:solidFill>
              </a:rPr>
              <a:t>geçtiği yerleşim yerlerinde yardım ve iaşe desteği dahi görmüş olmasına rağmen</a:t>
            </a:r>
            <a:r>
              <a:rPr lang="tr-TR" sz="4000" b="1" dirty="0" smtClean="0"/>
              <a:t> bu </a:t>
            </a:r>
            <a:r>
              <a:rPr lang="tr-TR" sz="4000" b="1" dirty="0" smtClean="0"/>
              <a:t>çocukların akıbeti; </a:t>
            </a:r>
            <a:r>
              <a:rPr lang="tr-TR" sz="4000" b="1" dirty="0" smtClean="0">
                <a:solidFill>
                  <a:srgbClr val="FF0000"/>
                </a:solidFill>
              </a:rPr>
              <a:t>çoğu yolda açlıktan, hastalıklardan ve donarak ölerek sonuçlanmıştır</a:t>
            </a:r>
            <a:r>
              <a:rPr lang="tr-TR" sz="4000" b="1" dirty="0" smtClean="0"/>
              <a:t>. Bazıları ailelerine geri dönmüş, </a:t>
            </a:r>
            <a:r>
              <a:rPr lang="tr-TR" sz="4000" b="1" dirty="0" smtClean="0">
                <a:solidFill>
                  <a:srgbClr val="FF0000"/>
                </a:solidFill>
              </a:rPr>
              <a:t>bazıları Anadolu’daki </a:t>
            </a:r>
            <a:r>
              <a:rPr lang="tr-TR" sz="4000" b="1" dirty="0" err="1" smtClean="0">
                <a:solidFill>
                  <a:srgbClr val="FF0000"/>
                </a:solidFill>
              </a:rPr>
              <a:t>Hristiyan</a:t>
            </a:r>
            <a:r>
              <a:rPr lang="tr-TR" sz="4000" b="1" dirty="0" smtClean="0">
                <a:solidFill>
                  <a:srgbClr val="FF0000"/>
                </a:solidFill>
              </a:rPr>
              <a:t> ailelerinin yanına yerleşmiş ve ne yazık ki bazıları da Venedikli tüccarlar tarafından Mısır’a köle olarak satılmışlardır.   </a:t>
            </a:r>
            <a:r>
              <a:rPr lang="tr-TR" sz="4000" b="1" dirty="0" smtClean="0"/>
              <a:t> </a:t>
            </a:r>
            <a:endParaRPr lang="tr-TR" sz="4000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tr-TR" dirty="0"/>
          </a:p>
        </p:txBody>
      </p:sp>
      <p:sp>
        <p:nvSpPr>
          <p:cNvPr id="4" name="3 Yuvarlatılmış Dikdörtgen"/>
          <p:cNvSpPr/>
          <p:nvPr/>
        </p:nvSpPr>
        <p:spPr bwMode="auto">
          <a:xfrm>
            <a:off x="0" y="0"/>
            <a:ext cx="13465175" cy="637359"/>
          </a:xfrm>
          <a:prstGeom prst="roundRect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  <a:ln w="28575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lIns="120143" tIns="60072" rIns="120143" bIns="60072" anchor="ctr"/>
          <a:lstStyle/>
          <a:p>
            <a:pPr algn="ctr"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tr-TR" sz="4000" b="1" dirty="0" smtClean="0">
                <a:solidFill>
                  <a:srgbClr val="FFFF00"/>
                </a:solidFill>
                <a:latin typeface="Arial Black" pitchFamily="34" charset="0"/>
              </a:rPr>
              <a:t>ÇOCUK HAÇLI </a:t>
            </a:r>
            <a:r>
              <a:rPr lang="tr-TR" sz="4000" b="1" dirty="0" smtClean="0">
                <a:solidFill>
                  <a:srgbClr val="FFFF00"/>
                </a:solidFill>
                <a:latin typeface="Arial Black" pitchFamily="34" charset="0"/>
              </a:rPr>
              <a:t>SEFERİ-1212</a:t>
            </a:r>
            <a:endParaRPr lang="tr-TR" sz="4000" b="1" dirty="0" smtClean="0">
              <a:solidFill>
                <a:srgbClr val="FFFF00"/>
              </a:solidFill>
              <a:latin typeface="Arial Black" pitchFamily="34" charset="0"/>
            </a:endParaRPr>
          </a:p>
          <a:p>
            <a:pPr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endParaRPr lang="tr-TR" sz="4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13465175" cy="7561263"/>
          </a:xfrm>
          <a:solidFill>
            <a:schemeClr val="bg1"/>
          </a:solidFill>
          <a:ln w="3492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  <a:p>
            <a:endParaRPr lang="tr-TR" sz="3600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sz="3600" b="1" dirty="0" smtClean="0">
                <a:latin typeface="Arial Black" pitchFamily="34" charset="0"/>
                <a:sym typeface="Wingdings"/>
              </a:rPr>
              <a:t></a:t>
            </a:r>
            <a:r>
              <a:rPr lang="tr-TR" sz="3600" b="1" dirty="0" err="1" smtClean="0">
                <a:solidFill>
                  <a:srgbClr val="FF0000"/>
                </a:solidFill>
                <a:latin typeface="Arial Black" pitchFamily="34" charset="0"/>
              </a:rPr>
              <a:t>Derebeyler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ilk defa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güç kaybettiler</a:t>
            </a:r>
            <a:r>
              <a:rPr lang="tr-TR" sz="2400" b="1" dirty="0" smtClean="0">
                <a:latin typeface="Arial Black" pitchFamily="34" charset="0"/>
              </a:rPr>
              <a:t>. (Birçok soylunun seferlerde ölmesi, dönebilenlerin de parasızlık nedeni ile mallarını satmalarından)</a:t>
            </a: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Merkezi krallıklar 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ilk defa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güçlerini artırdılar.</a:t>
            </a: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Türklerin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 İslam dünyasında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saygınlığı a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rttı ancak </a:t>
            </a:r>
            <a:r>
              <a:rPr lang="tr-TR" sz="3600" b="1" u="sng" dirty="0" smtClean="0">
                <a:solidFill>
                  <a:srgbClr val="FF0000"/>
                </a:solidFill>
                <a:latin typeface="Arial Black" pitchFamily="34" charset="0"/>
              </a:rPr>
              <a:t>batıya ilerleyişi bir süre  durdu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. (İstanbul’un fethi gecikti, Bizans’ın ömrü uzadı.)</a:t>
            </a: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Bizans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Batı Anadolu topraklarını ele geçirdi. </a:t>
            </a: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Köylüler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 toprakları satın alarak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hürriyetlerini kazandılar. </a:t>
            </a:r>
          </a:p>
          <a:p>
            <a:endParaRPr lang="tr-TR" sz="3600" u="sng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buNone/>
            </a:pPr>
            <a:endParaRPr lang="tr-TR" sz="3400" u="sng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 bwMode="auto">
          <a:xfrm>
            <a:off x="0" y="0"/>
            <a:ext cx="13465175" cy="637359"/>
          </a:xfrm>
          <a:prstGeom prst="roundRect">
            <a:avLst/>
          </a:prstGeom>
          <a:solidFill>
            <a:srgbClr val="FF0000"/>
          </a:solidFill>
          <a:ln w="28575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lIns="120143" tIns="60072" rIns="120143" bIns="60072" anchor="ctr"/>
          <a:lstStyle/>
          <a:p>
            <a:pPr algn="ctr"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tr-TR" sz="4000" b="1" dirty="0" smtClean="0">
                <a:solidFill>
                  <a:schemeClr val="bg1"/>
                </a:solidFill>
                <a:latin typeface="Arial Black" pitchFamily="34" charset="0"/>
              </a:rPr>
              <a:t>HAÇLI SEFERERLERİNİN SONUÇLAR</a:t>
            </a:r>
            <a:r>
              <a:rPr lang="tr-TR" sz="2800" b="1" dirty="0" smtClean="0">
                <a:solidFill>
                  <a:schemeClr val="bg1"/>
                </a:solidFill>
                <a:latin typeface="Arial Black" pitchFamily="34" charset="0"/>
              </a:rPr>
              <a:t>I</a:t>
            </a:r>
          </a:p>
          <a:p>
            <a:pPr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endParaRPr lang="tr-TR" sz="4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-1" y="637359"/>
            <a:ext cx="7089777" cy="642942"/>
          </a:xfrm>
          <a:prstGeom prst="rect">
            <a:avLst/>
          </a:prstGeom>
          <a:solidFill>
            <a:srgbClr val="0000FF"/>
          </a:solidFill>
          <a:scene3d>
            <a:camera prst="orthographicFront"/>
            <a:lightRig rig="threePt" dir="t"/>
          </a:scene3d>
          <a:sp3d>
            <a:bevelT w="120650" h="120650" prst="angle"/>
            <a:bevelB w="120650" h="1016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smtClean="0">
                <a:latin typeface="Arial Black" pitchFamily="34" charset="0"/>
              </a:rPr>
              <a:t>A) SİYASİ SONUÇLARI</a:t>
            </a:r>
            <a:endParaRPr lang="tr-TR" sz="3600" b="1" dirty="0"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13465175" cy="7561263"/>
          </a:xfrm>
          <a:solidFill>
            <a:schemeClr val="bg1"/>
          </a:solidFill>
          <a:ln w="3492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 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Papa ve 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din adamlarına duyulan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 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güven azaldı.</a:t>
            </a:r>
          </a:p>
          <a:p>
            <a:pPr>
              <a:buNone/>
            </a:pP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Halkın </a:t>
            </a:r>
            <a:r>
              <a:rPr lang="tr-TR" sz="3600" dirty="0" err="1" smtClean="0">
                <a:solidFill>
                  <a:srgbClr val="FF0000"/>
                </a:solidFill>
                <a:latin typeface="Arial Black" pitchFamily="34" charset="0"/>
              </a:rPr>
              <a:t>Hrıstiyanlığa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 bağlılığı 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sarsıldı.</a:t>
            </a:r>
          </a:p>
          <a:p>
            <a:pPr>
              <a:buNone/>
            </a:pP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 </a:t>
            </a:r>
            <a:r>
              <a:rPr lang="tr-TR" sz="3600" u="sng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Katolik kilisesi ile Ortodoks 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  <a:sym typeface="Wingdings"/>
              </a:rPr>
              <a:t>kilisesi arasındaki ayrılıklar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 daha da arttı.</a:t>
            </a:r>
            <a:endParaRPr lang="tr-TR" sz="3600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Skolâstik düşünce zayıfladı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, hümanist düşünce gelişti.</a:t>
            </a:r>
          </a:p>
          <a:p>
            <a:pPr>
              <a:buNone/>
            </a:pP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Kutsal yerler 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yine 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Müslümanlarda kaldı.</a:t>
            </a:r>
          </a:p>
          <a:p>
            <a:pPr>
              <a:buNone/>
            </a:pPr>
            <a:endParaRPr lang="tr-TR" sz="3600" u="sng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buNone/>
            </a:pPr>
            <a:endParaRPr lang="tr-TR" sz="3400" u="sng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 bwMode="auto">
          <a:xfrm>
            <a:off x="0" y="6781028"/>
            <a:ext cx="13465175" cy="780236"/>
          </a:xfrm>
          <a:prstGeom prst="roundRect">
            <a:avLst/>
          </a:prstGeom>
          <a:solidFill>
            <a:srgbClr val="FF0000"/>
          </a:solidFill>
          <a:ln w="28575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lIns="120143" tIns="60072" rIns="120143" bIns="60072" anchor="ctr"/>
          <a:lstStyle/>
          <a:p>
            <a:pPr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>
              <a:buNone/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tr-TR" sz="4000" b="1" dirty="0" smtClean="0">
                <a:solidFill>
                  <a:schemeClr val="bg1"/>
                </a:solidFill>
                <a:latin typeface="Arial Black" pitchFamily="34" charset="0"/>
              </a:rPr>
              <a:t>HAÇLI SEFERERLERİNİN SONUÇLARI</a:t>
            </a:r>
          </a:p>
          <a:p>
            <a:pPr>
              <a:defRPr/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endParaRPr lang="tr-TR" sz="4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0" y="0"/>
            <a:ext cx="13465175" cy="642942"/>
          </a:xfrm>
          <a:prstGeom prst="rect">
            <a:avLst/>
          </a:prstGeom>
          <a:solidFill>
            <a:srgbClr val="0000FF"/>
          </a:solidFill>
          <a:scene3d>
            <a:camera prst="orthographicFront"/>
            <a:lightRig rig="threePt" dir="t"/>
          </a:scene3d>
          <a:sp3d>
            <a:bevelT w="120650" h="120650" prst="angle"/>
            <a:bevelB w="120650" h="1016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600" b="1" dirty="0" smtClean="0">
                <a:latin typeface="Arial Black" pitchFamily="34" charset="0"/>
              </a:rPr>
              <a:t>B) DİNİ SONUÇLARI</a:t>
            </a:r>
            <a:endParaRPr lang="tr-TR" sz="3600" b="1" dirty="0"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13465175" cy="7561263"/>
          </a:xfrm>
          <a:solidFill>
            <a:schemeClr val="bg1"/>
          </a:solidFill>
          <a:ln w="3492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sym typeface="Wingdings"/>
              </a:rPr>
              <a:t></a:t>
            </a:r>
            <a:r>
              <a:rPr lang="tr-TR" sz="3600" b="1" dirty="0" smtClean="0">
                <a:solidFill>
                  <a:srgbClr val="FF0000"/>
                </a:solidFill>
              </a:rPr>
              <a:t>Doğu-Batı ticareti </a:t>
            </a:r>
            <a:r>
              <a:rPr lang="tr-TR" sz="3600" b="1" dirty="0" smtClean="0">
                <a:solidFill>
                  <a:srgbClr val="0000FF"/>
                </a:solidFill>
              </a:rPr>
              <a:t>gelişti. </a:t>
            </a: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sym typeface="Wingdings"/>
              </a:rPr>
              <a:t></a:t>
            </a:r>
            <a:r>
              <a:rPr lang="tr-TR" sz="3600" b="1" dirty="0" smtClean="0">
                <a:solidFill>
                  <a:srgbClr val="FF0000"/>
                </a:solidFill>
              </a:rPr>
              <a:t>Batı Akdeniz limanları </a:t>
            </a:r>
            <a:r>
              <a:rPr lang="tr-TR" sz="3600" b="1" dirty="0" smtClean="0">
                <a:solidFill>
                  <a:srgbClr val="0000FF"/>
                </a:solidFill>
              </a:rPr>
              <a:t>önem kazandı.(Venedik, </a:t>
            </a:r>
            <a:r>
              <a:rPr lang="tr-TR" sz="3600" b="1" dirty="0" err="1" smtClean="0">
                <a:solidFill>
                  <a:srgbClr val="0000FF"/>
                </a:solidFill>
              </a:rPr>
              <a:t>Cenova</a:t>
            </a:r>
            <a:r>
              <a:rPr lang="tr-TR" sz="3600" b="1" dirty="0" smtClean="0">
                <a:solidFill>
                  <a:srgbClr val="0000FF"/>
                </a:solidFill>
              </a:rPr>
              <a:t>, </a:t>
            </a:r>
            <a:r>
              <a:rPr lang="tr-TR" sz="3600" b="1" dirty="0" err="1" smtClean="0">
                <a:solidFill>
                  <a:srgbClr val="0000FF"/>
                </a:solidFill>
              </a:rPr>
              <a:t>Marsiya</a:t>
            </a:r>
            <a:r>
              <a:rPr lang="tr-TR" sz="3600" b="1" dirty="0" smtClean="0">
                <a:solidFill>
                  <a:srgbClr val="0000FF"/>
                </a:solidFill>
              </a:rPr>
              <a:t> gibi)</a:t>
            </a: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sym typeface="Wingdings"/>
              </a:rPr>
              <a:t></a:t>
            </a:r>
            <a:r>
              <a:rPr lang="tr-TR" sz="3600" b="1" dirty="0" smtClean="0">
                <a:solidFill>
                  <a:srgbClr val="0000FF"/>
                </a:solidFill>
              </a:rPr>
              <a:t> </a:t>
            </a:r>
            <a:r>
              <a:rPr lang="tr-TR" sz="3600" b="1" u="sng" dirty="0" smtClean="0">
                <a:solidFill>
                  <a:srgbClr val="0000FF"/>
                </a:solidFill>
              </a:rPr>
              <a:t>Seferlerin giderleri </a:t>
            </a:r>
            <a:r>
              <a:rPr lang="tr-TR" sz="3600" b="1" dirty="0" smtClean="0">
                <a:solidFill>
                  <a:srgbClr val="0000FF"/>
                </a:solidFill>
              </a:rPr>
              <a:t>için, </a:t>
            </a:r>
            <a:r>
              <a:rPr lang="tr-TR" sz="3600" b="1" dirty="0" smtClean="0">
                <a:solidFill>
                  <a:srgbClr val="FF0000"/>
                </a:solidFill>
              </a:rPr>
              <a:t>kralların Venedikli bankerlerden  borç para alması</a:t>
            </a:r>
            <a:r>
              <a:rPr lang="tr-TR" sz="3600" b="1" dirty="0" smtClean="0">
                <a:solidFill>
                  <a:srgbClr val="0000FF"/>
                </a:solidFill>
              </a:rPr>
              <a:t>, </a:t>
            </a:r>
            <a:r>
              <a:rPr lang="tr-TR" sz="3600" b="1" u="sng" dirty="0" smtClean="0">
                <a:solidFill>
                  <a:srgbClr val="FF0000"/>
                </a:solidFill>
              </a:rPr>
              <a:t>bankacılık sisteminin gelişmesine </a:t>
            </a:r>
            <a:r>
              <a:rPr lang="tr-TR" sz="3600" b="1" dirty="0" smtClean="0">
                <a:solidFill>
                  <a:srgbClr val="0000FF"/>
                </a:solidFill>
              </a:rPr>
              <a:t>ortam hazırladı.</a:t>
            </a: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sym typeface="Wingdings"/>
              </a:rPr>
              <a:t></a:t>
            </a:r>
            <a:r>
              <a:rPr lang="tr-TR" sz="3600" b="1" dirty="0" smtClean="0">
                <a:solidFill>
                  <a:srgbClr val="0000FF"/>
                </a:solidFill>
              </a:rPr>
              <a:t> </a:t>
            </a:r>
            <a:r>
              <a:rPr lang="tr-TR" sz="3600" b="1" dirty="0" smtClean="0">
                <a:solidFill>
                  <a:srgbClr val="FF0000"/>
                </a:solidFill>
              </a:rPr>
              <a:t>Doğu’daki </a:t>
            </a:r>
            <a:r>
              <a:rPr lang="tr-TR" sz="3600" b="1" u="sng" dirty="0" smtClean="0">
                <a:solidFill>
                  <a:srgbClr val="FF0000"/>
                </a:solidFill>
              </a:rPr>
              <a:t>pek çok tarım ürünü ve meyveler </a:t>
            </a:r>
            <a:r>
              <a:rPr lang="tr-TR" sz="3600" b="1" dirty="0" smtClean="0">
                <a:solidFill>
                  <a:srgbClr val="0000FF"/>
                </a:solidFill>
              </a:rPr>
              <a:t>Avrupa’da da yetiştirilmeye başlandı</a:t>
            </a:r>
            <a:r>
              <a:rPr lang="tr-TR" sz="3600" dirty="0" smtClean="0"/>
              <a:t>. </a:t>
            </a:r>
            <a:r>
              <a:rPr lang="tr-TR" sz="2400" dirty="0" smtClean="0"/>
              <a:t>(</a:t>
            </a:r>
            <a:r>
              <a:rPr lang="tr-TR" sz="2400" b="1" dirty="0" smtClean="0">
                <a:solidFill>
                  <a:srgbClr val="0000FF"/>
                </a:solidFill>
              </a:rPr>
              <a:t>Avrupalılar </a:t>
            </a:r>
            <a:r>
              <a:rPr lang="tr-TR" sz="2400" b="1" dirty="0" smtClean="0">
                <a:solidFill>
                  <a:srgbClr val="FF0000"/>
                </a:solidFill>
              </a:rPr>
              <a:t>doğudaki</a:t>
            </a:r>
            <a:r>
              <a:rPr lang="tr-TR" sz="2400" b="1" dirty="0" smtClean="0">
                <a:solidFill>
                  <a:srgbClr val="0000FF"/>
                </a:solidFill>
              </a:rPr>
              <a:t> bazı bitki, baharat, porselen, kumaş vb </a:t>
            </a:r>
            <a:r>
              <a:rPr lang="tr-TR" sz="2400" b="1" dirty="0" smtClean="0">
                <a:solidFill>
                  <a:srgbClr val="FF0000"/>
                </a:solidFill>
              </a:rPr>
              <a:t>ülkelerine götürdüler.)</a:t>
            </a: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sym typeface="Wingdings"/>
              </a:rPr>
              <a:t></a:t>
            </a:r>
            <a:r>
              <a:rPr lang="tr-TR" sz="3600" b="1" dirty="0" smtClean="0">
                <a:solidFill>
                  <a:srgbClr val="FF0000"/>
                </a:solidFill>
              </a:rPr>
              <a:t>Suriye, Filistin, Anadolu </a:t>
            </a:r>
            <a:r>
              <a:rPr lang="tr-TR" sz="3600" b="1" u="sng" dirty="0" smtClean="0">
                <a:solidFill>
                  <a:srgbClr val="FF0000"/>
                </a:solidFill>
              </a:rPr>
              <a:t>toprakları tahrip </a:t>
            </a:r>
            <a:r>
              <a:rPr lang="tr-TR" sz="3600" b="1" dirty="0" smtClean="0">
                <a:solidFill>
                  <a:srgbClr val="0000FF"/>
                </a:solidFill>
              </a:rPr>
              <a:t>edildi. </a:t>
            </a:r>
            <a:r>
              <a:rPr lang="tr-TR" sz="3600" b="1" u="sng" dirty="0" smtClean="0">
                <a:solidFill>
                  <a:srgbClr val="FF0000"/>
                </a:solidFill>
              </a:rPr>
              <a:t>Tarımsal üretim azaldı, ticari hayat durgunlaştı</a:t>
            </a:r>
            <a:r>
              <a:rPr lang="tr-TR" sz="3600" b="1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sym typeface="Wingdings"/>
              </a:rPr>
              <a:t></a:t>
            </a:r>
            <a:r>
              <a:rPr lang="tr-TR" sz="3600" b="1" dirty="0" smtClean="0">
                <a:solidFill>
                  <a:srgbClr val="0000FF"/>
                </a:solidFill>
              </a:rPr>
              <a:t>Avrupa’da </a:t>
            </a:r>
            <a:r>
              <a:rPr lang="tr-TR" sz="3600" b="1" dirty="0" smtClean="0">
                <a:solidFill>
                  <a:srgbClr val="FF0000"/>
                </a:solidFill>
              </a:rPr>
              <a:t>hayat standardı yükseldi</a:t>
            </a:r>
            <a:r>
              <a:rPr lang="tr-TR" sz="3600" b="1" dirty="0" smtClean="0">
                <a:solidFill>
                  <a:srgbClr val="0000FF"/>
                </a:solidFill>
              </a:rPr>
              <a:t>.</a:t>
            </a:r>
            <a:r>
              <a:rPr lang="tr-TR" sz="3600" dirty="0" smtClean="0">
                <a:solidFill>
                  <a:srgbClr val="0000FF"/>
                </a:solidFill>
              </a:rPr>
              <a:t> </a:t>
            </a:r>
          </a:p>
          <a:p>
            <a:pPr>
              <a:buNone/>
            </a:pPr>
            <a:endParaRPr lang="tr-TR" sz="3400" u="sng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 bwMode="auto">
          <a:xfrm>
            <a:off x="0" y="7066778"/>
            <a:ext cx="13465175" cy="494485"/>
          </a:xfrm>
          <a:prstGeom prst="roundRect">
            <a:avLst/>
          </a:prstGeom>
          <a:solidFill>
            <a:srgbClr val="FF0000"/>
          </a:solidFill>
          <a:ln w="28575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lIns="120143" tIns="60072" rIns="120143" bIns="60072" anchor="ctr"/>
          <a:lstStyle/>
          <a:p>
            <a:pPr>
              <a:defRPr/>
            </a:pPr>
            <a:endParaRPr lang="tr-TR" sz="24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>
              <a:buNone/>
            </a:pPr>
            <a:r>
              <a:rPr lang="tr-TR" sz="2400" b="1" dirty="0" smtClean="0">
                <a:solidFill>
                  <a:schemeClr val="bg1"/>
                </a:solidFill>
                <a:latin typeface="Arial Black" pitchFamily="34" charset="0"/>
              </a:rPr>
              <a:t> HAÇLI SEFERERLERİNİN SONUÇLARI</a:t>
            </a:r>
          </a:p>
          <a:p>
            <a:pPr>
              <a:defRPr/>
            </a:pPr>
            <a:endParaRPr lang="tr-TR" sz="24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endParaRPr lang="tr-TR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0" y="0"/>
            <a:ext cx="13465175" cy="642942"/>
          </a:xfrm>
          <a:prstGeom prst="rect">
            <a:avLst/>
          </a:prstGeom>
          <a:solidFill>
            <a:srgbClr val="0000FF"/>
          </a:solidFill>
          <a:scene3d>
            <a:camera prst="orthographicFront"/>
            <a:lightRig rig="threePt" dir="t"/>
          </a:scene3d>
          <a:sp3d>
            <a:bevelT w="120650" h="120650" prst="angle"/>
            <a:bevelB w="120650" h="1016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600" b="1" dirty="0" smtClean="0">
                <a:latin typeface="Arial Black" pitchFamily="34" charset="0"/>
              </a:rPr>
              <a:t>C) EKONOMİK SONUÇLARI</a:t>
            </a:r>
            <a:endParaRPr lang="tr-TR" sz="3600" b="1" dirty="0"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13465175" cy="7561263"/>
          </a:xfrm>
          <a:solidFill>
            <a:schemeClr val="bg1"/>
          </a:solidFill>
          <a:ln w="3492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sym typeface="Wingdings"/>
              </a:rPr>
              <a:t> </a:t>
            </a:r>
            <a:r>
              <a:rPr lang="tr-TR" sz="3600" b="1" u="sng" dirty="0" smtClean="0">
                <a:solidFill>
                  <a:srgbClr val="FF0000"/>
                </a:solidFill>
                <a:latin typeface="Arial Black" pitchFamily="34" charset="0"/>
              </a:rPr>
              <a:t>Sınıflar arası dengesizlik azaldı</a:t>
            </a:r>
            <a:r>
              <a:rPr lang="tr-TR" sz="3600" b="1" u="sng" dirty="0" smtClean="0">
                <a:solidFill>
                  <a:srgbClr val="0000FF"/>
                </a:solidFill>
                <a:latin typeface="Arial Black" pitchFamily="34" charset="0"/>
              </a:rPr>
              <a:t>,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halk arasındaki </a:t>
            </a:r>
            <a:r>
              <a:rPr lang="tr-TR" sz="3600" b="1" u="sng" dirty="0" smtClean="0">
                <a:solidFill>
                  <a:srgbClr val="FF0000"/>
                </a:solidFill>
                <a:latin typeface="Arial Black" pitchFamily="34" charset="0"/>
              </a:rPr>
              <a:t>sınıf farkları ortadan kalktı.</a:t>
            </a: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sym typeface="Wingdings"/>
              </a:rPr>
              <a:t>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Burjuva 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sınıfı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güçlenmeye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 başladı.</a:t>
            </a:r>
          </a:p>
          <a:p>
            <a:pPr>
              <a:buNone/>
            </a:pPr>
            <a:r>
              <a:rPr lang="tr-TR" sz="3600" b="1" dirty="0" smtClean="0">
                <a:solidFill>
                  <a:srgbClr val="0000FF"/>
                </a:solidFill>
                <a:sym typeface="Wingdings"/>
              </a:rPr>
              <a:t> </a:t>
            </a:r>
            <a:r>
              <a:rPr lang="tr-TR" sz="3600" b="1" u="sng" dirty="0" smtClean="0">
                <a:solidFill>
                  <a:srgbClr val="FF0000"/>
                </a:solidFill>
                <a:latin typeface="Arial Black" pitchFamily="34" charset="0"/>
              </a:rPr>
              <a:t>Feodalizm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 (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derebeylik) gücünü yitirmeye 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başladı.</a:t>
            </a:r>
          </a:p>
          <a:p>
            <a:pPr>
              <a:buFont typeface="Wingdings"/>
              <a:buChar char="@"/>
            </a:pPr>
            <a:r>
              <a:rPr lang="tr-TR" sz="3600" b="1" dirty="0" err="1" smtClean="0">
                <a:solidFill>
                  <a:srgbClr val="0000FF"/>
                </a:solidFill>
                <a:latin typeface="Arial Black" pitchFamily="34" charset="0"/>
              </a:rPr>
              <a:t>Hrıstiyanlar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Müslümanları daha yakından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 tanıdılar. Böylece </a:t>
            </a:r>
            <a:r>
              <a:rPr lang="tr-TR" sz="3600" b="1" dirty="0" smtClean="0">
                <a:solidFill>
                  <a:srgbClr val="FF0000"/>
                </a:solidFill>
                <a:latin typeface="Arial Black" pitchFamily="34" charset="0"/>
              </a:rPr>
              <a:t>taraflar arasında hoşgörü ortamı</a:t>
            </a: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 oluştu.</a:t>
            </a:r>
          </a:p>
          <a:p>
            <a:pPr>
              <a:buFont typeface="Wingdings"/>
              <a:buChar char="@"/>
            </a:pPr>
            <a:r>
              <a:rPr lang="tr-TR" sz="3600" b="1" dirty="0" smtClean="0">
                <a:solidFill>
                  <a:srgbClr val="0000FF"/>
                </a:solidFill>
                <a:latin typeface="Arial Black" pitchFamily="34" charset="0"/>
              </a:rPr>
              <a:t>Avrupalılar </a:t>
            </a:r>
            <a:r>
              <a:rPr lang="tr-TR" sz="3600" b="1" u="sng" dirty="0" smtClean="0">
                <a:solidFill>
                  <a:srgbClr val="FF0000"/>
                </a:solidFill>
                <a:latin typeface="Arial Black" pitchFamily="34" charset="0"/>
              </a:rPr>
              <a:t>Türklerden temizlik öğrendiler.</a:t>
            </a:r>
          </a:p>
          <a:p>
            <a:pPr>
              <a:buFont typeface="Wingdings"/>
              <a:buChar char="@"/>
            </a:pPr>
            <a:endParaRPr lang="tr-TR" sz="3600" dirty="0" smtClean="0"/>
          </a:p>
          <a:p>
            <a:pPr>
              <a:buNone/>
            </a:pPr>
            <a:endParaRPr lang="tr-TR" sz="3400" u="sng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 bwMode="auto">
          <a:xfrm>
            <a:off x="0" y="7066778"/>
            <a:ext cx="13465175" cy="494485"/>
          </a:xfrm>
          <a:prstGeom prst="roundRect">
            <a:avLst/>
          </a:prstGeom>
          <a:solidFill>
            <a:srgbClr val="FF0000"/>
          </a:solidFill>
          <a:ln w="28575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lIns="120143" tIns="60072" rIns="120143" bIns="60072" anchor="ctr"/>
          <a:lstStyle/>
          <a:p>
            <a:pPr>
              <a:defRPr/>
            </a:pPr>
            <a:endParaRPr lang="tr-TR" sz="24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>
              <a:buNone/>
            </a:pPr>
            <a:r>
              <a:rPr lang="tr-TR" sz="2400" b="1" dirty="0" smtClean="0">
                <a:solidFill>
                  <a:schemeClr val="bg1"/>
                </a:solidFill>
                <a:latin typeface="Arial Black" pitchFamily="34" charset="0"/>
              </a:rPr>
              <a:t> HAÇLI SEFERERLERİNİN SONUÇLARI</a:t>
            </a:r>
          </a:p>
          <a:p>
            <a:pPr>
              <a:defRPr/>
            </a:pPr>
            <a:endParaRPr lang="tr-TR" sz="24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endParaRPr lang="tr-TR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0" y="0"/>
            <a:ext cx="13465175" cy="642942"/>
          </a:xfrm>
          <a:prstGeom prst="rect">
            <a:avLst/>
          </a:prstGeom>
          <a:solidFill>
            <a:srgbClr val="0000FF"/>
          </a:solidFill>
          <a:scene3d>
            <a:camera prst="orthographicFront"/>
            <a:lightRig rig="threePt" dir="t"/>
          </a:scene3d>
          <a:sp3d>
            <a:bevelT w="120650" h="120650" prst="angle"/>
            <a:bevelB w="120650" h="1016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600" b="1" dirty="0" smtClean="0">
                <a:latin typeface="Arial Black" pitchFamily="34" charset="0"/>
              </a:rPr>
              <a:t>D) SOSYAL SONUÇLARI</a:t>
            </a:r>
            <a:endParaRPr lang="tr-TR" sz="3600" b="1" dirty="0"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13465175" cy="7561263"/>
          </a:xfrm>
          <a:solidFill>
            <a:schemeClr val="bg1"/>
          </a:solidFill>
          <a:ln w="3492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Avrupalılar 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  <a:sym typeface="Wingdings"/>
              </a:rPr>
              <a:t>Müslümanlardan pusula, b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arut, kâğıt, ve matbaanın kullanımını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 öğrendiler.</a:t>
            </a:r>
          </a:p>
          <a:p>
            <a:pPr>
              <a:buNone/>
            </a:pP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Avrupalılar 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  <a:sym typeface="Wingdings"/>
              </a:rPr>
              <a:t>İslam kültür ve medeniyetini tanıma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 fırsatı buldular. </a:t>
            </a:r>
          </a:p>
          <a:p>
            <a:pPr>
              <a:buNone/>
            </a:pP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  <a:sym typeface="Wingdings"/>
              </a:rPr>
              <a:t> </a:t>
            </a:r>
            <a:r>
              <a:rPr lang="tr-TR" sz="3600" dirty="0" err="1" smtClean="0">
                <a:solidFill>
                  <a:srgbClr val="0000FF"/>
                </a:solidFill>
                <a:latin typeface="Arial Black" pitchFamily="34" charset="0"/>
              </a:rPr>
              <a:t>Farabi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, </a:t>
            </a:r>
            <a:r>
              <a:rPr lang="tr-TR" sz="3600" dirty="0" err="1" smtClean="0">
                <a:solidFill>
                  <a:srgbClr val="0000FF"/>
                </a:solidFill>
                <a:latin typeface="Arial Black" pitchFamily="34" charset="0"/>
              </a:rPr>
              <a:t>İbn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-i Sina, </a:t>
            </a:r>
            <a:r>
              <a:rPr lang="tr-TR" sz="3600" dirty="0" err="1" smtClean="0">
                <a:solidFill>
                  <a:srgbClr val="0000FF"/>
                </a:solidFill>
                <a:latin typeface="Arial Black" pitchFamily="34" charset="0"/>
              </a:rPr>
              <a:t>İbn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-i </a:t>
            </a:r>
            <a:r>
              <a:rPr lang="tr-TR" sz="3600" dirty="0" err="1" smtClean="0">
                <a:solidFill>
                  <a:srgbClr val="0000FF"/>
                </a:solidFill>
                <a:latin typeface="Arial Black" pitchFamily="34" charset="0"/>
              </a:rPr>
              <a:t>Rüşd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 gibi 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İslam bilginlerin eserleri Latinceye çevrilerek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 Avrupa’da yıllarca okutuldu. Bu durum </a:t>
            </a:r>
            <a:r>
              <a:rPr lang="tr-TR" sz="3600" u="sng" dirty="0" smtClean="0">
                <a:solidFill>
                  <a:srgbClr val="FF0000"/>
                </a:solidFill>
                <a:latin typeface="Arial Black" pitchFamily="34" charset="0"/>
              </a:rPr>
              <a:t>Avrupa’da bilim hayatının büyük ölçüde gelişmesine</a:t>
            </a:r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r-TR" sz="3600" dirty="0" smtClean="0">
                <a:solidFill>
                  <a:srgbClr val="0000FF"/>
                </a:solidFill>
                <a:latin typeface="Arial Black" pitchFamily="34" charset="0"/>
              </a:rPr>
              <a:t>ortam hazırladı.</a:t>
            </a:r>
          </a:p>
          <a:p>
            <a:pPr>
              <a:buFont typeface="Wingdings"/>
              <a:buChar char="@"/>
            </a:pPr>
            <a:endParaRPr lang="tr-TR" sz="3600" dirty="0" smtClean="0"/>
          </a:p>
          <a:p>
            <a:pPr>
              <a:buNone/>
            </a:pPr>
            <a:endParaRPr lang="tr-TR" sz="3400" u="sng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buNone/>
            </a:pPr>
            <a:endParaRPr lang="tr-TR" dirty="0" smtClean="0">
              <a:solidFill>
                <a:srgbClr val="0000FF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 bwMode="auto">
          <a:xfrm>
            <a:off x="0" y="6852466"/>
            <a:ext cx="13465175" cy="708798"/>
          </a:xfrm>
          <a:prstGeom prst="roundRect">
            <a:avLst/>
          </a:prstGeom>
          <a:solidFill>
            <a:srgbClr val="FF0000"/>
          </a:solidFill>
          <a:ln w="28575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lIns="120143" tIns="60072" rIns="120143" bIns="60072" anchor="ctr"/>
          <a:lstStyle/>
          <a:p>
            <a:pPr>
              <a:defRPr/>
            </a:pPr>
            <a:endParaRPr lang="tr-TR" sz="24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>
              <a:buNone/>
            </a:pPr>
            <a:r>
              <a:rPr lang="tr-TR" sz="2400" b="1" dirty="0" smtClean="0">
                <a:solidFill>
                  <a:schemeClr val="bg1"/>
                </a:solidFill>
                <a:latin typeface="Arial Black" pitchFamily="34" charset="0"/>
              </a:rPr>
              <a:t> HAÇLI SEFERERLERİNİN SONUÇLARI</a:t>
            </a:r>
          </a:p>
          <a:p>
            <a:pPr>
              <a:defRPr/>
            </a:pPr>
            <a:endParaRPr lang="tr-TR" sz="24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defRPr/>
            </a:pPr>
            <a:endParaRPr lang="tr-TR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0" y="0"/>
            <a:ext cx="13465175" cy="642942"/>
          </a:xfrm>
          <a:prstGeom prst="rect">
            <a:avLst/>
          </a:prstGeom>
          <a:solidFill>
            <a:srgbClr val="0000FF"/>
          </a:solidFill>
          <a:scene3d>
            <a:camera prst="orthographicFront"/>
            <a:lightRig rig="threePt" dir="t"/>
          </a:scene3d>
          <a:sp3d>
            <a:bevelT w="120650" h="120650" prst="angle"/>
            <a:bevelB w="120650" h="1016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600" b="1" dirty="0" smtClean="0">
                <a:latin typeface="Arial Black" pitchFamily="34" charset="0"/>
              </a:rPr>
              <a:t>D) BİLİMSEL VE KÜLTÜREL SONUÇLARI</a:t>
            </a:r>
            <a:endParaRPr lang="tr-TR" sz="3600" b="1" dirty="0"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31729" y="280169"/>
            <a:ext cx="13001716" cy="6858048"/>
          </a:xfrm>
        </p:spPr>
        <p:txBody>
          <a:bodyPr>
            <a:normAutofit fontScale="92500"/>
          </a:bodyPr>
          <a:lstStyle/>
          <a:p>
            <a:r>
              <a:rPr lang="tr-TR" b="1" dirty="0" smtClean="0">
                <a:solidFill>
                  <a:srgbClr val="0000FF"/>
                </a:solidFill>
              </a:rPr>
              <a:t>Haçlı Seferleri sırasında birçok soylunun ölmesi Avrupa’daki toprakların sahipsiz kalmasına neden olmuştur. İstanbul 1204’te Latinlerin egemenliğine girmiştir. </a:t>
            </a:r>
            <a:r>
              <a:rPr lang="tr-TR" b="1" dirty="0" err="1" smtClean="0">
                <a:solidFill>
                  <a:srgbClr val="0000FF"/>
                </a:solidFill>
              </a:rPr>
              <a:t>Hristiyanlarca</a:t>
            </a:r>
            <a:r>
              <a:rPr lang="tr-TR" b="1" dirty="0" smtClean="0">
                <a:solidFill>
                  <a:srgbClr val="0000FF"/>
                </a:solidFill>
              </a:rPr>
              <a:t> kutsal kabul edilen yerler Türklerin mücadeleleri sayesinde Müslümanların egemenliğinde kalmıştır.</a:t>
            </a:r>
            <a:br>
              <a:rPr lang="tr-TR" b="1" dirty="0" smtClean="0">
                <a:solidFill>
                  <a:srgbClr val="0000FF"/>
                </a:solidFill>
              </a:rPr>
            </a:br>
            <a:r>
              <a:rPr lang="tr-TR" b="1" dirty="0" smtClean="0">
                <a:solidFill>
                  <a:srgbClr val="0000FF"/>
                </a:solidFill>
              </a:rPr>
              <a:t>Buna göre, Haçlı Seferleri’nin sonuçlarının </a:t>
            </a:r>
            <a:r>
              <a:rPr lang="tr-TR" b="1" dirty="0" smtClean="0">
                <a:solidFill>
                  <a:srgbClr val="FF0000"/>
                </a:solidFill>
              </a:rPr>
              <a:t>aşağıdaki gelişmelerden hangisi üzerinde etkili olduğu </a:t>
            </a:r>
            <a:r>
              <a:rPr lang="tr-TR" b="1" u="sng" dirty="0" smtClean="0">
                <a:solidFill>
                  <a:srgbClr val="FF0000"/>
                </a:solidFill>
              </a:rPr>
              <a:t>söylenemez</a:t>
            </a:r>
            <a:r>
              <a:rPr lang="tr-TR" b="1" dirty="0" smtClean="0">
                <a:solidFill>
                  <a:srgbClr val="FF0000"/>
                </a:solidFill>
              </a:rPr>
              <a:t>? (AYT-2019 SOS-1)</a:t>
            </a:r>
            <a:r>
              <a:rPr lang="tr-TR" b="1" dirty="0" smtClean="0">
                <a:solidFill>
                  <a:srgbClr val="0000FF"/>
                </a:solidFill>
              </a:rPr>
              <a:t/>
            </a:r>
            <a:br>
              <a:rPr lang="tr-TR" b="1" dirty="0" smtClean="0">
                <a:solidFill>
                  <a:srgbClr val="0000FF"/>
                </a:solidFill>
              </a:rPr>
            </a:br>
            <a:r>
              <a:rPr lang="tr-TR" b="1" dirty="0" smtClean="0">
                <a:solidFill>
                  <a:srgbClr val="0000FF"/>
                </a:solidFill>
              </a:rPr>
              <a:t>A)Feodal düzenin zayıflamasında</a:t>
            </a:r>
            <a:br>
              <a:rPr lang="tr-TR" b="1" dirty="0" smtClean="0">
                <a:solidFill>
                  <a:srgbClr val="0000FF"/>
                </a:solidFill>
              </a:rPr>
            </a:br>
            <a:r>
              <a:rPr lang="tr-TR" b="1" dirty="0" smtClean="0">
                <a:solidFill>
                  <a:srgbClr val="0000FF"/>
                </a:solidFill>
              </a:rPr>
              <a:t>B)Ruhban sınıfının halk üzerindeki inandırıcılığının azalmasında</a:t>
            </a:r>
            <a:br>
              <a:rPr lang="tr-TR" b="1" dirty="0" smtClean="0">
                <a:solidFill>
                  <a:srgbClr val="0000FF"/>
                </a:solidFill>
              </a:rPr>
            </a:br>
            <a:r>
              <a:rPr lang="tr-TR" b="1" dirty="0" smtClean="0">
                <a:solidFill>
                  <a:srgbClr val="0000FF"/>
                </a:solidFill>
              </a:rPr>
              <a:t>C)Bizans İmparatorluğu’nun zayıflamasında</a:t>
            </a:r>
            <a:br>
              <a:rPr lang="tr-TR" b="1" dirty="0" smtClean="0">
                <a:solidFill>
                  <a:srgbClr val="0000FF"/>
                </a:solidFill>
              </a:rPr>
            </a:br>
            <a:r>
              <a:rPr lang="tr-TR" b="1" dirty="0" smtClean="0">
                <a:solidFill>
                  <a:srgbClr val="0000FF"/>
                </a:solidFill>
              </a:rPr>
              <a:t>D)Türklerin İslam dünyasındaki saygınlıklarının artmasında</a:t>
            </a:r>
            <a:br>
              <a:rPr lang="tr-TR" b="1" dirty="0" smtClean="0">
                <a:solidFill>
                  <a:srgbClr val="0000FF"/>
                </a:solidFill>
              </a:rPr>
            </a:br>
            <a:r>
              <a:rPr lang="tr-TR" b="1" dirty="0" smtClean="0">
                <a:solidFill>
                  <a:srgbClr val="0000FF"/>
                </a:solidFill>
              </a:rPr>
              <a:t>E)Avrupa’da mezhep birliğinin sağlanmasında</a:t>
            </a:r>
          </a:p>
          <a:p>
            <a:endParaRPr lang="tr-TR" b="1" dirty="0">
              <a:solidFill>
                <a:srgbClr val="0000FF"/>
              </a:solidFill>
            </a:endParaRPr>
          </a:p>
        </p:txBody>
      </p:sp>
      <p:pic>
        <p:nvPicPr>
          <p:cNvPr id="4" name="Picture 22" descr="j02938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61875" y="6566713"/>
            <a:ext cx="822325" cy="790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71 -0.07875 L -0.88251 -0.059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" y="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13465175" cy="756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733511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</TotalTime>
  <Words>1196</Words>
  <Application>Microsoft Office PowerPoint</Application>
  <PresentationFormat>Özel</PresentationFormat>
  <Paragraphs>161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Ofis Teması</vt:lpstr>
      <vt:lpstr>Slayt 1</vt:lpstr>
      <vt:lpstr> HAÇLI SEFERLERİ 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Ahmet</dc:creator>
  <cp:lastModifiedBy>MURAT BİÇER</cp:lastModifiedBy>
  <cp:revision>156</cp:revision>
  <dcterms:created xsi:type="dcterms:W3CDTF">2017-03-08T05:17:45Z</dcterms:created>
  <dcterms:modified xsi:type="dcterms:W3CDTF">2019-09-22T19:49:16Z</dcterms:modified>
</cp:coreProperties>
</file>