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58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13.03.2017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Örtü altı Tarımı 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/>
              <a:t>ÖRTÜALTI </a:t>
            </a:r>
            <a:r>
              <a:rPr lang="tr-TR" b="1" dirty="0" err="1"/>
              <a:t>YETiŞTiRiCiLiĞiNiN</a:t>
            </a:r>
            <a:r>
              <a:rPr lang="tr-TR" b="1" dirty="0"/>
              <a:t> TANIMI, </a:t>
            </a:r>
            <a:r>
              <a:rPr lang="tr-TR" b="1" dirty="0" err="1"/>
              <a:t>ÖNEMi</a:t>
            </a:r>
            <a:r>
              <a:rPr lang="tr-TR" b="1" dirty="0"/>
              <a:t> VE</a:t>
            </a:r>
            <a:endParaRPr lang="tr-TR" dirty="0"/>
          </a:p>
          <a:p>
            <a:r>
              <a:rPr lang="tr-TR" b="1" dirty="0" err="1"/>
              <a:t>TARiHSEL</a:t>
            </a:r>
            <a:r>
              <a:rPr lang="tr-TR" b="1" dirty="0"/>
              <a:t> </a:t>
            </a:r>
            <a:r>
              <a:rPr lang="tr-TR" b="1" dirty="0" err="1"/>
              <a:t>GELiŞiMi</a:t>
            </a:r>
            <a:r>
              <a:rPr lang="tr-TR" b="1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240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Tanımı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Örtü altı yetiştiriciliği; bitkinin gereksinim duyduğu çevre koşullarının yapay </a:t>
            </a:r>
            <a:r>
              <a:rPr lang="tr-TR" dirty="0" smtClean="0"/>
              <a:t>yollarla yaratılıp </a:t>
            </a:r>
            <a:r>
              <a:rPr lang="tr-TR" dirty="0"/>
              <a:t>sürekli denetim altında tutulduğu</a:t>
            </a:r>
            <a:r>
              <a:rPr lang="tr-TR" dirty="0" smtClean="0"/>
              <a:t>,     </a:t>
            </a:r>
            <a:r>
              <a:rPr lang="tr-TR" dirty="0"/>
              <a:t>yıl boyunca üretimi olanaklı </a:t>
            </a:r>
            <a:r>
              <a:rPr lang="tr-TR" dirty="0" smtClean="0"/>
              <a:t>kılmaması nedeniyle </a:t>
            </a:r>
            <a:r>
              <a:rPr lang="tr-TR" dirty="0"/>
              <a:t>birim alandan yüksek verim alınmasını sağlayan bir yetiştiricilik dalıdır.</a:t>
            </a:r>
          </a:p>
          <a:p>
            <a:r>
              <a:rPr lang="tr-TR" dirty="0"/>
              <a:t>Örtü altı tarımı; sera ve alçak plastik tüneller altındaki üretimi kapsamaktadır.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370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Alçak plastik tüneller;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dirty="0"/>
              <a:t>bir yetiştiricilik dönemi için inşa edilen, bitkileri düşük </a:t>
            </a:r>
            <a:r>
              <a:rPr lang="tr-TR" dirty="0" smtClean="0"/>
              <a:t>sıcaklık, </a:t>
            </a:r>
            <a:r>
              <a:rPr lang="tr-TR" dirty="0"/>
              <a:t>rüzgâr, yağmur, dolu, kuş ve haşerelerden korumak amacıyla bitki </a:t>
            </a:r>
            <a:r>
              <a:rPr lang="tr-TR" dirty="0" smtClean="0"/>
              <a:t>sıraları üzerine </a:t>
            </a:r>
            <a:r>
              <a:rPr lang="tr-TR" dirty="0"/>
              <a:t>yarım daire kesitli yerleştirilmiş iskeletlerin üzerinin yumuşak plastik </a:t>
            </a:r>
            <a:r>
              <a:rPr lang="tr-TR" dirty="0" smtClean="0"/>
              <a:t>örtülerle örtülmesi </a:t>
            </a:r>
            <a:r>
              <a:rPr lang="tr-TR" dirty="0"/>
              <a:t>sonucu elde edilen yapılardır. </a:t>
            </a:r>
            <a:r>
              <a:rPr lang="tr-TR" dirty="0" smtClean="0"/>
              <a:t>                                                                      Alçak </a:t>
            </a:r>
            <a:r>
              <a:rPr lang="tr-TR" dirty="0"/>
              <a:t>plastik tünel altında </a:t>
            </a:r>
            <a:r>
              <a:rPr lang="tr-TR" dirty="0" smtClean="0"/>
              <a:t>yapılan bitkisel </a:t>
            </a:r>
            <a:r>
              <a:rPr lang="tr-TR" dirty="0"/>
              <a:t>üretimde erkencilik amaçlanır. </a:t>
            </a:r>
          </a:p>
        </p:txBody>
      </p:sp>
    </p:spTree>
    <p:extLst>
      <p:ext uri="{BB962C8B-B14F-4D97-AF65-F5344CB8AC3E}">
        <p14:creationId xmlns:p14="http://schemas.microsoft.com/office/powerpoint/2010/main" val="48544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Seralar ise;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iklim koşullarının açıkta </a:t>
            </a:r>
            <a:r>
              <a:rPr lang="tr-TR" dirty="0" smtClean="0"/>
              <a:t>bitki yetiştirmeye </a:t>
            </a:r>
            <a:r>
              <a:rPr lang="tr-TR" dirty="0"/>
              <a:t>elverişli olmadığı dönemlerde, kültür bitkileri ile bunların tohum, </a:t>
            </a:r>
            <a:r>
              <a:rPr lang="tr-TR" dirty="0" smtClean="0"/>
              <a:t>fide ve </a:t>
            </a:r>
            <a:r>
              <a:rPr lang="tr-TR" dirty="0"/>
              <a:t>fidanlarının ekonomik olarak üretilmesi, yetiştirilmesi, sergilenmesi ve </a:t>
            </a:r>
            <a:r>
              <a:rPr lang="tr-TR" dirty="0" smtClean="0"/>
              <a:t>korunmasını </a:t>
            </a:r>
            <a:r>
              <a:rPr lang="tr-TR" dirty="0"/>
              <a:t>olanaklı kılan, uygun bir bitki gelişimi için ideal koşulları yaratmayı ve </a:t>
            </a:r>
            <a:r>
              <a:rPr lang="tr-TR" dirty="0" smtClean="0"/>
              <a:t>yıl boyunca </a:t>
            </a:r>
            <a:r>
              <a:rPr lang="tr-TR" dirty="0"/>
              <a:t>üretim yapmayı amaçlayan, içinde hareket edilebilen yüksek sistemli </a:t>
            </a:r>
            <a:r>
              <a:rPr lang="tr-TR" dirty="0" smtClean="0"/>
              <a:t>yapılardır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411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Sera yapı elemanlarının görevi,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iyi bir bitkisel üretim sağlamak </a:t>
            </a:r>
            <a:r>
              <a:rPr lang="tr-TR" dirty="0" smtClean="0"/>
              <a:t>amacıyla, bütün </a:t>
            </a:r>
            <a:r>
              <a:rPr lang="tr-TR" dirty="0"/>
              <a:t>yıl boyunca sera içi çevre koşullarının ekonomik olarak ve bitkilerin </a:t>
            </a:r>
            <a:r>
              <a:rPr lang="tr-TR" dirty="0" smtClean="0"/>
              <a:t>isteğine yakın </a:t>
            </a:r>
            <a:r>
              <a:rPr lang="tr-TR" dirty="0"/>
              <a:t>bir biçimde sağlanmasıdır. </a:t>
            </a:r>
            <a:endParaRPr lang="tr-TR" dirty="0" smtClean="0"/>
          </a:p>
          <a:p>
            <a:r>
              <a:rPr lang="tr-TR" dirty="0" smtClean="0"/>
              <a:t>iyi </a:t>
            </a:r>
            <a:r>
              <a:rPr lang="tr-TR" dirty="0"/>
              <a:t>tasarlanmış bir sera, bitki gelişimi için gerekli olan iklim koşullarını sağlamalı,</a:t>
            </a:r>
          </a:p>
          <a:p>
            <a:r>
              <a:rPr lang="tr-TR" dirty="0"/>
              <a:t>yıl boyunca üretime olanak tanımalı ve önemli iklim faktörlerini belirlenen </a:t>
            </a:r>
            <a:r>
              <a:rPr lang="tr-TR" dirty="0" smtClean="0"/>
              <a:t>optimum değerlere </a:t>
            </a:r>
            <a:r>
              <a:rPr lang="tr-TR" dirty="0"/>
              <a:t>olabildiğince yakın olacak biçimde sağlamalıdır.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nedenle, </a:t>
            </a:r>
            <a:r>
              <a:rPr lang="tr-TR" dirty="0" smtClean="0"/>
              <a:t>seraların </a:t>
            </a:r>
            <a:r>
              <a:rPr lang="tr-TR" dirty="0"/>
              <a:t>yüksek ışık geçirgenliğine, düşük ısı tüketimine, yeterli havalandırma </a:t>
            </a:r>
            <a:r>
              <a:rPr lang="tr-TR" dirty="0" smtClean="0"/>
              <a:t>etkinliğine</a:t>
            </a:r>
            <a:r>
              <a:rPr lang="tr-TR" dirty="0"/>
              <a:t>, yeterli yapı mukavemetine ve yapının tamamının iyi bir mekanik </a:t>
            </a:r>
            <a:r>
              <a:rPr lang="tr-TR" dirty="0" smtClean="0"/>
              <a:t>davranışa sahip </a:t>
            </a:r>
            <a:r>
              <a:rPr lang="tr-TR" dirty="0"/>
              <a:t>olması, inşaat ve işletme maliyetinin düşük olması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3378969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Önemi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tarımsal nüfusun </a:t>
            </a:r>
            <a:r>
              <a:rPr lang="tr-TR" dirty="0" smtClean="0"/>
              <a:t>toplam nüfus </a:t>
            </a:r>
            <a:r>
              <a:rPr lang="tr-TR" dirty="0"/>
              <a:t>içerisindeki payı 1923’de % 88 iken 2006 yılında % 26,8’e inmiştir. </a:t>
            </a:r>
            <a:endParaRPr lang="tr-TR" dirty="0" smtClean="0"/>
          </a:p>
          <a:p>
            <a:r>
              <a:rPr lang="tr-TR" dirty="0" smtClean="0"/>
              <a:t>Sera</a:t>
            </a:r>
            <a:r>
              <a:rPr lang="tr-TR" dirty="0"/>
              <a:t> </a:t>
            </a:r>
            <a:r>
              <a:rPr lang="tr-TR" dirty="0" smtClean="0"/>
              <a:t>yetiştiriciliği</a:t>
            </a:r>
            <a:r>
              <a:rPr lang="tr-TR" dirty="0"/>
              <a:t>, ülkemizde işsizliği azaltan, birim alandan daha fazla </a:t>
            </a:r>
            <a:r>
              <a:rPr lang="tr-TR" dirty="0" smtClean="0"/>
              <a:t>ürün alınmasını sağlayan</a:t>
            </a:r>
            <a:r>
              <a:rPr lang="tr-TR" dirty="0"/>
              <a:t>, nüfusu kırsal kesimde tutarak çarpık kentleşmeyi engelleyen </a:t>
            </a:r>
            <a:r>
              <a:rPr lang="tr-TR" dirty="0" smtClean="0"/>
              <a:t>önlemlerden biridir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0737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Sera yetiştiriciliği aşağıdaki yararları sağlamaktadır.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Yetiştiriciliğin tüm yıla yayılmasıyla yılda birden fazla ürün alınması, </a:t>
            </a:r>
            <a:r>
              <a:rPr lang="tr-TR" dirty="0" smtClean="0"/>
              <a:t>dolayısıyla </a:t>
            </a:r>
            <a:r>
              <a:rPr lang="tr-TR" dirty="0"/>
              <a:t>birim alandan elde edilen gelirde artış sağlanır</a:t>
            </a:r>
            <a:r>
              <a:rPr lang="tr-TR" dirty="0" smtClean="0"/>
              <a:t>. </a:t>
            </a:r>
          </a:p>
          <a:p>
            <a:r>
              <a:rPr lang="tr-TR" dirty="0"/>
              <a:t>Seradan elde edilen ürünlerin pazara erken ya da geç çıkartılması </a:t>
            </a:r>
            <a:r>
              <a:rPr lang="tr-TR" dirty="0" smtClean="0"/>
              <a:t>sorunu yoktur.</a:t>
            </a:r>
          </a:p>
          <a:p>
            <a:r>
              <a:rPr lang="tr-TR" dirty="0" smtClean="0"/>
              <a:t>Pazarda </a:t>
            </a:r>
            <a:r>
              <a:rPr lang="tr-TR" dirty="0"/>
              <a:t>sürekli ürün bulunmaktadır</a:t>
            </a:r>
            <a:r>
              <a:rPr lang="tr-TR" dirty="0" smtClean="0"/>
              <a:t>.</a:t>
            </a:r>
          </a:p>
          <a:p>
            <a:r>
              <a:rPr lang="tr-TR" dirty="0"/>
              <a:t>Birim alandan elde edilen verim ve </a:t>
            </a:r>
            <a:r>
              <a:rPr lang="tr-TR" dirty="0" smtClean="0"/>
              <a:t>ürün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kalitesi </a:t>
            </a:r>
            <a:r>
              <a:rPr lang="tr-TR" dirty="0"/>
              <a:t>artar</a:t>
            </a:r>
            <a:r>
              <a:rPr lang="tr-TR" dirty="0" smtClean="0"/>
              <a:t>.</a:t>
            </a:r>
          </a:p>
          <a:p>
            <a:r>
              <a:rPr lang="tr-TR" dirty="0"/>
              <a:t>işletmede sürekli iş olduğundan işgücü yönünden yıl boyunca büyük </a:t>
            </a:r>
            <a:r>
              <a:rPr lang="tr-TR" dirty="0" smtClean="0"/>
              <a:t>değişiklik olmaz</a:t>
            </a:r>
            <a:r>
              <a:rPr lang="tr-TR" dirty="0"/>
              <a:t>. Tarımdaki mevsimlik işgücü gereksinimi süreklilik kazanır</a:t>
            </a:r>
            <a:r>
              <a:rPr lang="tr-TR" dirty="0" smtClean="0"/>
              <a:t>.</a:t>
            </a:r>
          </a:p>
          <a:p>
            <a:r>
              <a:rPr lang="tr-TR" dirty="0"/>
              <a:t>Sera yapı elemanları ve ekipmanlarının üretimiyle ilgili yeni sanayi </a:t>
            </a:r>
            <a:r>
              <a:rPr lang="tr-TR" dirty="0" smtClean="0"/>
              <a:t>kollarının </a:t>
            </a:r>
            <a:r>
              <a:rPr lang="tr-TR" dirty="0"/>
              <a:t>gelişmesine yardımcı olur.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958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Tarihsel Gelişimi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Seralar,15’inci </a:t>
            </a:r>
            <a:r>
              <a:rPr lang="tr-TR" dirty="0"/>
              <a:t>yüzyılın sonları ile 18’inci yüzyıl arasında </a:t>
            </a:r>
            <a:r>
              <a:rPr lang="tr-TR" dirty="0" err="1"/>
              <a:t>ingiltere</a:t>
            </a:r>
            <a:r>
              <a:rPr lang="tr-TR" dirty="0"/>
              <a:t>, Fransa ve </a:t>
            </a:r>
            <a:r>
              <a:rPr lang="tr-TR" dirty="0" smtClean="0"/>
              <a:t>Hollanda’da tekrar </a:t>
            </a:r>
            <a:r>
              <a:rPr lang="tr-TR" dirty="0"/>
              <a:t>görülmüştür. </a:t>
            </a:r>
            <a:endParaRPr lang="tr-TR" dirty="0" smtClean="0"/>
          </a:p>
          <a:p>
            <a:r>
              <a:rPr lang="tr-TR" dirty="0" smtClean="0"/>
              <a:t>Avrupa’da </a:t>
            </a:r>
            <a:r>
              <a:rPr lang="tr-TR" dirty="0"/>
              <a:t>yapılan ilk seralar özellikle narenciye </a:t>
            </a:r>
            <a:r>
              <a:rPr lang="tr-TR" dirty="0" smtClean="0"/>
              <a:t>bitkilerini kış </a:t>
            </a:r>
            <a:r>
              <a:rPr lang="tr-TR" dirty="0"/>
              <a:t>aylarında korumak amacıyla kullanılmıştır. </a:t>
            </a:r>
            <a:endParaRPr lang="tr-TR" dirty="0" smtClean="0"/>
          </a:p>
          <a:p>
            <a:r>
              <a:rPr lang="tr-TR" dirty="0" smtClean="0"/>
              <a:t>Özellikle </a:t>
            </a:r>
            <a:r>
              <a:rPr lang="tr-TR" dirty="0"/>
              <a:t>1720 </a:t>
            </a:r>
            <a:r>
              <a:rPr lang="tr-TR" dirty="0" smtClean="0"/>
              <a:t>yılında </a:t>
            </a:r>
            <a:r>
              <a:rPr lang="tr-TR" dirty="0"/>
              <a:t>seranın yanlarına duvar örülmüş, çatıya ışıktan yararlanmak için </a:t>
            </a:r>
            <a:r>
              <a:rPr lang="tr-TR" dirty="0" smtClean="0"/>
              <a:t>pencereler yerleştirilmiştir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90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Ticari anlamda sera yetiştiriciliği 19’uncu yüzyılın sonlarında başlamış </a:t>
            </a:r>
            <a:r>
              <a:rPr lang="tr-TR" dirty="0" smtClean="0"/>
              <a:t>ve 1945’ten </a:t>
            </a:r>
            <a:r>
              <a:rPr lang="tr-TR" dirty="0"/>
              <a:t>sonra da hızlı bir artış göstermiştir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Plastiğin </a:t>
            </a:r>
            <a:r>
              <a:rPr lang="tr-TR" dirty="0" smtClean="0"/>
              <a:t>tarımda kullanılmaya </a:t>
            </a:r>
            <a:r>
              <a:rPr lang="tr-TR" dirty="0"/>
              <a:t>başlanması, </a:t>
            </a:r>
            <a:r>
              <a:rPr lang="tr-TR" dirty="0" smtClean="0"/>
              <a:t>örtü altı </a:t>
            </a:r>
            <a:r>
              <a:rPr lang="tr-TR" dirty="0"/>
              <a:t>tarımı açısından dönüm noktası olmuş ve </a:t>
            </a:r>
            <a:r>
              <a:rPr lang="tr-TR" dirty="0" smtClean="0"/>
              <a:t>üretim ılıman </a:t>
            </a:r>
            <a:r>
              <a:rPr lang="tr-TR" dirty="0"/>
              <a:t>(Akdeniz) iklimin hüküm sürdüğü bölgelere de kaymıştır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0815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Günümüzde ABD</a:t>
            </a:r>
            <a:r>
              <a:rPr lang="tr-TR" dirty="0"/>
              <a:t>, Japonya, Avrupa ve Akdeniz ülkelerinde seracılık yaygındır. </a:t>
            </a:r>
            <a:endParaRPr lang="tr-TR" dirty="0" smtClean="0"/>
          </a:p>
          <a:p>
            <a:r>
              <a:rPr lang="tr-TR" dirty="0" smtClean="0"/>
              <a:t>Avrupa’nın güneyinde yer </a:t>
            </a:r>
            <a:r>
              <a:rPr lang="tr-TR" dirty="0"/>
              <a:t>alan ispanya, </a:t>
            </a:r>
            <a:r>
              <a:rPr lang="tr-TR" dirty="0" err="1"/>
              <a:t>italya</a:t>
            </a:r>
            <a:r>
              <a:rPr lang="tr-TR" dirty="0"/>
              <a:t>, Yunanistan başta olmak </a:t>
            </a:r>
            <a:r>
              <a:rPr lang="tr-TR" dirty="0" smtClean="0"/>
              <a:t>üzere Almanya</a:t>
            </a:r>
            <a:r>
              <a:rPr lang="tr-TR" dirty="0"/>
              <a:t>, </a:t>
            </a:r>
            <a:r>
              <a:rPr lang="tr-TR" dirty="0" err="1" smtClean="0"/>
              <a:t>ingiltere,Fransa</a:t>
            </a:r>
            <a:r>
              <a:rPr lang="tr-TR" dirty="0" smtClean="0"/>
              <a:t> </a:t>
            </a:r>
            <a:r>
              <a:rPr lang="tr-TR" dirty="0"/>
              <a:t>ve Hollanda’da sera yetiştiriciliği oldukça gelişmiştir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Günümüzde </a:t>
            </a:r>
            <a:r>
              <a:rPr lang="tr-TR" dirty="0"/>
              <a:t>seracılık, ısıtma ve soğutma giderlerinin düşük olduğu </a:t>
            </a:r>
            <a:r>
              <a:rPr lang="tr-TR" dirty="0" smtClean="0"/>
              <a:t>30-40’ıncı enlemler </a:t>
            </a:r>
            <a:r>
              <a:rPr lang="tr-TR" dirty="0"/>
              <a:t>arasında kalan ülkelerde yayılmaktadır. </a:t>
            </a:r>
          </a:p>
        </p:txBody>
      </p:sp>
    </p:spTree>
    <p:extLst>
      <p:ext uri="{BB962C8B-B14F-4D97-AF65-F5344CB8AC3E}">
        <p14:creationId xmlns:p14="http://schemas.microsoft.com/office/powerpoint/2010/main" val="1739835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Kırkıncı enlemin üzerine </a:t>
            </a:r>
            <a:r>
              <a:rPr lang="tr-TR" dirty="0" smtClean="0"/>
              <a:t>çıkıldığında </a:t>
            </a:r>
            <a:r>
              <a:rPr lang="tr-TR" dirty="0"/>
              <a:t>ısıtma giderleri, 30’uncu enlemin altına inildiğinde ise soğutma giderleri </a:t>
            </a:r>
            <a:r>
              <a:rPr lang="tr-TR" dirty="0" smtClean="0"/>
              <a:t>hızla yükselmektedir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Türkiye’de örtü altı </a:t>
            </a:r>
            <a:r>
              <a:rPr lang="tr-TR" dirty="0"/>
              <a:t>tarımı 1940’lı yıllarda kamu kuruluşları tarafından </a:t>
            </a:r>
            <a:r>
              <a:rPr lang="tr-TR" dirty="0" smtClean="0"/>
              <a:t>Antalya ve </a:t>
            </a:r>
            <a:r>
              <a:rPr lang="tr-TR" dirty="0" err="1"/>
              <a:t>içel’de</a:t>
            </a:r>
            <a:r>
              <a:rPr lang="tr-TR" dirty="0"/>
              <a:t> kurulan seralarla başlamıştır. </a:t>
            </a:r>
            <a:endParaRPr lang="tr-TR" dirty="0" smtClean="0"/>
          </a:p>
          <a:p>
            <a:r>
              <a:rPr lang="tr-TR" dirty="0" smtClean="0"/>
              <a:t>Deneme </a:t>
            </a:r>
            <a:r>
              <a:rPr lang="tr-TR" dirty="0"/>
              <a:t>ve araştırma amacıyla </a:t>
            </a:r>
            <a:r>
              <a:rPr lang="tr-TR" dirty="0" smtClean="0"/>
              <a:t>kurulan bu </a:t>
            </a:r>
            <a:r>
              <a:rPr lang="tr-TR" dirty="0"/>
              <a:t>ilk seralardan sonra sera tarımı, tarımda plastiğin kullanılmaya </a:t>
            </a:r>
            <a:r>
              <a:rPr lang="tr-TR" dirty="0" smtClean="0"/>
              <a:t>başladığı 1960’lı </a:t>
            </a:r>
            <a:r>
              <a:rPr lang="tr-TR" dirty="0"/>
              <a:t>yıllardan itibaren yaygınlaşmış, zamanla Ege, Marmara ve Karadeniz </a:t>
            </a:r>
            <a:r>
              <a:rPr lang="tr-TR" dirty="0" smtClean="0"/>
              <a:t>Bölgesi’ne yayılmıştır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16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Yetiştiriciliği yapılan ürünler başta sebze olmak üzere, kesme </a:t>
            </a:r>
            <a:r>
              <a:rPr lang="tr-TR" dirty="0" smtClean="0"/>
              <a:t>çiçek ve </a:t>
            </a:r>
            <a:r>
              <a:rPr lang="tr-TR" dirty="0"/>
              <a:t>iç mekân bitkileri ile meyvedir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Örtü altı </a:t>
            </a:r>
            <a:r>
              <a:rPr lang="tr-TR" dirty="0"/>
              <a:t>üretim sistemlerinde </a:t>
            </a:r>
            <a:r>
              <a:rPr lang="tr-TR" dirty="0" smtClean="0"/>
              <a:t>yetiştiriciliği</a:t>
            </a:r>
          </a:p>
          <a:p>
            <a:pPr marL="0" indent="0">
              <a:buNone/>
            </a:pPr>
            <a:r>
              <a:rPr lang="tr-TR" dirty="0" smtClean="0"/>
              <a:t>  yapılan sebze türleri domates, hıyar, karpuz,      biber, patlıcan, marul, fasulye, </a:t>
            </a:r>
            <a:r>
              <a:rPr lang="tr-TR" dirty="0" err="1" smtClean="0"/>
              <a:t>kavun,kabak</a:t>
            </a:r>
            <a:r>
              <a:rPr lang="tr-TR" dirty="0" smtClean="0"/>
              <a:t> </a:t>
            </a:r>
            <a:r>
              <a:rPr lang="tr-TR" dirty="0"/>
              <a:t>ve çilek, meyve türleri ise muz ve asmadır.</a:t>
            </a:r>
          </a:p>
        </p:txBody>
      </p:sp>
    </p:spTree>
    <p:extLst>
      <p:ext uri="{BB962C8B-B14F-4D97-AF65-F5344CB8AC3E}">
        <p14:creationId xmlns:p14="http://schemas.microsoft.com/office/powerpoint/2010/main" val="1663192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Ülkemizde 1990 yılında yaklaşık 35.000 ha olan </a:t>
            </a:r>
            <a:r>
              <a:rPr lang="tr-TR" dirty="0" err="1"/>
              <a:t>örtüaltı</a:t>
            </a:r>
            <a:r>
              <a:rPr lang="tr-TR" dirty="0"/>
              <a:t> alanı 2009 </a:t>
            </a:r>
            <a:r>
              <a:rPr lang="tr-TR" dirty="0" smtClean="0"/>
              <a:t>yılında 56.718,0 </a:t>
            </a:r>
            <a:r>
              <a:rPr lang="tr-TR" dirty="0" err="1"/>
              <a:t>ha’a</a:t>
            </a:r>
            <a:r>
              <a:rPr lang="tr-TR" dirty="0"/>
              <a:t> ulaşmıştır.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alanın 18.701,6 </a:t>
            </a:r>
            <a:r>
              <a:rPr lang="tr-TR" dirty="0" err="1"/>
              <a:t>ha’ı</a:t>
            </a:r>
            <a:r>
              <a:rPr lang="tr-TR" dirty="0"/>
              <a:t> alçak tünel (%33), 7.704,6 </a:t>
            </a:r>
            <a:r>
              <a:rPr lang="tr-TR" dirty="0" err="1"/>
              <a:t>ha’ı</a:t>
            </a:r>
            <a:r>
              <a:rPr lang="tr-TR" dirty="0"/>
              <a:t> </a:t>
            </a:r>
            <a:r>
              <a:rPr lang="tr-TR" dirty="0" smtClean="0"/>
              <a:t>yüksek tünel</a:t>
            </a:r>
            <a:r>
              <a:rPr lang="tr-TR" dirty="0"/>
              <a:t>(% 13,6), 8.293,0 </a:t>
            </a:r>
            <a:r>
              <a:rPr lang="tr-TR" dirty="0" err="1"/>
              <a:t>ha’ı</a:t>
            </a:r>
            <a:r>
              <a:rPr lang="tr-TR" dirty="0"/>
              <a:t> cam (%14,6) ve 22.018,6 </a:t>
            </a:r>
            <a:r>
              <a:rPr lang="tr-TR" dirty="0" err="1"/>
              <a:t>ha’ı</a:t>
            </a:r>
            <a:r>
              <a:rPr lang="tr-TR" dirty="0"/>
              <a:t> plastik sera (%</a:t>
            </a:r>
            <a:r>
              <a:rPr lang="tr-TR" dirty="0" smtClean="0"/>
              <a:t>38,8) alanlarından </a:t>
            </a:r>
            <a:r>
              <a:rPr lang="tr-TR" dirty="0"/>
              <a:t>oluşmaktadır. </a:t>
            </a:r>
            <a:endParaRPr lang="tr-TR" dirty="0" smtClean="0"/>
          </a:p>
          <a:p>
            <a:r>
              <a:rPr lang="tr-TR" dirty="0" smtClean="0"/>
              <a:t>Ülkemiz </a:t>
            </a:r>
            <a:r>
              <a:rPr lang="tr-TR" dirty="0"/>
              <a:t>sera varlığının % 90’ı Akdeniz sahil şeridinde, % 5’i ise Ege’de yer </a:t>
            </a:r>
            <a:r>
              <a:rPr lang="tr-TR" dirty="0" smtClean="0"/>
              <a:t>almaktadır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Türkiye </a:t>
            </a:r>
            <a:r>
              <a:rPr lang="tr-TR" dirty="0"/>
              <a:t>genelinde iller bazında seraların (alçak tünel hariç), % 47’si Antalya’da</a:t>
            </a:r>
            <a:r>
              <a:rPr lang="tr-TR" dirty="0" smtClean="0"/>
              <a:t>, % </a:t>
            </a:r>
            <a:r>
              <a:rPr lang="tr-TR" dirty="0"/>
              <a:t>29’u Mersin’de ve % 10’u da Muğla (Fethiye)’</a:t>
            </a:r>
            <a:r>
              <a:rPr lang="tr-TR" dirty="0" err="1"/>
              <a:t>dadır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06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ÖRTÜ </a:t>
            </a:r>
            <a:r>
              <a:rPr lang="tr-TR" b="1" dirty="0" err="1" smtClean="0"/>
              <a:t>TiPLERi</a:t>
            </a:r>
            <a:r>
              <a:rPr lang="tr-TR" b="1" dirty="0" smtClean="0"/>
              <a:t>                                                Toprak </a:t>
            </a:r>
            <a:r>
              <a:rPr lang="tr-TR" b="1" dirty="0"/>
              <a:t>Üzerine Serilen Örtüler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Plastik malçlar, </a:t>
            </a:r>
            <a:r>
              <a:rPr lang="tr-TR" dirty="0" err="1"/>
              <a:t>örtüaltı</a:t>
            </a:r>
            <a:r>
              <a:rPr lang="tr-TR" dirty="0"/>
              <a:t> üretim sistemlerinde erkencilik ve yüksek </a:t>
            </a:r>
            <a:r>
              <a:rPr lang="tr-TR" dirty="0" err="1" smtClean="0"/>
              <a:t>verimiçin</a:t>
            </a:r>
            <a:r>
              <a:rPr lang="tr-TR" dirty="0" smtClean="0"/>
              <a:t> kullanılmaktadır</a:t>
            </a:r>
            <a:r>
              <a:rPr lang="tr-TR" dirty="0"/>
              <a:t>. Piyasada beyaz, gri, siyah, mavi vb. renklerde bulunmaktadır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Siyah renkli </a:t>
            </a:r>
            <a:r>
              <a:rPr lang="tr-TR" dirty="0"/>
              <a:t>malçlar yabancı ot gelişimini önlerken, şeffaf malçlar toprağın </a:t>
            </a:r>
            <a:r>
              <a:rPr lang="tr-TR" dirty="0" smtClean="0"/>
              <a:t>korunmasını ve </a:t>
            </a:r>
            <a:r>
              <a:rPr lang="tr-TR" dirty="0"/>
              <a:t>toprak neminin tutulmasını sağlamasının yanında toprağın ısınmasına da </a:t>
            </a:r>
            <a:r>
              <a:rPr lang="tr-TR" dirty="0" smtClean="0"/>
              <a:t>yardımcı </a:t>
            </a:r>
            <a:r>
              <a:rPr lang="tr-TR" dirty="0"/>
              <a:t>olur.</a:t>
            </a:r>
          </a:p>
        </p:txBody>
      </p:sp>
    </p:spTree>
    <p:extLst>
      <p:ext uri="{BB962C8B-B14F-4D97-AF65-F5344CB8AC3E}">
        <p14:creationId xmlns:p14="http://schemas.microsoft.com/office/powerpoint/2010/main" val="309155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Malç kullanılmasının yararları aşağıdaki gibi özetlenebilir: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Yabancı otların gelişmesini engelleyerek bitki besin maddelerinin bitkiler </a:t>
            </a:r>
            <a:r>
              <a:rPr lang="tr-TR" dirty="0" smtClean="0"/>
              <a:t>tarafından </a:t>
            </a:r>
            <a:r>
              <a:rPr lang="tr-TR" dirty="0"/>
              <a:t>daha etkin bir şekilde kullanılmasını sağlar</a:t>
            </a:r>
            <a:r>
              <a:rPr lang="tr-TR" dirty="0" smtClean="0"/>
              <a:t>.</a:t>
            </a:r>
          </a:p>
          <a:p>
            <a:r>
              <a:rPr lang="tr-TR" dirty="0"/>
              <a:t>Toprak yüzeyinden oluşacak buharlaşmayı azaltarak topraktaki nemin </a:t>
            </a:r>
            <a:r>
              <a:rPr lang="tr-TR" dirty="0" smtClean="0"/>
              <a:t>tutulmasını </a:t>
            </a:r>
            <a:r>
              <a:rPr lang="tr-TR" dirty="0"/>
              <a:t>sağlar ve tuz birikimini önler</a:t>
            </a:r>
            <a:r>
              <a:rPr lang="tr-TR" dirty="0" smtClean="0"/>
              <a:t>.</a:t>
            </a:r>
          </a:p>
          <a:p>
            <a:r>
              <a:rPr lang="tr-TR" dirty="0"/>
              <a:t>Ürünlerin toprakla temasını önlediğinden kayıpları önler, kaliteyi artırır</a:t>
            </a:r>
            <a:r>
              <a:rPr lang="tr-TR" dirty="0" smtClean="0"/>
              <a:t>.</a:t>
            </a:r>
          </a:p>
          <a:p>
            <a:r>
              <a:rPr lang="tr-TR" dirty="0"/>
              <a:t>Hastalık ve zararlılara karşı bitkiyi korur. Örneğin, yaprak galeri </a:t>
            </a:r>
            <a:r>
              <a:rPr lang="tr-TR" dirty="0" err="1" smtClean="0"/>
              <a:t>kurduylamücadelede</a:t>
            </a:r>
            <a:r>
              <a:rPr lang="tr-TR" dirty="0" smtClean="0"/>
              <a:t> </a:t>
            </a:r>
            <a:r>
              <a:rPr lang="tr-TR" dirty="0"/>
              <a:t>malç kullanımı etkili bir önlemdir.</a:t>
            </a:r>
          </a:p>
        </p:txBody>
      </p:sp>
    </p:spTree>
    <p:extLst>
      <p:ext uri="{BB962C8B-B14F-4D97-AF65-F5344CB8AC3E}">
        <p14:creationId xmlns:p14="http://schemas.microsoft.com/office/powerpoint/2010/main" val="329374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Bitkilerin Üzerine Serilen Örtüler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Bitki üzerine serilen örtülerin en yaygın kullanılanı dokunmamış gözenekli plastiklerdir.</a:t>
            </a:r>
          </a:p>
          <a:p>
            <a:r>
              <a:rPr lang="tr-TR" dirty="0"/>
              <a:t>Bu örtüler, ısı örtüsü olarak kullanılmasının yanında bitkiyi kum, kuş, </a:t>
            </a:r>
            <a:r>
              <a:rPr lang="tr-TR" dirty="0" smtClean="0"/>
              <a:t>böcek ve haşerelerden </a:t>
            </a:r>
            <a:r>
              <a:rPr lang="tr-TR" dirty="0"/>
              <a:t>korumak amacıyla da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4280159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Gölge </a:t>
            </a:r>
            <a:r>
              <a:rPr lang="tr-TR" b="1" dirty="0" smtClean="0"/>
              <a:t>Evi</a:t>
            </a:r>
            <a:br>
              <a:rPr lang="tr-TR" b="1" dirty="0" smtClean="0"/>
            </a:br>
            <a:r>
              <a:rPr lang="tr-TR" sz="3100" dirty="0"/>
              <a:t>Gölge evinde yetiştiriciliğin yararları aşağıdaki gibi</a:t>
            </a:r>
            <a:br>
              <a:rPr lang="tr-TR" sz="3100" dirty="0"/>
            </a:br>
            <a:r>
              <a:rPr lang="tr-TR" sz="3100" dirty="0"/>
              <a:t>özetlenebilir</a:t>
            </a:r>
            <a:r>
              <a:rPr lang="tr-TR" dirty="0"/>
              <a:t>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Gölgelemeyle optimum değerin üzerindeki solar radyasyondan </a:t>
            </a:r>
            <a:r>
              <a:rPr lang="tr-TR" dirty="0" smtClean="0"/>
              <a:t>korunma sağlaması,</a:t>
            </a:r>
          </a:p>
          <a:p>
            <a:r>
              <a:rPr lang="tr-TR" dirty="0"/>
              <a:t>Bitkileri rüzgâr ve doludan koruma</a:t>
            </a:r>
            <a:r>
              <a:rPr lang="tr-TR" dirty="0" smtClean="0"/>
              <a:t>,</a:t>
            </a:r>
          </a:p>
          <a:p>
            <a:r>
              <a:rPr lang="tr-TR" dirty="0"/>
              <a:t>Termal koşulları iyileştirme</a:t>
            </a:r>
            <a:r>
              <a:rPr lang="tr-TR" dirty="0" smtClean="0"/>
              <a:t>,</a:t>
            </a:r>
          </a:p>
          <a:p>
            <a:r>
              <a:rPr lang="tr-TR" dirty="0"/>
              <a:t>Böceklerin yapı içerisine girişini engelleme.</a:t>
            </a:r>
          </a:p>
        </p:txBody>
      </p:sp>
    </p:spTree>
    <p:extLst>
      <p:ext uri="{BB962C8B-B14F-4D97-AF65-F5344CB8AC3E}">
        <p14:creationId xmlns:p14="http://schemas.microsoft.com/office/powerpoint/2010/main" val="370185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Gölge evlerin en ilginç özelliği pasif yapılar olmasıdır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Beyazsinekler ve daha büyük böcekler tarafından bulaştırılan virüs </a:t>
            </a:r>
            <a:r>
              <a:rPr lang="tr-TR" dirty="0" smtClean="0"/>
              <a:t>hastalıklarının </a:t>
            </a:r>
            <a:r>
              <a:rPr lang="tr-TR" dirty="0"/>
              <a:t>önlenmesi için 0,19-0,29 milimetre boyutunda gözlere sahip tüller </a:t>
            </a:r>
            <a:r>
              <a:rPr lang="tr-TR" dirty="0" smtClean="0"/>
              <a:t>kullanılmaktadır.</a:t>
            </a:r>
            <a:endParaRPr lang="tr-TR" dirty="0"/>
          </a:p>
          <a:p>
            <a:r>
              <a:rPr lang="tr-TR" dirty="0" smtClean="0"/>
              <a:t> </a:t>
            </a:r>
            <a:r>
              <a:rPr lang="tr-TR" dirty="0"/>
              <a:t>Göz çaplarının bu derece küçük olması havalandırma etkinliğini, </a:t>
            </a:r>
            <a:r>
              <a:rPr lang="tr-TR" dirty="0" smtClean="0"/>
              <a:t>dolayısıyla iç </a:t>
            </a:r>
            <a:r>
              <a:rPr lang="tr-TR" dirty="0"/>
              <a:t>ortam sıcaklığını ve nem miktarını </a:t>
            </a:r>
            <a:r>
              <a:rPr lang="tr-TR" dirty="0" smtClean="0"/>
              <a:t>olumsuz etkilemektedir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6783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SERA </a:t>
            </a:r>
            <a:r>
              <a:rPr lang="tr-TR" b="1" dirty="0" err="1"/>
              <a:t>YERi</a:t>
            </a:r>
            <a:r>
              <a:rPr lang="tr-TR" b="1" dirty="0"/>
              <a:t> </a:t>
            </a:r>
            <a:r>
              <a:rPr lang="tr-TR" b="1" dirty="0" err="1"/>
              <a:t>SEÇiMi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Kârlı bir üretim için; seçilen yerin seracılık yönünden uygun </a:t>
            </a:r>
            <a:r>
              <a:rPr lang="tr-TR" dirty="0" err="1" smtClean="0"/>
              <a:t>olması,seranın</a:t>
            </a:r>
            <a:r>
              <a:rPr lang="tr-TR" dirty="0" smtClean="0"/>
              <a:t> yönlendirmesinin </a:t>
            </a:r>
            <a:r>
              <a:rPr lang="tr-TR" dirty="0"/>
              <a:t>doğru yapılmış olması ve uygun bir avlu düzeni </a:t>
            </a:r>
            <a:r>
              <a:rPr lang="tr-TR" dirty="0" smtClean="0"/>
              <a:t>oluşturulması yaşamsal öneme sahiptir.</a:t>
            </a:r>
          </a:p>
          <a:p>
            <a:r>
              <a:rPr lang="tr-TR" dirty="0" smtClean="0"/>
              <a:t>Yönlendirmede </a:t>
            </a:r>
            <a:r>
              <a:rPr lang="tr-TR" dirty="0"/>
              <a:t>uygun çözümü bulmada sera </a:t>
            </a:r>
            <a:r>
              <a:rPr lang="tr-TR" dirty="0" smtClean="0"/>
              <a:t>kurulacak yerin </a:t>
            </a:r>
            <a:r>
              <a:rPr lang="tr-TR" dirty="0"/>
              <a:t>enlem derecesi, sera tipi, çatı eğimi ve çatı tipi ile mevsim etkilidir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Genelde, yapı elemanlarından kaynaklanan gölgelemeyi önlemek için </a:t>
            </a:r>
            <a:r>
              <a:rPr lang="tr-TR" dirty="0" smtClean="0"/>
              <a:t>seranın uzun </a:t>
            </a:r>
            <a:r>
              <a:rPr lang="tr-TR" dirty="0"/>
              <a:t>ekseni doğu-batı yönünde yönlendirilir.</a:t>
            </a:r>
          </a:p>
        </p:txBody>
      </p:sp>
    </p:spTree>
    <p:extLst>
      <p:ext uri="{BB962C8B-B14F-4D97-AF65-F5344CB8AC3E}">
        <p14:creationId xmlns:p14="http://schemas.microsoft.com/office/powerpoint/2010/main" val="4206895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Sera kurulacak yer 40’ıncı </a:t>
            </a:r>
            <a:r>
              <a:rPr lang="tr-TR" dirty="0" smtClean="0"/>
              <a:t>enlemin üzerinde </a:t>
            </a:r>
            <a:r>
              <a:rPr lang="tr-TR" dirty="0"/>
              <a:t>bulunuyorsa doğu-batı yönlendirmesine daha fazla önem vermek gerekir.</a:t>
            </a:r>
          </a:p>
          <a:p>
            <a:r>
              <a:rPr lang="tr-TR" dirty="0"/>
              <a:t>Özellikle, Kuzey Yarım Küre’de bu şekilde yönlendirmeyle kış </a:t>
            </a:r>
            <a:r>
              <a:rPr lang="tr-TR" dirty="0" smtClean="0"/>
              <a:t>mevsiminde güneşten </a:t>
            </a:r>
            <a:r>
              <a:rPr lang="tr-TR" dirty="0"/>
              <a:t>yararlanma olanağı artırılmış olur. </a:t>
            </a:r>
            <a:endParaRPr lang="tr-TR" dirty="0" smtClean="0"/>
          </a:p>
          <a:p>
            <a:r>
              <a:rPr lang="tr-TR" dirty="0" smtClean="0"/>
              <a:t>Sera </a:t>
            </a:r>
            <a:r>
              <a:rPr lang="tr-TR" dirty="0"/>
              <a:t>yeri seçiminde dikkate alınması gereken belli başlı faktörler arasında </a:t>
            </a:r>
            <a:r>
              <a:rPr lang="tr-TR" dirty="0" smtClean="0"/>
              <a:t>ışık, iklim </a:t>
            </a:r>
            <a:r>
              <a:rPr lang="tr-TR" dirty="0"/>
              <a:t>koşulları, rakım, su kaynağı ve kalitesi, zararlı tehdidi, toprak ve </a:t>
            </a:r>
            <a:r>
              <a:rPr lang="tr-TR" dirty="0" smtClean="0"/>
              <a:t>topoğrafya, yola </a:t>
            </a:r>
            <a:r>
              <a:rPr lang="tr-TR" dirty="0"/>
              <a:t>bağlantı, kullanılabilir işgücü varlığı sayılabilir.</a:t>
            </a:r>
          </a:p>
        </p:txBody>
      </p:sp>
    </p:spTree>
    <p:extLst>
      <p:ext uri="{BB962C8B-B14F-4D97-AF65-F5344CB8AC3E}">
        <p14:creationId xmlns:p14="http://schemas.microsoft.com/office/powerpoint/2010/main" val="2283735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Zararlı Tehdidi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Sera yeri seçilirken arazide zararlı böceklerin konakladığı mevcut tarım </a:t>
            </a:r>
            <a:r>
              <a:rPr lang="tr-TR" dirty="0" smtClean="0"/>
              <a:t>alanlarından uzakta </a:t>
            </a:r>
            <a:r>
              <a:rPr lang="tr-TR" dirty="0"/>
              <a:t>olmasına özen gösterilmelidir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Zararlı böcekler içerisinde </a:t>
            </a:r>
            <a:r>
              <a:rPr lang="tr-TR" dirty="0" smtClean="0"/>
              <a:t>beyazsinek, yaprak </a:t>
            </a:r>
            <a:r>
              <a:rPr lang="tr-TR" dirty="0"/>
              <a:t>biti, örümcekler (akarlar) ve </a:t>
            </a:r>
            <a:r>
              <a:rPr lang="tr-TR" dirty="0" err="1"/>
              <a:t>kirpikkanatlı</a:t>
            </a:r>
            <a:r>
              <a:rPr lang="tr-TR" dirty="0"/>
              <a:t> (</a:t>
            </a:r>
            <a:r>
              <a:rPr lang="tr-TR" dirty="0" err="1"/>
              <a:t>trips</a:t>
            </a:r>
            <a:r>
              <a:rPr lang="tr-TR" dirty="0"/>
              <a:t>) sayılabilir.</a:t>
            </a:r>
          </a:p>
        </p:txBody>
      </p:sp>
    </p:spTree>
    <p:extLst>
      <p:ext uri="{BB962C8B-B14F-4D97-AF65-F5344CB8AC3E}">
        <p14:creationId xmlns:p14="http://schemas.microsoft.com/office/powerpoint/2010/main" val="601345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Toprak ve Topoğrafya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Bitkisel üretimde verim ve kaliteyi etkileyen en önemli unsurlardan biri olması </a:t>
            </a:r>
            <a:r>
              <a:rPr lang="tr-TR" dirty="0" smtClean="0"/>
              <a:t>nedeniyle sera </a:t>
            </a:r>
            <a:r>
              <a:rPr lang="tr-TR" dirty="0"/>
              <a:t>kurulacak yerin toprağının kaliteli olması gerekmektedir. </a:t>
            </a:r>
            <a:endParaRPr lang="tr-TR" dirty="0" smtClean="0"/>
          </a:p>
          <a:p>
            <a:r>
              <a:rPr lang="tr-TR" dirty="0" smtClean="0"/>
              <a:t>Sera toprağı olarak </a:t>
            </a:r>
            <a:r>
              <a:rPr lang="tr-TR" dirty="0"/>
              <a:t>geçirgen, besin içeriği zengin yani verimli, su tutma yeteneği iyi, </a:t>
            </a:r>
            <a:r>
              <a:rPr lang="tr-TR" b="1" dirty="0" smtClean="0"/>
              <a:t>drenaj</a:t>
            </a:r>
            <a:r>
              <a:rPr lang="tr-TR" dirty="0" smtClean="0"/>
              <a:t>, </a:t>
            </a:r>
            <a:r>
              <a:rPr lang="tr-TR" dirty="0" err="1" smtClean="0"/>
              <a:t>taşlılık</a:t>
            </a:r>
            <a:r>
              <a:rPr lang="tr-TR" dirty="0" smtClean="0"/>
              <a:t> </a:t>
            </a:r>
            <a:r>
              <a:rPr lang="tr-TR" dirty="0"/>
              <a:t>sorunu olmayan derin topraklar idealdir. </a:t>
            </a:r>
            <a:endParaRPr lang="tr-TR" dirty="0" smtClean="0"/>
          </a:p>
          <a:p>
            <a:r>
              <a:rPr lang="tr-TR" dirty="0" err="1" smtClean="0"/>
              <a:t>Tınlı</a:t>
            </a:r>
            <a:r>
              <a:rPr lang="tr-TR" dirty="0" smtClean="0"/>
              <a:t> </a:t>
            </a:r>
            <a:r>
              <a:rPr lang="tr-TR" dirty="0"/>
              <a:t>kumlu ve kumlu topraklar </a:t>
            </a:r>
            <a:r>
              <a:rPr lang="tr-TR" dirty="0" smtClean="0"/>
              <a:t>en çok </a:t>
            </a:r>
            <a:r>
              <a:rPr lang="tr-TR" dirty="0"/>
              <a:t>tercih edilen topraklardır.</a:t>
            </a:r>
          </a:p>
        </p:txBody>
      </p:sp>
    </p:spTree>
    <p:extLst>
      <p:ext uri="{BB962C8B-B14F-4D97-AF65-F5344CB8AC3E}">
        <p14:creationId xmlns:p14="http://schemas.microsoft.com/office/powerpoint/2010/main" val="2232450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Taban suyu derinliğinin azalması, toprağın soğumasına, havasız kalmasına </a:t>
            </a:r>
            <a:r>
              <a:rPr lang="tr-TR" dirty="0" smtClean="0"/>
              <a:t>ve bitki </a:t>
            </a:r>
            <a:r>
              <a:rPr lang="tr-TR" dirty="0"/>
              <a:t>köklerinin hastalanmasına neden olacağından, taban suyu derinliğinin en </a:t>
            </a:r>
            <a:r>
              <a:rPr lang="tr-TR" dirty="0" smtClean="0"/>
              <a:t>az 1 </a:t>
            </a:r>
            <a:r>
              <a:rPr lang="tr-TR" dirty="0"/>
              <a:t>m olması gerekir. </a:t>
            </a:r>
            <a:endParaRPr lang="tr-TR" dirty="0" smtClean="0"/>
          </a:p>
          <a:p>
            <a:r>
              <a:rPr lang="tr-TR" dirty="0" smtClean="0"/>
              <a:t>Arazi </a:t>
            </a:r>
            <a:r>
              <a:rPr lang="tr-TR" dirty="0"/>
              <a:t>topoğrafyası da yer seçiminde etkilidir. Arazinin eğimi ve eğim yönü </a:t>
            </a:r>
            <a:r>
              <a:rPr lang="tr-TR" dirty="0" smtClean="0"/>
              <a:t>de dikkate </a:t>
            </a:r>
            <a:r>
              <a:rPr lang="tr-TR" dirty="0"/>
              <a:t>alınmalıdır.</a:t>
            </a:r>
          </a:p>
        </p:txBody>
      </p:sp>
    </p:spTree>
    <p:extLst>
      <p:ext uri="{BB962C8B-B14F-4D97-AF65-F5344CB8AC3E}">
        <p14:creationId xmlns:p14="http://schemas.microsoft.com/office/powerpoint/2010/main" val="1739122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Kış güneşinden yararlanma ve kuzey rüzgârlarından </a:t>
            </a:r>
            <a:r>
              <a:rPr lang="tr-TR" dirty="0" smtClean="0"/>
              <a:t>korunma yönünden </a:t>
            </a:r>
            <a:r>
              <a:rPr lang="tr-TR" dirty="0"/>
              <a:t>arazi eğiminin güney ya da güneydoğuya bakması arzu edilir. </a:t>
            </a:r>
            <a:endParaRPr lang="tr-TR" dirty="0" smtClean="0"/>
          </a:p>
          <a:p>
            <a:r>
              <a:rPr lang="tr-TR" dirty="0" smtClean="0"/>
              <a:t>Yağışlı </a:t>
            </a:r>
            <a:r>
              <a:rPr lang="tr-TR" dirty="0"/>
              <a:t>iklime sahip bölgelerde, yağış sularının tahliyesinin güç olduğu çok </a:t>
            </a:r>
            <a:r>
              <a:rPr lang="tr-TR" dirty="0" smtClean="0"/>
              <a:t>düz alanlar </a:t>
            </a:r>
            <a:r>
              <a:rPr lang="tr-TR" dirty="0"/>
              <a:t>da sera yeri için uygun değildir. </a:t>
            </a:r>
            <a:endParaRPr lang="tr-TR" dirty="0" smtClean="0"/>
          </a:p>
          <a:p>
            <a:r>
              <a:rPr lang="tr-TR" dirty="0" smtClean="0"/>
              <a:t>Sera </a:t>
            </a:r>
            <a:r>
              <a:rPr lang="tr-TR" dirty="0"/>
              <a:t>yapımı için % 0,5-1,5 </a:t>
            </a:r>
            <a:r>
              <a:rPr lang="tr-TR"/>
              <a:t>arasında </a:t>
            </a:r>
            <a:r>
              <a:rPr lang="tr-TR" smtClean="0"/>
              <a:t>eğime sahip </a:t>
            </a:r>
            <a:r>
              <a:rPr lang="tr-TR" dirty="0"/>
              <a:t>alanlar uygundur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8104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2000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</TotalTime>
  <Words>1293</Words>
  <Application>Microsoft Office PowerPoint</Application>
  <PresentationFormat>Ekran Gösterisi (4:3)</PresentationFormat>
  <Paragraphs>83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Akış</vt:lpstr>
      <vt:lpstr>Örtü altı Tarımı </vt:lpstr>
      <vt:lpstr>Tanımı</vt:lpstr>
      <vt:lpstr>Alçak plastik tüneller;</vt:lpstr>
      <vt:lpstr>Seralar ise;</vt:lpstr>
      <vt:lpstr>Sera yapı elemanlarının görevi,</vt:lpstr>
      <vt:lpstr>Önemi</vt:lpstr>
      <vt:lpstr>Sera yetiştiriciliği aşağıdaki yararları sağlamaktadır.</vt:lpstr>
      <vt:lpstr>Tarihsel Gelişimi</vt:lpstr>
      <vt:lpstr>PowerPoint Sunusu</vt:lpstr>
      <vt:lpstr>PowerPoint Sunusu</vt:lpstr>
      <vt:lpstr>PowerPoint Sunusu</vt:lpstr>
      <vt:lpstr>PowerPoint Sunusu</vt:lpstr>
      <vt:lpstr>PowerPoint Sunusu</vt:lpstr>
      <vt:lpstr>ÖRTÜ TiPLERi                                                Toprak Üzerine Serilen Örtüler </vt:lpstr>
      <vt:lpstr>Malç kullanılmasının yararları aşağıdaki gibi özetlenebilir:</vt:lpstr>
      <vt:lpstr>Bitkilerin Üzerine Serilen Örtüler</vt:lpstr>
      <vt:lpstr>Gölge Evi Gölge evinde yetiştiriciliğin yararları aşağıdaki gibi özetlenebilir.</vt:lpstr>
      <vt:lpstr>PowerPoint Sunusu</vt:lpstr>
      <vt:lpstr>SERA YERi SEÇiMi</vt:lpstr>
      <vt:lpstr>PowerPoint Sunusu</vt:lpstr>
      <vt:lpstr>Zararlı Tehdidi</vt:lpstr>
      <vt:lpstr>Toprak ve Topoğrafya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Örtü altı Tarımı </dc:title>
  <dc:creator>RT5</dc:creator>
  <cp:lastModifiedBy>RT5</cp:lastModifiedBy>
  <cp:revision>5</cp:revision>
  <dcterms:created xsi:type="dcterms:W3CDTF">2017-02-09T12:54:52Z</dcterms:created>
  <dcterms:modified xsi:type="dcterms:W3CDTF">2017-03-13T09:45:53Z</dcterms:modified>
</cp:coreProperties>
</file>