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5"/>
  </p:notesMasterIdLst>
  <p:sldIdLst>
    <p:sldId id="256" r:id="rId2"/>
    <p:sldId id="278" r:id="rId3"/>
    <p:sldId id="257" r:id="rId4"/>
    <p:sldId id="258" r:id="rId5"/>
    <p:sldId id="259" r:id="rId6"/>
    <p:sldId id="279" r:id="rId7"/>
    <p:sldId id="260" r:id="rId8"/>
    <p:sldId id="261" r:id="rId9"/>
    <p:sldId id="262" r:id="rId10"/>
    <p:sldId id="267" r:id="rId11"/>
    <p:sldId id="265" r:id="rId12"/>
    <p:sldId id="266" r:id="rId13"/>
    <p:sldId id="264" r:id="rId14"/>
    <p:sldId id="268" r:id="rId15"/>
    <p:sldId id="269" r:id="rId16"/>
    <p:sldId id="270" r:id="rId17"/>
    <p:sldId id="271" r:id="rId18"/>
    <p:sldId id="274" r:id="rId19"/>
    <p:sldId id="272" r:id="rId20"/>
    <p:sldId id="273" r:id="rId21"/>
    <p:sldId id="275" r:id="rId22"/>
    <p:sldId id="276" r:id="rId23"/>
    <p:sldId id="277"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2ADBBE-0519-4E6A-A7C7-2E3341B4EC9D}" type="datetimeFigureOut">
              <a:rPr lang="tr-TR" smtClean="0"/>
              <a:pPr/>
              <a:t>23.03.2019</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F9F6E4-C412-41E0-AA32-E13278427EAF}"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www.dersimiz.com</a:t>
            </a:r>
            <a:endParaRPr lang="tr-TR" dirty="0"/>
          </a:p>
        </p:txBody>
      </p:sp>
      <p:sp>
        <p:nvSpPr>
          <p:cNvPr id="4" name="3 Slayt Numarası Yer Tutucusu"/>
          <p:cNvSpPr>
            <a:spLocks noGrp="1"/>
          </p:cNvSpPr>
          <p:nvPr>
            <p:ph type="sldNum" sz="quarter" idx="10"/>
          </p:nvPr>
        </p:nvSpPr>
        <p:spPr/>
        <p:txBody>
          <a:bodyPr/>
          <a:lstStyle/>
          <a:p>
            <a:fld id="{4DF9F6E4-C412-41E0-AA32-E13278427EAF}" type="slidenum">
              <a:rPr lang="tr-TR" smtClean="0"/>
              <a:pPr/>
              <a:t>12</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1"/>
      </p:bgRef>
    </p:bg>
    <p:spTree>
      <p:nvGrpSpPr>
        <p:cNvPr id="1" name=""/>
        <p:cNvGrpSpPr/>
        <p:nvPr/>
      </p:nvGrpSpPr>
      <p:grpSpPr>
        <a:xfrm>
          <a:off x="0" y="0"/>
          <a:ext cx="0" cy="0"/>
          <a:chOff x="0" y="0"/>
          <a:chExt cx="0" cy="0"/>
        </a:xfrm>
      </p:grpSpPr>
      <p:sp>
        <p:nvSpPr>
          <p:cNvPr id="8" name="7 Dikdörtgen"/>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Düz Bağlayıcı"/>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Başlık"/>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tr-TR" smtClean="0"/>
              <a:t>Asıl başlık stili için tıklatın</a:t>
            </a:r>
            <a:endParaRPr kumimoji="0" lang="en-US"/>
          </a:p>
        </p:txBody>
      </p:sp>
      <p:sp>
        <p:nvSpPr>
          <p:cNvPr id="25" name="24 Alt Başlık"/>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31" name="30 Veri Yer Tutucusu"/>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D9F75050-0E15-4C5B-92B0-66D068882F1F}" type="datetimeFigureOut">
              <a:rPr lang="tr-TR" smtClean="0"/>
              <a:pPr/>
              <a:t>23.03.2019</a:t>
            </a:fld>
            <a:endParaRPr lang="tr-TR"/>
          </a:p>
        </p:txBody>
      </p:sp>
      <p:sp>
        <p:nvSpPr>
          <p:cNvPr id="18" name="17 Altbilgi Yer Tutucusu"/>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tr-TR"/>
          </a:p>
        </p:txBody>
      </p:sp>
      <p:sp>
        <p:nvSpPr>
          <p:cNvPr id="29" name="28 Slayt Numarası Yer Tutucusu"/>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23.03.2019</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9F75050-0E15-4C5B-92B0-66D068882F1F}" type="datetimeFigureOut">
              <a:rPr lang="tr-TR" smtClean="0"/>
              <a:pPr/>
              <a:t>23.03.2019</a:t>
            </a:fld>
            <a:endParaRPr lang="tr-TR"/>
          </a:p>
        </p:txBody>
      </p:sp>
      <p:sp>
        <p:nvSpPr>
          <p:cNvPr id="5" name="4 Altbilgi Yer Tutucusu"/>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tr-TR"/>
          </a:p>
        </p:txBody>
      </p:sp>
      <p:sp>
        <p:nvSpPr>
          <p:cNvPr id="6" name="5 Slayt Numarası Yer Tutucusu"/>
          <p:cNvSpPr>
            <a:spLocks noGrp="1"/>
          </p:cNvSpPr>
          <p:nvPr>
            <p:ph type="sldNum" sz="quarter" idx="12"/>
          </p:nvPr>
        </p:nvSpPr>
        <p:spPr>
          <a:xfrm>
            <a:off x="6733952" y="6555112"/>
            <a:ext cx="588336" cy="228600"/>
          </a:xfrm>
        </p:spPr>
        <p:txBody>
          <a:bodyPr/>
          <a:lstStyle>
            <a:extLst/>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23.03.2019</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nchor="b"/>
          <a:lstStyle>
            <a:lvl1pPr>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23.03.2019</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pPr/>
              <a:t>23.03.2019</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lvl1pPr>
              <a:defRPr>
                <a:solidFill>
                  <a:schemeClr val="tx2"/>
                </a:solidFill>
              </a:defRPr>
            </a:lvl1pPr>
            <a:extLst/>
          </a:lstStyle>
          <a:p>
            <a:fld id="{D9F75050-0E15-4C5B-92B0-66D068882F1F}" type="datetimeFigureOut">
              <a:rPr lang="tr-TR" smtClean="0"/>
              <a:pPr/>
              <a:t>23.03.2019</a:t>
            </a:fld>
            <a:endParaRPr lang="tr-TR"/>
          </a:p>
        </p:txBody>
      </p:sp>
      <p:sp>
        <p:nvSpPr>
          <p:cNvPr id="3" name="2 Altbilgi Yer Tutucusu"/>
          <p:cNvSpPr>
            <a:spLocks noGrp="1"/>
          </p:cNvSpPr>
          <p:nvPr>
            <p:ph type="ftr" sz="quarter" idx="11"/>
          </p:nvPr>
        </p:nvSpPr>
        <p:spPr/>
        <p:txBody>
          <a:bodyPr/>
          <a:lstStyle>
            <a:lvl1pPr>
              <a:defRPr>
                <a:solidFill>
                  <a:schemeClr val="tx2"/>
                </a:solidFill>
              </a:defRPr>
            </a:lvl1pPr>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23.03.2019</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2"/>
      </p:bgRef>
    </p:bg>
    <p:spTree>
      <p:nvGrpSpPr>
        <p:cNvPr id="1" name=""/>
        <p:cNvGrpSpPr/>
        <p:nvPr/>
      </p:nvGrpSpPr>
      <p:grpSpPr>
        <a:xfrm>
          <a:off x="0" y="0"/>
          <a:ext cx="0" cy="0"/>
          <a:chOff x="0" y="0"/>
          <a:chExt cx="0" cy="0"/>
        </a:xfrm>
      </p:grpSpPr>
      <p:sp>
        <p:nvSpPr>
          <p:cNvPr id="8" name="7 Dikdörtgen"/>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8 Dikdörtgen"/>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1 Başlık"/>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tr-TR" smtClean="0"/>
              <a:t>Asıl başlık stili için tıklatın</a:t>
            </a:r>
            <a:endParaRPr kumimoji="0" lang="en-US" dirty="0"/>
          </a:p>
        </p:txBody>
      </p:sp>
      <p:sp>
        <p:nvSpPr>
          <p:cNvPr id="4" name="3 Metin Yer Tutucusu"/>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tr-TR" smtClean="0"/>
              <a:t>Asıl metin stillerini düzenlemek için tıklatın</a:t>
            </a:r>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23.03.2019</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10" name="9 Resim Yer Tutucusu"/>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tr-TR" smtClean="0"/>
              <a:t>Resim eklemek için simgeyi tıklatın</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23.03.2019</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53200" y="274955"/>
            <a:ext cx="1524000" cy="5851525"/>
          </a:xfrm>
        </p:spPr>
        <p:txBody>
          <a:bodyPr vert="eaVert" ancho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42"/>
            <a:ext cx="60198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a:xfrm>
            <a:off x="4242816" y="6557946"/>
            <a:ext cx="2002464" cy="226902"/>
          </a:xfrm>
        </p:spPr>
        <p:txBody>
          <a:bodyPr/>
          <a:lstStyle>
            <a:extLst/>
          </a:lstStyle>
          <a:p>
            <a:fld id="{D9F75050-0E15-4C5B-92B0-66D068882F1F}" type="datetimeFigureOut">
              <a:rPr lang="tr-TR" smtClean="0"/>
              <a:pPr/>
              <a:t>23.03.2019</a:t>
            </a:fld>
            <a:endParaRPr lang="tr-TR"/>
          </a:p>
        </p:txBody>
      </p:sp>
      <p:sp>
        <p:nvSpPr>
          <p:cNvPr id="5" name="4 Altbilgi Yer Tutucusu"/>
          <p:cNvSpPr>
            <a:spLocks noGrp="1"/>
          </p:cNvSpPr>
          <p:nvPr>
            <p:ph type="ftr" sz="quarter" idx="11"/>
          </p:nvPr>
        </p:nvSpPr>
        <p:spPr>
          <a:xfrm>
            <a:off x="457200" y="6556248"/>
            <a:ext cx="3657600" cy="228600"/>
          </a:xfrm>
        </p:spPr>
        <p:txBody>
          <a:bodyPr/>
          <a:lstStyle>
            <a:extLst/>
          </a:lstStyle>
          <a:p>
            <a:endParaRPr lang="tr-TR"/>
          </a:p>
        </p:txBody>
      </p:sp>
      <p:sp>
        <p:nvSpPr>
          <p:cNvPr id="6" name="5 Slayt Numarası Yer Tutucusu"/>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Dikdörtgen"/>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Başlık Yer Tutucusu"/>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tr-TR" smtClean="0"/>
              <a:t>Asıl başlık stili için tıklatın</a:t>
            </a:r>
            <a:endParaRPr kumimoji="0" lang="en-US"/>
          </a:p>
        </p:txBody>
      </p:sp>
      <p:sp>
        <p:nvSpPr>
          <p:cNvPr id="31" name="30 Metin Yer Tutucusu"/>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7" name="26 Veri Yer Tutucusu"/>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9F75050-0E15-4C5B-92B0-66D068882F1F}" type="datetimeFigureOut">
              <a:rPr lang="tr-TR" smtClean="0"/>
              <a:pPr/>
              <a:t>23.03.2019</a:t>
            </a:fld>
            <a:endParaRPr lang="tr-TR"/>
          </a:p>
        </p:txBody>
      </p:sp>
      <p:sp>
        <p:nvSpPr>
          <p:cNvPr id="4" name="3 Altbilgi Yer Tutucusu"/>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tr-TR"/>
          </a:p>
        </p:txBody>
      </p:sp>
      <p:sp>
        <p:nvSpPr>
          <p:cNvPr id="16" name="15 Slayt Numarası Yer Tutucusu"/>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dersimiz.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547664" y="332656"/>
            <a:ext cx="6480048" cy="2301240"/>
          </a:xfrm>
        </p:spPr>
        <p:txBody>
          <a:bodyPr/>
          <a:lstStyle/>
          <a:p>
            <a:pPr algn="ctr"/>
            <a:r>
              <a:rPr lang="tr-TR" dirty="0" smtClean="0">
                <a:latin typeface="Comic Sans MS" pitchFamily="66" charset="0"/>
              </a:rPr>
              <a:t>DİN FELSEFESİ</a:t>
            </a:r>
            <a:endParaRPr lang="tr-TR" dirty="0">
              <a:latin typeface="Comic Sans MS" pitchFamily="66" charset="0"/>
            </a:endParaRPr>
          </a:p>
        </p:txBody>
      </p:sp>
      <p:sp>
        <p:nvSpPr>
          <p:cNvPr id="3" name="2 Alt Başlık"/>
          <p:cNvSpPr>
            <a:spLocks noGrp="1"/>
          </p:cNvSpPr>
          <p:nvPr>
            <p:ph type="subTitle" idx="1"/>
          </p:nvPr>
        </p:nvSpPr>
        <p:spPr>
          <a:xfrm>
            <a:off x="179512" y="1124744"/>
            <a:ext cx="7344144" cy="3312368"/>
          </a:xfrm>
        </p:spPr>
        <p:txBody>
          <a:bodyPr>
            <a:normAutofit/>
          </a:bodyPr>
          <a:lstStyle/>
          <a:p>
            <a:pPr algn="l"/>
            <a:endParaRPr lang="tr-TR" b="1" dirty="0" smtClean="0">
              <a:latin typeface="Comic Sans MS" pitchFamily="66" charset="0"/>
            </a:endParaRPr>
          </a:p>
        </p:txBody>
      </p:sp>
      <p:pic>
        <p:nvPicPr>
          <p:cNvPr id="4" name="3 Resim" descr="religion-B2CF-4572-E153.jpg">
            <a:hlinkClick r:id="rId2"/>
          </p:cNvPr>
          <p:cNvPicPr>
            <a:picLocks noChangeAspect="1"/>
          </p:cNvPicPr>
          <p:nvPr/>
        </p:nvPicPr>
        <p:blipFill>
          <a:blip r:embed="rId3" cstate="print"/>
          <a:stretch>
            <a:fillRect/>
          </a:stretch>
        </p:blipFill>
        <p:spPr>
          <a:xfrm>
            <a:off x="6804248" y="3645024"/>
            <a:ext cx="2339752" cy="3212976"/>
          </a:xfrm>
          <a:prstGeom prst="rect">
            <a:avLst/>
          </a:prstGeom>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b="1" dirty="0" smtClean="0">
                <a:latin typeface="Comic Sans MS" pitchFamily="66" charset="0"/>
              </a:rPr>
              <a:t>A) DİN FELSEFESİNİN KONUSU</a:t>
            </a:r>
          </a:p>
          <a:p>
            <a:endParaRPr lang="tr-TR" b="1" dirty="0" smtClean="0">
              <a:latin typeface="Comic Sans MS" pitchFamily="66" charset="0"/>
            </a:endParaRPr>
          </a:p>
          <a:p>
            <a:r>
              <a:rPr lang="tr-TR" b="1" dirty="0" smtClean="0">
                <a:latin typeface="Comic Sans MS" pitchFamily="66" charset="0"/>
              </a:rPr>
              <a:t>B) TANRININ VARLIĞINA İLİŞKİN YAKLAŞIMLAR</a:t>
            </a:r>
          </a:p>
          <a:p>
            <a:endParaRPr lang="tr-TR" b="1" dirty="0" smtClean="0">
              <a:latin typeface="Comic Sans MS" pitchFamily="66" charset="0"/>
            </a:endParaRPr>
          </a:p>
          <a:p>
            <a:r>
              <a:rPr lang="tr-TR" b="1" dirty="0" smtClean="0">
                <a:latin typeface="Comic Sans MS" pitchFamily="66" charset="0"/>
              </a:rPr>
              <a:t>C) TANRININ  VARLIĞINI KABUL EDEN YAKLAŞIMLARIN İLERİ SÜRDÜKLERİ DELİLLER</a:t>
            </a:r>
          </a:p>
          <a:p>
            <a:endParaRPr lang="tr-TR" b="1" dirty="0" smtClean="0">
              <a:latin typeface="Comic Sans MS" pitchFamily="66" charset="0"/>
            </a:endParaRPr>
          </a:p>
          <a:p>
            <a:r>
              <a:rPr lang="tr-TR" b="1" dirty="0" smtClean="0">
                <a:latin typeface="Comic Sans MS" pitchFamily="66" charset="0"/>
              </a:rPr>
              <a:t>D) TANRININ VARLIĞINI REDDEDENLERİN İDDİALARI</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88640"/>
            <a:ext cx="7467600" cy="706090"/>
          </a:xfrm>
        </p:spPr>
        <p:txBody>
          <a:bodyPr>
            <a:normAutofit/>
          </a:bodyPr>
          <a:lstStyle/>
          <a:p>
            <a:r>
              <a:rPr lang="tr-TR" sz="3600" dirty="0" smtClean="0">
                <a:solidFill>
                  <a:srgbClr val="D60093"/>
                </a:solidFill>
                <a:latin typeface="Comic Sans MS" pitchFamily="66" charset="0"/>
              </a:rPr>
              <a:t>DİN FELSEFESİNİN KONUSU</a:t>
            </a:r>
            <a:endParaRPr lang="tr-TR" sz="3600" dirty="0">
              <a:solidFill>
                <a:srgbClr val="D60093"/>
              </a:solidFill>
              <a:latin typeface="Comic Sans MS" pitchFamily="66" charset="0"/>
            </a:endParaRPr>
          </a:p>
        </p:txBody>
      </p:sp>
      <p:sp>
        <p:nvSpPr>
          <p:cNvPr id="3" name="2 İçerik Yer Tutucusu"/>
          <p:cNvSpPr>
            <a:spLocks noGrp="1"/>
          </p:cNvSpPr>
          <p:nvPr>
            <p:ph idx="1"/>
          </p:nvPr>
        </p:nvSpPr>
        <p:spPr>
          <a:xfrm>
            <a:off x="395536" y="881336"/>
            <a:ext cx="8568952" cy="5716016"/>
          </a:xfrm>
        </p:spPr>
        <p:txBody>
          <a:bodyPr>
            <a:noAutofit/>
          </a:bodyPr>
          <a:lstStyle/>
          <a:p>
            <a:pPr>
              <a:lnSpc>
                <a:spcPct val="170000"/>
              </a:lnSpc>
              <a:buClr>
                <a:srgbClr val="FFFF00"/>
              </a:buClr>
              <a:buFont typeface="Wingdings" pitchFamily="2" charset="2"/>
              <a:buChar char="v"/>
            </a:pP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Dinin</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temel</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iddialar</a:t>
            </a:r>
            <a:r>
              <a:rPr kumimoji="1" lang="tr-TR" sz="2300" b="1" dirty="0" smtClean="0">
                <a:latin typeface="Comic Sans MS" pitchFamily="66" charset="0"/>
              </a:rPr>
              <a:t>ı</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üzerinde</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nesnel</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kuşatıcı</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ve</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tutarlı</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bir</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biçimde</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düşünme</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çabasına</a:t>
            </a:r>
            <a:r>
              <a:rPr kumimoji="1" lang="en-US" sz="2300" b="1" dirty="0" smtClean="0">
                <a:latin typeface="Comic Sans MS" pitchFamily="66" charset="0"/>
                <a:cs typeface="Times New Roman" pitchFamily="18" charset="0"/>
              </a:rPr>
              <a:t> din </a:t>
            </a:r>
            <a:r>
              <a:rPr kumimoji="1" lang="en-US" sz="2300" b="1" dirty="0" err="1" smtClean="0">
                <a:latin typeface="Comic Sans MS" pitchFamily="66" charset="0"/>
                <a:cs typeface="Times New Roman" pitchFamily="18" charset="0"/>
              </a:rPr>
              <a:t>felsefesi</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denir</a:t>
            </a:r>
            <a:r>
              <a:rPr kumimoji="1" lang="en-US" sz="2300" b="1" dirty="0" smtClean="0">
                <a:latin typeface="Comic Sans MS" pitchFamily="66" charset="0"/>
                <a:cs typeface="Times New Roman" pitchFamily="18" charset="0"/>
              </a:rPr>
              <a:t>.</a:t>
            </a:r>
            <a:endParaRPr kumimoji="1" lang="tr-TR" sz="2300" b="1" dirty="0" smtClean="0">
              <a:latin typeface="Comic Sans MS" pitchFamily="66" charset="0"/>
            </a:endParaRPr>
          </a:p>
          <a:p>
            <a:pPr eaLnBrk="0" hangingPunct="0">
              <a:lnSpc>
                <a:spcPct val="170000"/>
              </a:lnSpc>
              <a:buClr>
                <a:srgbClr val="FFFF00"/>
              </a:buClr>
              <a:buFont typeface="Wingdings" pitchFamily="2" charset="2"/>
              <a:buChar char="v"/>
            </a:pPr>
            <a:r>
              <a:rPr kumimoji="1" lang="tr-TR" sz="2300" b="1" dirty="0" smtClean="0">
                <a:latin typeface="Comic Sans MS" pitchFamily="66" charset="0"/>
              </a:rPr>
              <a:t>D</a:t>
            </a:r>
            <a:r>
              <a:rPr kumimoji="1" lang="en-US" sz="2300" b="1" dirty="0" err="1" smtClean="0">
                <a:latin typeface="Comic Sans MS" pitchFamily="66" charset="0"/>
                <a:cs typeface="Times New Roman" pitchFamily="18" charset="0"/>
              </a:rPr>
              <a:t>inin</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temel</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iddialar</a:t>
            </a:r>
            <a:r>
              <a:rPr kumimoji="1" lang="tr-TR" sz="2300" b="1" dirty="0" err="1" smtClean="0">
                <a:latin typeface="Comic Sans MS" pitchFamily="66" charset="0"/>
              </a:rPr>
              <a:t>ını</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dinin</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kendisini</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çeşitli</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görüntülerini</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veya</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türlerini</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temel</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kavramlarını</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felsefenin</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eleştirel</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akla</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uygun</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tutarlı</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sistemli</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incelemenin</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konusu</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yapmaktır</a:t>
            </a:r>
            <a:r>
              <a:rPr kumimoji="1" lang="en-US" sz="2300" b="1" dirty="0" smtClean="0">
                <a:latin typeface="Comic Sans MS" pitchFamily="66" charset="0"/>
                <a:cs typeface="Times New Roman" pitchFamily="18" charset="0"/>
              </a:rPr>
              <a:t>       </a:t>
            </a:r>
            <a:endParaRPr kumimoji="1" lang="tr-TR" sz="2300" b="1" dirty="0" smtClean="0">
              <a:latin typeface="Comic Sans MS" pitchFamily="66" charset="0"/>
            </a:endParaRPr>
          </a:p>
          <a:p>
            <a:pPr eaLnBrk="0" hangingPunct="0">
              <a:lnSpc>
                <a:spcPct val="170000"/>
              </a:lnSpc>
              <a:buClr>
                <a:srgbClr val="FFFF00"/>
              </a:buClr>
              <a:buFont typeface="Wingdings" pitchFamily="2" charset="2"/>
              <a:buChar char="v"/>
            </a:pPr>
            <a:r>
              <a:rPr kumimoji="1" lang="en-US" sz="2300" b="1" dirty="0" smtClean="0">
                <a:latin typeface="Comic Sans MS" pitchFamily="66" charset="0"/>
                <a:cs typeface="Times New Roman" pitchFamily="18" charset="0"/>
              </a:rPr>
              <a:t>Din </a:t>
            </a:r>
            <a:r>
              <a:rPr kumimoji="1" lang="en-US" sz="2300" b="1" dirty="0" err="1" smtClean="0">
                <a:latin typeface="Comic Sans MS" pitchFamily="66" charset="0"/>
                <a:cs typeface="Times New Roman" pitchFamily="18" charset="0"/>
              </a:rPr>
              <a:t>denilince</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animizm</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totemizm</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gibi</a:t>
            </a:r>
            <a:r>
              <a:rPr kumimoji="1" lang="en-US" sz="2300" b="1" dirty="0" smtClean="0">
                <a:latin typeface="Comic Sans MS" pitchFamily="66" charset="0"/>
                <a:cs typeface="Times New Roman" pitchFamily="18" charset="0"/>
              </a:rPr>
              <a:t> en </a:t>
            </a:r>
            <a:r>
              <a:rPr kumimoji="1" lang="en-US" sz="2300" b="1" dirty="0" err="1" smtClean="0">
                <a:latin typeface="Comic Sans MS" pitchFamily="66" charset="0"/>
                <a:cs typeface="Times New Roman" pitchFamily="18" charset="0"/>
              </a:rPr>
              <a:t>ilkel</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dinlerden</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Yahudilik</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Hıristiyanlık</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İslamiyet</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gibi</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tek</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tanr</a:t>
            </a:r>
            <a:r>
              <a:rPr kumimoji="1" lang="tr-TR" sz="2300" b="1" dirty="0" smtClean="0">
                <a:latin typeface="Comic Sans MS" pitchFamily="66" charset="0"/>
              </a:rPr>
              <a:t>ılı</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dinlere</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kadar</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tüm</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dinler</a:t>
            </a:r>
            <a:r>
              <a:rPr kumimoji="1" lang="en-US" sz="2300" b="1" dirty="0" smtClean="0">
                <a:latin typeface="Comic Sans MS" pitchFamily="66" charset="0"/>
                <a:cs typeface="Times New Roman" pitchFamily="18" charset="0"/>
              </a:rPr>
              <a:t> </a:t>
            </a:r>
            <a:r>
              <a:rPr kumimoji="1" lang="en-US" sz="2300" b="1" dirty="0" err="1" smtClean="0">
                <a:latin typeface="Comic Sans MS" pitchFamily="66" charset="0"/>
                <a:cs typeface="Times New Roman" pitchFamily="18" charset="0"/>
              </a:rPr>
              <a:t>kastedilmektedir</a:t>
            </a:r>
            <a:r>
              <a:rPr kumimoji="1" lang="en-US" sz="2300" b="1" dirty="0" smtClean="0">
                <a:latin typeface="Comic Sans MS" pitchFamily="66" charset="0"/>
                <a:cs typeface="Times New Roman" pitchFamily="18" charset="0"/>
              </a:rPr>
              <a:t>.</a:t>
            </a:r>
            <a:endParaRPr kumimoji="1" lang="en-US" sz="2300" b="1" dirty="0" smtClean="0">
              <a:latin typeface="Comic Sans MS" pitchFamily="66" charset="0"/>
            </a:endParaRPr>
          </a:p>
          <a:p>
            <a:endParaRPr lang="tr-TR" sz="2300"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88640"/>
            <a:ext cx="7467600" cy="1084982"/>
          </a:xfrm>
        </p:spPr>
        <p:txBody>
          <a:bodyPr>
            <a:normAutofit/>
          </a:bodyPr>
          <a:lstStyle/>
          <a:p>
            <a:r>
              <a:rPr lang="tr-TR" sz="3200" b="1" dirty="0" smtClean="0">
                <a:solidFill>
                  <a:srgbClr val="D60093"/>
                </a:solidFill>
                <a:latin typeface="Comic Sans MS" pitchFamily="66" charset="0"/>
              </a:rPr>
              <a:t>DİNE FELSEFİ AÇIDAN YAKLAŞIM</a:t>
            </a:r>
            <a:endParaRPr lang="tr-TR" sz="3200" b="1" dirty="0">
              <a:solidFill>
                <a:srgbClr val="D60093"/>
              </a:solidFill>
              <a:latin typeface="Comic Sans MS" pitchFamily="66" charset="0"/>
            </a:endParaRPr>
          </a:p>
        </p:txBody>
      </p:sp>
      <p:sp>
        <p:nvSpPr>
          <p:cNvPr id="3" name="2 İçerik Yer Tutucusu"/>
          <p:cNvSpPr>
            <a:spLocks noGrp="1"/>
          </p:cNvSpPr>
          <p:nvPr>
            <p:ph idx="1"/>
          </p:nvPr>
        </p:nvSpPr>
        <p:spPr>
          <a:xfrm>
            <a:off x="467544" y="1052736"/>
            <a:ext cx="7467600" cy="5616624"/>
          </a:xfrm>
        </p:spPr>
        <p:txBody>
          <a:bodyPr>
            <a:noAutofit/>
          </a:bodyPr>
          <a:lstStyle/>
          <a:p>
            <a:r>
              <a:rPr lang="tr-TR" sz="2400" b="1" dirty="0" smtClean="0">
                <a:latin typeface="Comic Sans MS" pitchFamily="66" charset="0"/>
              </a:rPr>
              <a:t>Dine felsefi yaklaşım her şeyden önce din gerçeğini kabul eden ve anlamlandırmaya çalışan bir yaklaşımdır. Dini dinin temel kavramlarını ve inançlarını değerlendirmek, din gerçeğine eleştirel bir gözle yaklaşmakla olur. Bunu da felsefe yapabilir.</a:t>
            </a:r>
          </a:p>
          <a:p>
            <a:endParaRPr lang="tr-TR" sz="2400" b="1" dirty="0" smtClean="0">
              <a:latin typeface="Comic Sans MS" pitchFamily="66" charset="0"/>
            </a:endParaRPr>
          </a:p>
          <a:p>
            <a:r>
              <a:rPr lang="tr-TR" sz="2400" b="1" dirty="0" smtClean="0">
                <a:latin typeface="Comic Sans MS" pitchFamily="66" charset="0"/>
              </a:rPr>
              <a:t>Din felsefesi, dini tanımlamaya, açıklamaya ve anlamlandırmaya, dinsel kavramları ve davranış biçimlerini felsefi temeli üzerinde savunmaya ya da eleştirmeye, dinlerin kullandığı dili çözümlemeye yönelik felsefe araştırmalarından meydana gelir. </a:t>
            </a:r>
            <a:endParaRPr lang="tr-TR" sz="2400"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0"/>
            <a:ext cx="7467600" cy="836712"/>
          </a:xfrm>
        </p:spPr>
        <p:txBody>
          <a:bodyPr>
            <a:noAutofit/>
          </a:bodyPr>
          <a:lstStyle/>
          <a:p>
            <a:r>
              <a:rPr lang="tr-TR" sz="2800" b="1" dirty="0" smtClean="0">
                <a:solidFill>
                  <a:srgbClr val="D60093"/>
                </a:solidFill>
                <a:latin typeface="Comic Sans MS" pitchFamily="66" charset="0"/>
              </a:rPr>
              <a:t>     Teoloji İle Din Felsefesinin Farkı</a:t>
            </a:r>
            <a:endParaRPr lang="tr-TR" sz="2800" dirty="0">
              <a:solidFill>
                <a:srgbClr val="D60093"/>
              </a:solidFill>
              <a:latin typeface="Comic Sans MS" pitchFamily="66" charset="0"/>
            </a:endParaRPr>
          </a:p>
        </p:txBody>
      </p:sp>
      <p:sp>
        <p:nvSpPr>
          <p:cNvPr id="5" name="4 Dikdörtgen"/>
          <p:cNvSpPr/>
          <p:nvPr/>
        </p:nvSpPr>
        <p:spPr>
          <a:xfrm>
            <a:off x="251520" y="764704"/>
            <a:ext cx="7992888" cy="5262979"/>
          </a:xfrm>
          <a:prstGeom prst="rect">
            <a:avLst/>
          </a:prstGeom>
        </p:spPr>
        <p:txBody>
          <a:bodyPr wrap="square">
            <a:spAutoFit/>
          </a:bodyPr>
          <a:lstStyle/>
          <a:p>
            <a:endParaRPr lang="tr-TR" sz="2400" b="1" dirty="0" smtClean="0">
              <a:latin typeface="Comic Sans MS" pitchFamily="66" charset="0"/>
            </a:endParaRPr>
          </a:p>
          <a:p>
            <a:r>
              <a:rPr lang="tr-TR" sz="2400" b="1" dirty="0" smtClean="0">
                <a:latin typeface="Comic Sans MS" pitchFamily="66" charset="0"/>
              </a:rPr>
              <a:t>·Teoloji (İlahiyat), dini konu edinir; amacı dini temellendirmek ve açıklamak, böylece inananların inançlarını güçlendirmektir.</a:t>
            </a:r>
          </a:p>
          <a:p>
            <a:endParaRPr lang="tr-TR" sz="2400" b="1" dirty="0" smtClean="0">
              <a:latin typeface="Comic Sans MS" pitchFamily="66" charset="0"/>
            </a:endParaRPr>
          </a:p>
          <a:p>
            <a:r>
              <a:rPr lang="tr-TR" sz="2400" b="1" dirty="0" smtClean="0">
                <a:latin typeface="Comic Sans MS" pitchFamily="66" charset="0"/>
              </a:rPr>
              <a:t>·Teoloji, doğrudan doğruya inanca dayanır. Dini yargıları hiç bir şekilde sorgulamaz; bu yönüyle dogmatiktir. Oysa din felsefesi, özgür düşünmeyi, nesnel olmayı ve sorgulamayı temel alır.</a:t>
            </a:r>
          </a:p>
          <a:p>
            <a:endParaRPr lang="tr-TR" sz="2400" b="1" dirty="0" smtClean="0">
              <a:latin typeface="Comic Sans MS" pitchFamily="66" charset="0"/>
            </a:endParaRPr>
          </a:p>
          <a:p>
            <a:r>
              <a:rPr lang="tr-TR" sz="2400" b="1" dirty="0" smtClean="0">
                <a:latin typeface="Comic Sans MS" pitchFamily="66" charset="0"/>
              </a:rPr>
              <a:t>·Teoloji belirli bir dini ve bu dine ait problemleri ele alır. Dolayısıyla Yahudi teolojisinden, Hıristiyan teolojisinden söz edilebilmektedir. Din felsefesi ise dini veya dinleri genel olarak ele almaktadır.</a:t>
            </a:r>
            <a:endParaRPr lang="tr-TR" sz="2400"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39000" cy="251440"/>
          </a:xfrm>
        </p:spPr>
        <p:txBody>
          <a:bodyPr>
            <a:normAutofit fontScale="90000"/>
          </a:bodyPr>
          <a:lstStyle/>
          <a:p>
            <a:endParaRPr lang="tr-TR" dirty="0"/>
          </a:p>
        </p:txBody>
      </p:sp>
      <p:sp>
        <p:nvSpPr>
          <p:cNvPr id="3" name="2 İçerik Yer Tutucusu"/>
          <p:cNvSpPr>
            <a:spLocks noGrp="1"/>
          </p:cNvSpPr>
          <p:nvPr>
            <p:ph idx="1"/>
          </p:nvPr>
        </p:nvSpPr>
        <p:spPr>
          <a:xfrm>
            <a:off x="457200" y="428604"/>
            <a:ext cx="7239000" cy="6027132"/>
          </a:xfrm>
        </p:spPr>
        <p:txBody>
          <a:bodyPr numCol="2"/>
          <a:lstStyle/>
          <a:p>
            <a:pPr>
              <a:buNone/>
            </a:pPr>
            <a:r>
              <a:rPr lang="tr-TR" dirty="0" smtClean="0"/>
              <a:t>TEOLOJİ</a:t>
            </a:r>
          </a:p>
          <a:p>
            <a:pPr marL="514350" indent="-514350">
              <a:buNone/>
            </a:pPr>
            <a:r>
              <a:rPr lang="tr-TR" dirty="0" smtClean="0"/>
              <a:t>1 .Tanrının varlığını niteliklerini insanın tanrı karşısındaki yerini konu edinir.</a:t>
            </a:r>
          </a:p>
          <a:p>
            <a:pPr>
              <a:buNone/>
            </a:pPr>
            <a:r>
              <a:rPr lang="tr-TR" dirty="0" smtClean="0"/>
              <a:t> 2.Doğrudan doğruya inanca dayanır.</a:t>
            </a:r>
          </a:p>
          <a:p>
            <a:pPr>
              <a:buNone/>
            </a:pPr>
            <a:r>
              <a:rPr lang="tr-TR" dirty="0" smtClean="0"/>
              <a:t>3.Her dinin kendine göre bir teolojisi vardır.  </a:t>
            </a:r>
          </a:p>
          <a:p>
            <a:pPr>
              <a:buNone/>
            </a:pPr>
            <a:r>
              <a:rPr lang="tr-TR" dirty="0" smtClean="0"/>
              <a:t>4.Kuralları ile insanın</a:t>
            </a:r>
          </a:p>
          <a:p>
            <a:pPr>
              <a:buNone/>
            </a:pPr>
            <a:r>
              <a:rPr lang="tr-TR" dirty="0" smtClean="0"/>
              <a:t>yaşamını düzenlemeyi amaçlar.</a:t>
            </a:r>
          </a:p>
          <a:p>
            <a:pPr>
              <a:buNone/>
            </a:pPr>
            <a:r>
              <a:rPr lang="tr-TR" dirty="0" smtClean="0"/>
              <a:t>DİN</a:t>
            </a:r>
          </a:p>
          <a:p>
            <a:pPr>
              <a:buNone/>
            </a:pPr>
            <a:r>
              <a:rPr lang="tr-TR" dirty="0" smtClean="0"/>
              <a:t>1</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88640"/>
            <a:ext cx="7467600" cy="954360"/>
          </a:xfrm>
        </p:spPr>
        <p:txBody>
          <a:bodyPr>
            <a:normAutofit fontScale="90000"/>
          </a:bodyPr>
          <a:lstStyle/>
          <a:p>
            <a:r>
              <a:rPr lang="tr-TR" sz="3600" b="1" dirty="0" smtClean="0">
                <a:solidFill>
                  <a:srgbClr val="D60093"/>
                </a:solidFill>
                <a:latin typeface="Comic Sans MS" pitchFamily="66" charset="0"/>
              </a:rPr>
              <a:t>Dinin Felsefi Temellendirilmesi</a:t>
            </a:r>
            <a:endParaRPr lang="tr-TR" sz="3600" dirty="0">
              <a:solidFill>
                <a:srgbClr val="D60093"/>
              </a:solidFill>
              <a:latin typeface="Comic Sans MS" pitchFamily="66" charset="0"/>
            </a:endParaRPr>
          </a:p>
        </p:txBody>
      </p:sp>
      <p:sp>
        <p:nvSpPr>
          <p:cNvPr id="3" name="2 İçerik Yer Tutucusu"/>
          <p:cNvSpPr>
            <a:spLocks noGrp="1"/>
          </p:cNvSpPr>
          <p:nvPr>
            <p:ph idx="1"/>
          </p:nvPr>
        </p:nvSpPr>
        <p:spPr>
          <a:xfrm>
            <a:off x="251520" y="1124744"/>
            <a:ext cx="8496944" cy="5184576"/>
          </a:xfrm>
        </p:spPr>
        <p:txBody>
          <a:bodyPr>
            <a:normAutofit lnSpcReduction="10000"/>
          </a:bodyPr>
          <a:lstStyle/>
          <a:p>
            <a:r>
              <a:rPr lang="tr-TR" b="1" dirty="0" smtClean="0">
                <a:latin typeface="Comic Sans MS" pitchFamily="66" charset="0"/>
              </a:rPr>
              <a:t>Felsefe dini temellendirirken dine rasyonel açıdan bakmak zorundadır.Akla dayanmalıdır.Tutarlı olmalı çelişkilere düşmemelidir.</a:t>
            </a:r>
          </a:p>
          <a:p>
            <a:r>
              <a:rPr lang="tr-TR" b="1" dirty="0" smtClean="0">
                <a:latin typeface="Comic Sans MS" pitchFamily="66" charset="0"/>
              </a:rPr>
              <a:t>Felsefe dini temellendirme çabasında nesnel olmak ve eleştirel bir tavır takınmak durumundadır.</a:t>
            </a:r>
          </a:p>
          <a:p>
            <a:r>
              <a:rPr lang="tr-TR" b="1" dirty="0" smtClean="0">
                <a:latin typeface="Comic Sans MS" pitchFamily="66" charset="0"/>
              </a:rPr>
              <a:t>Felsefe dini temellendirirken, konuya olabildiğince geniş kapsamlı ve kuşatıcı bakışla yaklaşmalıdır.</a:t>
            </a:r>
          </a:p>
          <a:p>
            <a:r>
              <a:rPr lang="tr-TR" b="1" dirty="0" smtClean="0">
                <a:latin typeface="Comic Sans MS" pitchFamily="66" charset="0"/>
              </a:rPr>
              <a:t>Din felsefesi nesnel olmak zorundadır. Nesnel olmak, doğru  olana varmak amacıyla taraf tutmadan inceleme yapmak, yargıda bulunmak demektir.</a:t>
            </a:r>
          </a:p>
        </p:txBody>
      </p:sp>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511156"/>
          </a:xfrm>
        </p:spPr>
        <p:txBody>
          <a:bodyPr>
            <a:normAutofit/>
          </a:bodyPr>
          <a:lstStyle/>
          <a:p>
            <a:r>
              <a:rPr lang="tr-TR" sz="2400" b="1" dirty="0" smtClean="0">
                <a:solidFill>
                  <a:srgbClr val="D60093"/>
                </a:solidFill>
                <a:latin typeface="Comic Sans MS" pitchFamily="66" charset="0"/>
              </a:rPr>
              <a:t>DİN FELSEFESİNİN TEMEL KAVRAMLARI</a:t>
            </a:r>
            <a:endParaRPr lang="tr-TR" sz="2400" dirty="0">
              <a:solidFill>
                <a:srgbClr val="D60093"/>
              </a:solidFill>
              <a:latin typeface="Comic Sans MS" pitchFamily="66" charset="0"/>
            </a:endParaRPr>
          </a:p>
        </p:txBody>
      </p:sp>
      <p:sp>
        <p:nvSpPr>
          <p:cNvPr id="3" name="2 İçerik Yer Tutucusu"/>
          <p:cNvSpPr>
            <a:spLocks noGrp="1"/>
          </p:cNvSpPr>
          <p:nvPr>
            <p:ph idx="1"/>
          </p:nvPr>
        </p:nvSpPr>
        <p:spPr>
          <a:xfrm>
            <a:off x="467544" y="836712"/>
            <a:ext cx="8352928" cy="6021288"/>
          </a:xfrm>
        </p:spPr>
        <p:txBody>
          <a:bodyPr>
            <a:noAutofit/>
          </a:bodyPr>
          <a:lstStyle/>
          <a:p>
            <a:r>
              <a:rPr lang="tr-TR" sz="2000" b="1" dirty="0" smtClean="0">
                <a:latin typeface="Comic Sans MS" pitchFamily="66" charset="0"/>
              </a:rPr>
              <a:t>Tanrı: Evrende var olan </a:t>
            </a:r>
            <a:r>
              <a:rPr lang="tr-TR" sz="2000" b="1" dirty="0" err="1" smtClean="0">
                <a:latin typeface="Comic Sans MS" pitchFamily="66" charset="0"/>
              </a:rPr>
              <a:t>herşeyin</a:t>
            </a:r>
            <a:r>
              <a:rPr lang="tr-TR" sz="2000" b="1" dirty="0" smtClean="0">
                <a:latin typeface="Comic Sans MS" pitchFamily="66" charset="0"/>
              </a:rPr>
              <a:t> yaratıcısı olduğuna ve tekliğine inanılan yüce varlık.</a:t>
            </a:r>
          </a:p>
          <a:p>
            <a:r>
              <a:rPr lang="tr-TR" sz="2000" b="1" dirty="0" smtClean="0">
                <a:latin typeface="Comic Sans MS" pitchFamily="66" charset="0"/>
              </a:rPr>
              <a:t>Mucize: Mucize, insan aklının ölçülerini aşan, doğa yasalarının dışına çıkın, düşünce ilkelerinde değil de, dini inanca dayanan bir oluştur.</a:t>
            </a:r>
          </a:p>
          <a:p>
            <a:r>
              <a:rPr lang="tr-TR" sz="2000" b="1" dirty="0" smtClean="0">
                <a:latin typeface="Comic Sans MS" pitchFamily="66" charset="0"/>
              </a:rPr>
              <a:t>Vahiy: Peygamberlere gelen ilahi ilham anlamına gelir. İlahi bir nitelik taşıyan ana düşünce, vahiy yoluyla peygamberlere bildirilir.</a:t>
            </a:r>
          </a:p>
          <a:p>
            <a:r>
              <a:rPr lang="tr-TR" sz="2000" b="1" dirty="0" smtClean="0">
                <a:latin typeface="Comic Sans MS" pitchFamily="66" charset="0"/>
              </a:rPr>
              <a:t>Peygamber: Peygamber, her dinde Tanrı’nın buyruğunu insanlara bildiren elçidir.</a:t>
            </a:r>
          </a:p>
          <a:p>
            <a:r>
              <a:rPr lang="tr-TR" sz="2000" b="1" dirty="0" smtClean="0">
                <a:latin typeface="Comic Sans MS" pitchFamily="66" charset="0"/>
              </a:rPr>
              <a:t>İman: Dinin ortaya koyduğu doğrulara inanmaya denir.</a:t>
            </a:r>
          </a:p>
          <a:p>
            <a:r>
              <a:rPr lang="tr-TR" sz="2000" b="1" dirty="0" smtClean="0">
                <a:latin typeface="Comic Sans MS" pitchFamily="66" charset="0"/>
              </a:rPr>
              <a:t>İbadet: Tanrının buyruklarını yerine getirmeye ibadet adı verilir.</a:t>
            </a:r>
          </a:p>
          <a:p>
            <a:r>
              <a:rPr lang="tr-TR" sz="2000" b="1" dirty="0" smtClean="0">
                <a:latin typeface="Comic Sans MS" pitchFamily="66" charset="0"/>
              </a:rPr>
              <a:t>Yüce: </a:t>
            </a:r>
            <a:r>
              <a:rPr lang="tr-TR" sz="2000" b="1" dirty="0" err="1" smtClean="0">
                <a:latin typeface="Comic Sans MS" pitchFamily="66" charset="0"/>
              </a:rPr>
              <a:t>İncanca</a:t>
            </a:r>
            <a:r>
              <a:rPr lang="tr-TR" sz="2000" b="1" dirty="0" smtClean="0">
                <a:latin typeface="Comic Sans MS" pitchFamily="66" charset="0"/>
              </a:rPr>
              <a:t> ölçüleri aşan, sınırlanamayan, önünde </a:t>
            </a:r>
            <a:r>
              <a:rPr lang="tr-TR" sz="2000" b="1" dirty="0" err="1" smtClean="0">
                <a:latin typeface="Comic Sans MS" pitchFamily="66" charset="0"/>
              </a:rPr>
              <a:t>eğinilen</a:t>
            </a:r>
            <a:r>
              <a:rPr lang="tr-TR" sz="2000" b="1" dirty="0" smtClean="0">
                <a:latin typeface="Comic Sans MS" pitchFamily="66" charset="0"/>
              </a:rPr>
              <a:t> üstün varlık anlamına gelir.</a:t>
            </a:r>
          </a:p>
          <a:p>
            <a:r>
              <a:rPr lang="tr-TR" sz="2000" b="1" dirty="0" smtClean="0">
                <a:latin typeface="Comic Sans MS" pitchFamily="66" charset="0"/>
              </a:rPr>
              <a:t>Kutsal: Din açısından saygıya değer olan, Tanrı ya da peygamberler tarafından kutsanmış olandır. </a:t>
            </a:r>
          </a:p>
          <a:p>
            <a:endParaRPr lang="tr-TR" sz="2000"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850106"/>
          </a:xfrm>
        </p:spPr>
        <p:txBody>
          <a:bodyPr>
            <a:normAutofit fontScale="90000"/>
          </a:bodyPr>
          <a:lstStyle/>
          <a:p>
            <a:r>
              <a:rPr lang="tr-TR" sz="3600" b="1" dirty="0" smtClean="0">
                <a:solidFill>
                  <a:srgbClr val="D60093"/>
                </a:solidFill>
                <a:latin typeface="Comic Sans MS" pitchFamily="66" charset="0"/>
              </a:rPr>
              <a:t> Din Felsefesinin Temel Sorunları</a:t>
            </a:r>
            <a:endParaRPr lang="tr-TR" sz="3600" dirty="0">
              <a:solidFill>
                <a:srgbClr val="D60093"/>
              </a:solidFill>
              <a:latin typeface="Comic Sans MS" pitchFamily="66" charset="0"/>
            </a:endParaRPr>
          </a:p>
        </p:txBody>
      </p:sp>
      <p:sp>
        <p:nvSpPr>
          <p:cNvPr id="3" name="2 İçerik Yer Tutucusu"/>
          <p:cNvSpPr>
            <a:spLocks noGrp="1"/>
          </p:cNvSpPr>
          <p:nvPr>
            <p:ph idx="1"/>
          </p:nvPr>
        </p:nvSpPr>
        <p:spPr>
          <a:xfrm>
            <a:off x="395536" y="1124744"/>
            <a:ext cx="7467600" cy="5733256"/>
          </a:xfrm>
        </p:spPr>
        <p:txBody>
          <a:bodyPr>
            <a:noAutofit/>
          </a:bodyPr>
          <a:lstStyle/>
          <a:p>
            <a:r>
              <a:rPr lang="tr-TR" sz="2400" b="1" dirty="0" smtClean="0">
                <a:latin typeface="Comic Sans MS" pitchFamily="66" charset="0"/>
              </a:rPr>
              <a:t>a. Tanrı’nın Varlığı Sorunu</a:t>
            </a:r>
          </a:p>
          <a:p>
            <a:endParaRPr lang="tr-TR" sz="2400" b="1" dirty="0" smtClean="0">
              <a:latin typeface="Comic Sans MS" pitchFamily="66" charset="0"/>
            </a:endParaRPr>
          </a:p>
          <a:p>
            <a:r>
              <a:rPr lang="tr-TR" sz="2400" b="1" dirty="0" smtClean="0">
                <a:latin typeface="Comic Sans MS" pitchFamily="66" charset="0"/>
              </a:rPr>
              <a:t>Din felsefesinin merkezinde, Tanrı’nın var oluşuyla ilgili kanıtlar bulunmaktadır.</a:t>
            </a:r>
          </a:p>
          <a:p>
            <a:r>
              <a:rPr lang="tr-TR" sz="2400" b="1" dirty="0" smtClean="0">
                <a:latin typeface="Comic Sans MS" pitchFamily="66" charset="0"/>
              </a:rPr>
              <a:t>Çünkü dinin temellendirilebilmesi için Tanrı’nın varlığının kanıtlanması gerekmektedir.</a:t>
            </a:r>
          </a:p>
          <a:p>
            <a:pPr>
              <a:buNone/>
            </a:pPr>
            <a:r>
              <a:rPr lang="tr-TR" sz="2400" b="1" dirty="0" smtClean="0">
                <a:latin typeface="Comic Sans MS" pitchFamily="66" charset="0"/>
              </a:rPr>
              <a:t>Bu konuda;</a:t>
            </a:r>
          </a:p>
          <a:p>
            <a:r>
              <a:rPr lang="tr-TR" sz="2400" b="1" dirty="0" smtClean="0">
                <a:latin typeface="Comic Sans MS" pitchFamily="66" charset="0"/>
              </a:rPr>
              <a:t>Tanrı var mıdır?</a:t>
            </a:r>
          </a:p>
          <a:p>
            <a:r>
              <a:rPr lang="tr-TR" sz="2400" b="1" dirty="0" smtClean="0">
                <a:latin typeface="Comic Sans MS" pitchFamily="66" charset="0"/>
              </a:rPr>
              <a:t>Tanrı’nın varlığını gösteren kanıtlar nelerdir?</a:t>
            </a:r>
          </a:p>
          <a:p>
            <a:r>
              <a:rPr lang="tr-TR" sz="2400" b="1" dirty="0" smtClean="0">
                <a:latin typeface="Comic Sans MS" pitchFamily="66" charset="0"/>
              </a:rPr>
              <a:t>Tanrı’nın varlığının özü nedir?</a:t>
            </a:r>
          </a:p>
          <a:p>
            <a:r>
              <a:rPr lang="tr-TR" sz="2400" b="1" dirty="0" smtClean="0">
                <a:latin typeface="Comic Sans MS" pitchFamily="66" charset="0"/>
              </a:rPr>
              <a:t>soruları sorulur; bunların yanında ya da karşısında yer alan kanıtlar ele alınır, irdelenir.</a:t>
            </a:r>
          </a:p>
          <a:p>
            <a:endParaRPr lang="tr-TR" sz="2400"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b="1" dirty="0" smtClean="0">
                <a:solidFill>
                  <a:srgbClr val="D60093"/>
                </a:solidFill>
                <a:latin typeface="Comic Sans MS" pitchFamily="66" charset="0"/>
              </a:rPr>
              <a:t>b. Tanrı’nın Temel Niteliklerinin Tanımlanması Sorunu</a:t>
            </a:r>
            <a:endParaRPr lang="tr-TR" sz="3600" dirty="0">
              <a:solidFill>
                <a:srgbClr val="D60093"/>
              </a:solidFill>
              <a:latin typeface="Comic Sans MS" pitchFamily="66" charset="0"/>
            </a:endParaRPr>
          </a:p>
        </p:txBody>
      </p:sp>
      <p:sp>
        <p:nvSpPr>
          <p:cNvPr id="3" name="2 İçerik Yer Tutucusu"/>
          <p:cNvSpPr>
            <a:spLocks noGrp="1"/>
          </p:cNvSpPr>
          <p:nvPr>
            <p:ph idx="1"/>
          </p:nvPr>
        </p:nvSpPr>
        <p:spPr/>
        <p:txBody>
          <a:bodyPr/>
          <a:lstStyle/>
          <a:p>
            <a:r>
              <a:rPr lang="tr-TR" b="1" dirty="0" smtClean="0">
                <a:latin typeface="Comic Sans MS" pitchFamily="66" charset="0"/>
              </a:rPr>
              <a:t>Tanrı’nın evrene aşkın ya da içkin olduğuna ilişkin yaklaşımlar görülür. Tanrı’nın ebedi ve ezeli oluşu, her şeye gücünün yetmesi, yaratılmamış olması, her şeyi bilmesi gibi nitelikleri üzerinde durulur. </a:t>
            </a:r>
          </a:p>
          <a:p>
            <a:endParaRPr lang="tr-TR"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4000" b="1" dirty="0" smtClean="0">
                <a:solidFill>
                  <a:srgbClr val="D60093"/>
                </a:solidFill>
                <a:latin typeface="Comic Sans MS" pitchFamily="66" charset="0"/>
              </a:rPr>
              <a:t>c. Vahyin İmkanı Sorunu</a:t>
            </a:r>
            <a:endParaRPr lang="tr-TR" sz="4000" dirty="0">
              <a:solidFill>
                <a:srgbClr val="D60093"/>
              </a:solidFill>
              <a:latin typeface="Comic Sans MS" pitchFamily="66" charset="0"/>
            </a:endParaRPr>
          </a:p>
        </p:txBody>
      </p:sp>
      <p:sp>
        <p:nvSpPr>
          <p:cNvPr id="3" name="2 İçerik Yer Tutucusu"/>
          <p:cNvSpPr>
            <a:spLocks noGrp="1"/>
          </p:cNvSpPr>
          <p:nvPr>
            <p:ph idx="1"/>
          </p:nvPr>
        </p:nvSpPr>
        <p:spPr/>
        <p:txBody>
          <a:bodyPr>
            <a:noAutofit/>
          </a:bodyPr>
          <a:lstStyle/>
          <a:p>
            <a:r>
              <a:rPr lang="tr-TR" sz="2800" b="1" dirty="0" smtClean="0">
                <a:latin typeface="Comic Sans MS" pitchFamily="66" charset="0"/>
              </a:rPr>
              <a:t>Tanrı ile insan, iki ayrı kategoriden varlıktırlar. Buna göre;</a:t>
            </a:r>
          </a:p>
          <a:p>
            <a:r>
              <a:rPr lang="tr-TR" sz="2800" b="1" dirty="0" smtClean="0">
                <a:latin typeface="Comic Sans MS" pitchFamily="66" charset="0"/>
              </a:rPr>
              <a:t>Tanrı, emir ve buyruklarını nasıl iletmektedir?</a:t>
            </a:r>
          </a:p>
          <a:p>
            <a:r>
              <a:rPr lang="tr-TR" sz="2800" b="1" dirty="0" smtClean="0">
                <a:latin typeface="Comic Sans MS" pitchFamily="66" charset="0"/>
              </a:rPr>
              <a:t>İki farklı varlık olan Tanrı ile insan arasında iletişim nasıl gerçekleşmektedir?</a:t>
            </a:r>
          </a:p>
          <a:p>
            <a:r>
              <a:rPr lang="tr-TR" sz="2800" b="1" dirty="0" smtClean="0">
                <a:latin typeface="Comic Sans MS" pitchFamily="66" charset="0"/>
              </a:rPr>
              <a:t>Sorularında görüleceği gibi, sonlu bir varlık olan insanla, ezeli ve ebedi olan Tanrı arasındaki iletişimi sorgular.</a:t>
            </a:r>
            <a:endParaRPr lang="tr-TR" sz="2800"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b="1" dirty="0" smtClean="0">
                <a:solidFill>
                  <a:srgbClr val="D60093"/>
                </a:solidFill>
                <a:latin typeface="Comic Sans MS" pitchFamily="66" charset="0"/>
              </a:rPr>
              <a:t>d. Ruhun Ölümsüzlüğü Sorunu</a:t>
            </a:r>
            <a:endParaRPr lang="tr-TR" sz="3600" dirty="0">
              <a:solidFill>
                <a:srgbClr val="D60093"/>
              </a:solidFill>
              <a:latin typeface="Comic Sans MS" pitchFamily="66" charset="0"/>
            </a:endParaRPr>
          </a:p>
        </p:txBody>
      </p:sp>
      <p:sp>
        <p:nvSpPr>
          <p:cNvPr id="3" name="2 İçerik Yer Tutucusu"/>
          <p:cNvSpPr>
            <a:spLocks noGrp="1"/>
          </p:cNvSpPr>
          <p:nvPr>
            <p:ph idx="1"/>
          </p:nvPr>
        </p:nvSpPr>
        <p:spPr/>
        <p:txBody>
          <a:bodyPr>
            <a:normAutofit/>
          </a:bodyPr>
          <a:lstStyle/>
          <a:p>
            <a:r>
              <a:rPr lang="tr-TR" b="1" dirty="0" smtClean="0">
                <a:latin typeface="Comic Sans MS" pitchFamily="66" charset="0"/>
              </a:rPr>
              <a:t>Ölüm bir son mudur?</a:t>
            </a:r>
          </a:p>
          <a:p>
            <a:r>
              <a:rPr lang="tr-TR" b="1" dirty="0" smtClean="0">
                <a:latin typeface="Comic Sans MS" pitchFamily="66" charset="0"/>
              </a:rPr>
              <a:t>Ruh ölümsüz müdür?</a:t>
            </a:r>
          </a:p>
          <a:p>
            <a:r>
              <a:rPr lang="tr-TR" b="1" dirty="0" smtClean="0">
                <a:latin typeface="Comic Sans MS" pitchFamily="66" charset="0"/>
              </a:rPr>
              <a:t>Ölümden sonra yaşam var mı?</a:t>
            </a:r>
          </a:p>
          <a:p>
            <a:r>
              <a:rPr lang="tr-TR" b="1" dirty="0" smtClean="0">
                <a:latin typeface="Comic Sans MS" pitchFamily="66" charset="0"/>
              </a:rPr>
              <a:t>Beden yok olduğu zaman insan ruhu ortadan kalkar mı?</a:t>
            </a:r>
          </a:p>
          <a:p>
            <a:r>
              <a:rPr lang="tr-TR" b="1" dirty="0" smtClean="0">
                <a:latin typeface="Comic Sans MS" pitchFamily="66" charset="0"/>
              </a:rPr>
              <a:t>Bu sorulara ilişkin din felsefesi, ilgili görüşlerin kanıtlarını nasıl temellendirdiklerini irdelemektedir.</a:t>
            </a:r>
          </a:p>
          <a:p>
            <a:pPr>
              <a:buNone/>
            </a:pPr>
            <a:endParaRPr lang="tr-TR" b="1" dirty="0" smtClean="0">
              <a:latin typeface="Comic Sans MS" pitchFamily="66" charset="0"/>
            </a:endParaRPr>
          </a:p>
          <a:p>
            <a:endParaRPr lang="tr-TR"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b="1" dirty="0" smtClean="0">
                <a:solidFill>
                  <a:srgbClr val="D60093"/>
                </a:solidFill>
                <a:latin typeface="Comic Sans MS" pitchFamily="66" charset="0"/>
              </a:rPr>
              <a:t>e. Evrenin Yaratılışı Sorunu</a:t>
            </a:r>
            <a:endParaRPr lang="tr-TR" sz="3600" dirty="0">
              <a:solidFill>
                <a:srgbClr val="D60093"/>
              </a:solidFill>
              <a:latin typeface="Comic Sans MS" pitchFamily="66" charset="0"/>
            </a:endParaRPr>
          </a:p>
        </p:txBody>
      </p:sp>
      <p:sp>
        <p:nvSpPr>
          <p:cNvPr id="3" name="2 İçerik Yer Tutucusu"/>
          <p:cNvSpPr>
            <a:spLocks noGrp="1"/>
          </p:cNvSpPr>
          <p:nvPr>
            <p:ph idx="1"/>
          </p:nvPr>
        </p:nvSpPr>
        <p:spPr>
          <a:xfrm>
            <a:off x="457200" y="1600200"/>
            <a:ext cx="8363272" cy="4925144"/>
          </a:xfrm>
        </p:spPr>
        <p:txBody>
          <a:bodyPr>
            <a:normAutofit/>
          </a:bodyPr>
          <a:lstStyle/>
          <a:p>
            <a:r>
              <a:rPr lang="tr-TR" b="1" dirty="0" smtClean="0">
                <a:latin typeface="Comic Sans MS" pitchFamily="66" charset="0"/>
              </a:rPr>
              <a:t>Evren yaratılmış mıdır, yoksa ezeli ve ebedi midir?</a:t>
            </a:r>
          </a:p>
          <a:p>
            <a:r>
              <a:rPr lang="tr-TR" b="1" dirty="0" smtClean="0">
                <a:latin typeface="Comic Sans MS" pitchFamily="66" charset="0"/>
              </a:rPr>
              <a:t>Tanrı ile evren arasında nasıl bir ilişki vardır?</a:t>
            </a:r>
          </a:p>
          <a:p>
            <a:r>
              <a:rPr lang="tr-TR" b="1" dirty="0" smtClean="0">
                <a:latin typeface="Comic Sans MS" pitchFamily="66" charset="0"/>
              </a:rPr>
              <a:t>Tanrı, evrenin kendisi midir, yoksa ondan ayrı mıdır?</a:t>
            </a:r>
          </a:p>
          <a:p>
            <a:r>
              <a:rPr lang="tr-TR" b="1" dirty="0" smtClean="0">
                <a:latin typeface="Comic Sans MS" pitchFamily="66" charset="0"/>
              </a:rPr>
              <a:t>soruları ortaya konur. Bu konudaki görüşler gözden geçirilir ve irdelenir.</a:t>
            </a:r>
          </a:p>
          <a:p>
            <a:endParaRPr lang="tr-TR"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274638"/>
            <a:ext cx="7992888" cy="1143000"/>
          </a:xfrm>
        </p:spPr>
        <p:txBody>
          <a:bodyPr>
            <a:noAutofit/>
          </a:bodyPr>
          <a:lstStyle/>
          <a:p>
            <a:r>
              <a:rPr lang="tr-TR" sz="3600" b="1" dirty="0" smtClean="0">
                <a:solidFill>
                  <a:srgbClr val="00B0F0"/>
                </a:solidFill>
                <a:latin typeface="Comic Sans MS" pitchFamily="66" charset="0"/>
              </a:rPr>
              <a:t>Tanrı’nın Varlığına İlişkin Bazı Yaklaşımlar</a:t>
            </a:r>
            <a:endParaRPr lang="tr-TR" sz="3600" dirty="0">
              <a:solidFill>
                <a:srgbClr val="00B0F0"/>
              </a:solidFill>
              <a:latin typeface="Comic Sans MS" pitchFamily="66" charset="0"/>
            </a:endParaRPr>
          </a:p>
        </p:txBody>
      </p:sp>
      <p:sp>
        <p:nvSpPr>
          <p:cNvPr id="3" name="2 İçerik Yer Tutucusu"/>
          <p:cNvSpPr>
            <a:spLocks noGrp="1"/>
          </p:cNvSpPr>
          <p:nvPr>
            <p:ph idx="1"/>
          </p:nvPr>
        </p:nvSpPr>
        <p:spPr/>
        <p:txBody>
          <a:bodyPr>
            <a:noAutofit/>
          </a:bodyPr>
          <a:lstStyle/>
          <a:p>
            <a:r>
              <a:rPr lang="tr-TR" sz="2800" b="1" dirty="0" smtClean="0">
                <a:latin typeface="Comic Sans MS" pitchFamily="66" charset="0"/>
              </a:rPr>
              <a:t>Tanrı’nın varlığına ilişkin üç farklı yaklaşımdan söz edilebilir:</a:t>
            </a:r>
          </a:p>
          <a:p>
            <a:r>
              <a:rPr lang="tr-TR" sz="2800" b="1" dirty="0" smtClean="0">
                <a:latin typeface="Comic Sans MS" pitchFamily="66" charset="0"/>
              </a:rPr>
              <a:t>Birincisi, Tanrı’nın varlığını kabul edip kanıtlamaya çalışır.</a:t>
            </a:r>
          </a:p>
          <a:p>
            <a:r>
              <a:rPr lang="tr-TR" sz="2800" b="1" dirty="0" smtClean="0">
                <a:latin typeface="Comic Sans MS" pitchFamily="66" charset="0"/>
              </a:rPr>
              <a:t>İkincisi, Tanrı’nın varlığını reddedip, bu iddialarını kanıtlamaya çalışır.</a:t>
            </a:r>
          </a:p>
          <a:p>
            <a:r>
              <a:rPr lang="tr-TR" sz="2800" b="1" dirty="0" smtClean="0">
                <a:latin typeface="Comic Sans MS" pitchFamily="66" charset="0"/>
              </a:rPr>
              <a:t>Üçüncüsü, Tanrı’nın var olup olmadığının bilinemeyeceğini savunur.</a:t>
            </a:r>
          </a:p>
          <a:p>
            <a:endParaRPr lang="tr-TR" sz="2800"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dirty="0" smtClean="0">
                <a:solidFill>
                  <a:srgbClr val="00B050"/>
                </a:solidFill>
                <a:latin typeface="Comic Sans MS" pitchFamily="66" charset="0"/>
              </a:rPr>
              <a:t>a. Tanrının Varlığını Kabul Edenler</a:t>
            </a:r>
            <a:endParaRPr lang="tr-TR" sz="3200" dirty="0">
              <a:solidFill>
                <a:srgbClr val="00B050"/>
              </a:solidFill>
              <a:latin typeface="Comic Sans MS" pitchFamily="66" charset="0"/>
            </a:endParaRPr>
          </a:p>
        </p:txBody>
      </p:sp>
      <p:sp>
        <p:nvSpPr>
          <p:cNvPr id="3" name="2 İçerik Yer Tutucusu"/>
          <p:cNvSpPr>
            <a:spLocks noGrp="1"/>
          </p:cNvSpPr>
          <p:nvPr>
            <p:ph idx="1"/>
          </p:nvPr>
        </p:nvSpPr>
        <p:spPr/>
        <p:txBody>
          <a:bodyPr/>
          <a:lstStyle/>
          <a:p>
            <a:r>
              <a:rPr lang="tr-TR" b="1" dirty="0" smtClean="0">
                <a:latin typeface="Comic Sans MS" pitchFamily="66" charset="0"/>
              </a:rPr>
              <a:t>Tanrı’nın varlığını kabul eden görüşler üç grupta incelenebilir. Teizm, Deizm, Panteizm. Bunlar, Tanrı’nın özelliği ile ilgili görüşlerinde birbirlerinden ayrılırlar.</a:t>
            </a:r>
          </a:p>
        </p:txBody>
      </p:sp>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b="1" dirty="0" err="1" smtClean="0">
                <a:solidFill>
                  <a:srgbClr val="00B050"/>
                </a:solidFill>
                <a:latin typeface="Comic Sans MS" pitchFamily="66" charset="0"/>
              </a:rPr>
              <a:t>aa</a:t>
            </a:r>
            <a:r>
              <a:rPr lang="tr-TR" sz="3600" b="1" dirty="0" smtClean="0">
                <a:solidFill>
                  <a:srgbClr val="00B050"/>
                </a:solidFill>
                <a:latin typeface="Comic Sans MS" pitchFamily="66" charset="0"/>
              </a:rPr>
              <a:t>. Teizm</a:t>
            </a:r>
            <a:endParaRPr lang="tr-TR" sz="3600" dirty="0">
              <a:solidFill>
                <a:srgbClr val="00B050"/>
              </a:solidFill>
              <a:latin typeface="Comic Sans MS" pitchFamily="66" charset="0"/>
            </a:endParaRPr>
          </a:p>
        </p:txBody>
      </p:sp>
      <p:sp>
        <p:nvSpPr>
          <p:cNvPr id="3" name="2 İçerik Yer Tutucusu"/>
          <p:cNvSpPr>
            <a:spLocks noGrp="1"/>
          </p:cNvSpPr>
          <p:nvPr>
            <p:ph idx="1"/>
          </p:nvPr>
        </p:nvSpPr>
        <p:spPr/>
        <p:txBody>
          <a:bodyPr>
            <a:normAutofit/>
          </a:bodyPr>
          <a:lstStyle/>
          <a:p>
            <a:r>
              <a:rPr lang="tr-TR" b="1" dirty="0" smtClean="0">
                <a:latin typeface="Comic Sans MS" pitchFamily="66" charset="0"/>
              </a:rPr>
              <a:t>Tanrı’ya inanma anlamına gelir. Tanrı’ya inanmama anlamındaki ateizme karşıttır. Teizm, Tanrı’nın varlığını, O’nun evrenin yaratıcısı ve koruyucusu olduğunu kabul eder. Tanrı ezeli ve ebedidir. Evrende olup biten her şey onun iradesinin ürünüdür.</a:t>
            </a:r>
          </a:p>
          <a:p>
            <a:r>
              <a:rPr lang="tr-TR" b="1" dirty="0" err="1" smtClean="0">
                <a:latin typeface="Comic Sans MS" pitchFamily="66" charset="0"/>
              </a:rPr>
              <a:t>Teist</a:t>
            </a:r>
            <a:r>
              <a:rPr lang="tr-TR" b="1" dirty="0" smtClean="0">
                <a:latin typeface="Comic Sans MS" pitchFamily="66" charset="0"/>
              </a:rPr>
              <a:t> düşünürler, Tanrı’nın varlığını akıl yoluyla temellendirmek için kanıtlar ileri sürmüşlerdir.</a:t>
            </a:r>
          </a:p>
        </p:txBody>
      </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88640"/>
            <a:ext cx="8003232" cy="6669360"/>
          </a:xfrm>
        </p:spPr>
        <p:txBody>
          <a:bodyPr>
            <a:normAutofit fontScale="85000" lnSpcReduction="20000"/>
          </a:bodyPr>
          <a:lstStyle/>
          <a:p>
            <a:r>
              <a:rPr lang="tr-TR" b="1" dirty="0" smtClean="0">
                <a:latin typeface="Comic Sans MS" pitchFamily="66" charset="0"/>
              </a:rPr>
              <a:t>Ontolojik kanıt: Burada Tanrı’nın var oluşu, Tanrı tanımından çıkar. Buna göre Tanrı kendisinden daha mükemmeli düşünülemeyen en yetkin varlıktır. Yetkin bir varlık, var olmadığında yetkin olamaz. Dolayısıyla Tanrı vardır.</a:t>
            </a:r>
          </a:p>
          <a:p>
            <a:endParaRPr lang="tr-TR" b="1" dirty="0" smtClean="0">
              <a:latin typeface="Comic Sans MS" pitchFamily="66" charset="0"/>
            </a:endParaRPr>
          </a:p>
          <a:p>
            <a:r>
              <a:rPr lang="tr-TR" b="1" dirty="0" smtClean="0">
                <a:latin typeface="Comic Sans MS" pitchFamily="66" charset="0"/>
              </a:rPr>
              <a:t>Kozmolojik kanıt: Hiç bir şey nedensiz olarak meydana gelmez. Var olan her şeye, mutlak olarak kendisinden önce gelen bir şey neden olmuştur. Bu neden sonuç zinciri sonsuza kadar gidemez; kendisi nedensel bir açıklama gerektirmeyen bir varlıkta sona erer.</a:t>
            </a:r>
          </a:p>
          <a:p>
            <a:endParaRPr lang="tr-TR" b="1" dirty="0" smtClean="0">
              <a:latin typeface="Comic Sans MS" pitchFamily="66" charset="0"/>
            </a:endParaRPr>
          </a:p>
          <a:p>
            <a:r>
              <a:rPr lang="tr-TR" b="1" dirty="0" smtClean="0">
                <a:latin typeface="Comic Sans MS" pitchFamily="66" charset="0"/>
              </a:rPr>
              <a:t>Böylece nedensel bağıntıdan, evrenin temelindeki ilk nedene ulaşırız. Bu ilk neden Tanrı’dır.</a:t>
            </a:r>
          </a:p>
          <a:p>
            <a:endParaRPr lang="tr-TR" b="1" dirty="0" smtClean="0">
              <a:latin typeface="Comic Sans MS" pitchFamily="66" charset="0"/>
            </a:endParaRPr>
          </a:p>
          <a:p>
            <a:r>
              <a:rPr lang="tr-TR" b="1" dirty="0" smtClean="0">
                <a:latin typeface="Comic Sans MS" pitchFamily="66" charset="0"/>
              </a:rPr>
              <a:t>Düzen ve Amaç Kanıtı: Evrendeki her şeyde bir düzen görülmektedir. Hiç bir doğal nesne kendi kendisine düzen veremez. O halde evrene düzen veren, güç ve irade sahibi bir varlık olarak Tanrı’nın olması gerekmektedir. Gezegenlerin yörüngelerindeki hareketleri bir düzenin varlığına, bu da Tanrı’nın varlığına kanıt oluşturmaktadır.</a:t>
            </a:r>
          </a:p>
          <a:p>
            <a:endParaRPr lang="tr-TR"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solidFill>
                  <a:srgbClr val="00B050"/>
                </a:solidFill>
                <a:latin typeface="Comic Sans MS" pitchFamily="66" charset="0"/>
              </a:rPr>
              <a:t>ab. Deizm</a:t>
            </a:r>
            <a:endParaRPr lang="tr-TR" dirty="0">
              <a:solidFill>
                <a:srgbClr val="00B050"/>
              </a:solidFill>
              <a:latin typeface="Comic Sans MS" pitchFamily="66" charset="0"/>
            </a:endParaRPr>
          </a:p>
        </p:txBody>
      </p:sp>
      <p:sp>
        <p:nvSpPr>
          <p:cNvPr id="3" name="2 İçerik Yer Tutucusu"/>
          <p:cNvSpPr>
            <a:spLocks noGrp="1"/>
          </p:cNvSpPr>
          <p:nvPr>
            <p:ph idx="1"/>
          </p:nvPr>
        </p:nvSpPr>
        <p:spPr/>
        <p:txBody>
          <a:bodyPr/>
          <a:lstStyle/>
          <a:p>
            <a:r>
              <a:rPr lang="tr-TR" b="1" dirty="0" smtClean="0">
                <a:latin typeface="Comic Sans MS" pitchFamily="66" charset="0"/>
              </a:rPr>
              <a:t>Deist düşünürler Tanrı’nın varlığını kabul ederler. Ancak Tanrı’nın evrene aşkın olduğunu, yani bir kez planlayıp yarattıktan sonra evrene müdahale etmediğini savunurlar. Onlar, varlığı akılla bilinebilen bir Tanrı anlayışına sahiptirler.</a:t>
            </a:r>
          </a:p>
          <a:p>
            <a:pPr>
              <a:buNone/>
            </a:pPr>
            <a:endParaRPr lang="tr-TR"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err="1" smtClean="0">
                <a:solidFill>
                  <a:srgbClr val="00B050"/>
                </a:solidFill>
                <a:latin typeface="Comic Sans MS" pitchFamily="66" charset="0"/>
              </a:rPr>
              <a:t>ac</a:t>
            </a:r>
            <a:r>
              <a:rPr lang="tr-TR" b="1" dirty="0" smtClean="0">
                <a:solidFill>
                  <a:srgbClr val="00B050"/>
                </a:solidFill>
                <a:latin typeface="Comic Sans MS" pitchFamily="66" charset="0"/>
              </a:rPr>
              <a:t>. Panteizm</a:t>
            </a:r>
            <a:r>
              <a:rPr lang="tr-TR" dirty="0" smtClean="0">
                <a:solidFill>
                  <a:srgbClr val="00B050"/>
                </a:solidFill>
                <a:latin typeface="Comic Sans MS" pitchFamily="66" charset="0"/>
              </a:rPr>
              <a:t/>
            </a:r>
            <a:br>
              <a:rPr lang="tr-TR" dirty="0" smtClean="0">
                <a:solidFill>
                  <a:srgbClr val="00B050"/>
                </a:solidFill>
                <a:latin typeface="Comic Sans MS" pitchFamily="66" charset="0"/>
              </a:rPr>
            </a:br>
            <a:endParaRPr lang="tr-TR" dirty="0">
              <a:solidFill>
                <a:srgbClr val="00B050"/>
              </a:solidFill>
              <a:latin typeface="Comic Sans MS" pitchFamily="66" charset="0"/>
            </a:endParaRPr>
          </a:p>
        </p:txBody>
      </p:sp>
      <p:sp>
        <p:nvSpPr>
          <p:cNvPr id="3" name="2 İçerik Yer Tutucusu"/>
          <p:cNvSpPr>
            <a:spLocks noGrp="1"/>
          </p:cNvSpPr>
          <p:nvPr>
            <p:ph idx="1"/>
          </p:nvPr>
        </p:nvSpPr>
        <p:spPr>
          <a:xfrm>
            <a:off x="457200" y="980728"/>
            <a:ext cx="7467600" cy="5544616"/>
          </a:xfrm>
        </p:spPr>
        <p:txBody>
          <a:bodyPr>
            <a:normAutofit/>
          </a:bodyPr>
          <a:lstStyle/>
          <a:p>
            <a:r>
              <a:rPr lang="tr-TR" b="1" dirty="0" smtClean="0">
                <a:latin typeface="Comic Sans MS" pitchFamily="66" charset="0"/>
              </a:rPr>
              <a:t>Tanrı ile evreni bir kılan, her şeyi Tanrı olarak gören felsefi öğretidir. Bu öğretiye göre, doğal düzen Tanrı’nın bir görünüşüdür. Tanrı’yı evrenin kendisi ve süreçleri olarak tanımlar. Tanrı, evrenin her tarafına yayılan bir varlıktır. Evren ve Tanrı bir ve aynıdır. Her şey Tanrı’dır ve Tanrı her şeydir. Tanrı ile eseri özdeştir. Evrendeki tüm varlıklar gibi insan da Tanrı’nın bir parçasıdır.</a:t>
            </a:r>
          </a:p>
          <a:p>
            <a:endParaRPr lang="tr-TR" b="1" dirty="0" smtClean="0">
              <a:latin typeface="Comic Sans MS" pitchFamily="66" charset="0"/>
            </a:endParaRPr>
          </a:p>
          <a:p>
            <a:r>
              <a:rPr lang="tr-TR" b="1" dirty="0" smtClean="0">
                <a:latin typeface="Comic Sans MS" pitchFamily="66" charset="0"/>
              </a:rPr>
              <a:t>Başlıca temsilcisi </a:t>
            </a:r>
            <a:r>
              <a:rPr lang="tr-TR" b="1" dirty="0" err="1" smtClean="0">
                <a:latin typeface="Comic Sans MS" pitchFamily="66" charset="0"/>
              </a:rPr>
              <a:t>Spinoza’dır</a:t>
            </a:r>
            <a:r>
              <a:rPr lang="tr-TR" b="1" dirty="0" smtClean="0">
                <a:latin typeface="Comic Sans MS" pitchFamily="66" charset="0"/>
              </a:rPr>
              <a:t>.</a:t>
            </a:r>
            <a:endParaRPr lang="tr-TR"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260648"/>
            <a:ext cx="7539608" cy="1484784"/>
          </a:xfrm>
        </p:spPr>
        <p:txBody>
          <a:bodyPr>
            <a:noAutofit/>
          </a:bodyPr>
          <a:lstStyle/>
          <a:p>
            <a:r>
              <a:rPr lang="tr-TR" sz="3800" b="1" dirty="0" smtClean="0">
                <a:solidFill>
                  <a:srgbClr val="0070C0"/>
                </a:solidFill>
                <a:latin typeface="Comic Sans MS" pitchFamily="66" charset="0"/>
              </a:rPr>
              <a:t>b. Tanrı’nın Varlığını Reddedenler</a:t>
            </a:r>
            <a:r>
              <a:rPr lang="tr-TR" sz="3800" dirty="0" smtClean="0">
                <a:solidFill>
                  <a:srgbClr val="0070C0"/>
                </a:solidFill>
                <a:latin typeface="Comic Sans MS" pitchFamily="66" charset="0"/>
              </a:rPr>
              <a:t/>
            </a:r>
            <a:br>
              <a:rPr lang="tr-TR" sz="3800" dirty="0" smtClean="0">
                <a:solidFill>
                  <a:srgbClr val="0070C0"/>
                </a:solidFill>
                <a:latin typeface="Comic Sans MS" pitchFamily="66" charset="0"/>
              </a:rPr>
            </a:br>
            <a:endParaRPr lang="tr-TR" sz="3800" dirty="0">
              <a:solidFill>
                <a:srgbClr val="0070C0"/>
              </a:solidFill>
              <a:latin typeface="Comic Sans MS" pitchFamily="66" charset="0"/>
            </a:endParaRPr>
          </a:p>
        </p:txBody>
      </p:sp>
      <p:sp>
        <p:nvSpPr>
          <p:cNvPr id="3" name="2 İçerik Yer Tutucusu"/>
          <p:cNvSpPr>
            <a:spLocks noGrp="1"/>
          </p:cNvSpPr>
          <p:nvPr>
            <p:ph idx="1"/>
          </p:nvPr>
        </p:nvSpPr>
        <p:spPr>
          <a:xfrm>
            <a:off x="467544" y="1772816"/>
            <a:ext cx="7467600" cy="4525963"/>
          </a:xfrm>
        </p:spPr>
        <p:txBody>
          <a:bodyPr>
            <a:normAutofit/>
          </a:bodyPr>
          <a:lstStyle/>
          <a:p>
            <a:r>
              <a:rPr lang="tr-TR" sz="3200" b="1" dirty="0" smtClean="0">
                <a:latin typeface="Comic Sans MS" pitchFamily="66" charset="0"/>
              </a:rPr>
              <a:t>Tanrının varlığını reddeden görüşlere ateizm, kişilere de ateist denir. Ateizm, inançsızlığı ve tüm dinlere karşı olmayı ifade eder.</a:t>
            </a:r>
          </a:p>
          <a:p>
            <a:endParaRPr lang="tr-TR" sz="3200" b="1" dirty="0" smtClean="0">
              <a:latin typeface="Comic Sans MS" pitchFamily="66" charset="0"/>
            </a:endParaRPr>
          </a:p>
          <a:p>
            <a:r>
              <a:rPr lang="tr-TR" sz="3200" b="1" dirty="0" smtClean="0">
                <a:latin typeface="Comic Sans MS" pitchFamily="66" charset="0"/>
              </a:rPr>
              <a:t>Ateizm, Tanrı’nın var olmadığını gösteren kanıtlar bulmaya çalışır.</a:t>
            </a:r>
          </a:p>
          <a:p>
            <a:endParaRPr lang="tr-TR" sz="3200"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88640"/>
            <a:ext cx="7467600" cy="6669360"/>
          </a:xfrm>
        </p:spPr>
        <p:txBody>
          <a:bodyPr>
            <a:noAutofit/>
          </a:bodyPr>
          <a:lstStyle/>
          <a:p>
            <a:r>
              <a:rPr lang="tr-TR" b="1" dirty="0" smtClean="0">
                <a:solidFill>
                  <a:srgbClr val="00B050"/>
                </a:solidFill>
                <a:latin typeface="Comic Sans MS" pitchFamily="66" charset="0"/>
              </a:rPr>
              <a:t>Kötülük kanıtı:</a:t>
            </a:r>
            <a:r>
              <a:rPr lang="tr-TR" b="1" dirty="0" smtClean="0">
                <a:latin typeface="Comic Sans MS" pitchFamily="66" charset="0"/>
              </a:rPr>
              <a:t> İçinde yaşadığımız dünya depremler, salgın hastalıklar, kuraklık gibi kötülüklerle dolu bir dünyadır. İnsanın bu kadar kötülüğün karşısında nasıl olup da mutlak iyi olarak belirtilen bir Tanrı’nın varlığına inanabileceği sorgulanır. Her şeye gücü yeten Tanrı bütün kötülüklerin ortaya çıkmasına engel olabilir. Mutlak ve her şeye gücü yeten bir Tanrı’nın var oluşuyla bu dünyadaki kötülüklerin bağdaştırılamayacağı varsayımından hareketle Tanrı’nın varlığı reddedilir.</a:t>
            </a:r>
            <a:endParaRPr lang="tr-TR"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76672"/>
            <a:ext cx="7715200" cy="5649491"/>
          </a:xfrm>
        </p:spPr>
        <p:txBody>
          <a:bodyPr>
            <a:normAutofit/>
          </a:bodyPr>
          <a:lstStyle/>
          <a:p>
            <a:r>
              <a:rPr lang="tr-TR" b="1" dirty="0" smtClean="0">
                <a:solidFill>
                  <a:srgbClr val="00B050"/>
                </a:solidFill>
                <a:latin typeface="Comic Sans MS" pitchFamily="66" charset="0"/>
              </a:rPr>
              <a:t>Ahlaki Gerekçeler Kanıtı: </a:t>
            </a:r>
            <a:r>
              <a:rPr lang="tr-TR" b="1" dirty="0" smtClean="0">
                <a:latin typeface="Comic Sans MS" pitchFamily="66" charset="0"/>
              </a:rPr>
              <a:t>Bu görüşteki düşünürler, ahlak söz konusu olduğunda, insanın Tanrı tarafından belirlenmiş bir özünün bulunmadığını, insanın özünü kendisinin belirlediğini savunmuşlardır. İnsan özgürlüğünün ancak Tanrı var olmadığı zaman söz konusu olabileceğini iddia etmişlerdir. Bu görüşü savunan filozoflar Sartre ve Nietzsche’dir.</a:t>
            </a:r>
          </a:p>
          <a:p>
            <a:pPr>
              <a:buNone/>
            </a:pPr>
            <a:endParaRPr lang="tr-TR" b="1" dirty="0" smtClean="0">
              <a:latin typeface="Comic Sans MS" pitchFamily="66" charset="0"/>
            </a:endParaRPr>
          </a:p>
          <a:p>
            <a:endParaRPr lang="tr-TR" b="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88640"/>
            <a:ext cx="7467600" cy="5937523"/>
          </a:xfrm>
        </p:spPr>
        <p:txBody>
          <a:bodyPr>
            <a:normAutofit fontScale="85000" lnSpcReduction="20000"/>
          </a:bodyPr>
          <a:lstStyle/>
          <a:p>
            <a:r>
              <a:rPr lang="tr-TR" b="1" dirty="0" smtClean="0">
                <a:solidFill>
                  <a:srgbClr val="00B050"/>
                </a:solidFill>
                <a:latin typeface="Comic Sans MS" pitchFamily="66" charset="0"/>
              </a:rPr>
              <a:t>c. Tanrı’nın Varlığının ya da Yokluğunun Bilinemeyeceğini Öne Sürenler</a:t>
            </a:r>
          </a:p>
          <a:p>
            <a:endParaRPr lang="tr-TR" b="1" dirty="0" smtClean="0">
              <a:solidFill>
                <a:srgbClr val="00B050"/>
              </a:solidFill>
              <a:latin typeface="Comic Sans MS" pitchFamily="66" charset="0"/>
            </a:endParaRPr>
          </a:p>
          <a:p>
            <a:r>
              <a:rPr lang="tr-TR" b="1" dirty="0" smtClean="0">
                <a:latin typeface="Comic Sans MS" pitchFamily="66" charset="0"/>
              </a:rPr>
              <a:t>Tanrı’ya ilişkin bir bilgiye sahip olunamayacağını, Tanrı’nın var olduğunun ya da var olmadığının kanıtlanamayacağını ileri süren felsefi öğretiye agnostisizm(Bilinemezcilik) adı verilir. Agnostikler, Tanrı’nın var olduğunun ya da var olmadığının ilke olarak bilinemeyeceğini savunurlar. Onların ileri sürdükleri görüş, Tanrı’nın varlığı ya da yokluğu değil, bu konuda bizim bilgisizliğimizdir.</a:t>
            </a:r>
          </a:p>
          <a:p>
            <a:endParaRPr lang="tr-TR" b="1" dirty="0" smtClean="0">
              <a:latin typeface="Comic Sans MS" pitchFamily="66" charset="0"/>
            </a:endParaRPr>
          </a:p>
          <a:p>
            <a:r>
              <a:rPr lang="tr-TR" b="1" dirty="0" smtClean="0">
                <a:latin typeface="Comic Sans MS" pitchFamily="66" charset="0"/>
              </a:rPr>
              <a:t>Sofistlerin göreli anlayışları Tanrı’yı da kapsamış, onlar Tanrı’nın varlığının ya da yokluğunun bilinemeyeceğini ileri sürmüşlerdir. Sofist olan </a:t>
            </a:r>
            <a:r>
              <a:rPr lang="tr-TR" b="1" dirty="0" err="1" smtClean="0">
                <a:latin typeface="Comic Sans MS" pitchFamily="66" charset="0"/>
              </a:rPr>
              <a:t>Protagoras</a:t>
            </a:r>
            <a:r>
              <a:rPr lang="tr-TR" b="1" dirty="0" smtClean="0">
                <a:latin typeface="Comic Sans MS" pitchFamily="66" charset="0"/>
              </a:rPr>
              <a:t>,“Tanrı’larla ilgili olarak, Onların ne var olduklarını ne de var olmadıklarını bilebilirim; çünkü bu konuda bilgi için konunun karanlıklılığı ve insan yaşamının kısalığı gibi bir çok engel vardır” demiştir.</a:t>
            </a:r>
          </a:p>
        </p:txBody>
      </p:sp>
    </p:spTree>
  </p:cSld>
  <p:clrMapOvr>
    <a:masterClrMapping/>
  </p:clrMapOvr>
  <p:transition>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Zengin">
  <a:themeElements>
    <a:clrScheme name="Zengin">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Zengin">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Zengin">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117</TotalTime>
  <Words>697</Words>
  <Application>Microsoft Office PowerPoint</Application>
  <PresentationFormat>Ekran Gösterisi (4:3)</PresentationFormat>
  <Paragraphs>109</Paragraphs>
  <Slides>23</Slides>
  <Notes>1</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Zengin</vt:lpstr>
      <vt:lpstr>DİN FELSEFESİ</vt:lpstr>
      <vt:lpstr>Slayt 2</vt:lpstr>
      <vt:lpstr>DİN FELSEFESİNİN KONUSU</vt:lpstr>
      <vt:lpstr>DİNE FELSEFİ AÇIDAN YAKLAŞIM</vt:lpstr>
      <vt:lpstr>     Teoloji İle Din Felsefesinin Farkı</vt:lpstr>
      <vt:lpstr>Slayt 6</vt:lpstr>
      <vt:lpstr>Dinin Felsefi Temellendirilmesi</vt:lpstr>
      <vt:lpstr>DİN FELSEFESİNİN TEMEL KAVRAMLARI</vt:lpstr>
      <vt:lpstr> Din Felsefesinin Temel Sorunları</vt:lpstr>
      <vt:lpstr>b. Tanrı’nın Temel Niteliklerinin Tanımlanması Sorunu</vt:lpstr>
      <vt:lpstr>c. Vahyin İmkanı Sorunu</vt:lpstr>
      <vt:lpstr>d. Ruhun Ölümsüzlüğü Sorunu</vt:lpstr>
      <vt:lpstr>e. Evrenin Yaratılışı Sorunu</vt:lpstr>
      <vt:lpstr>Tanrı’nın Varlığına İlişkin Bazı Yaklaşımlar</vt:lpstr>
      <vt:lpstr>a. Tanrının Varlığını Kabul Edenler</vt:lpstr>
      <vt:lpstr>aa. Teizm</vt:lpstr>
      <vt:lpstr>Slayt 17</vt:lpstr>
      <vt:lpstr>ab. Deizm</vt:lpstr>
      <vt:lpstr>ac. Panteizm </vt:lpstr>
      <vt:lpstr>b. Tanrı’nın Varlığını Reddedenler </vt:lpstr>
      <vt:lpstr>Slayt 21</vt:lpstr>
      <vt:lpstr>Slayt 22</vt:lpstr>
      <vt:lpstr>Slayt 23</vt:lpstr>
    </vt:vector>
  </TitlesOfParts>
  <Manager>dersimiz.com</Manager>
  <Company>dersimiz.com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 FELSEFESİ</dc:title>
  <dc:subject>dersimiz.com</dc:subject>
  <dc:creator>dersimiz.com</dc:creator>
  <cp:keywords>dersimiz.com</cp:keywords>
  <dc:description>dersimiz.com</dc:description>
  <cp:lastModifiedBy>Windows Kullanıcısı</cp:lastModifiedBy>
  <cp:revision>15</cp:revision>
  <dcterms:created xsi:type="dcterms:W3CDTF">2013-12-27T19:50:35Z</dcterms:created>
  <dcterms:modified xsi:type="dcterms:W3CDTF">2019-03-23T17:56:48Z</dcterms:modified>
  <cp:category>dersimiz.com</cp:category>
  <cp:contentStatus>dersimiz.com</cp:contentStatus>
</cp:coreProperties>
</file>