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47"/>
  </p:notesMasterIdLst>
  <p:sldIdLst>
    <p:sldId id="256" r:id="rId2"/>
    <p:sldId id="257" r:id="rId3"/>
    <p:sldId id="258" r:id="rId4"/>
    <p:sldId id="274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ema Uygulanmış Stil 1 - Vurgu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ema Uygulanmış Stil 1 - Vurgu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49A476-41B0-483A-98DE-6154EAEE931F}" type="datetimeFigureOut">
              <a:rPr lang="tr-TR" smtClean="0"/>
              <a:t>29.09.2016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FC9275-AF18-4019-B0FA-A1735196253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2847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C9275-AF18-4019-B0FA-A1735196253D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3196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Veri Yer Tutucusu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1D8BDE4-1666-4C5A-AD24-CB1D4EB6D930}" type="datetime1">
              <a:rPr lang="tr-TR" smtClean="0"/>
              <a:t>29.09.2016</a:t>
            </a:fld>
            <a:endParaRPr lang="tr-TR"/>
          </a:p>
        </p:txBody>
      </p:sp>
      <p:sp>
        <p:nvSpPr>
          <p:cNvPr id="17" name="Altbilgi Yer Tutucusu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  <p:sp>
        <p:nvSpPr>
          <p:cNvPr id="10" name="Dikdörtgen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ikdörtgen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Dikdörtgen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Dikdörtgen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Düz Bağlayıcı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Düz Bağlayıcı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Düz Bağlayıcı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Düz Bağlayıcı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Düz Bağlayıcı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Dikdörtgen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ayt Numarası Yer Tutucus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23F1DCF-BF4F-4BEE-BA5B-28CB9FDE01D2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8" name="İçerik Yer Tutucusu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E8E235E-B06C-4887-9128-7E52B94326B9}" type="datetime1">
              <a:rPr lang="tr-TR" smtClean="0"/>
              <a:t>29.09.2016</a:t>
            </a:fld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23F1DCF-BF4F-4BEE-BA5B-28CB9FDE01D2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55D685B-AF42-4D42-8CFB-354A0A34C72C}" type="datetime1">
              <a:rPr lang="tr-TR" smtClean="0"/>
              <a:t>29.09.2016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  <p:sp>
        <p:nvSpPr>
          <p:cNvPr id="9" name="Dikdörtgen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Dikdörtgen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ikdörtgen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ikdörtgen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Düz Bağlayıcı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Düz Bağlayıcı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Düz Bağlayıcı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Düz Bağlayıcı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Düz Bağlayıcı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Dikdörtgen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Düz Bağlayıcı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23F1DCF-BF4F-4BEE-BA5B-28CB9FDE01D2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AB33-881A-44D0-B294-B24ABB503C59}" type="datetime1">
              <a:rPr lang="tr-TR" smtClean="0"/>
              <a:t>29.09.2016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F1DCF-BF4F-4BEE-BA5B-28CB9FDE01D2}" type="slidenum">
              <a:rPr lang="tr-TR" smtClean="0"/>
              <a:t>‹#›</a:t>
            </a:fld>
            <a:endParaRPr lang="tr-TR"/>
          </a:p>
        </p:txBody>
      </p:sp>
      <p:sp>
        <p:nvSpPr>
          <p:cNvPr id="9" name="İçerik Yer Tutucusu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7C2A-0E72-4D27-97A1-D3A94F6EEA55}" type="datetime1">
              <a:rPr lang="tr-TR" smtClean="0"/>
              <a:t>29.09.2016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F1DCF-BF4F-4BEE-BA5B-28CB9FDE01D2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2" name="Metin Yer Tutucusu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Metin Yer Tutucusu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6" name="Veri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1121A6D-1C80-4BA1-9753-D64B609BD9A5}" type="datetime1">
              <a:rPr lang="tr-TR" smtClean="0"/>
              <a:t>29.09.2016</a:t>
            </a:fld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23F1DCF-BF4F-4BEE-BA5B-28CB9FDE01D2}" type="slidenum">
              <a:rPr lang="tr-TR" smtClean="0"/>
              <a:t>‹#›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40D69-7C82-4645-9C4C-0779E0E642DB}" type="datetime1">
              <a:rPr lang="tr-TR" smtClean="0"/>
              <a:t>29.09.2016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F1DCF-BF4F-4BEE-BA5B-28CB9FDE01D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üz Bağlayıcı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Dikdörtgen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Düz Bağlayıcı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İçerik Yer Tutucusu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C39314B-872E-467F-B3BF-E168F4B1AAF6}" type="datetime1">
              <a:rPr lang="tr-TR" smtClean="0"/>
              <a:t>29.09.2016</a:t>
            </a:fld>
            <a:endParaRPr lang="tr-TR"/>
          </a:p>
        </p:txBody>
      </p:sp>
      <p:sp>
        <p:nvSpPr>
          <p:cNvPr id="22" name="Slayt Numarası Yer Tutucus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23F1DCF-BF4F-4BEE-BA5B-28CB9FDE01D2}" type="slidenum">
              <a:rPr lang="tr-TR" smtClean="0"/>
              <a:t>‹#›</a:t>
            </a:fld>
            <a:endParaRPr lang="tr-TR"/>
          </a:p>
        </p:txBody>
      </p:sp>
      <p:sp>
        <p:nvSpPr>
          <p:cNvPr id="23" name="Altbilgi Yer Tutucusu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" name="Düz Bağlayıcı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Dikdörtgen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Düz Bağlayıcı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Düz Bağlayıcı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Veri Yer Tutucusu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CAC2B7F-F1D8-4EC8-94FC-19BB94DD8D44}" type="datetime1">
              <a:rPr lang="tr-TR" smtClean="0"/>
              <a:t>29.09.2016</a:t>
            </a:fld>
            <a:endParaRPr lang="tr-TR"/>
          </a:p>
        </p:txBody>
      </p:sp>
      <p:sp>
        <p:nvSpPr>
          <p:cNvPr id="18" name="Slayt Numarası Yer Tutucus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23F1DCF-BF4F-4BEE-BA5B-28CB9FDE01D2}" type="slidenum">
              <a:rPr lang="tr-TR" smtClean="0"/>
              <a:t>‹#›</a:t>
            </a:fld>
            <a:endParaRPr lang="tr-TR"/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D7930-DDFF-42B8-A29C-DCB03E6CB5FC}" type="datetime1">
              <a:rPr lang="tr-TR" smtClean="0"/>
              <a:t>29.09.2016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F1DCF-BF4F-4BEE-BA5B-28CB9FDE01D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649E6-8649-4EE2-B1D3-D8CC5F2F98EE}" type="datetime1">
              <a:rPr lang="tr-TR" smtClean="0"/>
              <a:t>29.09.2016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F1DCF-BF4F-4BEE-BA5B-28CB9FDE01D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üz Bağlayıcı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Başlık Yer Tutucusu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Veri Yer Tutucusu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9E7E510-8F78-40AE-A200-317A77417C65}" type="datetime1">
              <a:rPr lang="tr-TR" smtClean="0"/>
              <a:t>29.09.2016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Firdevs ÇİÇEK</a:t>
            </a:r>
            <a:endParaRPr lang="tr-TR"/>
          </a:p>
        </p:txBody>
      </p:sp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Dikdörtgen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ayt Numarası Yer Tutucus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23F1DCF-BF4F-4BEE-BA5B-28CB9FDE01D2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339752" y="1412776"/>
            <a:ext cx="6172200" cy="2160240"/>
          </a:xfrm>
        </p:spPr>
        <p:txBody>
          <a:bodyPr>
            <a:normAutofit/>
          </a:bodyPr>
          <a:lstStyle/>
          <a:p>
            <a:pPr algn="ctr"/>
            <a:r>
              <a:rPr lang="tr-TR" sz="4000" b="1" dirty="0"/>
              <a:t>BESLENME İLE İLGİLİ KAVRAMLAR </a:t>
            </a:r>
            <a:endParaRPr lang="tr-TR" sz="40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tr-TR" sz="3000" dirty="0" smtClean="0"/>
              <a:t>Firdevs ÇİÇEK</a:t>
            </a:r>
            <a:endParaRPr lang="tr-TR" sz="3000" dirty="0"/>
          </a:p>
        </p:txBody>
      </p:sp>
    </p:spTree>
    <p:extLst>
      <p:ext uri="{BB962C8B-B14F-4D97-AF65-F5344CB8AC3E}">
        <p14:creationId xmlns:p14="http://schemas.microsoft.com/office/powerpoint/2010/main" val="357389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Beslenme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İnsanın </a:t>
            </a:r>
            <a:r>
              <a:rPr lang="tr-TR" dirty="0"/>
              <a:t>büyüme ve gelişmesi, sağlıklı ve üretken olarak uzun süre yaşayabilmesi için gerekli olan besin ögelerinin alınıp vücutta kullanılmasıdır. </a:t>
            </a: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1231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tr-TR" b="1" dirty="0"/>
              <a:t>Beslenmenin Önemi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8363272" cy="5472608"/>
          </a:xfrm>
        </p:spPr>
        <p:txBody>
          <a:bodyPr>
            <a:normAutofit/>
          </a:bodyPr>
          <a:lstStyle/>
          <a:p>
            <a:r>
              <a:rPr lang="tr-TR" sz="2600" dirty="0"/>
              <a:t>Yalnızca çalışmak, oyun oynamak, yürümek ya da koşmak gibi günlük etkinlikler için değil; kalbin çalışmasından soluk alıp vermeye varıncaya kadar bütün vücut işlevlerinin yerine getirilmesi için enerji gerekir </a:t>
            </a:r>
          </a:p>
          <a:p>
            <a:r>
              <a:rPr lang="tr-TR" sz="2600" dirty="0" smtClean="0"/>
              <a:t>Vücutta </a:t>
            </a:r>
            <a:r>
              <a:rPr lang="tr-TR" sz="2600" dirty="0"/>
              <a:t>her gün milyonlarca hücre öldüğünden, ölen hücrelerin yerlerine yenileri konularak dokuların yenilenmesi, vücudun gelişmesi ve sağlıklı kalabilmesi için beslenme şekline dikkat edilmelidir. 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959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Sağlığı </a:t>
            </a:r>
            <a:r>
              <a:rPr lang="tr-TR" dirty="0"/>
              <a:t>korumak ve en üst düzeyde sağlıklı kalabilmek </a:t>
            </a:r>
            <a:r>
              <a:rPr lang="tr-TR" dirty="0" smtClean="0"/>
              <a:t>için;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251520" y="1412776"/>
            <a:ext cx="8712968" cy="3195795"/>
          </a:xfrm>
        </p:spPr>
        <p:txBody>
          <a:bodyPr>
            <a:normAutofit/>
          </a:bodyPr>
          <a:lstStyle/>
          <a:p>
            <a:r>
              <a:rPr lang="tr-TR" sz="3000" dirty="0" smtClean="0"/>
              <a:t>Yeterli </a:t>
            </a:r>
            <a:r>
              <a:rPr lang="tr-TR" sz="3000" dirty="0"/>
              <a:t>ve dengeli beslenme, </a:t>
            </a:r>
          </a:p>
          <a:p>
            <a:r>
              <a:rPr lang="tr-TR" sz="3000" dirty="0" smtClean="0"/>
              <a:t>Düzenli </a:t>
            </a:r>
            <a:r>
              <a:rPr lang="tr-TR" sz="3000" dirty="0"/>
              <a:t>fiziksel aktivite, </a:t>
            </a:r>
          </a:p>
          <a:p>
            <a:r>
              <a:rPr lang="tr-TR" sz="3000" dirty="0" smtClean="0"/>
              <a:t>Sigara </a:t>
            </a:r>
            <a:r>
              <a:rPr lang="tr-TR" sz="3000" dirty="0"/>
              <a:t>ve diğer kötü alışkanlıklardan uzak durma, </a:t>
            </a:r>
          </a:p>
          <a:p>
            <a:r>
              <a:rPr lang="tr-TR" sz="3000" dirty="0" smtClean="0"/>
              <a:t>Stresten </a:t>
            </a:r>
            <a:r>
              <a:rPr lang="tr-TR" sz="3000" dirty="0"/>
              <a:t>uzak durma, </a:t>
            </a:r>
          </a:p>
          <a:p>
            <a:r>
              <a:rPr lang="tr-TR" sz="3000" dirty="0" smtClean="0"/>
              <a:t>Düzenli </a:t>
            </a:r>
            <a:r>
              <a:rPr lang="tr-TR" sz="3000" dirty="0"/>
              <a:t>sağlık kontrolü şarttır.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221088"/>
            <a:ext cx="6336704" cy="2642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ltbilgi Yer Tutucusu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759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Yeterli ve Dengeli Beslenme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 smtClean="0">
                <a:solidFill>
                  <a:srgbClr val="FF0000"/>
                </a:solidFill>
              </a:rPr>
              <a:t>Amaç</a:t>
            </a:r>
            <a:r>
              <a:rPr lang="tr-TR" b="1" dirty="0">
                <a:solidFill>
                  <a:srgbClr val="FF0000"/>
                </a:solidFill>
              </a:rPr>
              <a:t>;</a:t>
            </a:r>
            <a:r>
              <a:rPr lang="tr-TR" dirty="0"/>
              <a:t> kişinin yaşına, cinsine, içinde bulunduğu fizyolojik duruma (gebelik, emziklilik, yaşlılık, çocukluk) göre, ihtiyacı olan besin ögelerinin, </a:t>
            </a:r>
            <a:r>
              <a:rPr lang="tr-TR" b="1" i="1" u="sng" dirty="0"/>
              <a:t>yeterli</a:t>
            </a:r>
            <a:r>
              <a:rPr lang="tr-TR" dirty="0"/>
              <a:t> miktarda alınmasıdır. 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1639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b="1" dirty="0"/>
              <a:t>Yeterli beslenme </a:t>
            </a:r>
            <a:r>
              <a:rPr lang="tr-TR" dirty="0"/>
              <a:t>canlılığın devamı ve vücuttaki organ ve oluşumların işlevleri için gerekli enerjinin, besinlerle </a:t>
            </a:r>
            <a:r>
              <a:rPr lang="tr-TR" b="1" i="1" u="sng" dirty="0">
                <a:solidFill>
                  <a:schemeClr val="accent6">
                    <a:lumMod val="75000"/>
                  </a:schemeClr>
                </a:solidFill>
              </a:rPr>
              <a:t>yeterince</a:t>
            </a:r>
            <a:r>
              <a:rPr lang="tr-TR" dirty="0"/>
              <a:t> </a:t>
            </a:r>
            <a:r>
              <a:rPr lang="tr-TR" dirty="0" smtClean="0"/>
              <a:t>alınması.</a:t>
            </a:r>
          </a:p>
          <a:p>
            <a:r>
              <a:rPr lang="tr-TR" b="1" dirty="0" smtClean="0"/>
              <a:t>Dengeli </a:t>
            </a:r>
            <a:r>
              <a:rPr lang="tr-TR" b="1" dirty="0"/>
              <a:t>beslenme </a:t>
            </a:r>
            <a:r>
              <a:rPr lang="tr-TR" dirty="0"/>
              <a:t>enerjinin yanı sıra tüm besin ögelerinin </a:t>
            </a:r>
            <a:r>
              <a:rPr lang="tr-TR" b="1" i="1" u="sng" dirty="0">
                <a:solidFill>
                  <a:srgbClr val="0070C0"/>
                </a:solidFill>
              </a:rPr>
              <a:t>vücudun ihtiyacı oranında </a:t>
            </a:r>
            <a:r>
              <a:rPr lang="tr-TR" dirty="0"/>
              <a:t>alınmasıdır. 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777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Yeterli </a:t>
            </a:r>
            <a:r>
              <a:rPr lang="tr-TR" b="1" dirty="0"/>
              <a:t>ve dengeli beslenen kişilerin özellikleri şunlardır: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Sağlam </a:t>
            </a:r>
            <a:r>
              <a:rPr lang="tr-TR" dirty="0"/>
              <a:t>ve sağlıklı bir görünüşe sahiptirler. </a:t>
            </a:r>
          </a:p>
          <a:p>
            <a:r>
              <a:rPr lang="tr-TR" dirty="0" smtClean="0"/>
              <a:t>Hareketli </a:t>
            </a:r>
            <a:r>
              <a:rPr lang="tr-TR" dirty="0"/>
              <a:t>ve esnek bir bedene sahiptirler. </a:t>
            </a:r>
          </a:p>
          <a:p>
            <a:r>
              <a:rPr lang="tr-TR" dirty="0" smtClean="0"/>
              <a:t>Muntazam </a:t>
            </a:r>
            <a:r>
              <a:rPr lang="tr-TR" dirty="0"/>
              <a:t>bir cilde, canlı ve parlak saçlara ve gözlere sahiptirler. </a:t>
            </a:r>
          </a:p>
          <a:p>
            <a:r>
              <a:rPr lang="tr-TR" dirty="0" smtClean="0"/>
              <a:t>Kuvvetli </a:t>
            </a:r>
            <a:r>
              <a:rPr lang="tr-TR" dirty="0"/>
              <a:t>ve gelişimi normal kaslara sahiptirler. </a:t>
            </a:r>
          </a:p>
          <a:p>
            <a:r>
              <a:rPr lang="tr-TR" dirty="0" smtClean="0"/>
              <a:t>Çalışmaya </a:t>
            </a:r>
            <a:r>
              <a:rPr lang="tr-TR" dirty="0"/>
              <a:t>isteklidirler. </a:t>
            </a:r>
          </a:p>
          <a:p>
            <a:r>
              <a:rPr lang="tr-TR" dirty="0" smtClean="0"/>
              <a:t>Boy </a:t>
            </a:r>
            <a:r>
              <a:rPr lang="tr-TR" dirty="0"/>
              <a:t>uzunluğuna uygun vücut ağırlığına sahiptirler. </a:t>
            </a:r>
          </a:p>
          <a:p>
            <a:r>
              <a:rPr lang="tr-TR" dirty="0" smtClean="0"/>
              <a:t>Sık </a:t>
            </a:r>
            <a:r>
              <a:rPr lang="tr-TR" dirty="0"/>
              <a:t>sık hasta olmazlar 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9161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tr-TR" sz="3400" b="1" dirty="0"/>
              <a:t>Yetersiz ve Dengesiz Beslenmenin Zararları </a:t>
            </a:r>
            <a:endParaRPr lang="tr-TR" sz="3400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79512" y="980728"/>
            <a:ext cx="8712968" cy="5145435"/>
          </a:xfrm>
        </p:spPr>
        <p:txBody>
          <a:bodyPr/>
          <a:lstStyle/>
          <a:p>
            <a:r>
              <a:rPr lang="tr-TR" dirty="0"/>
              <a:t>Besin ögeleri vücudun gereksinimi düzeyinde alınamadığında </a:t>
            </a:r>
            <a:r>
              <a:rPr lang="tr-TR" dirty="0" smtClean="0"/>
              <a:t>büyüme </a:t>
            </a:r>
            <a:r>
              <a:rPr lang="tr-TR" dirty="0"/>
              <a:t>ve gelişme engellenir, sağlık bozulur. </a:t>
            </a:r>
            <a:endParaRPr lang="tr-TR" dirty="0" smtClean="0"/>
          </a:p>
          <a:p>
            <a:r>
              <a:rPr lang="tr-TR" dirty="0"/>
              <a:t>Gereğinden fazla besin tüketilirse çok alınan bazı ögeler vücutta yağ olarak depolandığından sağlık için zararlı olur. Bu duruma dengesiz beslenme denir.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112" y="4248150"/>
            <a:ext cx="2909888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328" y="4500723"/>
            <a:ext cx="2627784" cy="2357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104" y="5049328"/>
            <a:ext cx="2016224" cy="180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8162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Yetersiz ve dengesiz beslenen kişinin;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Vücudu</a:t>
            </a:r>
            <a:r>
              <a:rPr lang="tr-TR" dirty="0"/>
              <a:t>, mikroplara karşı dayanıksızdır. </a:t>
            </a:r>
            <a:endParaRPr lang="tr-TR" dirty="0" smtClean="0"/>
          </a:p>
          <a:p>
            <a:r>
              <a:rPr lang="tr-TR" dirty="0" smtClean="0"/>
              <a:t>Çabuk </a:t>
            </a:r>
            <a:r>
              <a:rPr lang="tr-TR" dirty="0"/>
              <a:t>hasta olur ve hastalıkları ağır </a:t>
            </a:r>
            <a:r>
              <a:rPr lang="tr-TR" dirty="0" smtClean="0"/>
              <a:t>seyreder.</a:t>
            </a:r>
          </a:p>
          <a:p>
            <a:r>
              <a:rPr lang="tr-TR" dirty="0" smtClean="0"/>
              <a:t>Vücut </a:t>
            </a:r>
            <a:r>
              <a:rPr lang="tr-TR" dirty="0"/>
              <a:t>çalışması aksamakta ve hastalıklara eğilim artmaktadır. </a:t>
            </a:r>
            <a:endParaRPr lang="tr-TR" dirty="0" smtClean="0"/>
          </a:p>
          <a:p>
            <a:r>
              <a:rPr lang="tr-TR" dirty="0" smtClean="0"/>
              <a:t>İnsanın </a:t>
            </a:r>
            <a:r>
              <a:rPr lang="tr-TR" dirty="0"/>
              <a:t>çalışma, planlama ve üretme yeteneğini düşürür </a:t>
            </a:r>
            <a:endParaRPr lang="tr-TR" dirty="0" smtClean="0"/>
          </a:p>
          <a:p>
            <a:r>
              <a:rPr lang="tr-TR" dirty="0" smtClean="0"/>
              <a:t>Zihnen </a:t>
            </a:r>
            <a:r>
              <a:rPr lang="tr-TR" dirty="0"/>
              <a:t>ve bedenen iyi gelişmemiş, yorgun, isteksiz ve hasta bireyler toplum için bir güç ve kuvvet değil; bir yüktür. 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1477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Yetersiz </a:t>
            </a:r>
            <a:r>
              <a:rPr lang="tr-TR" b="1" dirty="0"/>
              <a:t>ve dengesiz beslenen kişiler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Hareketleri </a:t>
            </a:r>
            <a:r>
              <a:rPr lang="tr-TR" dirty="0"/>
              <a:t>ağır ve isteksizdir. </a:t>
            </a:r>
          </a:p>
          <a:p>
            <a:r>
              <a:rPr lang="tr-TR" dirty="0" smtClean="0"/>
              <a:t>Sağlıksız </a:t>
            </a:r>
            <a:r>
              <a:rPr lang="tr-TR" dirty="0"/>
              <a:t>genel görünüşe sahiptirler (aşırı zayıf veya şişman). </a:t>
            </a:r>
          </a:p>
          <a:p>
            <a:r>
              <a:rPr lang="tr-TR" dirty="0" smtClean="0"/>
              <a:t>Pürüzlü </a:t>
            </a:r>
            <a:r>
              <a:rPr lang="tr-TR" dirty="0"/>
              <a:t>ve sağlıksız cilt yapısına sahiptirler. </a:t>
            </a:r>
          </a:p>
          <a:p>
            <a:r>
              <a:rPr lang="tr-TR" dirty="0" smtClean="0"/>
              <a:t>Sık </a:t>
            </a:r>
            <a:r>
              <a:rPr lang="tr-TR" dirty="0"/>
              <a:t>sık baş ağrısından şikâyet eden bir yapıya </a:t>
            </a:r>
            <a:r>
              <a:rPr lang="tr-TR" dirty="0" smtClean="0"/>
              <a:t>sahiptirler</a:t>
            </a:r>
            <a:r>
              <a:rPr lang="tr-TR" dirty="0"/>
              <a:t>. </a:t>
            </a:r>
          </a:p>
          <a:p>
            <a:r>
              <a:rPr lang="tr-TR" dirty="0" smtClean="0"/>
              <a:t>İştahsız </a:t>
            </a:r>
            <a:r>
              <a:rPr lang="tr-TR" dirty="0"/>
              <a:t>ve sürekli yorgundurlar. </a:t>
            </a:r>
          </a:p>
          <a:p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8934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Besin Güvenliği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Güvenli besin, besleyici değerini kaybetmemiş, fiziksel, kimyasal ve mikrobiyolojik açıdan temiz, bozulmamış </a:t>
            </a:r>
            <a:r>
              <a:rPr lang="tr-TR" dirty="0" smtClean="0"/>
              <a:t>besinlerdir.</a:t>
            </a:r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284984"/>
            <a:ext cx="6192688" cy="357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5402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Besin Kirliliğine Yol Açan Etmenler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/>
              <a:t>Fiziksel Kirlenme: </a:t>
            </a:r>
            <a:r>
              <a:rPr lang="tr-TR" dirty="0"/>
              <a:t>Fiziksel kirlenmeye besin olmayan yabancı maddeler, cam kırıkları, kıymık, metal parçaları, saç, tırnak, sinek vb. neden olabilir. </a:t>
            </a:r>
            <a:endParaRPr lang="tr-TR" dirty="0" smtClean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3171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251520" y="404664"/>
            <a:ext cx="8568952" cy="5721499"/>
          </a:xfrm>
        </p:spPr>
        <p:txBody>
          <a:bodyPr/>
          <a:lstStyle/>
          <a:p>
            <a:pPr marL="0" indent="0">
              <a:buNone/>
            </a:pPr>
            <a:r>
              <a:rPr lang="tr-TR" b="1" dirty="0" smtClean="0"/>
              <a:t>Kimyasal Kirlenme: </a:t>
            </a:r>
            <a:r>
              <a:rPr lang="tr-TR" dirty="0" smtClean="0"/>
              <a:t>Kimyasal kirlenmeye; besinin içinde saklandığı ya da bekletildiği kaptan çözünme sonucu geçen metaller, tarım ilaçları, iyi durulanmayan kaplardan geçen deterjanlar, besin ambalajında kullanılan; özellikle renkli plastikler gibi uygun olmayan malzemeler, önerilen miktarların üzerinde kullanılan gıda katkı maddeleri sebep olur. </a:t>
            </a:r>
          </a:p>
          <a:p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37304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/>
              <a:t>Biyolojik Kirlenme: </a:t>
            </a:r>
            <a:r>
              <a:rPr lang="tr-TR" dirty="0"/>
              <a:t>Besinin bileşiminde doğal olarak bulunan zehirli maddeler (yeşillenmiş ve filizlenmiş patates, zehirli bal, bazı mantar türleri vb.), besinlerin uygun koşullarda saklanmaması, hijyenik koşulların yeterince sağlanamaması nedeniyle </a:t>
            </a:r>
            <a:r>
              <a:rPr lang="tr-TR" i="1" u="sng" dirty="0"/>
              <a:t>bulaşan ve hızla üreyen mikroorganizmalar </a:t>
            </a:r>
            <a:r>
              <a:rPr lang="tr-TR" dirty="0"/>
              <a:t>biyolojik kirlenmeye neden olan etmenlerdir. 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2647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Besin Güvenliğini Sağlama Yolları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67544" y="1196752"/>
            <a:ext cx="8229600" cy="4525963"/>
          </a:xfrm>
        </p:spPr>
        <p:txBody>
          <a:bodyPr>
            <a:normAutofit/>
          </a:bodyPr>
          <a:lstStyle/>
          <a:p>
            <a:r>
              <a:rPr lang="tr-TR" dirty="0" smtClean="0"/>
              <a:t>Yiyecek </a:t>
            </a:r>
            <a:r>
              <a:rPr lang="tr-TR" dirty="0"/>
              <a:t>ve içeceklerin satın alınmasından tüketimine kadar geçen tüm aşamalarda hijyen </a:t>
            </a:r>
            <a:r>
              <a:rPr lang="tr-TR" dirty="0" smtClean="0"/>
              <a:t>ve </a:t>
            </a:r>
            <a:r>
              <a:rPr lang="tr-TR" dirty="0"/>
              <a:t>sanitasyonun sağlanmasıdır. </a:t>
            </a:r>
            <a:endParaRPr lang="tr-TR" dirty="0" smtClean="0"/>
          </a:p>
          <a:p>
            <a:pPr marL="0" indent="0">
              <a:buNone/>
            </a:pPr>
            <a:r>
              <a:rPr lang="tr-TR" b="1" dirty="0"/>
              <a:t>Besin güvenliğini sağlamak için; </a:t>
            </a:r>
            <a:endParaRPr lang="tr-TR" dirty="0"/>
          </a:p>
          <a:p>
            <a:r>
              <a:rPr lang="tr-TR" dirty="0" smtClean="0"/>
              <a:t>Kişisel </a:t>
            </a:r>
            <a:r>
              <a:rPr lang="tr-TR" dirty="0"/>
              <a:t>hijyene uyulmalıdır. </a:t>
            </a:r>
          </a:p>
          <a:p>
            <a:r>
              <a:rPr lang="tr-TR" dirty="0" smtClean="0"/>
              <a:t>Besin </a:t>
            </a:r>
            <a:r>
              <a:rPr lang="tr-TR" dirty="0"/>
              <a:t>hijyeni sağlanmalıdır. </a:t>
            </a:r>
          </a:p>
          <a:p>
            <a:r>
              <a:rPr lang="tr-TR" dirty="0" smtClean="0"/>
              <a:t>Yiyecek </a:t>
            </a:r>
            <a:r>
              <a:rPr lang="tr-TR" dirty="0"/>
              <a:t>içecekle ilgili alanların hijyenine dikkat edilmelidir. </a:t>
            </a:r>
          </a:p>
          <a:p>
            <a:r>
              <a:rPr lang="tr-TR" dirty="0" smtClean="0"/>
              <a:t>Araç </a:t>
            </a:r>
            <a:r>
              <a:rPr lang="tr-TR" dirty="0"/>
              <a:t>gereç hijyeni ile ilgili kurallara mutlaka riayet edilmelidir. 	</a:t>
            </a:r>
          </a:p>
          <a:p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62736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Yemek hazırlarken dikkat edilmesi gereken noktalar şunlardır: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323528" y="1600200"/>
            <a:ext cx="8640960" cy="5069160"/>
          </a:xfrm>
        </p:spPr>
        <p:txBody>
          <a:bodyPr>
            <a:normAutofit/>
          </a:bodyPr>
          <a:lstStyle/>
          <a:p>
            <a:r>
              <a:rPr lang="tr-TR" dirty="0" smtClean="0"/>
              <a:t>Besinlerle </a:t>
            </a:r>
            <a:r>
              <a:rPr lang="tr-TR" dirty="0"/>
              <a:t>uğraşırken asla ağız, burun ve saçlara dokunmayın. </a:t>
            </a:r>
          </a:p>
          <a:p>
            <a:r>
              <a:rPr lang="tr-TR" dirty="0" smtClean="0"/>
              <a:t>Mutfakta </a:t>
            </a:r>
            <a:r>
              <a:rPr lang="tr-TR" dirty="0"/>
              <a:t>yemek hazırlarken sakız çiğnemeyin, sigara içmeyin. </a:t>
            </a:r>
          </a:p>
          <a:p>
            <a:r>
              <a:rPr lang="tr-TR" dirty="0" smtClean="0"/>
              <a:t>Öksürme </a:t>
            </a:r>
            <a:r>
              <a:rPr lang="tr-TR" dirty="0"/>
              <a:t>ve hapşırmada mutlaka kâğıt mendil kullanın. </a:t>
            </a:r>
          </a:p>
          <a:p>
            <a:r>
              <a:rPr lang="tr-TR" dirty="0" smtClean="0"/>
              <a:t>Yemeklerin </a:t>
            </a:r>
            <a:r>
              <a:rPr lang="tr-TR" dirty="0"/>
              <a:t>tat kontrollerini yemeği karıştırdığınız kaşıkla değil, ayrı bir kaşık ile yapın. </a:t>
            </a:r>
          </a:p>
          <a:p>
            <a:r>
              <a:rPr lang="tr-TR" dirty="0" smtClean="0"/>
              <a:t>Genel </a:t>
            </a:r>
            <a:r>
              <a:rPr lang="tr-TR" dirty="0"/>
              <a:t>vücut temizliğinize özen gösterin. </a:t>
            </a:r>
          </a:p>
          <a:p>
            <a:r>
              <a:rPr lang="tr-TR" dirty="0" smtClean="0"/>
              <a:t>Dişlerinizi </a:t>
            </a:r>
            <a:r>
              <a:rPr lang="tr-TR" dirty="0"/>
              <a:t>günde en az 3 defa fırçalayın. </a:t>
            </a:r>
          </a:p>
          <a:p>
            <a:r>
              <a:rPr lang="tr-TR" dirty="0" smtClean="0"/>
              <a:t>Yiyecek </a:t>
            </a:r>
            <a:r>
              <a:rPr lang="tr-TR" dirty="0"/>
              <a:t>içecekle uğraşırken saç dökülmesine karşı önlem alın. </a:t>
            </a:r>
          </a:p>
          <a:p>
            <a:r>
              <a:rPr lang="tr-TR" dirty="0" smtClean="0"/>
              <a:t>Yemek </a:t>
            </a:r>
            <a:r>
              <a:rPr lang="tr-TR" dirty="0"/>
              <a:t>hazırlarken mutlaka bir önlük kullanın. </a:t>
            </a:r>
          </a:p>
          <a:p>
            <a:r>
              <a:rPr lang="tr-TR" dirty="0" smtClean="0"/>
              <a:t>Mutfak </a:t>
            </a:r>
            <a:r>
              <a:rPr lang="tr-TR" dirty="0"/>
              <a:t>önlüklerinin uygun aralıklarla temizliğini sağlayın. 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75660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sv-SE" b="1" dirty="0" smtClean="0"/>
              <a:t>Besinleri satın alırken dikkat edilecek hususlar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79512" y="1268760"/>
            <a:ext cx="8712968" cy="5400600"/>
          </a:xfrm>
        </p:spPr>
        <p:txBody>
          <a:bodyPr>
            <a:normAutofit/>
          </a:bodyPr>
          <a:lstStyle/>
          <a:p>
            <a:r>
              <a:rPr lang="tr-TR" dirty="0" smtClean="0"/>
              <a:t>Güvenilir </a:t>
            </a:r>
            <a:r>
              <a:rPr lang="tr-TR" dirty="0"/>
              <a:t>kaynaklardan ve güvenli olduğundan emin olduğunuz besinleri satın alın. </a:t>
            </a:r>
          </a:p>
          <a:p>
            <a:r>
              <a:rPr lang="tr-TR" dirty="0" smtClean="0"/>
              <a:t>Taze </a:t>
            </a:r>
            <a:r>
              <a:rPr lang="tr-TR" dirty="0"/>
              <a:t>peynir yerine pastörize edilmiş sütlerden yapılmış, olgunlaşmış ve uygun süre salamura edilmiş peynirleri tercih edin. </a:t>
            </a:r>
          </a:p>
          <a:p>
            <a:r>
              <a:rPr lang="tr-TR" dirty="0" smtClean="0"/>
              <a:t>Sokak </a:t>
            </a:r>
            <a:r>
              <a:rPr lang="tr-TR" dirty="0"/>
              <a:t>sütü satın almayın. </a:t>
            </a:r>
          </a:p>
          <a:p>
            <a:r>
              <a:rPr lang="tr-TR" dirty="0" smtClean="0"/>
              <a:t>Et</a:t>
            </a:r>
            <a:r>
              <a:rPr lang="tr-TR" dirty="0"/>
              <a:t>, tavuk, süt, balık gibi potansiyel riskli besinlerin 4 - 4,5 ˚C’lerde </a:t>
            </a:r>
            <a:r>
              <a:rPr lang="tr-TR" dirty="0" smtClean="0"/>
              <a:t>depolandığından </a:t>
            </a:r>
            <a:r>
              <a:rPr lang="tr-TR" dirty="0"/>
              <a:t>emin olun. </a:t>
            </a:r>
          </a:p>
          <a:p>
            <a:r>
              <a:rPr lang="tr-TR" dirty="0" smtClean="0"/>
              <a:t>Etlerin </a:t>
            </a:r>
            <a:r>
              <a:rPr lang="tr-TR" dirty="0"/>
              <a:t>yapısının elastik olmasına, renk, koku ve görünümünün normal olmasına ve damgalı olmasına dikkat edin. </a:t>
            </a:r>
          </a:p>
          <a:p>
            <a:r>
              <a:rPr lang="tr-TR" dirty="0" smtClean="0"/>
              <a:t>Hazır </a:t>
            </a:r>
            <a:r>
              <a:rPr lang="tr-TR" dirty="0"/>
              <a:t>kıyma yerine parça etten çektirdiğiniz kıymayı satın alın. </a:t>
            </a:r>
          </a:p>
          <a:p>
            <a:r>
              <a:rPr lang="tr-TR" dirty="0" smtClean="0"/>
              <a:t>Parça </a:t>
            </a:r>
            <a:r>
              <a:rPr lang="tr-TR" dirty="0"/>
              <a:t>tavuk yerine bütün tavuk almayı tercih edin. 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3555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251520" y="404664"/>
            <a:ext cx="8712968" cy="6264696"/>
          </a:xfrm>
        </p:spPr>
        <p:txBody>
          <a:bodyPr>
            <a:normAutofit/>
          </a:bodyPr>
          <a:lstStyle/>
          <a:p>
            <a:r>
              <a:rPr lang="tr-TR" dirty="0" smtClean="0"/>
              <a:t>Balık alırken kendine has kokusunun olmasına, pullarının parlak, gözlerinin berrak ve hafif kabarık, solungaçlarının kapalı ve koyu kırmızı renkte olmasına dikkat edin. </a:t>
            </a:r>
          </a:p>
          <a:p>
            <a:r>
              <a:rPr lang="tr-TR" dirty="0" smtClean="0"/>
              <a:t>Çatlak, kirli, kırık yumurta satın almayın. </a:t>
            </a:r>
          </a:p>
          <a:p>
            <a:r>
              <a:rPr lang="tr-TR" dirty="0" smtClean="0"/>
              <a:t>Dondurulmuş besin alırken -18 ˚C’de depolandığından emin olun. Ambalajın iç kısmında buz kristallerinin olmamasına özen gösterin. </a:t>
            </a:r>
          </a:p>
          <a:p>
            <a:r>
              <a:rPr lang="tr-TR" dirty="0" smtClean="0"/>
              <a:t>Dondurulmuş besinleri alışverişinizin sonunda, ödeme yapmadan hemen önce alın. </a:t>
            </a:r>
          </a:p>
          <a:p>
            <a:r>
              <a:rPr lang="tr-TR" dirty="0" smtClean="0"/>
              <a:t>Ambalajlı besinleri satın alırken mutlaka etiket bilgilerini (üretim tarihi, son kullanma tarihi, üretim izni vb.) dikkatlice okuyun. </a:t>
            </a:r>
          </a:p>
          <a:p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5177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Ezik, çürük, çamurlu, böcek yeniği olan sebze ve meyveleri satın almayın. </a:t>
            </a:r>
          </a:p>
          <a:p>
            <a:r>
              <a:rPr lang="tr-TR" dirty="0" smtClean="0"/>
              <a:t>Mevsimine uygun, turfanda olmayan sebze ve meyveleri tercih edin. </a:t>
            </a:r>
          </a:p>
          <a:p>
            <a:r>
              <a:rPr lang="tr-TR" dirty="0" smtClean="0"/>
              <a:t>Konserve besin satın alırken alt ve üst kapakları şişkin, kutusu hasar görmüş, kapağı gevşemiş, zedelenmiş olan kutuları satın almayın. </a:t>
            </a:r>
          </a:p>
          <a:p>
            <a:r>
              <a:rPr lang="tr-TR" dirty="0" smtClean="0"/>
              <a:t>Tahıl ve kuru baklagillerin, küflü, böcek </a:t>
            </a:r>
            <a:r>
              <a:rPr lang="tr-TR" dirty="0" err="1" smtClean="0"/>
              <a:t>yenikli</a:t>
            </a:r>
            <a:r>
              <a:rPr lang="tr-TR" dirty="0" smtClean="0"/>
              <a:t>, kırık taneli olmamasına özen gösterin. </a:t>
            </a:r>
          </a:p>
          <a:p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17465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Besinleri satın alırken dikkat edilecek hususlarla ilgili bir afiş </a:t>
            </a:r>
            <a:r>
              <a:rPr lang="tr-TR" dirty="0" smtClean="0"/>
              <a:t>hazırlayalım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1237689" y="2967335"/>
            <a:ext cx="66686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Kim hazırlamak ister??</a:t>
            </a:r>
            <a:endParaRPr lang="tr-TR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476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tr-TR" dirty="0"/>
              <a:t/>
            </a:r>
            <a:br>
              <a:rPr lang="tr-TR" dirty="0"/>
            </a:br>
            <a:r>
              <a:rPr lang="tr-TR" b="1" dirty="0"/>
              <a:t>Besin depolama ilkeleri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79512" y="980728"/>
            <a:ext cx="8712968" cy="5544616"/>
          </a:xfrm>
        </p:spPr>
        <p:txBody>
          <a:bodyPr>
            <a:normAutofit/>
          </a:bodyPr>
          <a:lstStyle/>
          <a:p>
            <a:r>
              <a:rPr lang="tr-TR" dirty="0" smtClean="0"/>
              <a:t>Satın </a:t>
            </a:r>
            <a:r>
              <a:rPr lang="tr-TR" dirty="0"/>
              <a:t>aldığınız besinleri hemen kullanmayacaksanız uygun sıcaklıkta depolayın. </a:t>
            </a:r>
          </a:p>
          <a:p>
            <a:r>
              <a:rPr lang="tr-TR" dirty="0" smtClean="0"/>
              <a:t>Buzdolabınızın </a:t>
            </a:r>
            <a:r>
              <a:rPr lang="tr-TR" dirty="0"/>
              <a:t>uygun sıcaklıkta (0-4 ˚C) olduğunu sık sık kontrol edin. </a:t>
            </a:r>
          </a:p>
          <a:p>
            <a:r>
              <a:rPr lang="tr-TR" dirty="0" smtClean="0"/>
              <a:t>Buzdolabının </a:t>
            </a:r>
            <a:r>
              <a:rPr lang="tr-TR" dirty="0"/>
              <a:t>kapağını gereğinden uzun süre açık tutmayın. </a:t>
            </a:r>
          </a:p>
          <a:p>
            <a:r>
              <a:rPr lang="tr-TR" dirty="0" smtClean="0"/>
              <a:t>Çiğ </a:t>
            </a:r>
            <a:r>
              <a:rPr lang="tr-TR" dirty="0"/>
              <a:t>et, tavuk ve balıkları ayrı paketlerde ve ayrı saklama kaplarında buzdolabının en soğuk rafında saklayın. </a:t>
            </a:r>
          </a:p>
          <a:p>
            <a:r>
              <a:rPr lang="tr-TR" dirty="0" smtClean="0"/>
              <a:t>Çapraz </a:t>
            </a:r>
            <a:r>
              <a:rPr lang="tr-TR" dirty="0"/>
              <a:t>bulaşmayı önlemek amacıyla çiğ besinler ile pişmiş yiyecekleri ayrı raflarda, pişmiş yiyecekleri üst raflarda ve üzeri kapalı şekilde </a:t>
            </a:r>
            <a:r>
              <a:rPr lang="tr-TR" dirty="0" smtClean="0"/>
              <a:t>depolayın</a:t>
            </a:r>
            <a:r>
              <a:rPr lang="tr-TR" dirty="0"/>
              <a:t>. </a:t>
            </a:r>
          </a:p>
          <a:p>
            <a:r>
              <a:rPr lang="tr-TR" dirty="0" smtClean="0"/>
              <a:t>Çiğ </a:t>
            </a:r>
            <a:r>
              <a:rPr lang="tr-TR" dirty="0"/>
              <a:t>kümes hayvan etleri, balıklar veya diğer etlerden damlayan suların kesinlikle diğer yiyeceklerle temasını engelleyin. </a:t>
            </a:r>
          </a:p>
          <a:p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14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r>
              <a:rPr lang="tr-TR" dirty="0" smtClean="0"/>
              <a:t>Pişen yemekler hemen servis edilmeyecekse, yemekleri en fazla 2 saat içerisinde uygun koşullarda soğutarak buzdolabına kaldırın.</a:t>
            </a:r>
          </a:p>
          <a:p>
            <a:r>
              <a:rPr lang="tr-TR" dirty="0" smtClean="0"/>
              <a:t>Çabuk bozulabilen, dayanıksız besinleri, kalitelerinin en üst düzeyde olduğu zamanda satın aldıktan sonra en kısa sürede tüketin.</a:t>
            </a:r>
          </a:p>
          <a:p>
            <a:r>
              <a:rPr lang="tr-TR" dirty="0" smtClean="0"/>
              <a:t>Dondurulmuş hâlde satın aldığınız besinleri kendi paketlerinde saklayın.</a:t>
            </a:r>
          </a:p>
          <a:p>
            <a:r>
              <a:rPr lang="tr-TR" dirty="0" smtClean="0"/>
              <a:t>Evde donduracağınız besinlerin üzerine besinin cinsini, dondurma tarihini yazarak etiketleyin.</a:t>
            </a:r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805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Besinleri </a:t>
            </a:r>
            <a:r>
              <a:rPr lang="tr-TR" b="1" dirty="0"/>
              <a:t>hazırlarken dikkat edilmesi gereken noktalar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507288" cy="5328592"/>
          </a:xfrm>
        </p:spPr>
        <p:txBody>
          <a:bodyPr>
            <a:normAutofit/>
          </a:bodyPr>
          <a:lstStyle/>
          <a:p>
            <a:r>
              <a:rPr lang="tr-TR" dirty="0" smtClean="0"/>
              <a:t>Tüm </a:t>
            </a:r>
            <a:r>
              <a:rPr lang="tr-TR" dirty="0"/>
              <a:t>taze meyve ve sebzeleri bol suda iyice yıkayın. </a:t>
            </a:r>
          </a:p>
          <a:p>
            <a:r>
              <a:rPr lang="tr-TR" dirty="0" smtClean="0"/>
              <a:t>Çiğ </a:t>
            </a:r>
            <a:r>
              <a:rPr lang="tr-TR" dirty="0"/>
              <a:t>ve pişmiş besinleri birbirinden ayrı yüzeylerde ve ayrı araç gereçler ile hazırlayın. </a:t>
            </a:r>
          </a:p>
          <a:p>
            <a:r>
              <a:rPr lang="tr-TR" dirty="0" smtClean="0"/>
              <a:t>Çiğ </a:t>
            </a:r>
            <a:r>
              <a:rPr lang="tr-TR" dirty="0"/>
              <a:t>besinleri pişmiş veya yarı hazır hâle getirilmiş besinlerden uzak tutun. </a:t>
            </a:r>
          </a:p>
          <a:p>
            <a:r>
              <a:rPr lang="tr-TR" dirty="0" smtClean="0"/>
              <a:t>Çiğ </a:t>
            </a:r>
            <a:r>
              <a:rPr lang="tr-TR" dirty="0"/>
              <a:t>besinleri elledikten sonra ellerinizi uygun şekilde iyice yıkayın. </a:t>
            </a:r>
          </a:p>
          <a:p>
            <a:r>
              <a:rPr lang="tr-TR" dirty="0" smtClean="0"/>
              <a:t>Başta </a:t>
            </a:r>
            <a:r>
              <a:rPr lang="tr-TR" dirty="0"/>
              <a:t>çiğ tavuk olmak üzere et, balıkla temas eden tüm yüzeyleri ve araç gereçleri, her kullanım sonrasında, bol sıcak deterjanlı su ile yıkayın ve dezenfekte edin. </a:t>
            </a:r>
          </a:p>
          <a:p>
            <a:pPr marL="0" indent="0">
              <a:buNone/>
            </a:pP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231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r>
              <a:rPr lang="tr-TR" dirty="0" smtClean="0"/>
              <a:t>Et, süt, yumurta gibi potansiyel riskli besinler, hazırlık aşamasında buzdolabının dışında en fazla 2 saat bekletilebilir. İki saatten fazla </a:t>
            </a:r>
            <a:r>
              <a:rPr lang="tr-TR" dirty="0" err="1" smtClean="0"/>
              <a:t>buzdo-labı</a:t>
            </a:r>
            <a:r>
              <a:rPr lang="tr-TR" dirty="0" smtClean="0"/>
              <a:t> dışında kalmış potansiyel riskli besinler tüketim için güvenli değildir. </a:t>
            </a:r>
          </a:p>
          <a:p>
            <a:r>
              <a:rPr lang="tr-TR" dirty="0" smtClean="0"/>
              <a:t>Dondurulmuş besinleri, buzdolabı sıcaklığında, orijinal ambalajı içinde akan soğuk su altında veya mikrodalga fırınlarda çözdürün. </a:t>
            </a:r>
          </a:p>
          <a:p>
            <a:r>
              <a:rPr lang="tr-TR" dirty="0" smtClean="0"/>
              <a:t>Bir kez çözdürülmüş olan besinleri tekrar dondurmayın. </a:t>
            </a:r>
          </a:p>
          <a:p>
            <a:r>
              <a:rPr lang="tr-TR" dirty="0" smtClean="0"/>
              <a:t>Terbiye edilmiş et ürünlerini ağzı kapalı bir şekilde buzdolabında mu-</a:t>
            </a:r>
            <a:r>
              <a:rPr lang="tr-TR" dirty="0" err="1" smtClean="0"/>
              <a:t>hafaza</a:t>
            </a:r>
            <a:r>
              <a:rPr lang="tr-TR" dirty="0" smtClean="0"/>
              <a:t> edin.</a:t>
            </a:r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418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Besinleri </a:t>
            </a:r>
            <a:r>
              <a:rPr lang="tr-TR" b="1" dirty="0"/>
              <a:t>pişirirken dikkat edilmesi gereken noktalar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79512" y="1600200"/>
            <a:ext cx="8784976" cy="5069160"/>
          </a:xfrm>
        </p:spPr>
        <p:txBody>
          <a:bodyPr>
            <a:normAutofit/>
          </a:bodyPr>
          <a:lstStyle/>
          <a:p>
            <a:r>
              <a:rPr lang="tr-TR" dirty="0" smtClean="0"/>
              <a:t>Pişirmede </a:t>
            </a:r>
            <a:r>
              <a:rPr lang="tr-TR" dirty="0"/>
              <a:t>kullanacağınız araç gereçlerin temizliğinden emin olun. </a:t>
            </a:r>
          </a:p>
          <a:p>
            <a:r>
              <a:rPr lang="tr-TR" dirty="0" smtClean="0"/>
              <a:t>Yiyeceklerinizi </a:t>
            </a:r>
            <a:r>
              <a:rPr lang="tr-TR" dirty="0"/>
              <a:t>pişirirken pişirme sıcaklığının bakterinin ölebileceği sıcaklığa (65˚C ve üzeri) ulaşmasına dikkat edin. </a:t>
            </a:r>
          </a:p>
          <a:p>
            <a:r>
              <a:rPr lang="tr-TR" dirty="0" smtClean="0"/>
              <a:t>Besinlerin </a:t>
            </a:r>
            <a:r>
              <a:rPr lang="tr-TR" dirty="0"/>
              <a:t>özellikle de potansiyel riskli olanların uygun sıcaklıkta pişirildiğinden emin olun. Bunun için bir yemek termometresi kullanın. </a:t>
            </a:r>
          </a:p>
          <a:p>
            <a:r>
              <a:rPr lang="tr-TR" dirty="0" smtClean="0"/>
              <a:t>Piştikten </a:t>
            </a:r>
            <a:r>
              <a:rPr lang="tr-TR" dirty="0"/>
              <a:t>sonra 2 saat içerisinde tüketeceğiniz sıcak yemekleri sıcak (65ºC ve üzeri); soğuk yemekleri soğuk (5˚C ve altında) muhafaza edin. </a:t>
            </a:r>
          </a:p>
          <a:p>
            <a:r>
              <a:rPr lang="tr-TR" dirty="0" smtClean="0"/>
              <a:t>Pişen </a:t>
            </a:r>
            <a:r>
              <a:rPr lang="tr-TR" dirty="0"/>
              <a:t>yemekleri 2 saatten fazla oda sıcaklığı, tezgâh veya ocak üzerinde bekletmeyin. 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956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Besinleri </a:t>
            </a:r>
            <a:r>
              <a:rPr lang="tr-TR" b="1" dirty="0"/>
              <a:t>soğuturken dikkat edilmesi gereken noktalar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8229600" cy="5040560"/>
          </a:xfrm>
        </p:spPr>
        <p:txBody>
          <a:bodyPr>
            <a:normAutofit/>
          </a:bodyPr>
          <a:lstStyle/>
          <a:p>
            <a:r>
              <a:rPr lang="tr-TR" dirty="0" smtClean="0"/>
              <a:t>Yemeklerin </a:t>
            </a:r>
            <a:r>
              <a:rPr lang="tr-TR" dirty="0"/>
              <a:t>miktarını azaltın, küçük miktarlar büyük miktarlardan daha hızlı soğur. </a:t>
            </a:r>
          </a:p>
          <a:p>
            <a:r>
              <a:rPr lang="tr-TR" dirty="0" smtClean="0"/>
              <a:t>Soğutma </a:t>
            </a:r>
            <a:r>
              <a:rPr lang="tr-TR" dirty="0"/>
              <a:t>için 6 cm yüksekliğini geçmeyen sığ tepsiler kullanın. </a:t>
            </a:r>
          </a:p>
          <a:p>
            <a:r>
              <a:rPr lang="tr-TR" dirty="0" smtClean="0"/>
              <a:t>Sıcak </a:t>
            </a:r>
            <a:r>
              <a:rPr lang="tr-TR" dirty="0"/>
              <a:t>bir yemeği asla soğutucuya koymayın. </a:t>
            </a:r>
          </a:p>
          <a:p>
            <a:r>
              <a:rPr lang="tr-TR" dirty="0"/>
              <a:t>Yemekleri buz dolu küvetlerin içerisinde hızla soğutun. </a:t>
            </a:r>
          </a:p>
          <a:p>
            <a:r>
              <a:rPr lang="tr-TR" dirty="0" smtClean="0"/>
              <a:t>Yemekleri </a:t>
            </a:r>
            <a:r>
              <a:rPr lang="tr-TR" dirty="0"/>
              <a:t>soğuturken sık sık karıştırın. </a:t>
            </a:r>
          </a:p>
          <a:p>
            <a:r>
              <a:rPr lang="tr-TR" dirty="0" smtClean="0"/>
              <a:t>Soğuyan </a:t>
            </a:r>
            <a:r>
              <a:rPr lang="tr-TR" dirty="0"/>
              <a:t>yemeklerin üzerini kapatarak servis edene kadar buzdolabında bekletin. </a:t>
            </a:r>
          </a:p>
          <a:p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613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tr-TR" b="1" dirty="0" smtClean="0"/>
              <a:t>Besinlerin servisi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251520" y="1124744"/>
            <a:ext cx="8435280" cy="5001419"/>
          </a:xfrm>
        </p:spPr>
        <p:txBody>
          <a:bodyPr>
            <a:normAutofit fontScale="92500"/>
          </a:bodyPr>
          <a:lstStyle/>
          <a:p>
            <a:r>
              <a:rPr lang="tr-TR" dirty="0" smtClean="0"/>
              <a:t>Servis </a:t>
            </a:r>
            <a:r>
              <a:rPr lang="tr-TR" dirty="0"/>
              <a:t>için kullandığımız araç gereçlerin (tabak, kaşık vb.) temizliğinden emin olun. </a:t>
            </a:r>
          </a:p>
          <a:p>
            <a:r>
              <a:rPr lang="tr-TR" dirty="0" smtClean="0"/>
              <a:t>Çizilmiş</a:t>
            </a:r>
            <a:r>
              <a:rPr lang="tr-TR" dirty="0"/>
              <a:t>, çatlamış ya da kırık araç gereçleri kullanmayın. </a:t>
            </a:r>
          </a:p>
          <a:p>
            <a:r>
              <a:rPr lang="tr-TR" dirty="0" smtClean="0"/>
              <a:t>Tabakların </a:t>
            </a:r>
            <a:r>
              <a:rPr lang="tr-TR" dirty="0"/>
              <a:t>ve bardakların ağız kısımlarına dokunmadan alttan ya da kenarlarından tutun. Servis yaparken yere düşen besin ya da serviste kullanılan aracı asla kullanmayın. </a:t>
            </a:r>
          </a:p>
          <a:p>
            <a:r>
              <a:rPr lang="tr-TR" dirty="0" smtClean="0"/>
              <a:t>Besinlerin </a:t>
            </a:r>
            <a:r>
              <a:rPr lang="tr-TR" dirty="0"/>
              <a:t>elle temasını engellemek için yemeğin konduğu kapları fazla doldurmayın. </a:t>
            </a:r>
          </a:p>
          <a:p>
            <a:r>
              <a:rPr lang="tr-TR" dirty="0" smtClean="0"/>
              <a:t>Servis </a:t>
            </a:r>
            <a:r>
              <a:rPr lang="tr-TR" dirty="0"/>
              <a:t>edilecek yiyeceklerin üzerlerini kapatmak için bez kullanmayın. </a:t>
            </a:r>
          </a:p>
          <a:p>
            <a:r>
              <a:rPr lang="tr-TR" dirty="0" smtClean="0"/>
              <a:t>Pişmiş </a:t>
            </a:r>
            <a:r>
              <a:rPr lang="tr-TR" dirty="0"/>
              <a:t>yiyecekleri 2 saatten fazla oda sıcaklığında açıkta bekletmeyin. </a:t>
            </a:r>
          </a:p>
          <a:p>
            <a:r>
              <a:rPr lang="tr-TR" dirty="0" smtClean="0"/>
              <a:t>Serviste </a:t>
            </a:r>
            <a:r>
              <a:rPr lang="tr-TR" dirty="0"/>
              <a:t>kullandığınız baharatlık, tuzluk vb. gereçleri belirli aralıklarla temiz ve hijyenik bir şekilde yıkayın. 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847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Bulaşıkların </a:t>
            </a:r>
            <a:r>
              <a:rPr lang="tr-TR" b="1" dirty="0"/>
              <a:t>yıkanması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Yıkamadan </a:t>
            </a:r>
            <a:r>
              <a:rPr lang="tr-TR" dirty="0"/>
              <a:t>önce tüm araç gereçlerin yüzeylerindeki kaba kirleri, de-</a:t>
            </a:r>
            <a:r>
              <a:rPr lang="tr-TR" dirty="0" err="1"/>
              <a:t>terjanlı</a:t>
            </a:r>
            <a:r>
              <a:rPr lang="tr-TR" dirty="0"/>
              <a:t> su kullanarak bir fırçayla sıyırın. </a:t>
            </a:r>
          </a:p>
          <a:p>
            <a:r>
              <a:rPr lang="tr-TR" dirty="0" smtClean="0"/>
              <a:t>Sıyrılamayacak </a:t>
            </a:r>
            <a:r>
              <a:rPr lang="tr-TR" dirty="0"/>
              <a:t>şekilde kurumuş ya da yapışmış kirler varsa araç ge-</a:t>
            </a:r>
            <a:r>
              <a:rPr lang="tr-TR" dirty="0" err="1"/>
              <a:t>reçleri</a:t>
            </a:r>
            <a:r>
              <a:rPr lang="tr-TR" dirty="0"/>
              <a:t> ılık suda bekletin. </a:t>
            </a:r>
          </a:p>
          <a:p>
            <a:r>
              <a:rPr lang="tr-TR" dirty="0" smtClean="0"/>
              <a:t>Bulaşıkları </a:t>
            </a:r>
            <a:r>
              <a:rPr lang="tr-TR" dirty="0"/>
              <a:t>elin dayanabileceği sıcaklıkta (45-50˚C) deterjanlı su ile yıkayın. </a:t>
            </a:r>
          </a:p>
          <a:p>
            <a:r>
              <a:rPr lang="tr-TR" dirty="0" smtClean="0"/>
              <a:t>Kirli </a:t>
            </a:r>
            <a:r>
              <a:rPr lang="tr-TR" dirty="0"/>
              <a:t>bulaşık suyuna yeniden deterjan eklemeyin, bu suyu değiştirin. </a:t>
            </a:r>
          </a:p>
          <a:p>
            <a:r>
              <a:rPr lang="tr-TR" dirty="0" smtClean="0"/>
              <a:t>Yıkama </a:t>
            </a:r>
            <a:r>
              <a:rPr lang="tr-TR" dirty="0"/>
              <a:t>işlemi tamamlanan araç gereçleri akan bol sıcak su altında iyice durulayın. 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068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endParaRPr lang="tr-TR" dirty="0"/>
          </a:p>
          <a:p>
            <a:r>
              <a:rPr lang="tr-TR" dirty="0"/>
              <a:t>Yıkanan araç gereçleri mutlaka kurutun. Kurulama amacıyla asla bez kullanmayın. Kurulama işlemini ızgaralı bulaşık sepetlerine ters şekilde koyarak yapın. </a:t>
            </a:r>
          </a:p>
          <a:p>
            <a:r>
              <a:rPr lang="tr-TR" dirty="0" smtClean="0"/>
              <a:t>Makinede </a:t>
            </a:r>
            <a:r>
              <a:rPr lang="tr-TR" dirty="0"/>
              <a:t>bulaşık yıkamada makine kullanım talimatlarına uyun. </a:t>
            </a:r>
          </a:p>
          <a:p>
            <a:r>
              <a:rPr lang="tr-TR" dirty="0" smtClean="0"/>
              <a:t>Bulaşık </a:t>
            </a:r>
            <a:r>
              <a:rPr lang="tr-TR" dirty="0"/>
              <a:t>makinelerinin temizlik ve bakımlarını uygun aralıklarla yapın. </a:t>
            </a:r>
          </a:p>
          <a:p>
            <a:r>
              <a:rPr lang="tr-TR" dirty="0" smtClean="0"/>
              <a:t>Yıkama </a:t>
            </a:r>
            <a:r>
              <a:rPr lang="tr-TR" dirty="0"/>
              <a:t>işlemleri esnasında kullanılan farklı deterjanları birbiri ile karıştırmayın. </a:t>
            </a:r>
          </a:p>
          <a:p>
            <a:r>
              <a:rPr lang="tr-TR" dirty="0" smtClean="0"/>
              <a:t>Bulaşık </a:t>
            </a:r>
            <a:r>
              <a:rPr lang="tr-TR" dirty="0"/>
              <a:t>yıkama amacıyla kullanılan bulaşık süngerini haftada en az 1 kez deterjanlı kaynar su ile yıkayarak veya çamaşır suyunda (4 litre suya 1 yemek kaşığı) bekleterek dezenfekte edin. 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464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1079701" y="2060848"/>
            <a:ext cx="69847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000" b="1" dirty="0">
                <a:solidFill>
                  <a:srgbClr val="FF0000"/>
                </a:solidFill>
              </a:rPr>
              <a:t>Unutmayın kullandığınız bezler, tutaçlar ve </a:t>
            </a:r>
            <a:r>
              <a:rPr lang="tr-TR" sz="3000" b="1" dirty="0">
                <a:solidFill>
                  <a:srgbClr val="FF0000"/>
                </a:solidFill>
              </a:rPr>
              <a:t>süngerler mikropların bir yerden başka bir </a:t>
            </a:r>
            <a:r>
              <a:rPr lang="tr-TR" sz="3000" b="1" dirty="0">
                <a:solidFill>
                  <a:srgbClr val="FF0000"/>
                </a:solidFill>
              </a:rPr>
              <a:t>yere taşınması için en iyi araçlardır. </a:t>
            </a:r>
            <a:r>
              <a:rPr lang="tr-TR" sz="3000" dirty="0">
                <a:solidFill>
                  <a:srgbClr val="FF0000"/>
                </a:solidFill>
              </a:rPr>
              <a:t>	</a:t>
            </a: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247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tr-TR" b="1" dirty="0" smtClean="0"/>
              <a:t>Çöplerin </a:t>
            </a:r>
            <a:r>
              <a:rPr lang="tr-TR" b="1" dirty="0"/>
              <a:t>kaldırılması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79512" y="1052736"/>
            <a:ext cx="8784976" cy="5400600"/>
          </a:xfrm>
        </p:spPr>
        <p:txBody>
          <a:bodyPr>
            <a:normAutofit/>
          </a:bodyPr>
          <a:lstStyle/>
          <a:p>
            <a:r>
              <a:rPr lang="tr-TR" dirty="0" smtClean="0"/>
              <a:t>Çöpleri besinlerin hazırlandığı alanlardan uzakta tutun.</a:t>
            </a:r>
          </a:p>
          <a:p>
            <a:r>
              <a:rPr lang="tr-TR" dirty="0" smtClean="0"/>
              <a:t>Çöpleri uygun çöp bidonlarında biriktirin.</a:t>
            </a:r>
          </a:p>
          <a:p>
            <a:r>
              <a:rPr lang="tr-TR" dirty="0" smtClean="0"/>
              <a:t>Uygun bir çöp bidonu; paslanmaz metal ya da uygun plastikten olmalıdır,</a:t>
            </a:r>
          </a:p>
          <a:p>
            <a:r>
              <a:rPr lang="tr-TR" dirty="0" smtClean="0"/>
              <a:t>Temizliğinin kolay yapılabilmesi için şekli silindirik olmalıdır.</a:t>
            </a:r>
          </a:p>
          <a:p>
            <a:r>
              <a:rPr lang="tr-TR" dirty="0" smtClean="0"/>
              <a:t>Kenarlarında kaldırmak için kulpu olmalıdır.</a:t>
            </a:r>
          </a:p>
          <a:p>
            <a:r>
              <a:rPr lang="tr-TR" dirty="0" smtClean="0"/>
              <a:t>Sızıntı yapmamalı ve su geçirmemeli.</a:t>
            </a:r>
          </a:p>
          <a:p>
            <a:r>
              <a:rPr lang="tr-TR" dirty="0" smtClean="0"/>
              <a:t>Kapakları iyi kapanmalı ve pedalla açılır kapanır nitelikte olmalı.</a:t>
            </a:r>
          </a:p>
          <a:p>
            <a:r>
              <a:rPr lang="tr-TR" dirty="0" smtClean="0"/>
              <a:t>Sızıntı yapmayan dayanıklı poşet yerleştirilmeli.</a:t>
            </a:r>
          </a:p>
          <a:p>
            <a:r>
              <a:rPr lang="tr-TR" dirty="0" smtClean="0"/>
              <a:t>Temizliği uygun yerde ve uygun aralıklarla yapılmalıdır</a:t>
            </a:r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8543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3600" b="1" u="sng" dirty="0" smtClean="0">
                <a:solidFill>
                  <a:srgbClr val="FF0000"/>
                </a:solidFill>
              </a:rPr>
              <a:t>Etkinlik: </a:t>
            </a:r>
            <a:r>
              <a:rPr lang="tr-TR" i="1" u="sng" dirty="0" smtClean="0"/>
              <a:t>Besin güvenliği </a:t>
            </a:r>
            <a:r>
              <a:rPr lang="tr-TR" dirty="0" smtClean="0"/>
              <a:t>ile ilgili öğrenmiş olduğunuz bilgilerden oluşan </a:t>
            </a:r>
            <a:r>
              <a:rPr lang="tr-TR" i="1" u="sng" dirty="0" smtClean="0"/>
              <a:t>afişler, kısa talimatlar, sloganlar</a:t>
            </a:r>
            <a:r>
              <a:rPr lang="tr-TR" dirty="0" smtClean="0"/>
              <a:t> hazırlayınız. Yaptığınız bu çalışmalardan evinize veya okulunuzda faaliyet gösteren gıda işletmelerinin (kantin, yemekhane gibi) görülebilir bölümlerine ilgililerden izin alarak asınız. Böylece gıda çalışanlarının hijyen konusunda sürekli eğitimine katkıda bulunabilirsiniz.</a:t>
            </a:r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085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556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20045977"/>
              </p:ext>
            </p:extLst>
          </p:nvPr>
        </p:nvGraphicFramePr>
        <p:xfrm>
          <a:off x="251520" y="836712"/>
          <a:ext cx="8640959" cy="4608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1017"/>
                <a:gridCol w="1144971"/>
                <a:gridCol w="1144971"/>
              </a:tblGrid>
              <a:tr h="7593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b="1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Yeterli ve Dengeli Beslenen Kişilerin Özellikleri </a:t>
                      </a:r>
                      <a:endParaRPr lang="tr-TR" sz="2400" b="0" i="0" u="none" strike="noStrike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Evet </a:t>
                      </a:r>
                      <a:r>
                        <a:rPr lang="tr-TR" sz="24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endParaRPr lang="tr-TR" sz="2400" b="0" i="0" u="none" strike="noStrike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Hayır </a:t>
                      </a:r>
                      <a:r>
                        <a:rPr lang="tr-TR" sz="24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endParaRPr lang="tr-TR" sz="2400" b="0" i="0" u="none" strike="noStrike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5357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Pürüzlü, kuru, sağlıksız cilt yapısına sahiptirler.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400"/>
                    </a:p>
                  </a:txBody>
                  <a:tcPr/>
                </a:tc>
              </a:tr>
              <a:tr h="5357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Hareketli ve esnek bir bedene sahiptirler.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400"/>
                    </a:p>
                  </a:txBody>
                  <a:tcPr/>
                </a:tc>
              </a:tr>
              <a:tr h="741933">
                <a:tc>
                  <a:txBody>
                    <a:bodyPr/>
                    <a:lstStyle/>
                    <a:p>
                      <a:r>
                        <a:rPr lang="tr-TR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İştahsız, yorgun, isteksiz bir yapıya sahiptirler.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400"/>
                    </a:p>
                  </a:txBody>
                  <a:tcPr/>
                </a:tc>
              </a:tr>
              <a:tr h="535724">
                <a:tc>
                  <a:txBody>
                    <a:bodyPr/>
                    <a:lstStyle/>
                    <a:p>
                      <a:r>
                        <a:rPr lang="tr-TR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Canlı ve parlak saçlara ve gözlere sahiptirler.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400"/>
                    </a:p>
                  </a:txBody>
                  <a:tcPr/>
                </a:tc>
              </a:tr>
              <a:tr h="9643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Sık sık baş ağrısından şikâyet eden yapıya sahiptirler.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400"/>
                    </a:p>
                  </a:txBody>
                  <a:tcPr/>
                </a:tc>
              </a:tr>
              <a:tr h="5357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Çalışmaya istekli kişiliğe sahiptirler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Altbilgi Yer Tutucusu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833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661828928"/>
              </p:ext>
            </p:extLst>
          </p:nvPr>
        </p:nvGraphicFramePr>
        <p:xfrm>
          <a:off x="179512" y="980728"/>
          <a:ext cx="8784976" cy="4608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10603"/>
                <a:gridCol w="1153012"/>
                <a:gridCol w="1021361"/>
              </a:tblGrid>
              <a:tr h="95221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tr-TR" sz="2400" b="1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Yeterli ve Dengeli Beslenen Kişilerin Özellikleri </a:t>
                      </a:r>
                      <a:endParaRPr lang="tr-TR" sz="2400" b="0" i="0" u="none" strike="noStrike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b="1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Evet </a:t>
                      </a:r>
                      <a:r>
                        <a:rPr lang="tr-TR" sz="24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b="1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Hayır </a:t>
                      </a:r>
                      <a:r>
                        <a:rPr lang="tr-TR" sz="24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endParaRPr lang="tr-TR" sz="2400" b="0" i="0" u="none" strike="noStrike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5290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Boy uzunluğuna uygun vücut ağırlığına sahiptirler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400"/>
                    </a:p>
                  </a:txBody>
                  <a:tcPr/>
                </a:tc>
              </a:tr>
              <a:tr h="529005">
                <a:tc>
                  <a:txBody>
                    <a:bodyPr/>
                    <a:lstStyle/>
                    <a:p>
                      <a:r>
                        <a:rPr lang="tr-TR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Unutkanlık yaşamazlar. 	</a:t>
                      </a:r>
                      <a:endParaRPr lang="tr-TR" sz="2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400"/>
                    </a:p>
                  </a:txBody>
                  <a:tcPr/>
                </a:tc>
              </a:tr>
              <a:tr h="529005">
                <a:tc>
                  <a:txBody>
                    <a:bodyPr/>
                    <a:lstStyle/>
                    <a:p>
                      <a:r>
                        <a:rPr lang="tr-TR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Sık sık hasta olmayan bir yapıya sahiptirler. 	</a:t>
                      </a:r>
                      <a:endParaRPr lang="tr-TR" sz="2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400"/>
                    </a:p>
                  </a:txBody>
                  <a:tcPr/>
                </a:tc>
              </a:tr>
              <a:tr h="588071">
                <a:tc>
                  <a:txBody>
                    <a:bodyPr/>
                    <a:lstStyle/>
                    <a:p>
                      <a:r>
                        <a:rPr lang="tr-TR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Hareketleri ağır ve isteksizdir. 	</a:t>
                      </a:r>
                      <a:endParaRPr lang="tr-TR" sz="2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400"/>
                    </a:p>
                  </a:txBody>
                  <a:tcPr/>
                </a:tc>
              </a:tr>
              <a:tr h="9522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Genel görünüşleri (aşırı zayıf veya şişman) sağlıksızdır.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400"/>
                    </a:p>
                  </a:txBody>
                  <a:tcPr/>
                </a:tc>
              </a:tr>
              <a:tr h="529005">
                <a:tc>
                  <a:txBody>
                    <a:bodyPr/>
                    <a:lstStyle/>
                    <a:p>
                      <a:r>
                        <a:rPr lang="tr-TR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Kas ve kemikleri güçlüdür. 	</a:t>
                      </a:r>
                      <a:endParaRPr lang="tr-TR" sz="2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Altbilgi Yer Tutucusu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652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tr-TR" dirty="0"/>
          </a:p>
          <a:p>
            <a:pPr marL="0" indent="0">
              <a:buNone/>
            </a:pPr>
            <a:r>
              <a:rPr lang="tr-TR" dirty="0"/>
              <a:t>Aşağıdakilerden hangisi sağlıklı olabilmek ve sağlığı devam ettirebilmek için gerekli unsurlardan değildir? </a:t>
            </a:r>
          </a:p>
          <a:p>
            <a:pPr marL="0" indent="0">
              <a:buNone/>
            </a:pPr>
            <a:r>
              <a:rPr lang="tr-TR" b="1" dirty="0"/>
              <a:t>A) </a:t>
            </a:r>
            <a:r>
              <a:rPr lang="tr-TR" dirty="0"/>
              <a:t>Yetersiz ve dengesiz beslenme </a:t>
            </a:r>
          </a:p>
          <a:p>
            <a:pPr marL="0" indent="0">
              <a:buNone/>
            </a:pPr>
            <a:r>
              <a:rPr lang="tr-TR" b="1" dirty="0"/>
              <a:t>B) </a:t>
            </a:r>
            <a:r>
              <a:rPr lang="tr-TR" dirty="0"/>
              <a:t>Düzenli fiziksel aktivite </a:t>
            </a:r>
          </a:p>
          <a:p>
            <a:pPr marL="0" indent="0">
              <a:buNone/>
            </a:pPr>
            <a:r>
              <a:rPr lang="tr-TR" b="1" dirty="0"/>
              <a:t>C) </a:t>
            </a:r>
            <a:r>
              <a:rPr lang="tr-TR" dirty="0"/>
              <a:t>Sigara ve diğer kötü alışkanlıklardan uzak bir yaşam </a:t>
            </a:r>
          </a:p>
          <a:p>
            <a:pPr marL="0" indent="0">
              <a:buNone/>
            </a:pPr>
            <a:r>
              <a:rPr lang="tr-TR" b="1" dirty="0"/>
              <a:t>D) </a:t>
            </a:r>
            <a:r>
              <a:rPr lang="tr-TR" dirty="0"/>
              <a:t>Stresten uzak durma </a:t>
            </a:r>
          </a:p>
          <a:p>
            <a:pPr marL="0" indent="0">
              <a:buNone/>
            </a:pPr>
            <a:r>
              <a:rPr lang="tr-TR" b="1" dirty="0"/>
              <a:t>E) </a:t>
            </a:r>
            <a:r>
              <a:rPr lang="tr-TR" dirty="0"/>
              <a:t>Düzenli sağlık kontrolü </a:t>
            </a:r>
          </a:p>
          <a:p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837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Hangisi </a:t>
            </a:r>
            <a:r>
              <a:rPr lang="tr-TR" b="1" dirty="0"/>
              <a:t>yeterli ve dengeli beslenen kişilerin özelliklerinden olamaz? </a:t>
            </a:r>
            <a:endParaRPr lang="tr-TR" dirty="0"/>
          </a:p>
          <a:p>
            <a:pPr marL="0" indent="0">
              <a:buNone/>
            </a:pPr>
            <a:r>
              <a:rPr lang="tr-TR" b="1" dirty="0"/>
              <a:t>A) </a:t>
            </a:r>
            <a:r>
              <a:rPr lang="tr-TR" dirty="0"/>
              <a:t>Sağlam ve sağlıklı görünüşleri vardır. </a:t>
            </a:r>
          </a:p>
          <a:p>
            <a:pPr marL="0" indent="0">
              <a:buNone/>
            </a:pPr>
            <a:r>
              <a:rPr lang="tr-TR" b="1" dirty="0"/>
              <a:t>B) </a:t>
            </a:r>
            <a:r>
              <a:rPr lang="tr-TR" dirty="0"/>
              <a:t>İştahsız, yorgun, isteksiz bir yapıya sahiptirler. </a:t>
            </a:r>
          </a:p>
          <a:p>
            <a:pPr marL="0" indent="0">
              <a:buNone/>
            </a:pPr>
            <a:r>
              <a:rPr lang="tr-TR" b="1" dirty="0"/>
              <a:t>C) </a:t>
            </a:r>
            <a:r>
              <a:rPr lang="tr-TR" dirty="0"/>
              <a:t>Çalışmaya isteklidirler. </a:t>
            </a:r>
          </a:p>
          <a:p>
            <a:pPr marL="0" indent="0">
              <a:buNone/>
            </a:pPr>
            <a:r>
              <a:rPr lang="tr-TR" b="1" dirty="0"/>
              <a:t>D) </a:t>
            </a:r>
            <a:r>
              <a:rPr lang="tr-TR" dirty="0"/>
              <a:t>Normal zihinsel gelişime sahiptirler. </a:t>
            </a:r>
          </a:p>
          <a:p>
            <a:pPr marL="0" indent="0">
              <a:buNone/>
            </a:pPr>
            <a:r>
              <a:rPr lang="tr-TR" b="1" dirty="0"/>
              <a:t>E) </a:t>
            </a:r>
            <a:r>
              <a:rPr lang="tr-TR" dirty="0"/>
              <a:t>Sık sık hasta olmazlar. 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273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Mikroorganizmalar </a:t>
            </a:r>
            <a:r>
              <a:rPr lang="tr-TR" dirty="0"/>
              <a:t>içerisinde besin güvenliğini tehdit eden, besinler aracılığı ile oluşan hastalıklara ve besin zehirlenmelerine en fazla yol açan biyolojik etmen hangisidir? </a:t>
            </a:r>
          </a:p>
          <a:p>
            <a:pPr marL="0" indent="0">
              <a:buNone/>
            </a:pPr>
            <a:r>
              <a:rPr lang="tr-TR" b="1" dirty="0"/>
              <a:t>A) </a:t>
            </a:r>
            <a:r>
              <a:rPr lang="tr-TR" dirty="0"/>
              <a:t>Mantarlar </a:t>
            </a:r>
          </a:p>
          <a:p>
            <a:pPr marL="0" indent="0">
              <a:buNone/>
            </a:pPr>
            <a:r>
              <a:rPr lang="tr-TR" b="1" dirty="0"/>
              <a:t>B) </a:t>
            </a:r>
            <a:r>
              <a:rPr lang="tr-TR" dirty="0"/>
              <a:t>Virüsler </a:t>
            </a:r>
          </a:p>
          <a:p>
            <a:pPr marL="0" indent="0">
              <a:buNone/>
            </a:pPr>
            <a:r>
              <a:rPr lang="tr-TR" b="1" dirty="0"/>
              <a:t>C) </a:t>
            </a:r>
            <a:r>
              <a:rPr lang="tr-TR" dirty="0"/>
              <a:t>Bakteriler </a:t>
            </a:r>
          </a:p>
          <a:p>
            <a:pPr marL="0" indent="0">
              <a:buNone/>
            </a:pPr>
            <a:r>
              <a:rPr lang="tr-TR" b="1" dirty="0"/>
              <a:t>D) </a:t>
            </a:r>
            <a:r>
              <a:rPr lang="tr-TR" dirty="0"/>
              <a:t>Parazitler </a:t>
            </a:r>
          </a:p>
          <a:p>
            <a:pPr marL="0" indent="0">
              <a:buNone/>
            </a:pPr>
            <a:r>
              <a:rPr lang="tr-TR" b="1" dirty="0"/>
              <a:t>E) </a:t>
            </a:r>
            <a:r>
              <a:rPr lang="tr-TR" dirty="0"/>
              <a:t>Küfler 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858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Besinlerin </a:t>
            </a:r>
            <a:r>
              <a:rPr lang="tr-TR" dirty="0"/>
              <a:t>satın alınması ile ilgili verilen bilgilerden hangisi doğru değildir? </a:t>
            </a:r>
          </a:p>
          <a:p>
            <a:pPr marL="0" indent="0">
              <a:buNone/>
            </a:pPr>
            <a:r>
              <a:rPr lang="tr-TR" b="1" dirty="0"/>
              <a:t>A) </a:t>
            </a:r>
            <a:r>
              <a:rPr lang="tr-TR" dirty="0"/>
              <a:t>Besinlerinizi güvenilir kaynaklardan satın alın. </a:t>
            </a:r>
          </a:p>
          <a:p>
            <a:pPr marL="0" indent="0">
              <a:buNone/>
            </a:pPr>
            <a:r>
              <a:rPr lang="tr-TR" b="1" dirty="0"/>
              <a:t>B) </a:t>
            </a:r>
            <a:r>
              <a:rPr lang="tr-TR" dirty="0"/>
              <a:t>Hazır kıyma yerine parça etten çektirdiğiniz kıymayı satın alın. </a:t>
            </a:r>
          </a:p>
          <a:p>
            <a:pPr marL="0" indent="0">
              <a:buNone/>
            </a:pPr>
            <a:r>
              <a:rPr lang="tr-TR" b="1" dirty="0"/>
              <a:t>C) </a:t>
            </a:r>
            <a:r>
              <a:rPr lang="tr-TR" dirty="0"/>
              <a:t>Sokak sütü satın almayın. </a:t>
            </a:r>
          </a:p>
          <a:p>
            <a:pPr marL="0" indent="0">
              <a:buNone/>
            </a:pPr>
            <a:r>
              <a:rPr lang="tr-TR" b="1" dirty="0"/>
              <a:t>D) </a:t>
            </a:r>
            <a:r>
              <a:rPr lang="tr-TR" dirty="0"/>
              <a:t>Çatlak, kirli, kırık yumurta satın almayın. </a:t>
            </a:r>
          </a:p>
          <a:p>
            <a:pPr marL="0" indent="0">
              <a:buNone/>
            </a:pPr>
            <a:r>
              <a:rPr lang="tr-TR" b="1" dirty="0"/>
              <a:t>E) </a:t>
            </a:r>
            <a:r>
              <a:rPr lang="tr-TR" dirty="0"/>
              <a:t>Mevsimine uygun olmayan, turfanda sebze ve meyveleri tercih edin. 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150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  <a:p>
            <a:pPr marL="0" indent="0">
              <a:buNone/>
            </a:pPr>
            <a:r>
              <a:rPr lang="tr-TR" dirty="0"/>
              <a:t>Gereğinden fazla besin tüketildiğinde vücutta yağ olarak depolanmasına neden olur. Bu duruma ………………….. beslenme denir. </a:t>
            </a:r>
          </a:p>
          <a:p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692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  <a:p>
            <a:pPr marL="0" indent="0">
              <a:buNone/>
            </a:pPr>
            <a:r>
              <a:rPr lang="tr-TR" dirty="0"/>
              <a:t>İnsanın yaşamını devam ettirebilmesi, büyüme ve gelişmenin devamı için gerekli olan besin ögelerinin yeterli ve dengeli bir şekilde vücuda alınmasına …………..ve ……………beslenme denir. 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711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  <a:p>
            <a:pPr marL="0" indent="0">
              <a:buNone/>
            </a:pPr>
            <a:r>
              <a:rPr lang="tr-TR" dirty="0"/>
              <a:t>Mikroorganizmalar içerisinde besin güvenliğini tehdit eden, besinler aracılığı ile oluşan hastalıklara ve besin zehirlenmelerine en fazla yol açan etmenler …………………</a:t>
            </a:r>
            <a:r>
              <a:rPr lang="tr-TR" dirty="0" err="1"/>
              <a:t>lerdir</a:t>
            </a:r>
            <a:r>
              <a:rPr lang="tr-TR" dirty="0"/>
              <a:t>. 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99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  <a:p>
            <a:pPr marL="0" indent="0">
              <a:buNone/>
            </a:pPr>
            <a:r>
              <a:rPr lang="tr-TR" dirty="0"/>
              <a:t>Balık alırken kendine has ……….</a:t>
            </a:r>
            <a:r>
              <a:rPr lang="tr-TR" dirty="0" err="1"/>
              <a:t>nun</a:t>
            </a:r>
            <a:r>
              <a:rPr lang="tr-TR" dirty="0"/>
              <a:t> olmasına, pullarının parlak, gözlerinin berrak ve hafif kabarık, solungaçlarının kapalı ve …………. renkte olmasına dikkat edilmelidir. 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966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  <a:p>
            <a:pPr marL="0" indent="0">
              <a:buNone/>
            </a:pPr>
            <a:r>
              <a:rPr lang="tr-TR" dirty="0"/>
              <a:t>Pişmiş yiyecekler…..saatten fazla oda sıcaklığında bekletilmez. 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327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  <a:p>
            <a:pPr marL="0" indent="0">
              <a:buNone/>
            </a:pPr>
            <a:r>
              <a:rPr lang="tr-TR" dirty="0"/>
              <a:t>Dondurulmuş besin alırken, …… ˚C’de depolandığından emin olunmalıdır. 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tr-TR" smtClean="0"/>
              <a:t>Firdevs ÇİÇEK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763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mba">
  <a:themeElements>
    <a:clrScheme name="Özel 2">
      <a:dk1>
        <a:sysClr val="windowText" lastClr="000000"/>
      </a:dk1>
      <a:lt1>
        <a:sysClr val="window" lastClr="FFFFFF"/>
      </a:lt1>
      <a:dk2>
        <a:srgbClr val="7030A0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umb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83</TotalTime>
  <Words>2269</Words>
  <Application>Microsoft Office PowerPoint</Application>
  <PresentationFormat>Ekran Gösterisi (4:3)</PresentationFormat>
  <Paragraphs>249</Paragraphs>
  <Slides>45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45</vt:i4>
      </vt:variant>
    </vt:vector>
  </HeadingPairs>
  <TitlesOfParts>
    <vt:vector size="46" baseType="lpstr">
      <vt:lpstr>Cumba</vt:lpstr>
      <vt:lpstr>BESLENME İLE İLGİLİ KAVRAMLAR </vt:lpstr>
      <vt:lpstr>Beslenme </vt:lpstr>
      <vt:lpstr>Beslenmenin Önemi </vt:lpstr>
      <vt:lpstr>Sağlığı korumak ve en üst düzeyde sağlıklı kalabilmek için; </vt:lpstr>
      <vt:lpstr>Yeterli ve Dengeli Beslenme </vt:lpstr>
      <vt:lpstr>PowerPoint Sunusu</vt:lpstr>
      <vt:lpstr>Yeterli ve dengeli beslenen kişilerin özellikleri şunlardır: </vt:lpstr>
      <vt:lpstr>Yetersiz ve Dengesiz Beslenmenin Zararları </vt:lpstr>
      <vt:lpstr>Yetersiz ve dengesiz beslenen kişinin; </vt:lpstr>
      <vt:lpstr>Yetersiz ve dengesiz beslenen kişiler </vt:lpstr>
      <vt:lpstr>Besin Güvenliği </vt:lpstr>
      <vt:lpstr>Besin Kirliliğine Yol Açan Etmenler </vt:lpstr>
      <vt:lpstr>PowerPoint Sunusu</vt:lpstr>
      <vt:lpstr>PowerPoint Sunusu</vt:lpstr>
      <vt:lpstr>Besin Güvenliğini Sağlama Yolları </vt:lpstr>
      <vt:lpstr>Yemek hazırlarken dikkat edilmesi gereken noktalar şunlardır: </vt:lpstr>
      <vt:lpstr>Besinleri satın alırken dikkat edilecek hususlar </vt:lpstr>
      <vt:lpstr>PowerPoint Sunusu</vt:lpstr>
      <vt:lpstr>PowerPoint Sunusu</vt:lpstr>
      <vt:lpstr>PowerPoint Sunusu</vt:lpstr>
      <vt:lpstr> Besin depolama ilkeleri  </vt:lpstr>
      <vt:lpstr>PowerPoint Sunusu</vt:lpstr>
      <vt:lpstr>Besinleri hazırlarken dikkat edilmesi gereken noktalar </vt:lpstr>
      <vt:lpstr>PowerPoint Sunusu</vt:lpstr>
      <vt:lpstr>Besinleri pişirirken dikkat edilmesi gereken noktalar </vt:lpstr>
      <vt:lpstr>Besinleri soğuturken dikkat edilmesi gereken noktalar </vt:lpstr>
      <vt:lpstr>Besinlerin servisi </vt:lpstr>
      <vt:lpstr>Bulaşıkların yıkanması </vt:lpstr>
      <vt:lpstr>PowerPoint Sunusu</vt:lpstr>
      <vt:lpstr>PowerPoint Sunusu</vt:lpstr>
      <vt:lpstr>Çöplerin kaldırılması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By NeC ® 2010 | Katilimsiz.Com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BESLENME İLE İLGİLİ KAVRAMLAR</dc:title>
  <dc:creator>plus</dc:creator>
  <cp:lastModifiedBy>plus</cp:lastModifiedBy>
  <cp:revision>9</cp:revision>
  <dcterms:created xsi:type="dcterms:W3CDTF">2016-09-29T17:20:01Z</dcterms:created>
  <dcterms:modified xsi:type="dcterms:W3CDTF">2016-09-29T18:43:17Z</dcterms:modified>
</cp:coreProperties>
</file>