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58" r:id="rId3"/>
    <p:sldId id="259" r:id="rId4"/>
    <p:sldId id="260" r:id="rId5"/>
    <p:sldId id="262" r:id="rId6"/>
    <p:sldId id="263" r:id="rId7"/>
    <p:sldId id="264" r:id="rId8"/>
    <p:sldId id="265" r:id="rId9"/>
    <p:sldId id="266" r:id="rId10"/>
    <p:sldId id="267" r:id="rId11"/>
    <p:sldId id="268" r:id="rId12"/>
    <p:sldId id="269" r:id="rId13"/>
    <p:sldId id="270" r:id="rId14"/>
    <p:sldId id="261" r:id="rId15"/>
    <p:sldId id="257"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Yuvarlatılmış Dikdörtgen"/>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smtClean="0"/>
              <a:t>Asıl başlık stili için tıklatın</a:t>
            </a:r>
            <a:endParaRPr kumimoji="0" lang="en-US"/>
          </a:p>
        </p:txBody>
      </p:sp>
      <p:sp>
        <p:nvSpPr>
          <p:cNvPr id="20" name="19 Alt Başlık"/>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9" name="18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11" name="10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a:xfrm>
            <a:off x="502920" y="530352"/>
            <a:ext cx="8183880" cy="4187952"/>
          </a:xfrm>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13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Yuvarlatılmış Dikdörtgen"/>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nchor="b"/>
          <a:lstStyle>
            <a:lvl1pPr>
              <a:defRPr b="1"/>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Tek Köşesi Yuvarlatılmış Dikdörtgen"/>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smtClean="0"/>
              <a:t>Asıl başlık stili için tıklatın</a:t>
            </a:r>
            <a:endParaRPr kumimoji="0" lang="en-US"/>
          </a:p>
        </p:txBody>
      </p:sp>
      <p:sp>
        <p:nvSpPr>
          <p:cNvPr id="4" name="3 Metin Yer Tutucusu"/>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3" name="2 Resim Yer Tutucusu"/>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smtClean="0"/>
              <a:t>Resim eklemek için simgeyi tıklatın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502920" y="530352"/>
            <a:ext cx="8183880" cy="4187952"/>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533404"/>
            <a:ext cx="1981200" cy="5257799"/>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533400" y="533402"/>
            <a:ext cx="5943600" cy="525780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11.11.2018</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Yuvarlatılmış Dikdörtgen"/>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Başlık Yer Tutucusu"/>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tr-TR" smtClean="0"/>
              <a:t>Asıl başlık stili için tıklatın</a:t>
            </a:r>
            <a:endParaRPr kumimoji="0" lang="en-US"/>
          </a:p>
        </p:txBody>
      </p:sp>
      <p:sp>
        <p:nvSpPr>
          <p:cNvPr id="4" name="3 Metin Yer Tutucusu"/>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5" name="24 Veri Yer Tutucusu"/>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9F75050-0E15-4C5B-92B0-66D068882F1F}" type="datetimeFigureOut">
              <a:rPr lang="tr-TR" smtClean="0"/>
              <a:pPr/>
              <a:t>11.11.2018</a:t>
            </a:fld>
            <a:endParaRPr lang="tr-TR"/>
          </a:p>
        </p:txBody>
      </p:sp>
      <p:sp>
        <p:nvSpPr>
          <p:cNvPr id="18" name="17 Altbilgi Yer Tutucusu"/>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p>
        </p:txBody>
      </p:sp>
      <p:sp>
        <p:nvSpPr>
          <p:cNvPr id="5" name="4 Slayt Numarası Yer Tutucusu"/>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71472" y="571480"/>
            <a:ext cx="7772400" cy="1470025"/>
          </a:xfrm>
        </p:spPr>
        <p:txBody>
          <a:bodyPr>
            <a:normAutofit fontScale="90000"/>
          </a:bodyPr>
          <a:lstStyle/>
          <a:p>
            <a:pPr algn="ctr"/>
            <a:r>
              <a:rPr lang="tr-TR" sz="5400" dirty="0" smtClean="0"/>
              <a:t>   GENEL TEKRAR TESTİ</a:t>
            </a:r>
            <a:endParaRPr lang="tr-TR" sz="5400" dirty="0"/>
          </a:p>
        </p:txBody>
      </p:sp>
      <p:sp>
        <p:nvSpPr>
          <p:cNvPr id="3" name="2 Alt Başlık"/>
          <p:cNvSpPr>
            <a:spLocks noGrp="1"/>
          </p:cNvSpPr>
          <p:nvPr>
            <p:ph type="subTitle" idx="1"/>
          </p:nvPr>
        </p:nvSpPr>
        <p:spPr>
          <a:xfrm>
            <a:off x="1142976" y="1571612"/>
            <a:ext cx="6400800" cy="3038484"/>
          </a:xfrm>
        </p:spPr>
        <p:txBody>
          <a:bodyPr>
            <a:normAutofit/>
          </a:bodyPr>
          <a:lstStyle/>
          <a:p>
            <a:pPr algn="ctr"/>
            <a:endParaRPr lang="tr-TR" sz="4400" b="1" dirty="0" smtClean="0">
              <a:solidFill>
                <a:srgbClr val="0070C0"/>
              </a:solidFill>
            </a:endParaRPr>
          </a:p>
          <a:p>
            <a:pPr algn="ctr"/>
            <a:r>
              <a:rPr lang="tr-TR" sz="4400" b="1" dirty="0" smtClean="0">
                <a:solidFill>
                  <a:srgbClr val="0070C0"/>
                </a:solidFill>
              </a:rPr>
              <a:t>SOSYAL BİLGİLER  </a:t>
            </a:r>
          </a:p>
          <a:p>
            <a:pPr algn="ctr"/>
            <a:r>
              <a:rPr lang="tr-TR" sz="4400" b="1" dirty="0" smtClean="0">
                <a:solidFill>
                  <a:srgbClr val="0070C0"/>
                </a:solidFill>
              </a:rPr>
              <a:t>7. SINIF</a:t>
            </a:r>
          </a:p>
          <a:p>
            <a:pPr algn="ctr"/>
            <a:endParaRPr lang="tr-TR" sz="2800" dirty="0" smtClean="0"/>
          </a:p>
          <a:p>
            <a:endParaRPr lang="tr-TR" sz="1400" dirty="0"/>
          </a:p>
        </p:txBody>
      </p:sp>
      <p:sp>
        <p:nvSpPr>
          <p:cNvPr id="5" name="4 Metin kutusu"/>
          <p:cNvSpPr txBox="1"/>
          <p:nvPr/>
        </p:nvSpPr>
        <p:spPr>
          <a:xfrm>
            <a:off x="2428860" y="4286256"/>
            <a:ext cx="4214842" cy="2308324"/>
          </a:xfrm>
          <a:prstGeom prst="rect">
            <a:avLst/>
          </a:prstGeom>
          <a:noFill/>
        </p:spPr>
        <p:txBody>
          <a:bodyPr wrap="square" rtlCol="0">
            <a:spAutoFit/>
          </a:bodyPr>
          <a:lstStyle/>
          <a:p>
            <a:pPr algn="ctr"/>
            <a:r>
              <a:rPr lang="tr-TR" sz="3600" b="1" dirty="0" smtClean="0">
                <a:solidFill>
                  <a:srgbClr val="002060"/>
                </a:solidFill>
              </a:rPr>
              <a:t>HAZIRLAYAN :</a:t>
            </a:r>
          </a:p>
          <a:p>
            <a:pPr algn="ctr"/>
            <a:r>
              <a:rPr lang="tr-TR" sz="3600" b="1" dirty="0" smtClean="0">
                <a:solidFill>
                  <a:srgbClr val="002060"/>
                </a:solidFill>
              </a:rPr>
              <a:t>Ramazan AYAZMA</a:t>
            </a:r>
          </a:p>
          <a:p>
            <a:endParaRPr lang="tr-TR"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714356"/>
            <a:ext cx="8429684" cy="20002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tr-TR" sz="3200" b="1" dirty="0" smtClean="0">
                <a:solidFill>
                  <a:schemeClr val="tx1"/>
                </a:solidFill>
                <a:latin typeface="Corbel" pitchFamily="34" charset="0"/>
              </a:rPr>
              <a:t>Malazgirt Zaferi’nden sonra Anadolu’nun fethiyle görevlendirilen komutanlar Anadolu’da ilk Türk devleti ve beyliklerini  kurmuşlardır.</a:t>
            </a:r>
            <a:endParaRPr lang="tr-TR" sz="3200" b="1" dirty="0">
              <a:solidFill>
                <a:schemeClr val="tx1"/>
              </a:solidFill>
              <a:latin typeface="Corbel" pitchFamily="34" charset="0"/>
            </a:endParaRPr>
          </a:p>
        </p:txBody>
      </p:sp>
      <p:sp>
        <p:nvSpPr>
          <p:cNvPr id="3" name="2 Dikdörtgen"/>
          <p:cNvSpPr/>
          <p:nvPr/>
        </p:nvSpPr>
        <p:spPr>
          <a:xfrm>
            <a:off x="357158" y="2714620"/>
            <a:ext cx="8429684" cy="100013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latin typeface="Corbel" pitchFamily="34" charset="0"/>
              </a:rPr>
              <a:t>Anadolu’da kurulan bu ilk Türk Devletleri’nin Türk tarihine yaptıkları en önemli katkı aşağıdakilerden hangisidir?</a:t>
            </a:r>
            <a:endParaRPr lang="tr-TR" sz="2400" dirty="0">
              <a:solidFill>
                <a:schemeClr val="tx1"/>
              </a:solidFill>
              <a:latin typeface="Corbel" pitchFamily="34" charset="0"/>
            </a:endParaRPr>
          </a:p>
        </p:txBody>
      </p:sp>
      <p:sp>
        <p:nvSpPr>
          <p:cNvPr id="4" name="3 Yuvarlatılmış Dikdörtgen"/>
          <p:cNvSpPr/>
          <p:nvPr/>
        </p:nvSpPr>
        <p:spPr>
          <a:xfrm>
            <a:off x="357158" y="3714752"/>
            <a:ext cx="8429684" cy="250033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800" b="1" dirty="0" smtClean="0">
                <a:solidFill>
                  <a:schemeClr val="tx1"/>
                </a:solidFill>
                <a:latin typeface="Corbel" pitchFamily="34" charset="0"/>
              </a:rPr>
              <a:t>A) Dini yapılar inşa etmeleri</a:t>
            </a:r>
          </a:p>
          <a:p>
            <a:pPr>
              <a:lnSpc>
                <a:spcPct val="150000"/>
              </a:lnSpc>
            </a:pPr>
            <a:r>
              <a:rPr lang="tr-TR" sz="2800" b="1" dirty="0" smtClean="0">
                <a:solidFill>
                  <a:schemeClr val="tx1"/>
                </a:solidFill>
                <a:latin typeface="Corbel" pitchFamily="34" charset="0"/>
              </a:rPr>
              <a:t>B) Küçük yerleşim yerleri kurmaları</a:t>
            </a:r>
          </a:p>
          <a:p>
            <a:pPr>
              <a:lnSpc>
                <a:spcPct val="150000"/>
              </a:lnSpc>
            </a:pPr>
            <a:r>
              <a:rPr lang="tr-TR" sz="2800" b="1" dirty="0" smtClean="0">
                <a:solidFill>
                  <a:schemeClr val="tx1"/>
                </a:solidFill>
                <a:latin typeface="Corbel" pitchFamily="34" charset="0"/>
              </a:rPr>
              <a:t>C) Haçlılara karşı mücadele etmeleri</a:t>
            </a:r>
          </a:p>
          <a:p>
            <a:pPr>
              <a:lnSpc>
                <a:spcPct val="150000"/>
              </a:lnSpc>
            </a:pPr>
            <a:r>
              <a:rPr lang="tr-TR" sz="2800" b="1" dirty="0" smtClean="0">
                <a:solidFill>
                  <a:schemeClr val="tx1"/>
                </a:solidFill>
                <a:latin typeface="Corbel" pitchFamily="34" charset="0"/>
              </a:rPr>
              <a:t>D) Anadolu’nun Türkleşmesini sağlamaları</a:t>
            </a:r>
            <a:endParaRPr lang="tr-TR" sz="2800" b="1" dirty="0">
              <a:solidFill>
                <a:schemeClr val="tx1"/>
              </a:solidFill>
              <a:latin typeface="Corbel" pitchFamily="34" charset="0"/>
            </a:endParaRPr>
          </a:p>
        </p:txBody>
      </p:sp>
      <p:pic>
        <p:nvPicPr>
          <p:cNvPr id="1026"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2071734" y="1571612"/>
            <a:ext cx="642942" cy="64294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576 0.00763 C 0.04045 -0.0111 0.03611 -0.00023 0.06754 0.00347 C 0.07882 0.00485 0.08976 0.01133 0.10087 0.0141 C 0.10764 0.01572 0.11458 0.01688 0.12153 0.01826 C 0.16111 0.01757 0.20156 0.02404 0.24045 0.0141 C 0.2625 0.00855 0.23993 0.01086 0.25642 0.00763 C 0.27344 0.00416 0.28889 0.00069 0.30556 -0.00509 C 0.32691 -0.01249 0.34705 -0.02289 0.3691 -0.02613 C 0.38316 -0.03237 0.37535 -0.02983 0.39288 -0.0326 C 0.40191 -0.03653 0.41076 -0.04 0.41997 -0.04301 C 0.44045 -0.05734 0.46563 -0.06012 0.4882 -0.0622 C 0.49132 -0.06289 0.49445 -0.06382 0.49774 -0.06428 C 0.50677 -0.06521 0.5158 -0.06497 0.52465 -0.06636 C 0.54045 -0.0689 0.55868 -0.07445 0.57379 -0.08116 C 0.58594 -0.08047 0.59826 -0.0807 0.61042 -0.07908 C 0.6184 -0.07792 0.6342 -0.06983 0.64219 -0.06636 C 0.64705 -0.0622 0.64931 -0.05804 0.65486 -0.05573 C 0.66788 -0.04416 0.65156 -0.05989 0.66267 -0.04509 C 0.66406 -0.04324 0.66615 -0.04255 0.66754 -0.04093 C 0.68316 -0.02289 0.66927 -0.03584 0.68021 -0.02613 C 0.69028 -0.00625 0.70434 0.01156 0.71667 0.0289 C 0.71806 0.03075 0.71875 0.03329 0.71997 0.03514 C 0.7224 0.03884 0.72517 0.04231 0.72778 0.04578 C 0.73038 0.04925 0.73576 0.05618 0.73576 0.05618 C 0.74028 0.07445 0.74722 0.09202 0.75 0.11121 C 0.75104 0.11907 0.75191 0.12693 0.7533 0.13456 C 0.75382 0.13734 0.75451 0.14011 0.75486 0.14289 C 0.75556 0.14774 0.75556 0.15283 0.75642 0.15768 C 0.75712 0.16208 0.75955 0.1704 0.75955 0.1704 C 0.7658 0.22173 0.75816 0.28069 0.75642 0.33318 C 0.75695 0.34589 0.75677 0.35861 0.75799 0.37133 C 0.75833 0.37572 0.76111 0.38404 0.76111 0.38404 C 0.76059 0.39029 0.76076 0.39676 0.75955 0.403 C 0.75868 0.4074 0.75521 0.4104 0.7533 0.41364 C 0.74549 0.42751 0.74965 0.42266 0.74375 0.43052 C 0.73108 0.4474 0.73976 0.43537 0.73264 0.44531 C 0.73004 0.44901 0.72309 0.45364 0.72309 0.45364 C 0.71302 0.47445 0.68559 0.49341 0.66754 0.49803 C 0.65625 0.50566 0.64045 0.51167 0.62778 0.51491 C 0.61042 0.51306 0.59254 0.51098 0.57552 0.50659 C 0.56528 0.50381 0.55573 0.49988 0.54531 0.49803 C 0.53507 0.49364 0.52309 0.49202 0.51354 0.48531 C 0.50851 0.48185 0.50642 0.47745 0.50087 0.47491 C 0.48889 0.46404 0.47222 0.45988 0.45799 0.45572 C 0.45208 0.45202 0.44635 0.45063 0.44045 0.4474 C 0.43385 0.4437 0.43125 0.44046 0.42465 0.43468 C 0.42153 0.4319 0.41719 0.43214 0.41354 0.43052 C 0.40434 0.41757 0.42031 0.43861 0.40087 0.42196 C 0.39566 0.41757 0.39149 0.41225 0.38663 0.40716 C 0.38542 0.40601 0.38472 0.40393 0.38333 0.403 C 0.38038 0.40115 0.37379 0.39884 0.37379 0.39884 C 0.36823 0.39098 0.37344 0.39676 0.36441 0.39237 C 0.35781 0.38913 0.35365 0.38427 0.34688 0.38173 C 0.33524 0.37133 0.35 0.38358 0.33576 0.37549 C 0.325 0.36948 0.3151 0.35884 0.30556 0.35005 C 0.30017 0.3452 0.28976 0.34589 0.28333 0.34381 C 0.27049 0.34612 0.27274 0.34774 0.26267 0.35214 C 0.26007 0.3556 0.25747 0.3593 0.25486 0.36277 C 0.25382 0.36416 0.25156 0.36693 0.25156 0.36693 C 0.24809 0.38104 0.25191 0.39722 0.25781 0.40925 C 0.25851 0.41133 0.2592 0.41341 0.25955 0.41572 C 0.26024 0.42057 0.26024 0.42566 0.26111 0.43052 C 0.26181 0.43491 0.26441 0.44323 0.26441 0.44323 C 0.26476 0.44832 0.26615 0.48277 0.26754 0.49179 C 0.27153 0.51861 0.2776 0.54173 0.28021 0.56994 C 0.27969 0.5778 0.28142 0.58636 0.27865 0.59329 C 0.27656 0.59861 0.26997 0.59676 0.26597 0.59953 " pathEditMode="relative" ptsTypes="ffffffffffffffffffffffffffffffffffffffffffffffffffffffffffffffffffA">
                                      <p:cBhvr>
                                        <p:cTn id="6" dur="2000" fill="hold"/>
                                        <p:tgtEl>
                                          <p:spTgt spid="102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285728"/>
            <a:ext cx="8429684" cy="285752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tr-TR" sz="2700" b="1" dirty="0" smtClean="0">
                <a:solidFill>
                  <a:schemeClr val="tx1"/>
                </a:solidFill>
                <a:latin typeface="Corbel" pitchFamily="34" charset="0"/>
              </a:rPr>
              <a:t>Osmanlı Beyliği kurulduğu sırada Anadolu’da güçlü devletler yoktu. Anadolu Selçuklu Devleti 1243 </a:t>
            </a:r>
            <a:r>
              <a:rPr lang="tr-TR" sz="2700" b="1" dirty="0" err="1" smtClean="0">
                <a:solidFill>
                  <a:schemeClr val="tx1"/>
                </a:solidFill>
                <a:latin typeface="Corbel" pitchFamily="34" charset="0"/>
              </a:rPr>
              <a:t>Kösedağ</a:t>
            </a:r>
            <a:r>
              <a:rPr lang="tr-TR" sz="2700" b="1" dirty="0" smtClean="0">
                <a:solidFill>
                  <a:schemeClr val="tx1"/>
                </a:solidFill>
                <a:latin typeface="Corbel" pitchFamily="34" charset="0"/>
              </a:rPr>
              <a:t>  Savaşı yenilgisinden sonra yıkılma dönemine girmişti.   Anadolu Selçuklu Sultanları İlhanlıların atadığı birer vali durumundaydı. Bu ortamda Anadolu da çok sayıda Türk Beyliği kuruldu.</a:t>
            </a:r>
            <a:endParaRPr lang="tr-TR" sz="2700" b="1" dirty="0">
              <a:solidFill>
                <a:schemeClr val="tx1"/>
              </a:solidFill>
              <a:latin typeface="Corbel" pitchFamily="34" charset="0"/>
            </a:endParaRPr>
          </a:p>
        </p:txBody>
      </p:sp>
      <p:sp>
        <p:nvSpPr>
          <p:cNvPr id="3" name="2 Dikdörtgen"/>
          <p:cNvSpPr/>
          <p:nvPr/>
        </p:nvSpPr>
        <p:spPr>
          <a:xfrm>
            <a:off x="285720" y="3143248"/>
            <a:ext cx="8501122" cy="92869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Metinde Osmanlı Devleti’nin kurulup gelişmesini etkileyen hangi faktör üzerinde durulmuştur?</a:t>
            </a:r>
            <a:endParaRPr lang="tr-TR" sz="2800" dirty="0">
              <a:solidFill>
                <a:schemeClr val="tx1"/>
              </a:solidFill>
              <a:latin typeface="Corbel" pitchFamily="34" charset="0"/>
            </a:endParaRPr>
          </a:p>
        </p:txBody>
      </p:sp>
      <p:sp>
        <p:nvSpPr>
          <p:cNvPr id="5" name="4 Yuvarlatılmış Dikdörtgen"/>
          <p:cNvSpPr/>
          <p:nvPr/>
        </p:nvSpPr>
        <p:spPr>
          <a:xfrm>
            <a:off x="357158" y="4071942"/>
            <a:ext cx="8429684" cy="242889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800" b="1" dirty="0" smtClean="0">
                <a:solidFill>
                  <a:schemeClr val="tx1"/>
                </a:solidFill>
                <a:latin typeface="Corbel" pitchFamily="34" charset="0"/>
              </a:rPr>
              <a:t>A) Anadolu’nun siyasi yapısı</a:t>
            </a:r>
          </a:p>
          <a:p>
            <a:pPr>
              <a:lnSpc>
                <a:spcPct val="150000"/>
              </a:lnSpc>
            </a:pPr>
            <a:r>
              <a:rPr lang="tr-TR" sz="2800" b="1" dirty="0" smtClean="0">
                <a:solidFill>
                  <a:schemeClr val="tx1"/>
                </a:solidFill>
                <a:latin typeface="Corbel" pitchFamily="34" charset="0"/>
              </a:rPr>
              <a:t>B) Balkanlar’ın karışıklık içinde olması</a:t>
            </a:r>
          </a:p>
          <a:p>
            <a:pPr>
              <a:lnSpc>
                <a:spcPct val="150000"/>
              </a:lnSpc>
            </a:pPr>
            <a:r>
              <a:rPr lang="tr-TR" sz="2800" b="1" dirty="0" smtClean="0">
                <a:solidFill>
                  <a:schemeClr val="tx1"/>
                </a:solidFill>
                <a:latin typeface="Corbel" pitchFamily="34" charset="0"/>
              </a:rPr>
              <a:t>C) Osmanlı’da yöneticilerin yetenekli olmaları</a:t>
            </a:r>
          </a:p>
          <a:p>
            <a:pPr>
              <a:lnSpc>
                <a:spcPct val="150000"/>
              </a:lnSpc>
            </a:pPr>
            <a:r>
              <a:rPr lang="fi-FI" sz="2800" b="1" dirty="0" smtClean="0">
                <a:solidFill>
                  <a:schemeClr val="tx1"/>
                </a:solidFill>
                <a:latin typeface="Corbel" pitchFamily="34" charset="0"/>
              </a:rPr>
              <a:t>D) Merkezi otoritenin kuvvetli tutulması</a:t>
            </a:r>
            <a:endParaRPr lang="tr-TR" sz="2800" b="1" dirty="0">
              <a:solidFill>
                <a:schemeClr val="tx1"/>
              </a:solidFill>
              <a:latin typeface="Corbel" pitchFamily="34" charset="0"/>
            </a:endParaRPr>
          </a:p>
        </p:txBody>
      </p:sp>
      <p:pic>
        <p:nvPicPr>
          <p:cNvPr id="2050"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716 0.00115 C 0.06129 -0.00995 0.08681 0.00115 0.11094 0.00532 C 0.11876 0.00902 0.12657 0.01272 0.13403 0.01757 C 0.14601 0.03353 0.1408 0.02497 0.14931 0.04209 C 0.15035 0.04417 0.15139 0.04625 0.15244 0.04833 C 0.15417 0.05203 0.15556 0.06059 0.15556 0.06059 C 0.15469 0.0777 0.15626 0.09019 0.14931 0.1036 C 0.14775 0.11077 0.14584 0.11586 0.14931 0.12419 C 0.15209 0.13066 0.16632 0.13089 0.17084 0.13228 C 0.19185 0.13829 0.21303 0.14315 0.23403 0.1487 C 0.24792 0.14801 0.26164 0.14778 0.27553 0.14662 C 0.31164 0.14384 0.34705 0.13043 0.38316 0.12627 C 0.42466 0.12696 0.46632 0.1265 0.50782 0.12835 C 0.51268 0.12858 0.52171 0.13436 0.52171 0.13436 C 0.53247 0.14408 0.52882 0.13853 0.53403 0.1487 C 0.53768 0.16327 0.53542 0.15726 0.54011 0.1672 C 0.54428 0.19958 0.55087 0.23913 0.52778 0.25948 C 0.5224 0.27035 0.52605 0.26387 0.51546 0.27798 C 0.51389 0.28006 0.51094 0.28399 0.51094 0.28399 C 0.50539 0.30643 0.51424 0.27289 0.50626 0.29625 C 0.50226 0.30804 0.50105 0.31891 0.49862 0.33117 C 0.50053 0.35846 0.49705 0.34736 0.50626 0.36609 C 0.51112 0.37581 0.52223 0.37557 0.52935 0.37835 C 0.55053 0.38644 0.57032 0.39246 0.59254 0.39477 C 0.61459 0.39408 0.63664 0.39408 0.65869 0.39269 C 0.66928 0.39199 0.68056 0.38321 0.69098 0.38043 C 0.69497 0.37812 0.69948 0.37696 0.7033 0.37419 C 0.7099 0.36933 0.71476 0.36077 0.72171 0.35777 C 0.73195 0.34412 0.72066 0.3573 0.73091 0.34967 C 0.74688 0.33765 0.73421 0.34389 0.7448 0.33927 C 0.75261 0.32354 0.74983 0.33163 0.754 0.31475 C 0.75452 0.31267 0.75556 0.30851 0.75556 0.30851 C 0.7533 0.28284 0.75018 0.27012 0.73091 0.26156 C 0.7191 0.26248 0.70591 0.25809 0.69549 0.26549 C 0.66841 0.28469 0.69219 0.27428 0.67865 0.27983 C 0.67344 0.28446 0.66476 0.29625 0.66476 0.29625 C 0.6599 0.30943 0.66372 0.30018 0.65712 0.31267 C 0.65504 0.3166 0.65087 0.32493 0.65087 0.32493 C 0.64896 0.33233 0.64827 0.34019 0.64636 0.34759 C 0.64966 0.38251 0.6481 0.36817 0.65087 0.39061 C 0.65035 0.40217 0.65018 0.41397 0.64931 0.42553 C 0.6481 0.4438 0.64219 0.46114 0.63855 0.47872 C 0.63716 0.48543 0.63646 0.49491 0.63403 0.50115 C 0.6323 0.50555 0.629 0.50902 0.62778 0.51364 C 0.62501 0.52405 0.62032 0.53237 0.61702 0.54232 C 0.61372 0.55226 0.61754 0.54486 0.61251 0.55666 C 0.60955 0.56383 0.60122 0.57701 0.59705 0.58325 C 0.5941 0.58765 0.59028 0.59065 0.58785 0.59551 C 0.58334 0.60453 0.57969 0.61471 0.57396 0.62211 C 0.5665 0.64199 0.57553 0.6228 0.56632 0.63251 C 0.56494 0.63413 0.56441 0.63691 0.5632 0.63853 C 0.56198 0.64014 0.56025 0.6413 0.55869 0.64269 C 0.55261 0.65471 0.53282 0.67483 0.52171 0.67946 C 0.5165 0.68987 0.51303 0.6864 0.50469 0.68987 C 0.49653 0.69334 0.48855 0.69935 0.48021 0.70212 C 0.47101 0.70513 0.46146 0.70814 0.45244 0.7123 C 0.44584 0.71531 0.43907 0.71577 0.43247 0.71854 C 0.42935 0.7197 0.42327 0.72271 0.42327 0.72271 C 0.37813 0.72132 0.33282 0.72109 0.28785 0.71646 C 0.28073 0.71323 0.27344 0.71346 0.26632 0.71022 C 0.26094 0.70328 0.25816 0.70027 0.25087 0.69796 C 0.23941 0.68663 0.23941 0.6753 0.23403 0.65911 C 0.23073 0.64893 0.22605 0.63899 0.22327 0.62835 C 0.22448 0.60499 0.22431 0.60222 0.22778 0.58533 C 0.229 0.57978 0.22952 0.57423 0.23091 0.56891 C 0.23195 0.56475 0.23403 0.55666 0.23403 0.55666 C 0.23525 0.54139 0.23629 0.52798 0.24011 0.51364 C 0.23907 0.49445 0.23872 0.48242 0.23247 0.46646 C 0.23195 0.46369 0.2316 0.46091 0.23091 0.45814 C 0.23004 0.45536 0.22848 0.45282 0.22778 0.45004 C 0.22726 0.44819 0.22605 0.43663 0.22483 0.43362 C 0.2231 0.42923 0.21858 0.42137 0.21858 0.42137 C 0.21598 0.41119 0.21268 0.40448 0.20626 0.3987 C 0.19827 0.40055 0.19445 0.40125 0.18785 0.40703 C 0.17935 0.42298 0.1816 0.41582 0.17865 0.42738 C 0.17917 0.43154 0.179 0.43594 0.18021 0.43987 C 0.18681 0.46137 0.18629 0.44495 0.18629 0.45629 " pathEditMode="relative" ptsTypes="ffffffffffffffffffffffffffffffffffffffffffffffffffffffffffffffffffffffffffffA">
                                      <p:cBhvr>
                                        <p:cTn id="6" dur="2000" fill="hold"/>
                                        <p:tgtEl>
                                          <p:spTgt spid="205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571480"/>
            <a:ext cx="8429684" cy="257176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r>
              <a:rPr lang="tr-TR" sz="2200" b="1" dirty="0" smtClean="0">
                <a:solidFill>
                  <a:schemeClr val="tx1"/>
                </a:solidFill>
                <a:latin typeface="Corbel" pitchFamily="34" charset="0"/>
              </a:rPr>
              <a:t>Osman Bey döneminde gaza ve fetihler, eli silah tutan</a:t>
            </a:r>
          </a:p>
          <a:p>
            <a:r>
              <a:rPr lang="tr-TR" sz="2200" b="1" dirty="0" smtClean="0">
                <a:solidFill>
                  <a:schemeClr val="tx1"/>
                </a:solidFill>
                <a:latin typeface="Corbel" pitchFamily="34" charset="0"/>
              </a:rPr>
              <a:t>kimselerle gerçekleştiriliyordu. Orhan Bey sınırların genişlemesiyle  Türk gençlerinden “yaya ve müsellem” adıyla</a:t>
            </a:r>
          </a:p>
          <a:p>
            <a:r>
              <a:rPr lang="tr-TR" sz="2200" b="1" dirty="0" smtClean="0">
                <a:solidFill>
                  <a:schemeClr val="tx1"/>
                </a:solidFill>
                <a:latin typeface="Corbel" pitchFamily="34" charset="0"/>
              </a:rPr>
              <a:t>sürekli savaşa hazır bir ordu oluşturdu. Rumeli’de fetihlerin</a:t>
            </a:r>
          </a:p>
          <a:p>
            <a:r>
              <a:rPr lang="tr-TR" sz="2200" b="1" dirty="0" smtClean="0">
                <a:solidFill>
                  <a:schemeClr val="tx1"/>
                </a:solidFill>
                <a:latin typeface="Corbel" pitchFamily="34" charset="0"/>
              </a:rPr>
              <a:t>genişlemesiyle </a:t>
            </a:r>
            <a:r>
              <a:rPr lang="tr-TR" sz="2200" b="1" dirty="0" err="1" smtClean="0">
                <a:solidFill>
                  <a:schemeClr val="tx1"/>
                </a:solidFill>
                <a:latin typeface="Corbel" pitchFamily="34" charset="0"/>
              </a:rPr>
              <a:t>Hristiyan</a:t>
            </a:r>
            <a:r>
              <a:rPr lang="tr-TR" sz="2200" b="1" dirty="0" smtClean="0">
                <a:solidFill>
                  <a:schemeClr val="tx1"/>
                </a:solidFill>
                <a:latin typeface="Corbel" pitchFamily="34" charset="0"/>
              </a:rPr>
              <a:t> ailelerin erkek çocukları  asker olarak yetiştirilmek amacıyla toplanmaya başladı.  “Devşirme sistemi” ile yetiştirilen askerlerle “Kapıkulu” ordusu meydana getirildi.</a:t>
            </a:r>
            <a:endParaRPr lang="tr-TR" sz="2200" b="1" dirty="0">
              <a:solidFill>
                <a:schemeClr val="tx1"/>
              </a:solidFill>
              <a:latin typeface="Corbel" pitchFamily="34" charset="0"/>
            </a:endParaRPr>
          </a:p>
        </p:txBody>
      </p:sp>
      <p:sp>
        <p:nvSpPr>
          <p:cNvPr id="3" name="2 Dikdörtgen"/>
          <p:cNvSpPr/>
          <p:nvPr/>
        </p:nvSpPr>
        <p:spPr>
          <a:xfrm>
            <a:off x="500034" y="3143248"/>
            <a:ext cx="8143932" cy="64294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latin typeface="Corbel" pitchFamily="34" charset="0"/>
              </a:rPr>
              <a:t>Metne göre aşağıdaki yargılardan hangisine ulaşılabilir?</a:t>
            </a:r>
            <a:endParaRPr lang="tr-TR" sz="2400" dirty="0">
              <a:solidFill>
                <a:schemeClr val="tx1"/>
              </a:solidFill>
              <a:latin typeface="Corbel" pitchFamily="34" charset="0"/>
            </a:endParaRPr>
          </a:p>
        </p:txBody>
      </p:sp>
      <p:sp>
        <p:nvSpPr>
          <p:cNvPr id="4" name="3 Yuvarlatılmış Dikdörtgen"/>
          <p:cNvSpPr/>
          <p:nvPr/>
        </p:nvSpPr>
        <p:spPr>
          <a:xfrm>
            <a:off x="428596" y="3786190"/>
            <a:ext cx="8286808" cy="27146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200" b="1" dirty="0" smtClean="0">
                <a:solidFill>
                  <a:schemeClr val="tx1"/>
                </a:solidFill>
                <a:latin typeface="Corbel" pitchFamily="34" charset="0"/>
              </a:rPr>
              <a:t>A) Ordu paralı askerlerden oluşmaktadır.</a:t>
            </a:r>
          </a:p>
          <a:p>
            <a:pPr>
              <a:lnSpc>
                <a:spcPct val="150000"/>
              </a:lnSpc>
            </a:pPr>
            <a:r>
              <a:rPr lang="tr-TR" sz="2200" b="1" dirty="0" smtClean="0">
                <a:solidFill>
                  <a:schemeClr val="tx1"/>
                </a:solidFill>
                <a:latin typeface="Corbel" pitchFamily="34" charset="0"/>
              </a:rPr>
              <a:t>B) Kapıkulu askerleri doğrudan padişaha bağlıdır.</a:t>
            </a:r>
          </a:p>
          <a:p>
            <a:pPr>
              <a:lnSpc>
                <a:spcPct val="150000"/>
              </a:lnSpc>
            </a:pPr>
            <a:r>
              <a:rPr lang="tr-TR" sz="2200" b="1" dirty="0" smtClean="0">
                <a:solidFill>
                  <a:schemeClr val="tx1"/>
                </a:solidFill>
                <a:latin typeface="Corbel" pitchFamily="34" charset="0"/>
              </a:rPr>
              <a:t>C) Türk nüfusun azalmasıyla </a:t>
            </a:r>
            <a:r>
              <a:rPr lang="tr-TR" sz="2200" b="1" dirty="0" err="1" smtClean="0">
                <a:solidFill>
                  <a:schemeClr val="tx1"/>
                </a:solidFill>
                <a:latin typeface="Corbel" pitchFamily="34" charset="0"/>
              </a:rPr>
              <a:t>Hristiyan</a:t>
            </a:r>
            <a:r>
              <a:rPr lang="tr-TR" sz="2200" b="1" dirty="0" smtClean="0">
                <a:solidFill>
                  <a:schemeClr val="tx1"/>
                </a:solidFill>
                <a:latin typeface="Corbel" pitchFamily="34" charset="0"/>
              </a:rPr>
              <a:t> çocuklar askere</a:t>
            </a:r>
          </a:p>
          <a:p>
            <a:pPr>
              <a:lnSpc>
                <a:spcPct val="150000"/>
              </a:lnSpc>
            </a:pPr>
            <a:r>
              <a:rPr lang="tr-TR" sz="2200" b="1" dirty="0" smtClean="0">
                <a:solidFill>
                  <a:schemeClr val="tx1"/>
                </a:solidFill>
                <a:latin typeface="Corbel" pitchFamily="34" charset="0"/>
              </a:rPr>
              <a:t>alınmıştır.</a:t>
            </a:r>
          </a:p>
          <a:p>
            <a:pPr>
              <a:lnSpc>
                <a:spcPct val="150000"/>
              </a:lnSpc>
            </a:pPr>
            <a:r>
              <a:rPr lang="tr-TR" sz="2200" b="1" dirty="0" smtClean="0">
                <a:solidFill>
                  <a:schemeClr val="tx1"/>
                </a:solidFill>
                <a:latin typeface="Corbel" pitchFamily="34" charset="0"/>
              </a:rPr>
              <a:t>D) Düzenli ordu Orhan Bey döneminde kurulmuştur.</a:t>
            </a:r>
            <a:endParaRPr lang="tr-TR" sz="22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2571800" y="928670"/>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552 0.01873 C 0.03125 0.01364 0.03698 0.00994 0.04306 0.00601 C 0.04896 0.00208 0.05521 -0.00624 0.06059 -0.01087 C 0.06667 -0.01619 0.07622 -0.01711 0.08281 -0.01942 C 0.08594 -0.02058 0.08906 -0.02266 0.09219 -0.02359 C 0.09427 -0.02428 0.09653 -0.02497 0.09861 -0.02567 C 0.11128 -0.02497 0.12396 -0.02474 0.13663 -0.02359 C 0.14306 -0.02289 0.14809 -0.01757 0.15417 -0.01526 C 0.16875 -0.00994 0.18229 -0.00231 0.19705 0.00185 C 0.21684 0.01503 0.18819 -0.00324 0.21128 0.00809 C 0.21302 0.00902 0.21441 0.01133 0.21615 0.01225 C 0.22118 0.01503 0.22257 0.01318 0.22726 0.01665 C 0.23333 0.02104 0.24236 0.02774 0.24774 0.03352 C 0.2526 0.03861 0.25833 0.0437 0.26215 0.0504 C 0.26441 0.05457 0.26632 0.05896 0.26823 0.06312 C 0.26944 0.0652 0.27153 0.06936 0.27153 0.06959 C 0.27396 0.07907 0.27691 0.0874 0.28264 0.0948 C 0.28507 0.10358 0.28837 0.11237 0.29219 0.12023 C 0.29514 0.13457 0.30191 0.15006 0.30816 0.16231 C 0.31024 0.17133 0.31406 0.17873 0.31597 0.18774 C 0.31875 0.19954 0.31979 0.21248 0.32396 0.22381 C 0.32847 0.23584 0.33559 0.24254 0.34306 0.2511 C 0.34826 0.25711 0.35486 0.26566 0.36215 0.26774 C 0.36615 0.26959 0.37049 0.26959 0.37483 0.27029 C 0.37795 0.26959 0.41042 0.26682 0.41441 0.26589 C 0.41719 0.26474 0.41962 0.26266 0.4224 0.26173 C 0.42552 0.26058 0.42882 0.25988 0.43194 0.25965 C 0.44653 0.25318 0.46059 0.24601 0.47483 0.23861 C 0.48142 0.2289 0.47361 0.23861 0.48594 0.22983 C 0.49983 0.21988 0.51337 0.20717 0.52882 0.20046 C 0.54045 0.18497 0.55295 0.17248 0.56684 0.16023 C 0.57292 0.15491 0.57882 0.14774 0.58594 0.14543 C 0.60156 0.14035 0.61372 0.1422 0.63194 0.14127 C 0.65382 0.14289 0.67066 0.14659 0.69219 0.15191 C 0.70677 0.15561 0.72049 0.16393 0.73507 0.16878 C 0.74896 0.18035 0.76389 0.18983 0.77951 0.1963 C 0.78472 0.19838 0.78767 0.19746 0.79219 0.20046 C 0.8066 0.20994 0.78247 0.19884 0.80816 0.20902 C 0.81441 0.21734 0.82257 0.22404 0.83038 0.22983 C 0.83281 0.23191 0.83594 0.23191 0.83837 0.23376 C 0.84774 0.24162 0.85313 0.25087 0.86372 0.25503 C 0.87083 0.26266 0.88194 0.27653 0.89063 0.28046 C 0.89549 0.28532 0.90017 0.29017 0.90503 0.29503 C 0.9066 0.29688 0.90694 0.29988 0.90816 0.30173 C 0.91267 0.3089 0.91753 0.3163 0.9224 0.323 C 0.925 0.33364 0.92726 0.34127 0.93194 0.35052 C 0.93715 0.37873 0.92934 0.33873 0.93663 0.3674 C 0.93906 0.37711 0.93958 0.38543 0.94306 0.39491 C 0.94566 0.40902 0.95017 0.42381 0.95417 0.43699 C 0.95642 0.45457 0.96076 0.47144 0.96684 0.48763 C 0.9691 0.50312 0.96806 0.49711 0.9717 0.51676 C 0.97222 0.52023 0.97326 0.52601 0.97326 0.52624 C 0.9724 0.55167 0.97292 0.58959 0.96372 0.6141 C 0.96024 0.63884 0.95156 0.6622 0.94149 0.68185 C 0.93872 0.68763 0.93594 0.69503 0.93194 0.69896 C 0.92569 0.70543 0.92726 0.70104 0.91927 0.70913 C 0.91181 0.71676 0.90816 0.72277 0.89861 0.72624 C 0.8908 0.73248 0.88681 0.73641 0.87795 0.73942 C 0.87378 0.74173 0.86944 0.7452 0.86528 0.74751 C 0.86233 0.74959 0.85573 0.75144 0.85573 0.75167 C 0.84601 0.76509 0.82656 0.76878 0.81285 0.7711 C 0.80417 0.7748 0.79792 0.77757 0.78906 0.77942 C 0.78038 0.7852 0.77014 0.78983 0.76059 0.79214 C 0.74444 0.80254 0.72604 0.80647 0.70799 0.80925 C 0.68368 0.82196 0.66684 0.8148 0.63646 0.81341 C 0.62222 0.81017 0.60833 0.80578 0.59392 0.80277 C 0.58229 0.79815 0.57083 0.79306 0.55885 0.79029 C 0.55069 0.78474 0.53333 0.77734 0.53333 0.77757 C 0.51372 0.75722 0.54149 0.78404 0.51927 0.76902 C 0.51719 0.76717 0.51597 0.76462 0.51441 0.76277 C 0.50851 0.75699 0.50139 0.75121 0.49549 0.74566 C 0.4849 0.73595 0.47396 0.72809 0.46372 0.71838 C 0.45399 0.70867 0.44514 0.69734 0.43663 0.68601 C 0.43264 0.68139 0.42691 0.67792 0.4224 0.67376 C 0.41962 0.67121 0.41701 0.66798 0.41441 0.66543 C 0.41215 0.6622 0.41042 0.65873 0.40816 0.65641 C 0.40382 0.65248 0.39826 0.65063 0.39392 0.64647 C 0.39097 0.64277 0.38854 0.63884 0.38594 0.63514 C 0.37917 0.62705 0.38038 0.63121 0.37326 0.6252 C 0.37188 0.62358 0.37135 0.6215 0.36997 0.62104 C 0.36181 0.61549 0.35174 0.61179 0.34306 0.60786 C 0.33941 0.60925 0.33559 0.60948 0.33194 0.60994 C 0.32847 0.61156 0.32222 0.6141 0.32222 0.61433 C 0.31441 0.6215 0.31476 0.6252 0.30972 0.63514 C 0.31094 0.65063 0.30833 0.66035 0.31927 0.66543 C 0.3217 0.66798 0.32517 0.67006 0.32708 0.67376 C 0.3283 0.67561 0.32795 0.67769 0.32882 0.67977 C 0.32951 0.68162 0.3309 0.68324 0.33194 0.68393 C 0.33229 0.68763 0.33611 0.73433 0.33038 0.71214 C 0.33993 0.70497 0.33472 0.70867 0.34618 0.69896 C 0.34774 0.69711 0.34201 0.70081 0.33993 0.70104 C 0.33663 0.70497 0.33576 0.70543 0.33333 0.71214 C 0.33281 0.71422 0.33281 0.71653 0.33194 0.71838 C 0.32778 0.72624 0.32847 0.72624 0.32552 0.72231 " pathEditMode="relative" rAng="0" ptsTypes="fffffffffffffffffffffffffffffffffffffffffffffffffffffffffffffffffffffffffffffffffffffffffffffA">
                                      <p:cBhvr>
                                        <p:cTn id="6" dur="2000" fill="hold"/>
                                        <p:tgtEl>
                                          <p:spTgt spid="5"/>
                                        </p:tgtEl>
                                        <p:attrNameLst>
                                          <p:attrName>ppt_x</p:attrName>
                                          <p:attrName>ppt_y</p:attrName>
                                        </p:attrNameLst>
                                      </p:cBhvr>
                                      <p:rCtr x="474" y="3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Yuvarlatılmış Dikdörtgen"/>
          <p:cNvSpPr/>
          <p:nvPr/>
        </p:nvSpPr>
        <p:spPr>
          <a:xfrm>
            <a:off x="357158" y="714356"/>
            <a:ext cx="8429684" cy="2071702"/>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r>
              <a:rPr lang="tr-TR" sz="2800" b="1" dirty="0" smtClean="0">
                <a:solidFill>
                  <a:schemeClr val="tx1"/>
                </a:solidFill>
                <a:latin typeface="Corbel" pitchFamily="34" charset="0"/>
              </a:rPr>
              <a:t>Orhan Bey döneminde İznik şehri camiler, mescitler,</a:t>
            </a:r>
          </a:p>
          <a:p>
            <a:r>
              <a:rPr lang="tr-TR" sz="2800" b="1" dirty="0" smtClean="0">
                <a:solidFill>
                  <a:schemeClr val="tx1"/>
                </a:solidFill>
                <a:latin typeface="Corbel" pitchFamily="34" charset="0"/>
              </a:rPr>
              <a:t>medreseler, hanlar, hamamlar ile donatıldı. Orhan Bey </a:t>
            </a:r>
            <a:r>
              <a:rPr lang="es-ES" sz="2800" b="1" dirty="0" smtClean="0">
                <a:solidFill>
                  <a:schemeClr val="tx1"/>
                </a:solidFill>
                <a:latin typeface="Corbel" pitchFamily="34" charset="0"/>
              </a:rPr>
              <a:t>ayrıca burada yaşayan yoksullar ve yolcular için bir imaret</a:t>
            </a:r>
            <a:r>
              <a:rPr lang="tr-TR" sz="2800" b="1" dirty="0" smtClean="0">
                <a:solidFill>
                  <a:schemeClr val="tx1"/>
                </a:solidFill>
                <a:latin typeface="Corbel" pitchFamily="34" charset="0"/>
              </a:rPr>
              <a:t> yaptırarak ücretsiz yemek verilmesini emretti.</a:t>
            </a:r>
            <a:endParaRPr lang="tr-TR" sz="2800" b="1" dirty="0">
              <a:solidFill>
                <a:schemeClr val="tx1"/>
              </a:solidFill>
              <a:latin typeface="Corbel" pitchFamily="34" charset="0"/>
            </a:endParaRPr>
          </a:p>
        </p:txBody>
      </p:sp>
      <p:sp>
        <p:nvSpPr>
          <p:cNvPr id="4" name="3 Dikdörtgen"/>
          <p:cNvSpPr/>
          <p:nvPr/>
        </p:nvSpPr>
        <p:spPr>
          <a:xfrm>
            <a:off x="357158" y="2786058"/>
            <a:ext cx="8429684" cy="928694"/>
          </a:xfrm>
          <a:prstGeom prst="rect">
            <a:avLst/>
          </a:prstGeom>
          <a:solidFill>
            <a:srgbClr val="FFFF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latin typeface="Corbel" pitchFamily="34" charset="0"/>
              </a:rPr>
              <a:t>Buna göre İznik’te aşağıdaki alanlardan hangisi ile ilgili</a:t>
            </a:r>
          </a:p>
          <a:p>
            <a:r>
              <a:rPr lang="tr-TR" sz="2400" b="1" dirty="0" smtClean="0">
                <a:solidFill>
                  <a:schemeClr val="tx1"/>
                </a:solidFill>
                <a:latin typeface="Corbel" pitchFamily="34" charset="0"/>
              </a:rPr>
              <a:t>çalışma yapıldığı söylenemez?</a:t>
            </a:r>
            <a:endParaRPr lang="tr-TR" sz="2400" dirty="0">
              <a:solidFill>
                <a:schemeClr val="tx1"/>
              </a:solidFill>
              <a:latin typeface="Corbel" pitchFamily="34" charset="0"/>
            </a:endParaRPr>
          </a:p>
        </p:txBody>
      </p:sp>
      <p:sp>
        <p:nvSpPr>
          <p:cNvPr id="5" name="4 Yuvarlatılmış Dikdörtgen"/>
          <p:cNvSpPr/>
          <p:nvPr/>
        </p:nvSpPr>
        <p:spPr>
          <a:xfrm>
            <a:off x="357158" y="3714752"/>
            <a:ext cx="8429684" cy="1357322"/>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200" b="1" dirty="0" smtClean="0">
                <a:solidFill>
                  <a:schemeClr val="tx1"/>
                </a:solidFill>
                <a:latin typeface="Corbel" pitchFamily="34" charset="0"/>
              </a:rPr>
              <a:t>A) Dini                 B) Siyasi                 C) Eğitim               D) Sosyal</a:t>
            </a:r>
            <a:endParaRPr lang="tr-TR" sz="2200" b="1" dirty="0">
              <a:solidFill>
                <a:schemeClr val="tx1"/>
              </a:solidFill>
              <a:latin typeface="Corbel" pitchFamily="34" charset="0"/>
            </a:endParaRPr>
          </a:p>
        </p:txBody>
      </p:sp>
      <p:pic>
        <p:nvPicPr>
          <p:cNvPr id="6"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071602" y="785794"/>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472 -0.01942 C 0.04375 -0.03422 0.05191 -0.0252 0.06354 -0.02405 C 0.07726 -0.0178 0.09045 -0.00879 0.10382 -0.00532 C 0.10834 -0.00139 0.11736 0.00185 0.11736 0.00208 C 0.12448 0.00809 0.12101 0.00578 0.12813 0.00902 C 0.12934 0.01064 0.13038 0.01248 0.1316 0.01341 C 0.13455 0.01549 0.14063 0.01827 0.14063 0.0185 C 0.14636 0.01734 0.15209 0.0178 0.15782 0.01595 C 0.15903 0.01526 0.16007 0.01179 0.16146 0.0111 C 0.16407 0.00948 0.16684 0.00971 0.16945 0.00902 C 0.17552 0.00485 0.18143 -0.00023 0.1875 -0.00301 C 0.19115 -0.00462 0.19913 -0.0074 0.19913 -0.00717 C 0.21476 -0.0215 0.23195 -0.02266 0.24844 -0.02636 C 0.28768 -0.02567 0.32691 -0.0252 0.36615 -0.02405 C 0.37639 -0.02382 0.38542 -0.01179 0.39497 -0.0074 C 0.40122 0.00046 0.39584 -0.00555 0.40226 -0.00069 C 0.404 0.00069 0.40764 0.00416 0.40764 0.00439 C 0.41094 0.01087 0.41354 0.01803 0.41736 0.02312 C 0.41979 0.03237 0.4224 0.03121 0.42552 0.03954 C 0.42952 0.04994 0.42483 0.04416 0.42986 0.04879 C 0.43264 0.05387 0.43559 0.05734 0.4382 0.06289 C 0.44427 0.07699 0.43768 0.06959 0.44341 0.07491 C 0.44653 0.0978 0.44132 0.06196 0.44722 0.08879 C 0.44809 0.09318 0.44792 0.09873 0.44879 0.10289 C 0.45139 0.11306 0.45278 0.12393 0.45521 0.13341 C 0.45608 0.14312 0.4566 0.1489 0.45886 0.15722 C 0.46042 0.17757 0.46285 0.19769 0.46424 0.21827 C 0.46493 0.22936 0.46545 0.24046 0.46684 0.2511 C 0.46858 0.27699 0.46962 0.30543 0.47413 0.32902 C 0.47466 0.34474 0.4757 0.35815 0.47674 0.37364 C 0.47622 0.41526 0.47917 0.43838 0.47327 0.47006 C 0.47205 0.48485 0.47014 0.49688 0.46788 0.51006 C 0.46597 0.52116 0.46511 0.53064 0.46233 0.54058 C 0.46007 0.54913 0.45695 0.5563 0.45434 0.56416 C 0.45365 0.56647 0.4533 0.56948 0.45243 0.57133 C 0.44844 0.58035 0.44202 0.58543 0.43716 0.59006 C 0.4349 0.59214 0.43125 0.59353 0.42917 0.59722 C 0.42674 0.60162 0.42518 0.60485 0.42205 0.60647 C 0.4191 0.60809 0.41597 0.60809 0.41302 0.60879 C 0.41059 0.6104 0.40816 0.61202 0.40573 0.61364 C 0.40452 0.61433 0.40226 0.61595 0.40226 0.61642 C 0.38716 0.61248 0.37865 0.60855 0.36615 0.58798 C 0.36476 0.57595 0.36285 0.5637 0.36077 0.5526 C 0.3592 0.54381 0.35625 0.53803 0.35452 0.52902 C 0.35521 0.50983 0.35452 0.48879 0.36354 0.48879 " pathEditMode="relative" rAng="0" ptsTypes="ffffffffffffffffffffffffffffffffffffffffffffA">
                                      <p:cBhvr>
                                        <p:cTn id="6" dur="2000" fill="hold"/>
                                        <p:tgtEl>
                                          <p:spTgt spid="6"/>
                                        </p:tgtEl>
                                        <p:attrNameLst>
                                          <p:attrName>ppt_x</p:attrName>
                                          <p:attrName>ppt_y</p:attrName>
                                        </p:attrNameLst>
                                      </p:cBhvr>
                                      <p:rCtr x="222" y="31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428596" y="357166"/>
            <a:ext cx="8358246" cy="292895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tr-TR" sz="2200" b="1" dirty="0" smtClean="0">
                <a:solidFill>
                  <a:schemeClr val="tx1"/>
                </a:solidFill>
              </a:rPr>
              <a:t>Osman Bey’in, oğlu Orhan Bey’e;</a:t>
            </a:r>
          </a:p>
          <a:p>
            <a:r>
              <a:rPr lang="tr-TR" sz="2200" dirty="0" smtClean="0">
                <a:solidFill>
                  <a:schemeClr val="tx1"/>
                </a:solidFill>
              </a:rPr>
              <a:t>● Zalim olma. Âlemi adaletle şenlendir,</a:t>
            </a:r>
          </a:p>
          <a:p>
            <a:r>
              <a:rPr lang="tr-TR" sz="2200" dirty="0" smtClean="0">
                <a:solidFill>
                  <a:schemeClr val="tx1"/>
                </a:solidFill>
              </a:rPr>
              <a:t>● </a:t>
            </a:r>
            <a:r>
              <a:rPr lang="tr-TR" sz="2800" dirty="0" smtClean="0">
                <a:solidFill>
                  <a:schemeClr val="tx1"/>
                </a:solidFill>
                <a:latin typeface="Corbel" pitchFamily="34" charset="0"/>
              </a:rPr>
              <a:t>Allah</a:t>
            </a:r>
            <a:r>
              <a:rPr lang="tr-TR" sz="2200" dirty="0" smtClean="0">
                <a:solidFill>
                  <a:schemeClr val="tx1"/>
                </a:solidFill>
              </a:rPr>
              <a:t> için gaza ve cihadı terk etmeyerek beni şad et,</a:t>
            </a:r>
          </a:p>
          <a:p>
            <a:r>
              <a:rPr lang="tr-TR" sz="2200" dirty="0" smtClean="0">
                <a:solidFill>
                  <a:schemeClr val="tx1"/>
                </a:solidFill>
              </a:rPr>
              <a:t>● İlim ehli insanlara rağbet et, askerine ve malına güvenip, âlimlerden uzaklaşma,</a:t>
            </a:r>
          </a:p>
          <a:p>
            <a:r>
              <a:rPr lang="tr-TR" sz="2200" dirty="0" smtClean="0">
                <a:solidFill>
                  <a:schemeClr val="tx1"/>
                </a:solidFill>
              </a:rPr>
              <a:t>● Bizim mesleğimiz Allah yoludur ve maksadımız Allah’ın dinini yaymaktır. Yoksa kuru kavga ve cihangirlik davası değildir.</a:t>
            </a:r>
            <a:endParaRPr lang="tr-TR" sz="2200" dirty="0">
              <a:solidFill>
                <a:schemeClr val="tx1"/>
              </a:solidFill>
            </a:endParaRPr>
          </a:p>
        </p:txBody>
      </p:sp>
      <p:sp>
        <p:nvSpPr>
          <p:cNvPr id="3" name="2 Dikdörtgen"/>
          <p:cNvSpPr/>
          <p:nvPr/>
        </p:nvSpPr>
        <p:spPr>
          <a:xfrm>
            <a:off x="428596" y="3286124"/>
            <a:ext cx="8286808" cy="78581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latin typeface="Corbel" pitchFamily="34" charset="0"/>
              </a:rPr>
              <a:t>vasiyetine göre aşağıdakilerden hangisine ulaşılamaz?</a:t>
            </a:r>
            <a:endParaRPr lang="tr-TR" sz="2400" b="1" dirty="0">
              <a:solidFill>
                <a:schemeClr val="tx1"/>
              </a:solidFill>
              <a:latin typeface="Corbel" pitchFamily="34" charset="0"/>
            </a:endParaRPr>
          </a:p>
        </p:txBody>
      </p:sp>
      <p:sp>
        <p:nvSpPr>
          <p:cNvPr id="4" name="3 Yuvarlatılmış Dikdörtgen"/>
          <p:cNvSpPr/>
          <p:nvPr/>
        </p:nvSpPr>
        <p:spPr>
          <a:xfrm>
            <a:off x="357158" y="4071942"/>
            <a:ext cx="8358246" cy="235745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Hükümdarın adaletle hükmetmesi gerektiğine</a:t>
            </a:r>
          </a:p>
          <a:p>
            <a:pPr>
              <a:lnSpc>
                <a:spcPct val="150000"/>
              </a:lnSpc>
            </a:pPr>
            <a:r>
              <a:rPr lang="tr-TR" sz="2400" b="1" dirty="0" smtClean="0">
                <a:solidFill>
                  <a:schemeClr val="tx1"/>
                </a:solidFill>
                <a:latin typeface="Corbel" pitchFamily="34" charset="0"/>
              </a:rPr>
              <a:t>B) İlme ve âlimlere değer verilmesi gerektiğine</a:t>
            </a:r>
          </a:p>
          <a:p>
            <a:pPr>
              <a:lnSpc>
                <a:spcPct val="150000"/>
              </a:lnSpc>
            </a:pPr>
            <a:r>
              <a:rPr lang="tr-TR" sz="2400" b="1" dirty="0" smtClean="0">
                <a:solidFill>
                  <a:schemeClr val="tx1"/>
                </a:solidFill>
                <a:latin typeface="Corbel" pitchFamily="34" charset="0"/>
              </a:rPr>
              <a:t>C) Savaşların amacının ülke sınırlarını genişletmek olduğuna</a:t>
            </a:r>
          </a:p>
          <a:p>
            <a:pPr>
              <a:lnSpc>
                <a:spcPct val="150000"/>
              </a:lnSpc>
            </a:pPr>
            <a:r>
              <a:rPr lang="tr-TR" sz="2400" b="1" dirty="0" smtClean="0">
                <a:solidFill>
                  <a:schemeClr val="tx1"/>
                </a:solidFill>
                <a:latin typeface="Corbel" pitchFamily="34" charset="0"/>
              </a:rPr>
              <a:t>D) Hükümdarın Allah yolunda savaşması gerektiğine</a:t>
            </a:r>
            <a:endParaRPr lang="tr-TR" sz="24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56 0.00115 C 0.04862 -0.01619 0.07084 -0.0148 0.08785 -0.01712 C 0.10747 -0.01989 0.12674 -0.02868 0.14636 -0.02961 C 0.17292 -0.03076 0.19966 -0.03076 0.22622 -0.03169 C 0.24011 -0.03215 0.254 -0.03284 0.26789 -0.03354 C 0.33959 -0.03284 0.41146 -0.03307 0.48316 -0.03169 C 0.49271 -0.03146 0.50296 -0.02452 0.51251 -0.02336 C 0.54219 -0.01943 0.57223 -0.01897 0.60174 -0.01319 C 0.62257 -0.00925 0.64237 0.00138 0.6632 0.00532 C 0.6724 0.00948 0.68264 0.01318 0.69098 0.01965 C 0.69844 0.02567 0.7033 0.03307 0.71094 0.03816 C 0.72275 0.05943 0.70747 0.03353 0.72171 0.05249 C 0.72344 0.05481 0.72431 0.05828 0.72622 0.06059 C 0.73004 0.06521 0.73855 0.07285 0.73855 0.07285 C 0.74185 0.07932 0.74619 0.08441 0.75087 0.08927 C 0.75435 0.09297 0.75799 0.0962 0.76164 0.09967 C 0.7632 0.10106 0.76632 0.1036 0.76632 0.1036 C 0.77188 0.11471 0.77987 0.12095 0.78629 0.13043 C 0.79219 0.13922 0.79862 0.15286 0.8033 0.16304 C 0.80921 0.17576 0.81233 0.19079 0.81702 0.20421 C 0.81893 0.20976 0.82188 0.21461 0.82327 0.22039 C 0.82726 0.23658 0.82969 0.25323 0.83716 0.26757 C 0.83959 0.28261 0.84723 0.3092 0.85244 0.32308 C 0.85348 0.33325 0.85469 0.34204 0.85712 0.35175 C 0.85764 0.35661 0.85782 0.36147 0.85869 0.36609 C 0.85938 0.37026 0.86164 0.37835 0.86164 0.37835 C 0.86251 0.38876 0.86476 0.3987 0.86476 0.40911 C 0.86476 0.44357 0.85903 0.47779 0.84931 0.50948 C 0.84601 0.53931 0.82969 0.56452 0.81407 0.58533 C 0.80504 0.59736 0.79896 0.60892 0.78785 0.61817 C 0.78091 0.62396 0.77327 0.62812 0.76632 0.63436 C 0.75764 0.64199 0.75018 0.65263 0.74011 0.65703 C 0.72257 0.67322 0.7007 0.682 0.68021 0.68987 C 0.6724 0.69287 0.66355 0.69912 0.65556 0.70004 C 0.64584 0.7012 0.63594 0.70143 0.62622 0.70212 C 0.55869 0.71369 0.49289 0.70236 0.42622 0.69588 C 0.41251 0.69727 0.40851 0.69704 0.39705 0.70004 C 0.3915 0.70166 0.38577 0.70559 0.38021 0.70629 C 0.37049 0.70744 0.3606 0.70744 0.35087 0.70814 C 0.31563 0.72016 0.27587 0.71068 0.24011 0.70814 C 0.23403 0.70698 0.22796 0.70421 0.22171 0.70421 C 0.21598 0.70421 0.21042 0.70721 0.20469 0.70814 C 0.19601 0.70051 0.19566 0.69033 0.19254 0.67761 C 0.18855 0.66119 0.18316 0.63945 0.18316 0.62211 " pathEditMode="relative" ptsTypes="fffffffffffffffffffffffffffffffffffffffffff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428604"/>
            <a:ext cx="8429684" cy="20002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tr-TR" sz="3600" b="1" dirty="0" smtClean="0">
                <a:solidFill>
                  <a:schemeClr val="tx1"/>
                </a:solidFill>
                <a:latin typeface="Corbel" pitchFamily="34" charset="0"/>
              </a:rPr>
              <a:t>Orhan Gazi dönemindeki aşağıdaki gelişmelerden hangisi eğitime önem verildiğini gösterir?</a:t>
            </a:r>
            <a:endParaRPr lang="tr-TR" sz="3600" dirty="0">
              <a:solidFill>
                <a:schemeClr val="tx1"/>
              </a:solidFill>
              <a:latin typeface="Corbel" pitchFamily="34" charset="0"/>
            </a:endParaRPr>
          </a:p>
        </p:txBody>
      </p:sp>
      <p:sp>
        <p:nvSpPr>
          <p:cNvPr id="3" name="2 Dikdörtgen"/>
          <p:cNvSpPr/>
          <p:nvPr/>
        </p:nvSpPr>
        <p:spPr>
          <a:xfrm>
            <a:off x="357158" y="2500306"/>
            <a:ext cx="8429684" cy="3071834"/>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İlk Divan teşkilatı oluşturulması</a:t>
            </a:r>
          </a:p>
          <a:p>
            <a:pPr>
              <a:lnSpc>
                <a:spcPct val="150000"/>
              </a:lnSpc>
            </a:pPr>
            <a:r>
              <a:rPr lang="tr-TR" sz="2400" b="1" dirty="0" smtClean="0">
                <a:solidFill>
                  <a:schemeClr val="tx1"/>
                </a:solidFill>
                <a:latin typeface="Corbel" pitchFamily="34" charset="0"/>
              </a:rPr>
              <a:t>B) İznik, İzmit ve Bursa’nın alınması</a:t>
            </a:r>
          </a:p>
          <a:p>
            <a:pPr>
              <a:lnSpc>
                <a:spcPct val="150000"/>
              </a:lnSpc>
            </a:pPr>
            <a:r>
              <a:rPr lang="tr-TR" sz="2400" b="1" dirty="0" smtClean="0">
                <a:solidFill>
                  <a:schemeClr val="tx1"/>
                </a:solidFill>
                <a:latin typeface="Corbel" pitchFamily="34" charset="0"/>
              </a:rPr>
              <a:t>C) </a:t>
            </a:r>
            <a:r>
              <a:rPr lang="tr-TR" sz="2400" b="1" dirty="0" err="1" smtClean="0">
                <a:solidFill>
                  <a:schemeClr val="tx1"/>
                </a:solidFill>
                <a:latin typeface="Corbel" pitchFamily="34" charset="0"/>
              </a:rPr>
              <a:t>Karesioğulları</a:t>
            </a:r>
            <a:r>
              <a:rPr lang="tr-TR" sz="2400" b="1" dirty="0" smtClean="0">
                <a:solidFill>
                  <a:schemeClr val="tx1"/>
                </a:solidFill>
                <a:latin typeface="Corbel" pitchFamily="34" charset="0"/>
              </a:rPr>
              <a:t> Beyliği’nin alınıp bu beyliğin donanmasıyla</a:t>
            </a:r>
          </a:p>
          <a:p>
            <a:pPr>
              <a:lnSpc>
                <a:spcPct val="150000"/>
              </a:lnSpc>
            </a:pPr>
            <a:r>
              <a:rPr lang="tr-TR" sz="2400" b="1" dirty="0" smtClean="0">
                <a:solidFill>
                  <a:schemeClr val="tx1"/>
                </a:solidFill>
                <a:latin typeface="Corbel" pitchFamily="34" charset="0"/>
              </a:rPr>
              <a:t>denizciliğe başlanması</a:t>
            </a:r>
          </a:p>
          <a:p>
            <a:pPr>
              <a:lnSpc>
                <a:spcPct val="150000"/>
              </a:lnSpc>
            </a:pPr>
            <a:r>
              <a:rPr lang="tr-TR" sz="2400" b="1" dirty="0" smtClean="0">
                <a:solidFill>
                  <a:schemeClr val="tx1"/>
                </a:solidFill>
                <a:latin typeface="Corbel" pitchFamily="34" charset="0"/>
              </a:rPr>
              <a:t>D) İznik’te ilk Osmanlı Medresesi’nin açılması</a:t>
            </a:r>
            <a:endParaRPr lang="tr-TR" sz="2400" b="1" dirty="0">
              <a:solidFill>
                <a:schemeClr val="tx1"/>
              </a:solidFill>
              <a:latin typeface="Corbel" pitchFamily="34" charset="0"/>
            </a:endParaRPr>
          </a:p>
        </p:txBody>
      </p:sp>
      <p:pic>
        <p:nvPicPr>
          <p:cNvPr id="4"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657 0.01248 C 0.03959 0.00162 0.05504 0.00162 0.06962 -0.0037 C 0.07119 -0.0044 0.07292 -0.00463 0.07431 -0.00579 C 0.07761 -0.0081 0.08004 -0.01249 0.08351 -0.01411 C 0.08664 -0.0155 0.09271 -0.01804 0.09271 -0.01781 C 0.11077 -0.034 0.14948 -0.02776 0.16667 -0.02845 C 0.1823 -0.02706 0.19115 -0.02452 0.20504 -0.02221 C 0.22379 -0.01897 0.24376 -0.01874 0.26198 -0.01203 C 0.29254 -0.0007 0.32448 0.00948 0.35591 0.01665 C 0.36893 0.02382 0.38247 0.02544 0.39584 0.03099 C 0.39896 0.03214 0.40191 0.03399 0.40504 0.03515 C 0.40921 0.03654 0.41737 0.03931 0.41737 0.03954 C 0.42744 0.05874 0.41355 0.03446 0.42501 0.04741 C 0.42865 0.05157 0.43091 0.05735 0.43438 0.06174 C 0.43837 0.07238 0.44185 0.08464 0.44671 0.09458 C 0.44862 0.108 0.45105 0.12257 0.45435 0.13552 C 0.45834 0.16674 0.4658 0.1975 0.47275 0.22779 C 0.47466 0.23589 0.47535 0.24421 0.47744 0.25231 C 0.47882 0.27266 0.48021 0.29625 0.48507 0.31591 C 0.48421 0.35268 0.48716 0.39269 0.47119 0.4246 C 0.46876 0.43686 0.4658 0.44889 0.46042 0.45929 C 0.45244 0.49121 0.43351 0.49167 0.41285 0.50023 C 0.37865 0.49815 0.34775 0.49491 0.31424 0.49213 C 0.28716 0.48288 0.25747 0.47687 0.22969 0.47155 C 0.21945 0.46762 0.20921 0.46484 0.19896 0.46137 C 0.18455 0.46461 0.19271 0.46392 0.18351 0.47571 C 0.18021 0.4889 0.17292 0.49953 0.16962 0.51272 C 0.17014 0.51757 0.17032 0.52243 0.17119 0.52705 C 0.17188 0.53122 0.17431 0.53931 0.17431 0.53954 C 0.17379 0.54532 0.17379 0.56799 0.16511 0.56799 " pathEditMode="relative" rAng="0" ptsTypes="fffffffffffffffffffffffffffffA">
                                      <p:cBhvr>
                                        <p:cTn id="6" dur="2000" fill="hold"/>
                                        <p:tgtEl>
                                          <p:spTgt spid="4"/>
                                        </p:tgtEl>
                                        <p:attrNameLst>
                                          <p:attrName>ppt_x</p:attrName>
                                          <p:attrName>ppt_y</p:attrName>
                                        </p:attrNameLst>
                                      </p:cBhvr>
                                      <p:rCtr x="230" y="2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500042"/>
            <a:ext cx="8429684" cy="21431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tr-TR" sz="3200" b="1" dirty="0" smtClean="0">
                <a:solidFill>
                  <a:schemeClr val="tx1"/>
                </a:solidFill>
                <a:latin typeface="Corbel" pitchFamily="34" charset="0"/>
              </a:rPr>
              <a:t>Söğüt ve çevresini yurt edinmesi Osmanlı Beyliği’ne önemli avantajlar sağlamıştır. Bu durum beyliğin kısa sürede büyümesine</a:t>
            </a:r>
          </a:p>
          <a:p>
            <a:r>
              <a:rPr lang="tr-TR" sz="3200" b="1" dirty="0" smtClean="0">
                <a:solidFill>
                  <a:schemeClr val="tx1"/>
                </a:solidFill>
                <a:latin typeface="Corbel" pitchFamily="34" charset="0"/>
              </a:rPr>
              <a:t>sebep olmuştur.</a:t>
            </a:r>
            <a:endParaRPr lang="tr-TR" sz="3200" b="1" dirty="0">
              <a:solidFill>
                <a:schemeClr val="tx1"/>
              </a:solidFill>
              <a:latin typeface="Corbel" pitchFamily="34" charset="0"/>
            </a:endParaRPr>
          </a:p>
        </p:txBody>
      </p:sp>
      <p:sp>
        <p:nvSpPr>
          <p:cNvPr id="3" name="2 Dikdörtgen"/>
          <p:cNvSpPr/>
          <p:nvPr/>
        </p:nvSpPr>
        <p:spPr>
          <a:xfrm>
            <a:off x="357158" y="2643182"/>
            <a:ext cx="8429684" cy="10715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Aşağıdakilerden hangisi Osmanlı Beyliği’nin kurulduğu </a:t>
            </a:r>
            <a:r>
              <a:rPr lang="tr-TR" sz="2800" b="1" u="sng" dirty="0" smtClean="0">
                <a:solidFill>
                  <a:schemeClr val="tx1"/>
                </a:solidFill>
                <a:latin typeface="Corbel" pitchFamily="34" charset="0"/>
              </a:rPr>
              <a:t>coğrafyanın</a:t>
            </a:r>
            <a:r>
              <a:rPr lang="tr-TR" sz="2800" b="1" dirty="0" smtClean="0">
                <a:solidFill>
                  <a:schemeClr val="tx1"/>
                </a:solidFill>
                <a:latin typeface="Corbel" pitchFamily="34" charset="0"/>
              </a:rPr>
              <a:t> avantajlarından biri </a:t>
            </a:r>
            <a:r>
              <a:rPr lang="tr-TR" sz="2800" b="1" u="sng" dirty="0" smtClean="0">
                <a:solidFill>
                  <a:schemeClr val="tx1"/>
                </a:solidFill>
                <a:latin typeface="Corbel" pitchFamily="34" charset="0"/>
              </a:rPr>
              <a:t>değildir?</a:t>
            </a:r>
            <a:endParaRPr lang="tr-TR" sz="2800" b="1" u="sng" dirty="0">
              <a:solidFill>
                <a:schemeClr val="tx1"/>
              </a:solidFill>
              <a:latin typeface="Corbel" pitchFamily="34" charset="0"/>
            </a:endParaRPr>
          </a:p>
        </p:txBody>
      </p:sp>
      <p:sp>
        <p:nvSpPr>
          <p:cNvPr id="4" name="3 Yuvarlatılmış Dikdörtgen"/>
          <p:cNvSpPr/>
          <p:nvPr/>
        </p:nvSpPr>
        <p:spPr>
          <a:xfrm>
            <a:off x="357158" y="3714752"/>
            <a:ext cx="8429684" cy="27146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800" b="1" dirty="0" smtClean="0">
                <a:solidFill>
                  <a:schemeClr val="tx1"/>
                </a:solidFill>
                <a:latin typeface="Corbel" pitchFamily="34" charset="0"/>
              </a:rPr>
              <a:t>A) Uç beyliği olarak Bizans sınırında kurulması</a:t>
            </a:r>
          </a:p>
          <a:p>
            <a:pPr>
              <a:lnSpc>
                <a:spcPct val="150000"/>
              </a:lnSpc>
            </a:pPr>
            <a:r>
              <a:rPr lang="tr-TR" sz="2800" b="1" dirty="0" smtClean="0">
                <a:solidFill>
                  <a:schemeClr val="tx1"/>
                </a:solidFill>
                <a:latin typeface="Corbel" pitchFamily="34" charset="0"/>
              </a:rPr>
              <a:t>B) Önemli ticaret yollarına yakın olması</a:t>
            </a:r>
          </a:p>
          <a:p>
            <a:pPr>
              <a:lnSpc>
                <a:spcPct val="150000"/>
              </a:lnSpc>
            </a:pPr>
            <a:r>
              <a:rPr lang="tr-TR" sz="2800" b="1" dirty="0" smtClean="0">
                <a:solidFill>
                  <a:schemeClr val="tx1"/>
                </a:solidFill>
                <a:latin typeface="Corbel" pitchFamily="34" charset="0"/>
              </a:rPr>
              <a:t>C) Moğol baskısından uzak konumda olması</a:t>
            </a:r>
          </a:p>
          <a:p>
            <a:pPr>
              <a:lnSpc>
                <a:spcPct val="150000"/>
              </a:lnSpc>
            </a:pPr>
            <a:r>
              <a:rPr lang="tr-TR" sz="2800" b="1" dirty="0" smtClean="0">
                <a:solidFill>
                  <a:schemeClr val="tx1"/>
                </a:solidFill>
                <a:latin typeface="Corbel" pitchFamily="34" charset="0"/>
              </a:rPr>
              <a:t>D) Zeki ve yetenekli padişahların başta olması</a:t>
            </a:r>
            <a:endParaRPr lang="tr-TR" sz="28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716 -0.00486 C 0.05747 -0.01411 0.04306 -0.00925 0.0816 -0.00694 C 0.13126 0.00138 0.18143 0.00439 0.23091 0.01549 C 0.24705 0.02428 0.26598 0.02636 0.28316 0.02983 C 0.2974 0.03284 0.3106 0.03931 0.32483 0.04209 C 0.34636 0.05689 0.31372 0.03538 0.33855 0.04833 C 0.34289 0.05064 0.34653 0.05481 0.35087 0.05666 C 0.35244 0.05735 0.354 0.05781 0.35556 0.05851 C 0.36459 0.06683 0.37327 0.07331 0.3816 0.08325 C 0.38924 0.0925 0.39619 0.10615 0.40469 0.11401 C 0.41198 0.13321 0.40209 0.10939 0.41546 0.13228 C 0.42084 0.14176 0.42431 0.1524 0.43091 0.16096 C 0.43386 0.16882 0.43785 0.17645 0.44167 0.18362 C 0.44757 0.19472 0.44514 0.18478 0.44931 0.19588 C 0.45313 0.20606 0.45712 0.21484 0.46164 0.22456 C 0.46511 0.23219 0.4658 0.23982 0.46945 0.24722 C 0.47188 0.26156 0.47292 0.2759 0.47553 0.29024 C 0.47691 0.32747 0.48178 0.36956 0.47084 0.40495 C 0.4698 0.41211 0.46841 0.42368 0.46476 0.42946 C 0.45886 0.43917 0.44844 0.44773 0.44323 0.45814 C 0.44046 0.46369 0.43959 0.46623 0.4356 0.47063 C 0.43421 0.47224 0.43247 0.47317 0.43091 0.47456 C 0.42882 0.47664 0.42674 0.47849 0.42483 0.4808 C 0.42205 0.48404 0.41632 0.49283 0.41251 0.49514 C 0.40035 0.50254 0.38716 0.50347 0.37396 0.50532 C 0.37136 0.5067 0.36893 0.50832 0.36632 0.50948 C 0.36389 0.5104 0.36112 0.5104 0.35869 0.51156 C 0.35695 0.51248 0.35573 0.5148 0.354 0.51572 C 0.35001 0.51757 0.34167 0.51965 0.34167 0.51965 C 0.33855 0.52243 0.33525 0.52474 0.33247 0.52798 C 0.32935 0.53145 0.32657 0.53515 0.32327 0.53816 C 0.31702 0.54394 0.30278 0.54995 0.29549 0.55249 C 0.28716 0.55828 0.28438 0.56753 0.27709 0.571 C 0.26754 0.58325 0.25799 0.59088 0.2448 0.59343 C 0.23507 0.59782 0.229 0.60222 0.22014 0.60985 C 0.21268 0.61632 0.21025 0.62604 0.2033 0.63251 C 0.19653 0.64546 0.1856 0.65171 0.1816 0.6672 C 0.18473 0.67992 0.18473 0.69287 0.18473 0.70629 " pathEditMode="relative" ptsTypes="fffffffffffffffffffffffffffffffffffff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428604"/>
            <a:ext cx="8429684" cy="20002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tr-TR" sz="2800" b="1" dirty="0" smtClean="0">
                <a:solidFill>
                  <a:schemeClr val="tx1"/>
                </a:solidFill>
                <a:latin typeface="Corbel" pitchFamily="34" charset="0"/>
              </a:rPr>
              <a:t>Osmanlı Devleti Rumeli’de bir yandan fetihler gerçekleştirirken bir yandan da fethettiği yerlere Anadolu’dan Türk halkı getirerek iskan etti (yerleştirdi).</a:t>
            </a:r>
            <a:endParaRPr lang="tr-TR" sz="2800" b="1" dirty="0">
              <a:solidFill>
                <a:schemeClr val="tx1"/>
              </a:solidFill>
              <a:latin typeface="Corbel" pitchFamily="34" charset="0"/>
            </a:endParaRPr>
          </a:p>
        </p:txBody>
      </p:sp>
      <p:sp>
        <p:nvSpPr>
          <p:cNvPr id="3" name="2 Dikdörtgen"/>
          <p:cNvSpPr/>
          <p:nvPr/>
        </p:nvSpPr>
        <p:spPr>
          <a:xfrm>
            <a:off x="357158" y="2428868"/>
            <a:ext cx="8429684" cy="100013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Aşağıdakilerden hangisi iskan siyasetinin devlete</a:t>
            </a:r>
          </a:p>
          <a:p>
            <a:r>
              <a:rPr lang="tr-TR" sz="2800" b="1" dirty="0" smtClean="0">
                <a:solidFill>
                  <a:schemeClr val="tx1"/>
                </a:solidFill>
                <a:latin typeface="Corbel" pitchFamily="34" charset="0"/>
              </a:rPr>
              <a:t>sağladığı faydalardan biri </a:t>
            </a:r>
            <a:r>
              <a:rPr lang="tr-TR" sz="2800" b="1" u="sng" dirty="0" smtClean="0">
                <a:solidFill>
                  <a:schemeClr val="tx1"/>
                </a:solidFill>
                <a:latin typeface="Corbel" pitchFamily="34" charset="0"/>
              </a:rPr>
              <a:t>değildir?</a:t>
            </a:r>
            <a:endParaRPr lang="tr-TR" sz="2800" b="1" u="sng" dirty="0">
              <a:solidFill>
                <a:schemeClr val="tx1"/>
              </a:solidFill>
              <a:latin typeface="Corbel" pitchFamily="34" charset="0"/>
            </a:endParaRPr>
          </a:p>
        </p:txBody>
      </p:sp>
      <p:sp>
        <p:nvSpPr>
          <p:cNvPr id="4" name="3 Yuvarlatılmış Dikdörtgen"/>
          <p:cNvSpPr/>
          <p:nvPr/>
        </p:nvSpPr>
        <p:spPr>
          <a:xfrm>
            <a:off x="357158" y="3429000"/>
            <a:ext cx="8429684" cy="29289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800" b="1" dirty="0" smtClean="0">
                <a:solidFill>
                  <a:schemeClr val="tx1"/>
                </a:solidFill>
                <a:latin typeface="Corbel" pitchFamily="34" charset="0"/>
              </a:rPr>
              <a:t>A) Osmanlı idaresi kalıcı hale gelmiştir.</a:t>
            </a:r>
          </a:p>
          <a:p>
            <a:pPr>
              <a:lnSpc>
                <a:spcPct val="150000"/>
              </a:lnSpc>
            </a:pPr>
            <a:r>
              <a:rPr lang="tr-TR" sz="2800" b="1" dirty="0" smtClean="0">
                <a:solidFill>
                  <a:schemeClr val="tx1"/>
                </a:solidFill>
                <a:latin typeface="Corbel" pitchFamily="34" charset="0"/>
              </a:rPr>
              <a:t>B) Issız, harap topraklar işlenmeye başlanmıştır.</a:t>
            </a:r>
          </a:p>
          <a:p>
            <a:pPr>
              <a:lnSpc>
                <a:spcPct val="150000"/>
              </a:lnSpc>
            </a:pPr>
            <a:r>
              <a:rPr lang="tr-TR" sz="2800" b="1" dirty="0" smtClean="0">
                <a:solidFill>
                  <a:schemeClr val="tx1"/>
                </a:solidFill>
                <a:latin typeface="Corbel" pitchFamily="34" charset="0"/>
              </a:rPr>
              <a:t>C) Taht kavgaları önlenmiştir.</a:t>
            </a:r>
          </a:p>
          <a:p>
            <a:pPr>
              <a:lnSpc>
                <a:spcPct val="150000"/>
              </a:lnSpc>
            </a:pPr>
            <a:r>
              <a:rPr lang="tr-TR" sz="2800" b="1" dirty="0" smtClean="0">
                <a:solidFill>
                  <a:schemeClr val="tx1"/>
                </a:solidFill>
                <a:latin typeface="Corbel" pitchFamily="34" charset="0"/>
              </a:rPr>
              <a:t>D) Bölgenin Türkleşmesi sağlanmıştır.</a:t>
            </a:r>
            <a:endParaRPr lang="tr-TR" sz="28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247 0.0074 C 0.0415 0.00115 0.05035 -0.00162 0.06007 -0.00486 C 0.0724 -0.0155 0.09115 -0.00532 0.10487 -0.00093 C 0.11372 0.00185 0.12344 0.0074 0.13247 0.00948 C 0.15105 0.01364 0.17014 0.01919 0.18785 0.02775 C 0.18994 0.02867 0.19202 0.03029 0.19393 0.03191 C 0.19619 0.03376 0.19775 0.03677 0.20018 0.03816 C 0.20417 0.04024 0.20851 0.04047 0.21251 0.04209 C 0.22275 0.04625 0.23091 0.05041 0.24167 0.05249 C 0.24775 0.05527 0.25365 0.05689 0.26007 0.05851 C 0.27344 0.06753 0.28751 0.07701 0.30174 0.08325 C 0.30695 0.08834 0.31094 0.09273 0.31702 0.09551 C 0.32761 0.11378 0.34341 0.12696 0.35712 0.14061 C 0.36441 0.14778 0.36876 0.1598 0.37396 0.16928 C 0.379 0.1783 0.37553 0.17507 0.37865 0.18362 C 0.3816 0.19172 0.38542 0.1975 0.38941 0.20421 C 0.39167 0.20814 0.39341 0.2123 0.39549 0.21646 C 0.39653 0.21854 0.39862 0.22248 0.39862 0.22248 C 0.40296 0.24005 0.39671 0.21693 0.4033 0.23473 C 0.40938 0.25138 0.41303 0.27428 0.41702 0.29232 C 0.41997 0.30573 0.42448 0.31799 0.42778 0.33117 C 0.42917 0.34343 0.43178 0.3543 0.43403 0.36609 C 0.43577 0.38714 0.43751 0.40865 0.44011 0.42946 C 0.44202 0.45976 0.44254 0.48866 0.44931 0.51757 C 0.4507 0.53422 0.454 0.54856 0.45712 0.56475 C 0.45764 0.56753 0.45816 0.5703 0.45869 0.57308 C 0.45921 0.57585 0.46007 0.58117 0.46007 0.58117 C 0.45938 0.5895 0.46112 0.59921 0.45712 0.60569 C 0.45209 0.61401 0.44046 0.62234 0.43403 0.62835 C 0.40591 0.65495 0.37205 0.66489 0.33855 0.67137 C 0.32709 0.66836 0.31893 0.65772 0.30782 0.65286 C 0.30087 0.63945 0.29028 0.63668 0.28021 0.62835 C 0.27605 0.62488 0.2724 0.62049 0.26789 0.61817 C 0.26528 0.61679 0.26251 0.61586 0.26007 0.61401 C 0.24862 0.60545 0.24462 0.60014 0.23091 0.59551 C 0.22813 0.59297 0.22431 0.59227 0.22171 0.5895 C 0.22032 0.58788 0.21997 0.58487 0.21858 0.58325 C 0.2158 0.58002 0.20938 0.57493 0.20938 0.57493 C 0.20157 0.55989 0.20539 0.57631 0.20174 0.58117 C 0.20053 0.58279 0.19862 0.58256 0.19705 0.58325 C 0.1915 0.58071 0.19393 0.5821 0.18941 0.57909 " pathEditMode="relative" ptsTypes="ffffffffffffffffffffffffffffffffffffffff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285720" y="285728"/>
            <a:ext cx="8501122" cy="3000396"/>
          </a:xfrm>
          <a:prstGeom prst="roundRect">
            <a:avLst/>
          </a:prstGeom>
          <a:solidFill>
            <a:schemeClr val="accent3">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r>
              <a:rPr lang="tr-TR" sz="2400" b="1" dirty="0" smtClean="0">
                <a:solidFill>
                  <a:schemeClr val="tx1"/>
                </a:solidFill>
                <a:latin typeface="Corbel" pitchFamily="34" charset="0"/>
              </a:rPr>
              <a:t>Osman Gazi, Eskişehir’de pazar kurdurmuştu. Bu pazarda</a:t>
            </a:r>
          </a:p>
          <a:p>
            <a:r>
              <a:rPr lang="tr-TR" sz="2400" b="1" dirty="0" err="1" smtClean="0">
                <a:solidFill>
                  <a:schemeClr val="tx1"/>
                </a:solidFill>
                <a:latin typeface="Corbel" pitchFamily="34" charset="0"/>
              </a:rPr>
              <a:t>Germiyanoğullarından</a:t>
            </a:r>
            <a:r>
              <a:rPr lang="tr-TR" sz="2400" b="1" dirty="0" smtClean="0">
                <a:solidFill>
                  <a:schemeClr val="tx1"/>
                </a:solidFill>
                <a:latin typeface="Corbel" pitchFamily="34" charset="0"/>
              </a:rPr>
              <a:t> birisi Bilecik Rumlarından bir</a:t>
            </a:r>
          </a:p>
          <a:p>
            <a:r>
              <a:rPr lang="tr-TR" sz="2400" b="1" dirty="0" smtClean="0">
                <a:solidFill>
                  <a:schemeClr val="tx1"/>
                </a:solidFill>
                <a:latin typeface="Corbel" pitchFamily="34" charset="0"/>
              </a:rPr>
              <a:t>tüccardan bardak satın almış, ancak parasını ödememişti.</a:t>
            </a:r>
          </a:p>
          <a:p>
            <a:r>
              <a:rPr lang="tr-TR" sz="2400" b="1" dirty="0" smtClean="0">
                <a:solidFill>
                  <a:schemeClr val="tx1"/>
                </a:solidFill>
                <a:latin typeface="Corbel" pitchFamily="34" charset="0"/>
              </a:rPr>
              <a:t>Rum tüccar Osman Bey’e gelerek şikâyette bulundu,</a:t>
            </a:r>
          </a:p>
          <a:p>
            <a:r>
              <a:rPr lang="tr-TR" sz="2400" b="1" dirty="0" smtClean="0">
                <a:solidFill>
                  <a:schemeClr val="tx1"/>
                </a:solidFill>
                <a:latin typeface="Corbel" pitchFamily="34" charset="0"/>
              </a:rPr>
              <a:t>bunun üzerine Osman Bey adamı çağırarak Rum’un hakkını</a:t>
            </a:r>
          </a:p>
          <a:p>
            <a:r>
              <a:rPr lang="tr-TR" sz="2400" b="1" dirty="0" smtClean="0">
                <a:solidFill>
                  <a:schemeClr val="tx1"/>
                </a:solidFill>
                <a:latin typeface="Corbel" pitchFamily="34" charset="0"/>
              </a:rPr>
              <a:t>ondan aldı. Bu olayın ardından da pazarda tellaklar</a:t>
            </a:r>
          </a:p>
          <a:p>
            <a:r>
              <a:rPr lang="tr-TR" sz="2400" b="1" dirty="0" smtClean="0">
                <a:solidFill>
                  <a:schemeClr val="tx1"/>
                </a:solidFill>
                <a:latin typeface="Corbel" pitchFamily="34" charset="0"/>
              </a:rPr>
              <a:t>gezdirip kimsenin kimseye zulmetmemesini, haksızlığa</a:t>
            </a:r>
          </a:p>
          <a:p>
            <a:r>
              <a:rPr lang="tr-TR" sz="2400" b="1" dirty="0" smtClean="0">
                <a:solidFill>
                  <a:schemeClr val="tx1"/>
                </a:solidFill>
                <a:latin typeface="Corbel" pitchFamily="34" charset="0"/>
              </a:rPr>
              <a:t>uğrayanların kendisine müracaat etmesini duyurdu.</a:t>
            </a:r>
            <a:endParaRPr lang="tr-TR" sz="2400" b="1" dirty="0">
              <a:solidFill>
                <a:schemeClr val="tx1"/>
              </a:solidFill>
              <a:latin typeface="Corbel" pitchFamily="34" charset="0"/>
            </a:endParaRPr>
          </a:p>
        </p:txBody>
      </p:sp>
      <p:sp>
        <p:nvSpPr>
          <p:cNvPr id="3" name="2 Dikdörtgen"/>
          <p:cNvSpPr/>
          <p:nvPr/>
        </p:nvSpPr>
        <p:spPr>
          <a:xfrm>
            <a:off x="357158" y="3286124"/>
            <a:ext cx="8429684" cy="100013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Metne göre Osman Bey ile ilgili aşağıdakilerden hangisine  </a:t>
            </a:r>
            <a:r>
              <a:rPr lang="tr-TR" sz="2800" b="1" u="sng" dirty="0" smtClean="0">
                <a:solidFill>
                  <a:schemeClr val="tx1"/>
                </a:solidFill>
                <a:latin typeface="Corbel" pitchFamily="34" charset="0"/>
              </a:rPr>
              <a:t>ulaşılamaz?</a:t>
            </a:r>
            <a:endParaRPr lang="tr-TR" sz="2800" b="1" u="sng" dirty="0">
              <a:solidFill>
                <a:schemeClr val="tx1"/>
              </a:solidFill>
              <a:latin typeface="Corbel" pitchFamily="34" charset="0"/>
            </a:endParaRPr>
          </a:p>
        </p:txBody>
      </p:sp>
      <p:sp>
        <p:nvSpPr>
          <p:cNvPr id="4" name="3 Yuvarlatılmış Dikdörtgen"/>
          <p:cNvSpPr/>
          <p:nvPr/>
        </p:nvSpPr>
        <p:spPr>
          <a:xfrm>
            <a:off x="285720" y="4286256"/>
            <a:ext cx="8501122" cy="221457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Haksızlığa karşı olduğuna</a:t>
            </a:r>
          </a:p>
          <a:p>
            <a:pPr>
              <a:lnSpc>
                <a:spcPct val="150000"/>
              </a:lnSpc>
            </a:pPr>
            <a:r>
              <a:rPr lang="tr-TR" sz="2400" b="1" dirty="0" smtClean="0">
                <a:solidFill>
                  <a:schemeClr val="tx1"/>
                </a:solidFill>
                <a:latin typeface="Corbel" pitchFamily="34" charset="0"/>
              </a:rPr>
              <a:t>B) Rumlardan yana olduğuna</a:t>
            </a:r>
          </a:p>
          <a:p>
            <a:pPr>
              <a:lnSpc>
                <a:spcPct val="150000"/>
              </a:lnSpc>
            </a:pPr>
            <a:r>
              <a:rPr lang="tr-TR" sz="2400" b="1" dirty="0" smtClean="0">
                <a:solidFill>
                  <a:schemeClr val="tx1"/>
                </a:solidFill>
                <a:latin typeface="Corbel" pitchFamily="34" charset="0"/>
              </a:rPr>
              <a:t>C) Adaletli olduğuna</a:t>
            </a:r>
          </a:p>
          <a:p>
            <a:pPr>
              <a:lnSpc>
                <a:spcPct val="150000"/>
              </a:lnSpc>
            </a:pPr>
            <a:r>
              <a:rPr lang="tr-TR" sz="2400" b="1" dirty="0" smtClean="0">
                <a:solidFill>
                  <a:schemeClr val="tx1"/>
                </a:solidFill>
                <a:latin typeface="Corbel" pitchFamily="34" charset="0"/>
              </a:rPr>
              <a:t>D) Din, dil, ırk ayrımı yapmadığına</a:t>
            </a:r>
            <a:endParaRPr lang="tr-TR" sz="24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1342 C 0.03264 -0.02336 0.09428 -0.01943 0.10174 -0.01966 C 0.20226 -0.01735 0.16337 -0.02267 0.21858 -0.01342 C 0.2323 -0.0111 0.24341 -0.00833 0.25695 -0.00532 C 0.26007 -0.00463 0.26632 -0.00324 0.26632 -0.00301 C 0.28282 0.00416 0.30139 0.00508 0.31858 0.00902 C 0.32882 0.01364 0.34011 0.01572 0.35087 0.01734 C 0.36632 0.02335 0.38247 0.03076 0.39705 0.03977 C 0.40747 0.04625 0.40157 0.04625 0.41233 0.04995 C 0.42535 0.05458 0.42587 0.05319 0.43698 0.05619 C 0.44688 0.05874 0.4566 0.06406 0.46632 0.06637 C 0.48056 0.06984 0.47674 0.06637 0.4908 0.07261 C 0.50539 0.07909 0.51893 0.08857 0.53403 0.09297 C 0.54671 0.10476 0.55764 0.11355 0.56771 0.12997 C 0.57101 0.13529 0.57396 0.14084 0.57709 0.14639 C 0.57865 0.14916 0.5816 0.15448 0.5816 0.15471 C 0.58438 0.16558 0.5941 0.18131 0.60018 0.1894 C 0.60191 0.19426 0.60487 0.19866 0.60626 0.20374 C 0.61216 0.22409 0.60365 0.20536 0.61094 0.22016 C 0.61303 0.23196 0.61632 0.24329 0.61858 0.25508 C 0.61754 0.27705 0.61685 0.29417 0.61233 0.31452 C 0.61077 0.32192 0.60834 0.33418 0.60313 0.33903 C 0.59323 0.34805 0.57935 0.35291 0.56771 0.35545 C 0.54063 0.36887 0.49931 0.37835 0.46928 0.38205 C 0.45278 0.38644 0.43664 0.39223 0.42014 0.39639 C 0.40157 0.4061 0.38264 0.41466 0.3632 0.4209 C 0.35573 0.42599 0.34844 0.43062 0.34011 0.43316 C 0.3349 0.43478 0.32466 0.43732 0.32466 0.43755 C 0.30921 0.45143 0.32414 0.4394 0.2816 0.44357 C 0.27188 0.44449 0.25955 0.46207 0.25087 0.46808 C 0.24636 0.4771 0.24011 0.48358 0.23542 0.4926 C 0.23403 0.49907 0.23282 0.50717 0.23091 0.51318 C 0.22865 0.52035 0.22674 0.51942 0.2231 0.52544 C 0.21789 0.53376 0.21355 0.53908 0.20626 0.54394 C 0.20452 0.54509 0.2033 0.54741 0.20157 0.5481 C 0.19514 0.55041 0.1882 0.54995 0.1816 0.55203 C 0.17674 0.55365 0.17414 0.55828 0.16928 0.55828 " pathEditMode="relative" rAng="0" ptsTypes="ffffffffffffffffffffffffffffffffffffA">
                                      <p:cBhvr>
                                        <p:cTn id="6" dur="2000" fill="hold"/>
                                        <p:tgtEl>
                                          <p:spTgt spid="5"/>
                                        </p:tgtEl>
                                        <p:attrNameLst>
                                          <p:attrName>ppt_x</p:attrName>
                                          <p:attrName>ppt_y</p:attrName>
                                        </p:attrNameLst>
                                      </p:cBhvr>
                                      <p:rCtr x="304" y="2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428604"/>
            <a:ext cx="8429684" cy="2000264"/>
          </a:xfrm>
          <a:prstGeom prst="roundRect">
            <a:avLst/>
          </a:prstGeom>
          <a:solidFill>
            <a:schemeClr val="accent3">
              <a:lumMod val="60000"/>
              <a:lumOff val="40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Osmanlı Devleti fethettiği yerlerde halka baskı yapmamış, gelenek, inanç ve yaşantı açısından halka tam bir özgürlük sağlamıştır.</a:t>
            </a:r>
            <a:endParaRPr lang="tr-TR" sz="2800" b="1" dirty="0">
              <a:solidFill>
                <a:schemeClr val="tx1"/>
              </a:solidFill>
              <a:latin typeface="Corbel" pitchFamily="34" charset="0"/>
            </a:endParaRPr>
          </a:p>
        </p:txBody>
      </p:sp>
      <p:sp>
        <p:nvSpPr>
          <p:cNvPr id="3" name="2 Dikdörtgen"/>
          <p:cNvSpPr/>
          <p:nvPr/>
        </p:nvSpPr>
        <p:spPr>
          <a:xfrm>
            <a:off x="357158" y="2428868"/>
            <a:ext cx="8429684" cy="10715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Buna göre, Osmanlı Devleti’nin fethettiği bölgelerde</a:t>
            </a:r>
          </a:p>
          <a:p>
            <a:r>
              <a:rPr lang="tr-TR" sz="2800" b="1" dirty="0" smtClean="0">
                <a:solidFill>
                  <a:schemeClr val="tx1"/>
                </a:solidFill>
                <a:latin typeface="Corbel" pitchFamily="34" charset="0"/>
              </a:rPr>
              <a:t>kalıcı olması aşağıdakilerden hangisine bağlanabilir?</a:t>
            </a:r>
            <a:endParaRPr lang="tr-TR" sz="2800" dirty="0">
              <a:solidFill>
                <a:schemeClr val="tx1"/>
              </a:solidFill>
              <a:latin typeface="Corbel" pitchFamily="34" charset="0"/>
            </a:endParaRPr>
          </a:p>
        </p:txBody>
      </p:sp>
      <p:sp>
        <p:nvSpPr>
          <p:cNvPr id="4" name="3 Yuvarlatılmış Dikdörtgen"/>
          <p:cNvSpPr/>
          <p:nvPr/>
        </p:nvSpPr>
        <p:spPr>
          <a:xfrm>
            <a:off x="357158" y="3500438"/>
            <a:ext cx="8358246" cy="271464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800" b="1" dirty="0" smtClean="0">
                <a:solidFill>
                  <a:schemeClr val="tx1"/>
                </a:solidFill>
                <a:latin typeface="Corbel" pitchFamily="34" charset="0"/>
              </a:rPr>
              <a:t>A) Ekonomisini güçlü tutmasına</a:t>
            </a:r>
          </a:p>
          <a:p>
            <a:pPr>
              <a:lnSpc>
                <a:spcPct val="150000"/>
              </a:lnSpc>
            </a:pPr>
            <a:r>
              <a:rPr lang="tr-TR" sz="2800" b="1" dirty="0" smtClean="0">
                <a:solidFill>
                  <a:schemeClr val="tx1"/>
                </a:solidFill>
                <a:latin typeface="Corbel" pitchFamily="34" charset="0"/>
              </a:rPr>
              <a:t>B) Devşirme sistemini uygulamasına</a:t>
            </a:r>
          </a:p>
          <a:p>
            <a:pPr>
              <a:lnSpc>
                <a:spcPct val="150000"/>
              </a:lnSpc>
            </a:pPr>
            <a:r>
              <a:rPr lang="tr-TR" sz="2800" b="1" dirty="0" smtClean="0">
                <a:solidFill>
                  <a:schemeClr val="tx1"/>
                </a:solidFill>
                <a:latin typeface="Corbel" pitchFamily="34" charset="0"/>
              </a:rPr>
              <a:t>C) Adaletli ve hoşgörülü olmasına</a:t>
            </a:r>
          </a:p>
          <a:p>
            <a:pPr>
              <a:lnSpc>
                <a:spcPct val="150000"/>
              </a:lnSpc>
            </a:pPr>
            <a:r>
              <a:rPr lang="tr-TR" sz="2800" b="1" dirty="0" smtClean="0">
                <a:solidFill>
                  <a:schemeClr val="tx1"/>
                </a:solidFill>
                <a:latin typeface="Corbel" pitchFamily="34" charset="0"/>
              </a:rPr>
              <a:t>D) Askeri güce önem vermesine</a:t>
            </a:r>
            <a:endParaRPr lang="tr-TR" sz="28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E-6 3.45051E-6 C 0.01632 -0.01203 0.02987 -0.00301 0.04966 -0.00185 C 0.08716 0.00046 0.12292 0.00578 0.16042 0.0104 C 0.17396 0.01619 0.18976 0.01549 0.20382 0.01642 C 0.22952 0.02266 0.25556 0.02636 0.28178 0.02867 C 0.31476 0.02798 0.34844 0.02798 0.38178 0.02682 C 0.39532 0.02636 0.41198 0.01965 0.42553 0.01642 C 0.44289 0.01202 0.46094 0.01156 0.47778 0.00624 C 0.52744 0.00925 0.57691 0.01619 0.62674 0.02058 C 0.63733 0.02382 0.64792 0.02775 0.65851 0.03076 C 0.66146 0.03145 0.66459 0.03191 0.66719 0.03284 C 0.67049 0.03399 0.67726 0.037 0.67726 0.03723 C 0.69098 0.04787 0.71615 0.0636 0.72483 0.08002 C 0.73473 0.09944 0.71962 0.07192 0.73299 0.09227 C 0.74428 0.10915 0.73473 0.1006 0.74514 0.10869 C 0.75139 0.12095 0.75591 0.13205 0.7599 0.14569 C 0.76285 0.15356 0.76303 0.16235 0.76528 0.17021 C 0.77275 0.19819 0.78403 0.22502 0.79393 0.25208 C 0.80417 0.27937 0.81563 0.30619 0.82761 0.3321 C 0.83282 0.3432 0.83994 0.35337 0.8448 0.36494 C 0.85712 0.39893 0.8658 0.43455 0.87657 0.46947 C 0.88091 0.48242 0.88195 0.49699 0.88542 0.5104 C 0.88664 0.52081 0.8882 0.53099 0.89011 0.54116 C 0.89271 0.574 0.9007 0.61262 0.88542 0.64153 C 0.88021 0.66466 0.86285 0.67298 0.84948 0.68871 C 0.83751 0.70328 0.82518 0.71461 0.81077 0.72548 C 0.80591 0.72941 0.80105 0.73473 0.79566 0.73797 C 0.78698 0.74283 0.77865 0.74699 0.77014 0.75231 C 0.76893 0.75323 0.75903 0.75601 0.75834 0.75624 C 0.7507 0.75948 0.74462 0.7641 0.73646 0.76665 C 0.73021 0.76873 0.71771 0.77266 0.71771 0.77289 C 0.7073 0.77914 0.69566 0.78422 0.68421 0.787 C 0.67518 0.79417 0.66563 0.79648 0.65504 0.79926 C 0.64167 0.79417 0.65244 0.80041 0.64862 0.76665 C 0.64619 0.7463 0.63351 0.72224 0.61962 0.71114 C 0.61685 0.70536 0.61198 0.69727 0.60799 0.69287 C 0.59862 0.68362 0.57744 0.67391 0.56476 0.67021 C 0.55955 0.66535 0.55226 0.66073 0.54549 0.65795 C 0.52292 0.65865 0.50053 0.65888 0.47778 0.66003 C 0.46337 0.66073 0.44827 0.66605 0.43369 0.66813 C 0.41546 0.67391 0.42501 0.6716 0.40521 0.67437 C 0.37917 0.67368 0.3533 0.67414 0.32744 0.67229 C 0.31389 0.67137 0.32136 0.66743 0.31198 0.66605 C 0.30278 0.66466 0.29428 0.66235 0.28542 0.66003 C 0.26962 0.65055 0.28872 0.66119 0.26841 0.65379 C 0.26216 0.65148 0.25591 0.64778 0.24966 0.64569 C 0.23803 0.64176 0.22622 0.63922 0.21563 0.63136 C 0.2099 0.62002 0.21337 0.62719 0.20591 0.60869 C 0.20435 0.60615 0.20226 0.60499 0.20087 0.60268 C 0.1981 0.59875 0.19601 0.59458 0.19376 0.59042 C 0.19271 0.58834 0.19046 0.58418 0.19046 0.58441 C 0.18837 0.57562 0.18594 0.574 0.17848 0.574 " pathEditMode="relative" rAng="0" ptsTypes="fffffffffffffffffffffffffffffffffffffffffffffffffffA">
                                      <p:cBhvr>
                                        <p:cTn id="6" dur="2000" fill="hold"/>
                                        <p:tgtEl>
                                          <p:spTgt spid="5"/>
                                        </p:tgtEl>
                                        <p:attrNameLst>
                                          <p:attrName>ppt_x</p:attrName>
                                          <p:attrName>ppt_y</p:attrName>
                                        </p:attrNameLst>
                                      </p:cBhvr>
                                      <p:rCtr x="450" y="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642918"/>
            <a:ext cx="8429684" cy="2071702"/>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Yıldırım Beyazid dönemindeki aşağıdaki gelişmelerden hangisinin Anadolu’da Türk siyasi birliğini sağlamaya yönelik olduğu söylenebilir?</a:t>
            </a:r>
            <a:endParaRPr lang="tr-TR" sz="2800" b="1" dirty="0">
              <a:solidFill>
                <a:schemeClr val="tx1"/>
              </a:solidFill>
              <a:latin typeface="Corbel" pitchFamily="34" charset="0"/>
            </a:endParaRPr>
          </a:p>
        </p:txBody>
      </p:sp>
      <p:sp>
        <p:nvSpPr>
          <p:cNvPr id="3" name="2 Dikdörtgen"/>
          <p:cNvSpPr/>
          <p:nvPr/>
        </p:nvSpPr>
        <p:spPr>
          <a:xfrm>
            <a:off x="428596" y="2786058"/>
            <a:ext cx="8358246" cy="26432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İstanbul’un ilk defa kuşatılması</a:t>
            </a:r>
          </a:p>
          <a:p>
            <a:pPr>
              <a:lnSpc>
                <a:spcPct val="150000"/>
              </a:lnSpc>
            </a:pPr>
            <a:r>
              <a:rPr lang="tr-TR" sz="2400" b="1" dirty="0" smtClean="0">
                <a:solidFill>
                  <a:schemeClr val="tx1"/>
                </a:solidFill>
                <a:latin typeface="Corbel" pitchFamily="34" charset="0"/>
              </a:rPr>
              <a:t>B) Timur ile Ankara Savaşı’nın yapılması</a:t>
            </a:r>
          </a:p>
          <a:p>
            <a:pPr>
              <a:lnSpc>
                <a:spcPct val="150000"/>
              </a:lnSpc>
            </a:pPr>
            <a:r>
              <a:rPr lang="tr-TR" sz="2400" b="1" dirty="0" smtClean="0">
                <a:solidFill>
                  <a:schemeClr val="tx1"/>
                </a:solidFill>
                <a:latin typeface="Corbel" pitchFamily="34" charset="0"/>
              </a:rPr>
              <a:t>C) Haçlılara karşı </a:t>
            </a:r>
            <a:r>
              <a:rPr lang="tr-TR" sz="2400" b="1" dirty="0" err="1" smtClean="0">
                <a:solidFill>
                  <a:schemeClr val="tx1"/>
                </a:solidFill>
                <a:latin typeface="Corbel" pitchFamily="34" charset="0"/>
              </a:rPr>
              <a:t>Niğbolu</a:t>
            </a:r>
            <a:r>
              <a:rPr lang="tr-TR" sz="2400" b="1" dirty="0" smtClean="0">
                <a:solidFill>
                  <a:schemeClr val="tx1"/>
                </a:solidFill>
                <a:latin typeface="Corbel" pitchFamily="34" charset="0"/>
              </a:rPr>
              <a:t> Savaşının kazanılması</a:t>
            </a:r>
          </a:p>
          <a:p>
            <a:pPr>
              <a:lnSpc>
                <a:spcPct val="150000"/>
              </a:lnSpc>
            </a:pPr>
            <a:r>
              <a:rPr lang="tr-TR" sz="2400" b="1" dirty="0" smtClean="0">
                <a:solidFill>
                  <a:schemeClr val="tx1"/>
                </a:solidFill>
                <a:latin typeface="Corbel" pitchFamily="34" charset="0"/>
              </a:rPr>
              <a:t>D) </a:t>
            </a:r>
            <a:r>
              <a:rPr lang="tr-TR" sz="2400" b="1" dirty="0" err="1" smtClean="0">
                <a:solidFill>
                  <a:schemeClr val="tx1"/>
                </a:solidFill>
                <a:latin typeface="Corbel" pitchFamily="34" charset="0"/>
              </a:rPr>
              <a:t>Karamanoğullarının</a:t>
            </a:r>
            <a:r>
              <a:rPr lang="tr-TR" sz="2400" b="1" dirty="0" smtClean="0">
                <a:solidFill>
                  <a:schemeClr val="tx1"/>
                </a:solidFill>
                <a:latin typeface="Corbel" pitchFamily="34" charset="0"/>
              </a:rPr>
              <a:t> Osmanlı topraklarına katılması</a:t>
            </a:r>
            <a:endParaRPr lang="tr-TR" sz="2400" b="1" dirty="0">
              <a:solidFill>
                <a:schemeClr val="tx1"/>
              </a:solidFill>
              <a:latin typeface="Corbel" pitchFamily="34" charset="0"/>
            </a:endParaRPr>
          </a:p>
        </p:txBody>
      </p:sp>
      <p:pic>
        <p:nvPicPr>
          <p:cNvPr id="4"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E-6 -3.23699E-6 C 0.02605 0.0007 0.05209 0.00093 0.07813 0.00208 C 0.09358 0.00278 0.10955 0.0081 0.12518 0.01018 C 0.18247 0.00902 0.23768 0.00694 0.29462 0.00417 C 0.30643 0.0007 0.31754 -0.00346 0.32987 -0.00624 C 0.36077 -0.00555 0.39098 -0.00555 0.42188 -0.00416 C 0.43455 -0.00346 0.4606 -3.23699E-6 0.4606 0.00023 C 0.47396 0.00324 0.48751 0.0037 0.50122 0.00601 C 0.52084 0.00925 0.53994 0.01411 0.55938 0.01642 C 0.57223 0.02127 0.5849 0.02544 0.59827 0.02867 C 0.61251 0.037 0.64167 0.04648 0.65834 0.04925 C 0.67188 0.05457 0.66511 0.05249 0.67778 0.05549 C 0.69341 0.06474 0.67466 0.05457 0.69532 0.06174 C 0.69775 0.06266 0.70018 0.06474 0.70244 0.06567 C 0.72362 0.07284 0.74619 0.07584 0.7658 0.08856 C 0.77223 0.09249 0.78386 0.10289 0.78907 0.10706 C 0.80365 0.11885 0.81806 0.13064 0.83143 0.14405 C 0.83924 0.15191 0.84393 0.16185 0.85261 0.16879 C 0.85782 0.18081 0.86563 0.19214 0.87396 0.20162 C 0.87587 0.20948 0.87691 0.21734 0.88091 0.22451 C 0.88334 0.22914 0.88768 0.23353 0.88959 0.23885 C 0.8941 0.25064 0.89428 0.26405 0.89879 0.27584 C 0.90591 0.29573 0.9165 0.31538 0.92691 0.33341 C 0.93143 0.34197 0.93004 0.357 0.93195 0.36648 C 0.93369 0.37341 0.93594 0.38012 0.93733 0.38729 C 0.93421 0.41873 0.93994 0.39353 0.93021 0.40971 C 0.9231 0.4222 0.9356 0.41041 0.92327 0.42012 C 0.91598 0.43284 0.90973 0.44208 0.90035 0.45295 C 0.89671 0.45688 0.89132 0.45781 0.88785 0.46127 C 0.87587 0.47284 0.86094 0.4807 0.8474 0.49018 C 0.8415 0.49989 0.83282 0.50104 0.82431 0.50659 C 0.81598 0.51191 0.8106 0.51838 0.80122 0.52116 C 0.79428 0.52694 0.78473 0.53018 0.77657 0.53341 C 0.7698 0.53966 0.76563 0.54312 0.7573 0.54567 C 0.7441 0.55723 0.72917 0.56625 0.7132 0.57041 C 0.69688 0.58012 0.67813 0.58312 0.66007 0.58682 C 0.65278 0.58821 0.64584 0.59399 0.63889 0.59515 C 0.62917 0.59677 0.61858 0.59654 0.60903 0.59723 C 0.58073 0.60578 0.55209 0.59538 0.52414 0.59307 C 0.50191 0.59122 0.47917 0.59075 0.45712 0.5889 C 0.44757 0.58521 0.44028 0.58266 0.43056 0.58081 C 0.41806 0.57573 0.40435 0.57295 0.39167 0.56856 C 0.38316 0.56139 0.37171 0.55931 0.36164 0.55584 C 0.34445 0.54983 0.32674 0.5422 0.30869 0.53966 C 0.30001 0.53827 0.2941 0.53781 0.28577 0.53549 C 0.27136 0.5311 0.2566 0.52671 0.2415 0.52324 C 0.23108 0.52393 0.22032 0.52417 0.21007 0.52532 C 0.20313 0.52601 0.20521 0.5281 0.19914 0.53133 C 0.1908 0.53573 0.18716 0.53573 0.17796 0.53758 C 0.17744 0.53966 0.17744 0.5422 0.17622 0.54359 C 0.1691 0.55168 0.17101 0.5385 0.17101 0.55191 C 0.17223 0.55122 0.17327 0.55052 0.17448 0.54983 C 0.17396 0.54706 0.17292 0.54151 0.17292 0.54174 " pathEditMode="relative" rAng="0" ptsTypes="ffffffffffffffffffffffffffffffffffffffffffffffffffffA">
                                      <p:cBhvr>
                                        <p:cTn id="6" dur="2000" fill="hold"/>
                                        <p:tgtEl>
                                          <p:spTgt spid="4"/>
                                        </p:tgtEl>
                                        <p:attrNameLst>
                                          <p:attrName>ppt_x</p:attrName>
                                          <p:attrName>ppt_y</p:attrName>
                                        </p:attrNameLst>
                                      </p:cBhvr>
                                      <p:rCtr x="470" y="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500042"/>
            <a:ext cx="8429684" cy="1714512"/>
          </a:xfrm>
          <a:prstGeom prst="roundRect">
            <a:avLst/>
          </a:prstGeom>
          <a:solidFill>
            <a:schemeClr val="accent3">
              <a:lumMod val="60000"/>
              <a:lumOff val="40000"/>
            </a:schemeClr>
          </a:solidFill>
        </p:spPr>
        <p:style>
          <a:lnRef idx="1">
            <a:schemeClr val="accent5"/>
          </a:lnRef>
          <a:fillRef idx="2">
            <a:schemeClr val="accent5"/>
          </a:fillRef>
          <a:effectRef idx="1">
            <a:schemeClr val="accent5"/>
          </a:effectRef>
          <a:fontRef idx="minor">
            <a:schemeClr val="dk1"/>
          </a:fontRef>
        </p:style>
        <p:txBody>
          <a:bodyPr rtlCol="0" anchor="ctr"/>
          <a:lstStyle/>
          <a:p>
            <a:r>
              <a:rPr lang="tr-TR" sz="2400" b="1" dirty="0" smtClean="0">
                <a:solidFill>
                  <a:schemeClr val="tx1"/>
                </a:solidFill>
                <a:latin typeface="Corbel" pitchFamily="34" charset="0"/>
              </a:rPr>
              <a:t>XIV. yüzyıl başlarında Anadolu’da Osmanlı Devleti’ni durdurabilecek siyasi bir güç olmamasına rağmen, padişahlar daha çok Balkanlar’a yönelik seferler düzenlemiştir.</a:t>
            </a:r>
            <a:endParaRPr lang="tr-TR" sz="2400" b="1" dirty="0">
              <a:solidFill>
                <a:schemeClr val="tx1"/>
              </a:solidFill>
              <a:latin typeface="Corbel" pitchFamily="34" charset="0"/>
            </a:endParaRPr>
          </a:p>
        </p:txBody>
      </p:sp>
      <p:sp>
        <p:nvSpPr>
          <p:cNvPr id="3" name="2 Dikdörtgen"/>
          <p:cNvSpPr/>
          <p:nvPr/>
        </p:nvSpPr>
        <p:spPr>
          <a:xfrm>
            <a:off x="357158" y="2285992"/>
            <a:ext cx="8429684" cy="92869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Bu durum daha çok aşağıdakilerden hangisi ile açıklanabilir?</a:t>
            </a:r>
            <a:endParaRPr lang="tr-TR" dirty="0">
              <a:solidFill>
                <a:schemeClr val="tx1"/>
              </a:solidFill>
            </a:endParaRPr>
          </a:p>
        </p:txBody>
      </p:sp>
      <p:sp>
        <p:nvSpPr>
          <p:cNvPr id="4" name="3 Yuvarlatılmış Dikdörtgen"/>
          <p:cNvSpPr/>
          <p:nvPr/>
        </p:nvSpPr>
        <p:spPr>
          <a:xfrm>
            <a:off x="285720" y="3286124"/>
            <a:ext cx="8429684" cy="27146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Gaza ve </a:t>
            </a:r>
            <a:r>
              <a:rPr lang="tr-TR" sz="2400" b="1" dirty="0" err="1" smtClean="0">
                <a:solidFill>
                  <a:schemeClr val="tx1"/>
                </a:solidFill>
                <a:latin typeface="Corbel" pitchFamily="34" charset="0"/>
              </a:rPr>
              <a:t>cihad</a:t>
            </a:r>
            <a:r>
              <a:rPr lang="tr-TR" sz="2400" b="1" dirty="0" smtClean="0">
                <a:solidFill>
                  <a:schemeClr val="tx1"/>
                </a:solidFill>
                <a:latin typeface="Corbel" pitchFamily="34" charset="0"/>
              </a:rPr>
              <a:t> politikası ile fetihler yapıldığı</a:t>
            </a:r>
          </a:p>
          <a:p>
            <a:pPr>
              <a:lnSpc>
                <a:spcPct val="150000"/>
              </a:lnSpc>
            </a:pPr>
            <a:r>
              <a:rPr lang="tr-TR" sz="2400" b="1" dirty="0" smtClean="0">
                <a:solidFill>
                  <a:schemeClr val="tx1"/>
                </a:solidFill>
                <a:latin typeface="Corbel" pitchFamily="34" charset="0"/>
              </a:rPr>
              <a:t>B) Balkan halklarının baskıdan kurtarılmak istendiği</a:t>
            </a:r>
          </a:p>
          <a:p>
            <a:pPr>
              <a:lnSpc>
                <a:spcPct val="150000"/>
              </a:lnSpc>
            </a:pPr>
            <a:r>
              <a:rPr lang="tr-TR" sz="2400" b="1" dirty="0" smtClean="0">
                <a:solidFill>
                  <a:schemeClr val="tx1"/>
                </a:solidFill>
                <a:latin typeface="Corbel" pitchFamily="34" charset="0"/>
              </a:rPr>
              <a:t>C) Türk siyasi birliğinin sağlanmaya çalışıldığı</a:t>
            </a:r>
          </a:p>
          <a:p>
            <a:pPr>
              <a:lnSpc>
                <a:spcPct val="150000"/>
              </a:lnSpc>
            </a:pPr>
            <a:r>
              <a:rPr lang="tr-TR" sz="2400" b="1" dirty="0" smtClean="0">
                <a:solidFill>
                  <a:schemeClr val="tx1"/>
                </a:solidFill>
                <a:latin typeface="Corbel" pitchFamily="34" charset="0"/>
              </a:rPr>
              <a:t>D) Anadolu’da sosyal ve ekonomik düzenin bozuk olduğu</a:t>
            </a:r>
            <a:endParaRPr lang="tr-TR" sz="24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247 -0.00486 C 0.24983 -0.03654 0.46737 -0.068 0.6033 0.00948 C 0.73924 0.08695 0.79532 0.39084 0.84792 0.46022 C 0.90053 0.5296 0.90712 0.44935 0.91858 0.42553 C 0.93004 0.40171 1.0158 0.36748 0.91702 0.31683 C 0.81806 0.26619 0.44844 0.11124 0.32466 0.12211 C 0.20105 0.13298 0.18837 0.25763 0.17553 0.38251 " pathEditMode="relative" ptsTypes="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642918"/>
            <a:ext cx="8429684" cy="1428760"/>
          </a:xfrm>
          <a:prstGeom prst="roundRect">
            <a:avLst/>
          </a:prstGeom>
          <a:solidFill>
            <a:schemeClr val="accent3">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r>
              <a:rPr lang="tr-TR" sz="3200" b="1" dirty="0" smtClean="0">
                <a:solidFill>
                  <a:schemeClr val="tx1"/>
                </a:solidFill>
                <a:latin typeface="Corbel" pitchFamily="34" charset="0"/>
              </a:rPr>
              <a:t>Kitle iletişim araçlarının en önemli görevlerinden biri de kamuoyu oluşturmaktır.</a:t>
            </a:r>
            <a:endParaRPr lang="tr-TR" sz="3200" b="1" dirty="0">
              <a:solidFill>
                <a:schemeClr val="tx1"/>
              </a:solidFill>
              <a:latin typeface="Corbel" pitchFamily="34" charset="0"/>
            </a:endParaRPr>
          </a:p>
        </p:txBody>
      </p:sp>
      <p:sp>
        <p:nvSpPr>
          <p:cNvPr id="4" name="3 Dikdörtgen"/>
          <p:cNvSpPr/>
          <p:nvPr/>
        </p:nvSpPr>
        <p:spPr>
          <a:xfrm>
            <a:off x="357158" y="2071678"/>
            <a:ext cx="8429684" cy="92869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Aşağıdakilerden hangisi kamuoyu oluşturulmasına</a:t>
            </a:r>
          </a:p>
          <a:p>
            <a:r>
              <a:rPr lang="tr-TR" sz="2800" b="1" dirty="0" smtClean="0">
                <a:solidFill>
                  <a:schemeClr val="tx1"/>
                </a:solidFill>
                <a:latin typeface="Corbel" pitchFamily="34" charset="0"/>
              </a:rPr>
              <a:t>örnek gösterilemez?</a:t>
            </a:r>
            <a:endParaRPr lang="tr-TR" sz="2800" dirty="0">
              <a:solidFill>
                <a:schemeClr val="tx1"/>
              </a:solidFill>
              <a:latin typeface="Corbel" pitchFamily="34" charset="0"/>
            </a:endParaRPr>
          </a:p>
        </p:txBody>
      </p:sp>
      <p:sp>
        <p:nvSpPr>
          <p:cNvPr id="5" name="4 Yuvarlatılmış Dikdörtgen"/>
          <p:cNvSpPr/>
          <p:nvPr/>
        </p:nvSpPr>
        <p:spPr>
          <a:xfrm>
            <a:off x="285720" y="3071810"/>
            <a:ext cx="8501122" cy="335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200" b="1" dirty="0" smtClean="0">
                <a:solidFill>
                  <a:schemeClr val="tx1"/>
                </a:solidFill>
                <a:latin typeface="Corbel" pitchFamily="34" charset="0"/>
              </a:rPr>
              <a:t>A) Kız çocuklarının okula gönderilmesi ile ilgili afişler hazırlanması</a:t>
            </a:r>
          </a:p>
          <a:p>
            <a:pPr>
              <a:lnSpc>
                <a:spcPct val="150000"/>
              </a:lnSpc>
            </a:pPr>
            <a:r>
              <a:rPr lang="tr-TR" sz="2200" b="1" dirty="0" smtClean="0">
                <a:solidFill>
                  <a:schemeClr val="tx1"/>
                </a:solidFill>
                <a:latin typeface="Corbel" pitchFamily="34" charset="0"/>
              </a:rPr>
              <a:t>B) Televizyon programlarında organ bağışı ile ilgili haberlere</a:t>
            </a:r>
          </a:p>
          <a:p>
            <a:pPr>
              <a:lnSpc>
                <a:spcPct val="150000"/>
              </a:lnSpc>
            </a:pPr>
            <a:r>
              <a:rPr lang="tr-TR" sz="2200" b="1" dirty="0" smtClean="0">
                <a:solidFill>
                  <a:schemeClr val="tx1"/>
                </a:solidFill>
                <a:latin typeface="Corbel" pitchFamily="34" charset="0"/>
              </a:rPr>
              <a:t>yer verilmesi</a:t>
            </a:r>
          </a:p>
          <a:p>
            <a:pPr>
              <a:lnSpc>
                <a:spcPct val="150000"/>
              </a:lnSpc>
            </a:pPr>
            <a:r>
              <a:rPr lang="tr-TR" sz="2200" b="1" dirty="0" smtClean="0">
                <a:solidFill>
                  <a:schemeClr val="tx1"/>
                </a:solidFill>
                <a:latin typeface="Corbel" pitchFamily="34" charset="0"/>
              </a:rPr>
              <a:t>C) Küçük çocuklar için çizgi filmlerin yayınlanması</a:t>
            </a:r>
          </a:p>
          <a:p>
            <a:pPr>
              <a:lnSpc>
                <a:spcPct val="150000"/>
              </a:lnSpc>
            </a:pPr>
            <a:r>
              <a:rPr lang="tr-TR" sz="2200" b="1" dirty="0" smtClean="0">
                <a:solidFill>
                  <a:schemeClr val="tx1"/>
                </a:solidFill>
                <a:latin typeface="Corbel" pitchFamily="34" charset="0"/>
              </a:rPr>
              <a:t>D) Kız çocukları için sanatçıların televizyonlarda eğitim</a:t>
            </a:r>
          </a:p>
          <a:p>
            <a:pPr>
              <a:lnSpc>
                <a:spcPct val="150000"/>
              </a:lnSpc>
            </a:pPr>
            <a:r>
              <a:rPr lang="tr-TR" sz="2200" b="1" dirty="0" smtClean="0">
                <a:solidFill>
                  <a:schemeClr val="tx1"/>
                </a:solidFill>
                <a:latin typeface="Corbel" pitchFamily="34" charset="0"/>
              </a:rPr>
              <a:t>kampanyaları yapmaları</a:t>
            </a:r>
            <a:endParaRPr lang="tr-TR" sz="2200" b="1" dirty="0">
              <a:solidFill>
                <a:schemeClr val="tx1"/>
              </a:solidFill>
              <a:latin typeface="Corbel" pitchFamily="34" charset="0"/>
            </a:endParaRPr>
          </a:p>
        </p:txBody>
      </p:sp>
      <p:pic>
        <p:nvPicPr>
          <p:cNvPr id="6"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E-6 -3.23699E-6 C 0.00885 -0.003 0.01459 -0.01133 0.02344 -0.01433 C 0.03195 -0.01734 0.04132 -0.01826 0.05018 -0.02057 C 0.11216 -0.01919 0.11876 -0.02081 0.16094 -0.01433 C 0.17396 -0.00716 0.1632 -0.01179 0.18195 -0.00809 C 0.1915 -0.00601 0.19862 0.00093 0.20869 0.00417 C 0.21268 0.00555 0.21615 0.00625 0.22032 0.0081 C 0.2257 0.0111 0.23195 0.01341 0.23768 0.01642 C 0.24879 0.02243 0.25261 0.03122 0.26632 0.03492 C 0.2783 0.04255 0.29619 0.04879 0.3066 0.05943 C 0.31528 0.06867 0.32553 0.07607 0.33542 0.08393 C 0.34393 0.0911 0.35244 0.09758 0.36216 0.10451 C 0.36598 0.10729 0.37292 0.1126 0.37292 0.11284 C 0.37501 0.11469 0.37501 0.11746 0.37691 0.11885 C 0.37917 0.12047 0.38282 0.12 0.38507 0.12093 C 0.39341 0.12463 0.40348 0.13064 0.41181 0.13526 C 0.43021 0.14474 0.41355 0.13734 0.43039 0.1496 C 0.44393 0.15815 0.45678 0.16625 0.47136 0.16995 C 0.48316 0.17619 0.50087 0.18104 0.51337 0.18428 C 0.52448 0.19307 0.53733 0.19815 0.55035 0.20278 C 0.55348 0.20555 0.5566 0.20856 0.55973 0.2111 C 0.56285 0.21341 0.5665 0.2148 0.5691 0.21711 C 0.59584 0.23931 0.56285 0.21596 0.58282 0.22937 C 0.5915 0.2437 0.58004 0.22613 0.59358 0.2437 C 0.60608 0.25919 0.61632 0.27838 0.63073 0.29272 C 0.64202 0.31723 0.62657 0.28856 0.64028 0.30521 C 0.6448 0.31075 0.64705 0.31769 0.65139 0.3237 C 0.65539 0.33526 0.65921 0.34752 0.66893 0.35445 C 0.67188 0.36601 0.67813 0.37642 0.6882 0.38312 C 0.69341 0.39191 0.70035 0.39746 0.70382 0.40763 C 0.70261 0.41711 0.70261 0.42682 0.70157 0.4363 C 0.70001 0.4511 0.68004 0.46197 0.66893 0.46521 C 0.64879 0.47885 0.62657 0.49156 0.604 0.49781 C 0.57622 0.51723 0.49028 0.51145 0.46962 0.51214 C 0.46198 0.51168 0.42223 0.51445 0.40157 0.50821 C 0.39966 0.50729 0.38924 0.50359 0.38507 0.50197 C 0.38108 0.50035 0.37292 0.49781 0.37292 0.49804 C 0.35001 0.49873 0.31719 0.49665 0.29323 0.5059 C 0.28073 0.51099 0.2566 0.52833 0.24514 0.53688 C 0.23091 0.54752 0.21077 0.53827 0.19341 0.53896 C 0.19046 0.5489 0.18299 0.55422 0.17605 0.56116 " pathEditMode="relative" rAng="0" ptsTypes="ffffffffffffffffffffffffffffffffffffffffA">
                                      <p:cBhvr>
                                        <p:cTn id="6" dur="2000" fill="hold"/>
                                        <p:tgtEl>
                                          <p:spTgt spid="6"/>
                                        </p:tgtEl>
                                        <p:attrNameLst>
                                          <p:attrName>ppt_x</p:attrName>
                                          <p:attrName>ppt_y</p:attrName>
                                        </p:attrNameLst>
                                      </p:cBhvr>
                                      <p:rCtr x="352" y="2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285728"/>
            <a:ext cx="8501122" cy="24288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tr-TR" sz="2400" b="1" dirty="0" smtClean="0">
                <a:solidFill>
                  <a:schemeClr val="tx1"/>
                </a:solidFill>
                <a:latin typeface="Corbel" pitchFamily="34" charset="0"/>
              </a:rPr>
              <a:t>Medya araçlarından özellikle televizyon insanları kendilerine</a:t>
            </a:r>
          </a:p>
          <a:p>
            <a:r>
              <a:rPr lang="tr-TR" sz="2400" b="1" dirty="0" smtClean="0">
                <a:solidFill>
                  <a:schemeClr val="tx1"/>
                </a:solidFill>
                <a:latin typeface="Corbel" pitchFamily="34" charset="0"/>
              </a:rPr>
              <a:t>bağlayarak, sosyal etkileşimi zayıflatmış, insanların</a:t>
            </a:r>
          </a:p>
          <a:p>
            <a:r>
              <a:rPr lang="tr-TR" sz="2400" b="1" dirty="0" smtClean="0">
                <a:solidFill>
                  <a:schemeClr val="tx1"/>
                </a:solidFill>
                <a:latin typeface="Corbel" pitchFamily="34" charset="0"/>
              </a:rPr>
              <a:t>boş zamanlarında birbirleriyle yapabilecekleri fikir alış verişlerini engellemiştir. Böylelikle de birbirinden habersiz,</a:t>
            </a:r>
          </a:p>
          <a:p>
            <a:r>
              <a:rPr lang="tr-TR" sz="2400" b="1" dirty="0" smtClean="0">
                <a:solidFill>
                  <a:schemeClr val="tx1"/>
                </a:solidFill>
                <a:latin typeface="Corbel" pitchFamily="34" charset="0"/>
              </a:rPr>
              <a:t>birbirine karşı duyarsız insanlardan oluşan bir toplumun</a:t>
            </a:r>
          </a:p>
          <a:p>
            <a:r>
              <a:rPr lang="tr-TR" sz="2400" b="1" dirty="0" smtClean="0">
                <a:solidFill>
                  <a:schemeClr val="tx1"/>
                </a:solidFill>
                <a:latin typeface="Corbel" pitchFamily="34" charset="0"/>
              </a:rPr>
              <a:t>oluşmasına yol açmıştır.</a:t>
            </a:r>
            <a:endParaRPr lang="tr-TR" sz="2400" b="1" dirty="0">
              <a:solidFill>
                <a:schemeClr val="tx1"/>
              </a:solidFill>
              <a:latin typeface="Corbel" pitchFamily="34" charset="0"/>
            </a:endParaRPr>
          </a:p>
        </p:txBody>
      </p:sp>
      <p:sp>
        <p:nvSpPr>
          <p:cNvPr id="3" name="2 Dikdörtgen"/>
          <p:cNvSpPr/>
          <p:nvPr/>
        </p:nvSpPr>
        <p:spPr>
          <a:xfrm>
            <a:off x="357158" y="2786058"/>
            <a:ext cx="8429684" cy="92869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Metne göre medya araçlarından televizyonun hangi</a:t>
            </a:r>
          </a:p>
          <a:p>
            <a:r>
              <a:rPr lang="tr-TR" sz="2800" b="1" dirty="0" smtClean="0">
                <a:solidFill>
                  <a:schemeClr val="tx1"/>
                </a:solidFill>
                <a:latin typeface="Corbel" pitchFamily="34" charset="0"/>
              </a:rPr>
              <a:t>özelliği üzerinde durulmuştur?</a:t>
            </a:r>
            <a:endParaRPr lang="tr-TR" sz="2800" dirty="0">
              <a:solidFill>
                <a:schemeClr val="tx1"/>
              </a:solidFill>
              <a:latin typeface="Corbel" pitchFamily="34" charset="0"/>
            </a:endParaRPr>
          </a:p>
        </p:txBody>
      </p:sp>
      <p:sp>
        <p:nvSpPr>
          <p:cNvPr id="4" name="3 Yuvarlatılmış Dikdörtgen"/>
          <p:cNvSpPr/>
          <p:nvPr/>
        </p:nvSpPr>
        <p:spPr>
          <a:xfrm>
            <a:off x="285720" y="3714752"/>
            <a:ext cx="8501122" cy="271464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Kamuoyu oluşturma işlevi gördüğü</a:t>
            </a:r>
          </a:p>
          <a:p>
            <a:pPr>
              <a:lnSpc>
                <a:spcPct val="150000"/>
              </a:lnSpc>
            </a:pPr>
            <a:r>
              <a:rPr lang="tr-TR" sz="2400" b="1" dirty="0" smtClean="0">
                <a:solidFill>
                  <a:schemeClr val="tx1"/>
                </a:solidFill>
                <a:latin typeface="Corbel" pitchFamily="34" charset="0"/>
              </a:rPr>
              <a:t>B) Farklı kültürler hakkında bilgilerin edinilmesini sağladığı</a:t>
            </a:r>
          </a:p>
          <a:p>
            <a:pPr>
              <a:lnSpc>
                <a:spcPct val="150000"/>
              </a:lnSpc>
            </a:pPr>
            <a:r>
              <a:rPr lang="tr-TR" sz="2400" b="1" dirty="0" smtClean="0">
                <a:solidFill>
                  <a:schemeClr val="tx1"/>
                </a:solidFill>
                <a:latin typeface="Corbel" pitchFamily="34" charset="0"/>
              </a:rPr>
              <a:t>C) Dinlendirmek için çeşitli yayınlar sunduğu</a:t>
            </a:r>
          </a:p>
          <a:p>
            <a:pPr>
              <a:lnSpc>
                <a:spcPct val="150000"/>
              </a:lnSpc>
            </a:pPr>
            <a:r>
              <a:rPr lang="tr-TR" sz="2400" b="1" dirty="0" smtClean="0">
                <a:solidFill>
                  <a:schemeClr val="tx1"/>
                </a:solidFill>
                <a:latin typeface="Corbel" pitchFamily="34" charset="0"/>
              </a:rPr>
              <a:t>D) Bireyler arası ilişki ve etkileşimi azalttığı</a:t>
            </a:r>
            <a:endParaRPr lang="tr-TR" sz="24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E-6 -3.23699E-6 C 0.42501 0.05041 0.85018 0.10104 0.92275 0.16 C 0.99532 0.21896 0.47518 0.39029 0.43403 0.35445 C 0.39254 0.31862 0.62014 -0.10451 0.67414 -0.05526 C 0.72796 -0.00601 0.84254 0.52786 0.75764 0.64971 C 0.67275 0.77156 0.26355 0.6726 0.16494 0.6763 " pathEditMode="relative" rAng="0" ptsTypes="aaaaaA">
                                      <p:cBhvr>
                                        <p:cTn id="6" dur="2000" fill="hold"/>
                                        <p:tgtEl>
                                          <p:spTgt spid="5"/>
                                        </p:tgtEl>
                                        <p:attrNameLst>
                                          <p:attrName>ppt_x</p:attrName>
                                          <p:attrName>ppt_y</p:attrName>
                                        </p:attrNameLst>
                                      </p:cBhvr>
                                      <p:rCtr x="498" y="3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500042"/>
            <a:ext cx="8501122" cy="2714644"/>
          </a:xfrm>
          <a:prstGeom prst="roundRect">
            <a:avLst/>
          </a:prstGeom>
          <a:solidFill>
            <a:srgbClr val="00B050"/>
          </a:solidFill>
        </p:spPr>
        <p:style>
          <a:lnRef idx="1">
            <a:schemeClr val="accent4"/>
          </a:lnRef>
          <a:fillRef idx="3">
            <a:schemeClr val="accent4"/>
          </a:fillRef>
          <a:effectRef idx="2">
            <a:schemeClr val="accent4"/>
          </a:effectRef>
          <a:fontRef idx="minor">
            <a:schemeClr val="lt1"/>
          </a:fontRef>
        </p:style>
        <p:txBody>
          <a:bodyPr rtlCol="0" anchor="ctr"/>
          <a:lstStyle/>
          <a:p>
            <a:r>
              <a:rPr lang="tr-TR" sz="2800" b="1" dirty="0" smtClean="0">
                <a:solidFill>
                  <a:schemeClr val="tx1"/>
                </a:solidFill>
                <a:latin typeface="Corbel" pitchFamily="34" charset="0"/>
              </a:rPr>
              <a:t>Bir medya çalışanının haber yaparken;</a:t>
            </a:r>
          </a:p>
          <a:p>
            <a:r>
              <a:rPr lang="tr-TR" sz="2800" b="1" dirty="0" smtClean="0">
                <a:solidFill>
                  <a:schemeClr val="tx1"/>
                </a:solidFill>
                <a:latin typeface="Corbel" pitchFamily="34" charset="0"/>
              </a:rPr>
              <a:t>I. İnsan hak ve özgürlüklerini korumak,</a:t>
            </a:r>
          </a:p>
          <a:p>
            <a:r>
              <a:rPr lang="tr-TR" sz="2800" b="1" dirty="0" smtClean="0">
                <a:solidFill>
                  <a:schemeClr val="tx1"/>
                </a:solidFill>
                <a:latin typeface="Corbel" pitchFamily="34" charset="0"/>
              </a:rPr>
              <a:t>II. Mesleğini şahsi çıkarları için kullanmamak,</a:t>
            </a:r>
          </a:p>
          <a:p>
            <a:r>
              <a:rPr lang="tr-TR" sz="2800" b="1" dirty="0" smtClean="0">
                <a:solidFill>
                  <a:schemeClr val="tx1"/>
                </a:solidFill>
                <a:latin typeface="Corbel" pitchFamily="34" charset="0"/>
              </a:rPr>
              <a:t>III.Farklı düşünce ve fikirlere saygılı olmak</a:t>
            </a:r>
            <a:endParaRPr lang="tr-TR" sz="2800" b="1" dirty="0">
              <a:solidFill>
                <a:schemeClr val="tx1"/>
              </a:solidFill>
              <a:latin typeface="Corbel" pitchFamily="34" charset="0"/>
            </a:endParaRPr>
          </a:p>
        </p:txBody>
      </p:sp>
      <p:sp>
        <p:nvSpPr>
          <p:cNvPr id="3" name="2 Dikdörtgen"/>
          <p:cNvSpPr/>
          <p:nvPr/>
        </p:nvSpPr>
        <p:spPr>
          <a:xfrm>
            <a:off x="357158" y="3214686"/>
            <a:ext cx="8429684" cy="92869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latin typeface="Corbel" pitchFamily="34" charset="0"/>
              </a:rPr>
              <a:t>gibi durumlardan hangilerini dikkate alması gerekmektedir?</a:t>
            </a:r>
            <a:endParaRPr lang="tr-TR" sz="2400" b="1" dirty="0">
              <a:solidFill>
                <a:schemeClr val="tx1"/>
              </a:solidFill>
              <a:latin typeface="Corbel" pitchFamily="34" charset="0"/>
            </a:endParaRPr>
          </a:p>
        </p:txBody>
      </p:sp>
      <p:sp>
        <p:nvSpPr>
          <p:cNvPr id="4" name="3 Yuvarlatılmış Dikdörtgen"/>
          <p:cNvSpPr/>
          <p:nvPr/>
        </p:nvSpPr>
        <p:spPr>
          <a:xfrm>
            <a:off x="357158" y="4143380"/>
            <a:ext cx="8429684" cy="14287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I ve II.            B) I ve III.           </a:t>
            </a:r>
            <a:r>
              <a:rPr lang="es-ES" sz="2400" b="1" dirty="0" smtClean="0">
                <a:solidFill>
                  <a:schemeClr val="tx1"/>
                </a:solidFill>
                <a:latin typeface="Corbel" pitchFamily="34" charset="0"/>
              </a:rPr>
              <a:t>C) II ve III.</a:t>
            </a:r>
            <a:r>
              <a:rPr lang="tr-TR" sz="2400" b="1" dirty="0" smtClean="0">
                <a:solidFill>
                  <a:schemeClr val="tx1"/>
                </a:solidFill>
                <a:latin typeface="Corbel" pitchFamily="34" charset="0"/>
              </a:rPr>
              <a:t>            </a:t>
            </a:r>
            <a:r>
              <a:rPr lang="es-ES" sz="2400" b="1" dirty="0" smtClean="0">
                <a:solidFill>
                  <a:schemeClr val="tx1"/>
                </a:solidFill>
                <a:latin typeface="Corbel" pitchFamily="34" charset="0"/>
              </a:rPr>
              <a:t> D) I, II ve III.</a:t>
            </a:r>
            <a:endParaRPr lang="tr-TR" sz="24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247 -0.00278 C 0.3441 -0.05921 0.65591 -0.11541 0.79549 -0.06036 C 0.9349 -0.00532 0.93785 0.28469 0.86945 0.32701 C 0.80105 0.36933 0.39237 0.16026 0.38455 0.1938 C 0.37691 0.22733 0.60001 0.37766 0.82327 0.52798 " pathEditMode="relative" ptsTypes="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428604"/>
            <a:ext cx="8429684" cy="200026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Madde 28.</a:t>
            </a:r>
          </a:p>
          <a:p>
            <a:r>
              <a:rPr lang="tr-TR" sz="2800" b="1" dirty="0" smtClean="0">
                <a:solidFill>
                  <a:schemeClr val="tx1"/>
                </a:solidFill>
                <a:latin typeface="Corbel" pitchFamily="34" charset="0"/>
              </a:rPr>
              <a:t>Basın hürdür, sansür edilemez.</a:t>
            </a:r>
          </a:p>
          <a:p>
            <a:r>
              <a:rPr lang="tr-TR" sz="2800" b="1" dirty="0" smtClean="0">
                <a:solidFill>
                  <a:schemeClr val="tx1"/>
                </a:solidFill>
                <a:latin typeface="Corbel" pitchFamily="34" charset="0"/>
              </a:rPr>
              <a:t>Devlet, basın ve haber alma hürriyetlerini</a:t>
            </a:r>
          </a:p>
          <a:p>
            <a:r>
              <a:rPr lang="tr-TR" sz="2800" b="1" dirty="0" smtClean="0">
                <a:solidFill>
                  <a:schemeClr val="tx1"/>
                </a:solidFill>
                <a:latin typeface="Corbel" pitchFamily="34" charset="0"/>
              </a:rPr>
              <a:t>sağlayacak tedbirleri alır.</a:t>
            </a:r>
            <a:endParaRPr lang="tr-TR" sz="2800" b="1" dirty="0">
              <a:solidFill>
                <a:schemeClr val="tx1"/>
              </a:solidFill>
              <a:latin typeface="Corbel" pitchFamily="34" charset="0"/>
            </a:endParaRPr>
          </a:p>
        </p:txBody>
      </p:sp>
      <p:sp>
        <p:nvSpPr>
          <p:cNvPr id="3" name="2 Dikdörtgen"/>
          <p:cNvSpPr/>
          <p:nvPr/>
        </p:nvSpPr>
        <p:spPr>
          <a:xfrm>
            <a:off x="357158" y="2500306"/>
            <a:ext cx="8429684" cy="114300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Bu madde ile aşağıdaki özgürlüklerden hangisi arasında  bağlantı kurulabilir?</a:t>
            </a:r>
            <a:endParaRPr lang="tr-TR" sz="2800" dirty="0">
              <a:solidFill>
                <a:schemeClr val="tx1"/>
              </a:solidFill>
              <a:latin typeface="Corbel" pitchFamily="34" charset="0"/>
            </a:endParaRPr>
          </a:p>
        </p:txBody>
      </p:sp>
      <p:sp>
        <p:nvSpPr>
          <p:cNvPr id="4" name="3 Yuvarlatılmış Dikdörtgen"/>
          <p:cNvSpPr/>
          <p:nvPr/>
        </p:nvSpPr>
        <p:spPr>
          <a:xfrm>
            <a:off x="357158" y="3714752"/>
            <a:ext cx="8429684" cy="257176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latin typeface="Corbel" pitchFamily="34" charset="0"/>
              </a:rPr>
              <a:t>A) Konut dokunulmazlığı</a:t>
            </a:r>
          </a:p>
          <a:p>
            <a:pPr>
              <a:lnSpc>
                <a:spcPct val="150000"/>
              </a:lnSpc>
            </a:pPr>
            <a:r>
              <a:rPr lang="tr-TR" sz="2400" b="1" dirty="0" smtClean="0">
                <a:solidFill>
                  <a:schemeClr val="tx1"/>
                </a:solidFill>
                <a:latin typeface="Corbel" pitchFamily="34" charset="0"/>
              </a:rPr>
              <a:t>B) Düşünce ve ifade özgürlüğü</a:t>
            </a:r>
          </a:p>
          <a:p>
            <a:pPr>
              <a:lnSpc>
                <a:spcPct val="150000"/>
              </a:lnSpc>
            </a:pPr>
            <a:r>
              <a:rPr lang="tr-TR" sz="2400" b="1" dirty="0" smtClean="0">
                <a:solidFill>
                  <a:schemeClr val="tx1"/>
                </a:solidFill>
                <a:latin typeface="Corbel" pitchFamily="34" charset="0"/>
              </a:rPr>
              <a:t>C) Özel hayatın gizliliği</a:t>
            </a:r>
          </a:p>
          <a:p>
            <a:pPr>
              <a:lnSpc>
                <a:spcPct val="150000"/>
              </a:lnSpc>
            </a:pPr>
            <a:r>
              <a:rPr lang="tr-TR" sz="2400" b="1" dirty="0" smtClean="0">
                <a:solidFill>
                  <a:schemeClr val="tx1"/>
                </a:solidFill>
                <a:latin typeface="Corbel" pitchFamily="34" charset="0"/>
              </a:rPr>
              <a:t>D) Bilim ve sanat özgürlüğü</a:t>
            </a:r>
            <a:endParaRPr lang="tr-TR" sz="24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185 C 0.36268 0.02451 0.71459 0.03076 0.77639 0.07631 C 0.83837 0.12164 0.35105 0.2352 0.38212 0.29162 C 0.4132 0.34782 0.9981 0.37696 0.96303 0.41327 C 0.92813 0.44958 0.55035 0.47918 0.17257 0.50902 " pathEditMode="relative" rAng="0" ptsTypes="aaaaA">
                                      <p:cBhvr>
                                        <p:cTn id="6" dur="2000" fill="hold"/>
                                        <p:tgtEl>
                                          <p:spTgt spid="5"/>
                                        </p:tgtEl>
                                        <p:attrNameLst>
                                          <p:attrName>ppt_x</p:attrName>
                                          <p:attrName>ppt_y</p:attrName>
                                        </p:attrNameLst>
                                      </p:cBhvr>
                                      <p:rCtr x="494" y="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428604"/>
            <a:ext cx="8429684" cy="207170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latin typeface="Corbel" pitchFamily="34" charset="0"/>
              </a:rPr>
              <a:t>Bir gazeteci, ünlü bir sporcunun tatilde izinsiz olarak fotoğraflarını çekmiş ayrıca fotoğrafı kullanarak sporcunun kaza  geçirdiği şeklinde yanlış bir haber yapmıştır.</a:t>
            </a:r>
            <a:endParaRPr lang="tr-TR" sz="2800" b="1" dirty="0">
              <a:solidFill>
                <a:schemeClr val="tx1"/>
              </a:solidFill>
              <a:latin typeface="Corbel" pitchFamily="34" charset="0"/>
            </a:endParaRPr>
          </a:p>
        </p:txBody>
      </p:sp>
      <p:sp>
        <p:nvSpPr>
          <p:cNvPr id="3" name="2 Dikdörtgen"/>
          <p:cNvSpPr/>
          <p:nvPr/>
        </p:nvSpPr>
        <p:spPr>
          <a:xfrm>
            <a:off x="357158" y="2500306"/>
            <a:ext cx="8429684" cy="22145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2800" b="1" dirty="0" smtClean="0">
                <a:solidFill>
                  <a:schemeClr val="tx1"/>
                </a:solidFill>
                <a:latin typeface="Corbel" pitchFamily="34" charset="0"/>
              </a:rPr>
              <a:t>Bu gazeteci ile ilgili olarak;</a:t>
            </a:r>
          </a:p>
          <a:p>
            <a:r>
              <a:rPr lang="tr-TR" sz="2800" dirty="0" smtClean="0">
                <a:solidFill>
                  <a:schemeClr val="tx1"/>
                </a:solidFill>
                <a:latin typeface="Corbel" pitchFamily="34" charset="0"/>
              </a:rPr>
              <a:t>I. konut dokunulmazlığı,</a:t>
            </a:r>
          </a:p>
          <a:p>
            <a:r>
              <a:rPr lang="tr-TR" sz="2800" dirty="0" smtClean="0">
                <a:solidFill>
                  <a:schemeClr val="tx1"/>
                </a:solidFill>
                <a:latin typeface="Corbel" pitchFamily="34" charset="0"/>
              </a:rPr>
              <a:t>II. özel yaşamın gizliliği,</a:t>
            </a:r>
          </a:p>
          <a:p>
            <a:r>
              <a:rPr lang="es-ES" sz="2800" dirty="0" smtClean="0">
                <a:solidFill>
                  <a:schemeClr val="tx1"/>
                </a:solidFill>
                <a:latin typeface="Corbel" pitchFamily="34" charset="0"/>
              </a:rPr>
              <a:t>III. doğru haber alma hakkı</a:t>
            </a:r>
          </a:p>
          <a:p>
            <a:r>
              <a:rPr lang="tr-TR" sz="2800" b="1" dirty="0" smtClean="0">
                <a:solidFill>
                  <a:schemeClr val="tx1"/>
                </a:solidFill>
                <a:latin typeface="Corbel" pitchFamily="34" charset="0"/>
              </a:rPr>
              <a:t>gibi durumlardan hangilerini ihlal ettiği söylenebilir?</a:t>
            </a:r>
            <a:endParaRPr lang="tr-TR" sz="2800" dirty="0">
              <a:solidFill>
                <a:schemeClr val="tx1"/>
              </a:solidFill>
              <a:latin typeface="Corbel" pitchFamily="34" charset="0"/>
            </a:endParaRPr>
          </a:p>
        </p:txBody>
      </p:sp>
      <p:sp>
        <p:nvSpPr>
          <p:cNvPr id="4" name="3 Yuvarlatılmış Dikdörtgen"/>
          <p:cNvSpPr/>
          <p:nvPr/>
        </p:nvSpPr>
        <p:spPr>
          <a:xfrm>
            <a:off x="285720" y="4714884"/>
            <a:ext cx="8501122" cy="1500198"/>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tr-TR" sz="2400" b="1" dirty="0" smtClean="0">
                <a:solidFill>
                  <a:schemeClr val="tx1"/>
                </a:solidFill>
                <a:latin typeface="Corbel" pitchFamily="34" charset="0"/>
              </a:rPr>
              <a:t>A) I ve II.             B) I ve III.            </a:t>
            </a:r>
            <a:r>
              <a:rPr lang="es-ES" sz="2400" b="1" dirty="0" smtClean="0">
                <a:solidFill>
                  <a:schemeClr val="tx1"/>
                </a:solidFill>
                <a:latin typeface="Corbel" pitchFamily="34" charset="0"/>
              </a:rPr>
              <a:t>C) II ve III.</a:t>
            </a:r>
            <a:r>
              <a:rPr lang="tr-TR" sz="2400" b="1" dirty="0" smtClean="0">
                <a:solidFill>
                  <a:schemeClr val="tx1"/>
                </a:solidFill>
                <a:latin typeface="Corbel" pitchFamily="34" charset="0"/>
              </a:rPr>
              <a:t>           </a:t>
            </a:r>
            <a:r>
              <a:rPr lang="es-ES" sz="2400" b="1" dirty="0" smtClean="0">
                <a:solidFill>
                  <a:schemeClr val="tx1"/>
                </a:solidFill>
                <a:latin typeface="Corbel" pitchFamily="34" charset="0"/>
              </a:rPr>
              <a:t> D) I, II ve III.</a:t>
            </a:r>
            <a:endParaRPr lang="tr-TR" sz="2400" b="1" dirty="0">
              <a:solidFill>
                <a:schemeClr val="tx1"/>
              </a:solidFill>
              <a:latin typeface="Corbel" pitchFamily="34" charset="0"/>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875 -0.00255 C 0.38195 -0.00255 0.74514 -0.00232 0.79879 0.03862 C 0.85244 0.07955 0.31928 0.18755 0.34028 0.24352 C 0.36129 0.29949 0.88386 0.31383 0.92483 0.37465 C 0.9658 0.43547 0.64289 0.56961 0.58646 0.60823 " pathEditMode="relative" rAng="0" ptsTypes="aaaaA">
                                      <p:cBhvr>
                                        <p:cTn id="6" dur="2000" fill="hold"/>
                                        <p:tgtEl>
                                          <p:spTgt spid="5"/>
                                        </p:tgtEl>
                                        <p:attrNameLst>
                                          <p:attrName>ppt_x</p:attrName>
                                          <p:attrName>ppt_y</p:attrName>
                                        </p:attrNameLst>
                                      </p:cBhvr>
                                      <p:rCtr x="473" y="3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35745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600" b="1" dirty="0" smtClean="0">
                <a:solidFill>
                  <a:schemeClr val="tx1"/>
                </a:solidFill>
                <a:latin typeface="+mj-lt"/>
              </a:rPr>
              <a:t>Üç çocuğu olan Menekşe Hanım, sabah izlediği televizyon programındaki bir haberin çocukların psikolojilerini olumsuz etkileyeceğinden endişelenmiştir.</a:t>
            </a:r>
            <a:endParaRPr lang="tr-TR" sz="2600" b="1" dirty="0">
              <a:solidFill>
                <a:schemeClr val="tx1"/>
              </a:solidFill>
              <a:latin typeface="+mj-lt"/>
            </a:endParaRPr>
          </a:p>
        </p:txBody>
      </p:sp>
      <p:sp>
        <p:nvSpPr>
          <p:cNvPr id="3" name="2 Dikdörtgen"/>
          <p:cNvSpPr/>
          <p:nvPr/>
        </p:nvSpPr>
        <p:spPr>
          <a:xfrm>
            <a:off x="357158" y="2714620"/>
            <a:ext cx="8429684" cy="121444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600" b="1" dirty="0" smtClean="0">
                <a:solidFill>
                  <a:schemeClr val="tx1"/>
                </a:solidFill>
                <a:latin typeface="+mj-lt"/>
              </a:rPr>
              <a:t>Menekşe hanım bu konudaki rahatsızlığını ve şikayetini hangi kuruma iletmelidir?</a:t>
            </a:r>
            <a:endParaRPr lang="tr-TR" sz="2600" b="1" dirty="0">
              <a:solidFill>
                <a:schemeClr val="tx1"/>
              </a:solidFill>
              <a:latin typeface="+mj-lt"/>
            </a:endParaRPr>
          </a:p>
        </p:txBody>
      </p:sp>
      <p:sp>
        <p:nvSpPr>
          <p:cNvPr id="4" name="3 Yuvarlatılmış Dikdörtgen"/>
          <p:cNvSpPr/>
          <p:nvPr/>
        </p:nvSpPr>
        <p:spPr>
          <a:xfrm>
            <a:off x="357158" y="4000504"/>
            <a:ext cx="8429684" cy="250033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600" b="1" dirty="0" smtClean="0">
                <a:solidFill>
                  <a:schemeClr val="tx1"/>
                </a:solidFill>
                <a:latin typeface="+mj-lt"/>
              </a:rPr>
              <a:t>A) Sağlık Bakanlığı</a:t>
            </a:r>
          </a:p>
          <a:p>
            <a:pPr>
              <a:lnSpc>
                <a:spcPct val="150000"/>
              </a:lnSpc>
            </a:pPr>
            <a:r>
              <a:rPr lang="tr-TR" sz="2600" b="1" dirty="0" smtClean="0">
                <a:solidFill>
                  <a:schemeClr val="tx1"/>
                </a:solidFill>
                <a:latin typeface="+mj-lt"/>
              </a:rPr>
              <a:t>B) Gençlik ve Spor Genel Müdürlüğü</a:t>
            </a:r>
          </a:p>
          <a:p>
            <a:pPr>
              <a:lnSpc>
                <a:spcPct val="150000"/>
              </a:lnSpc>
            </a:pPr>
            <a:r>
              <a:rPr lang="tr-TR" sz="2600" b="1" dirty="0" smtClean="0">
                <a:solidFill>
                  <a:schemeClr val="tx1"/>
                </a:solidFill>
                <a:latin typeface="+mj-lt"/>
              </a:rPr>
              <a:t>C) Radyo ve Televizyon Üst Kurulu</a:t>
            </a:r>
          </a:p>
          <a:p>
            <a:pPr>
              <a:lnSpc>
                <a:spcPct val="150000"/>
              </a:lnSpc>
            </a:pPr>
            <a:r>
              <a:rPr lang="tr-TR" sz="2600" b="1" dirty="0" smtClean="0">
                <a:solidFill>
                  <a:schemeClr val="tx1"/>
                </a:solidFill>
                <a:latin typeface="+mj-lt"/>
              </a:rPr>
              <a:t>D) Kültür ve Turizm Bakanlığı</a:t>
            </a:r>
            <a:endParaRPr lang="tr-TR" sz="2600" b="1" dirty="0">
              <a:solidFill>
                <a:schemeClr val="tx1"/>
              </a:solidFill>
              <a:latin typeface="+mj-lt"/>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657 -0.00254 C 0.42605 0.03099 0.82553 0.06451 0.90799 0.12463 C 0.99046 0.18474 0.50747 0.2985 0.52188 0.35815 C 0.53629 0.41758 0.93577 0.42382 0.99428 0.48093 C 1.05278 0.53804 1.00834 0.677 0.87275 0.70012 C 0.73716 0.72347 0.45869 0.67191 0.18039 0.62012 " pathEditMode="relative" rAng="0" ptsTypes="aaaaaA">
                                      <p:cBhvr>
                                        <p:cTn id="6" dur="2000" fill="hold"/>
                                        <p:tgtEl>
                                          <p:spTgt spid="5"/>
                                        </p:tgtEl>
                                        <p:attrNameLst>
                                          <p:attrName>ppt_x</p:attrName>
                                          <p:attrName>ppt_y</p:attrName>
                                        </p:attrNameLst>
                                      </p:cBhvr>
                                      <p:rCtr x="513" y="3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07170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İstanbul’da üniversite öğrencisi olan Çınar, bir gazete haberinde bir yakınının trafik kazası geçirdiğini okur ve hemen ailesini arar, ancak haberin gerçek olmadığını öğrenir.</a:t>
            </a:r>
            <a:endParaRPr lang="tr-TR" sz="2400" b="1" dirty="0">
              <a:solidFill>
                <a:schemeClr val="tx1"/>
              </a:solidFill>
            </a:endParaRPr>
          </a:p>
        </p:txBody>
      </p:sp>
      <p:sp>
        <p:nvSpPr>
          <p:cNvPr id="3" name="2 Dikdörtgen"/>
          <p:cNvSpPr/>
          <p:nvPr/>
        </p:nvSpPr>
        <p:spPr>
          <a:xfrm>
            <a:off x="357158" y="2428868"/>
            <a:ext cx="8429684" cy="92869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Buna göre haberi yayınlayan gazete hangi hakkı </a:t>
            </a:r>
            <a:r>
              <a:rPr lang="tr-TR" sz="2000" b="1" dirty="0" err="1" smtClean="0">
                <a:solidFill>
                  <a:schemeClr val="tx1"/>
                </a:solidFill>
              </a:rPr>
              <a:t>gözardı</a:t>
            </a:r>
            <a:endParaRPr lang="tr-TR" sz="2000" b="1" dirty="0" smtClean="0">
              <a:solidFill>
                <a:schemeClr val="tx1"/>
              </a:solidFill>
            </a:endParaRPr>
          </a:p>
          <a:p>
            <a:r>
              <a:rPr lang="tr-TR" sz="2000" b="1" dirty="0" smtClean="0">
                <a:solidFill>
                  <a:schemeClr val="tx1"/>
                </a:solidFill>
              </a:rPr>
              <a:t>etmiştir?</a:t>
            </a:r>
            <a:endParaRPr lang="tr-TR" sz="2000" dirty="0">
              <a:solidFill>
                <a:schemeClr val="tx1"/>
              </a:solidFill>
            </a:endParaRPr>
          </a:p>
        </p:txBody>
      </p:sp>
      <p:sp>
        <p:nvSpPr>
          <p:cNvPr id="4" name="3 Yuvarlatılmış Dikdörtgen"/>
          <p:cNvSpPr/>
          <p:nvPr/>
        </p:nvSpPr>
        <p:spPr>
          <a:xfrm>
            <a:off x="357158" y="3429000"/>
            <a:ext cx="8429684" cy="27146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s-ES" sz="2400" b="1" dirty="0" smtClean="0">
                <a:solidFill>
                  <a:schemeClr val="tx1"/>
                </a:solidFill>
              </a:rPr>
              <a:t>A) Doğru haber alma hakkı</a:t>
            </a:r>
          </a:p>
          <a:p>
            <a:pPr>
              <a:lnSpc>
                <a:spcPct val="150000"/>
              </a:lnSpc>
            </a:pPr>
            <a:r>
              <a:rPr lang="tr-TR" sz="2400" b="1" dirty="0" smtClean="0">
                <a:solidFill>
                  <a:schemeClr val="tx1"/>
                </a:solidFill>
              </a:rPr>
              <a:t>B) Özel hayatın gizliliği</a:t>
            </a:r>
          </a:p>
          <a:p>
            <a:pPr>
              <a:lnSpc>
                <a:spcPct val="150000"/>
              </a:lnSpc>
            </a:pPr>
            <a:r>
              <a:rPr lang="tr-TR" sz="2400" b="1" dirty="0" smtClean="0">
                <a:solidFill>
                  <a:schemeClr val="tx1"/>
                </a:solidFill>
              </a:rPr>
              <a:t>C) Basın ve yayın özgürlüğü</a:t>
            </a:r>
          </a:p>
          <a:p>
            <a:pPr>
              <a:lnSpc>
                <a:spcPct val="150000"/>
              </a:lnSpc>
            </a:pPr>
            <a:r>
              <a:rPr lang="tr-TR" sz="2400" b="1" dirty="0" smtClean="0">
                <a:solidFill>
                  <a:schemeClr val="tx1"/>
                </a:solidFill>
              </a:rPr>
              <a:t>D) Sağlık hakkı</a:t>
            </a: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657 -0.00255 C 0.37344 0.02798 0.72049 0.05851 0.85122 0.12234 C 0.98195 0.18617 0.79532 0.30758 0.81112 0.38066 C 0.82691 0.45374 0.96441 0.54371 0.94653 0.56105 C 0.92865 0.5784 0.8007 0.52382 0.70348 0.4852 C 0.60626 0.44657 0.45053 0.34435 0.36355 0.32932 C 0.27657 0.31429 0.22917 0.35453 0.18195 0.395 " pathEditMode="relative" rAng="0" ptsTypes="aaaaaaA">
                                      <p:cBhvr>
                                        <p:cTn id="6" dur="2000" fill="hold"/>
                                        <p:tgtEl>
                                          <p:spTgt spid="5"/>
                                        </p:tgtEl>
                                        <p:attrNameLst>
                                          <p:attrName>ppt_x</p:attrName>
                                          <p:attrName>ppt_y</p:attrName>
                                        </p:attrNameLst>
                                      </p:cBhvr>
                                      <p:rCtr x="478" y="2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571480"/>
            <a:ext cx="8429684" cy="1571636"/>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600" b="1" dirty="0" smtClean="0">
                <a:solidFill>
                  <a:schemeClr val="tx1"/>
                </a:solidFill>
              </a:rPr>
              <a:t>Aşağıda verilen öğrencilerden hangisinin kurmuş olduğu cümle “Ben Dili”ne örnektir?</a:t>
            </a:r>
            <a:endParaRPr lang="tr-TR" sz="2600" dirty="0">
              <a:solidFill>
                <a:schemeClr val="tx1"/>
              </a:solidFill>
            </a:endParaRPr>
          </a:p>
        </p:txBody>
      </p:sp>
      <p:sp>
        <p:nvSpPr>
          <p:cNvPr id="3" name="2 Dikdörtgen"/>
          <p:cNvSpPr/>
          <p:nvPr/>
        </p:nvSpPr>
        <p:spPr>
          <a:xfrm>
            <a:off x="357158" y="2214554"/>
            <a:ext cx="8429684" cy="36433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000" b="1" dirty="0" smtClean="0">
                <a:solidFill>
                  <a:schemeClr val="tx1"/>
                </a:solidFill>
              </a:rPr>
              <a:t>A) Veysel : Kitap okurken gürültü yapman, dikkatimi</a:t>
            </a:r>
          </a:p>
          <a:p>
            <a:pPr>
              <a:lnSpc>
                <a:spcPct val="150000"/>
              </a:lnSpc>
            </a:pPr>
            <a:r>
              <a:rPr lang="tr-TR" sz="2000" b="1" dirty="0" smtClean="0">
                <a:solidFill>
                  <a:schemeClr val="tx1"/>
                </a:solidFill>
              </a:rPr>
              <a:t>dağıtıyor.</a:t>
            </a:r>
          </a:p>
          <a:p>
            <a:pPr>
              <a:lnSpc>
                <a:spcPct val="150000"/>
              </a:lnSpc>
            </a:pPr>
            <a:r>
              <a:rPr lang="tr-TR" sz="2000" b="1" dirty="0" smtClean="0">
                <a:solidFill>
                  <a:schemeClr val="tx1"/>
                </a:solidFill>
              </a:rPr>
              <a:t>B) Deren : O davranışları senden hiç beklemezdim.</a:t>
            </a:r>
          </a:p>
          <a:p>
            <a:pPr>
              <a:lnSpc>
                <a:spcPct val="150000"/>
              </a:lnSpc>
            </a:pPr>
            <a:r>
              <a:rPr lang="tr-TR" sz="2000" b="1" dirty="0" smtClean="0">
                <a:solidFill>
                  <a:schemeClr val="tx1"/>
                </a:solidFill>
              </a:rPr>
              <a:t>C) Mehmet: Senden de yaramazlıklarından da bıktım artık.</a:t>
            </a:r>
          </a:p>
          <a:p>
            <a:pPr>
              <a:lnSpc>
                <a:spcPct val="150000"/>
              </a:lnSpc>
            </a:pPr>
            <a:r>
              <a:rPr lang="tr-TR" sz="2000" b="1" dirty="0" smtClean="0">
                <a:solidFill>
                  <a:schemeClr val="tx1"/>
                </a:solidFill>
              </a:rPr>
              <a:t>D) Zeynep: Arkadaşlarını rahatsız etmen düşüncesizce</a:t>
            </a:r>
          </a:p>
          <a:p>
            <a:pPr>
              <a:lnSpc>
                <a:spcPct val="150000"/>
              </a:lnSpc>
            </a:pPr>
            <a:r>
              <a:rPr lang="tr-TR" sz="2000" b="1" dirty="0" smtClean="0">
                <a:solidFill>
                  <a:schemeClr val="tx1"/>
                </a:solidFill>
              </a:rPr>
              <a:t>davrandığını gösteriyor.</a:t>
            </a:r>
            <a:endParaRPr lang="tr-TR" sz="2000" b="1" dirty="0">
              <a:solidFill>
                <a:schemeClr val="tx1"/>
              </a:solidFill>
            </a:endParaRPr>
          </a:p>
        </p:txBody>
      </p:sp>
      <p:pic>
        <p:nvPicPr>
          <p:cNvPr id="4"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56 -0.00902 C 0.25764 -0.01735 0.47969 -0.02567 0.61094 -0.00902 C 0.74219 0.00763 0.82691 0.00254 0.82327 0.09135 C 0.81962 0.18015 0.6974 0.50439 0.58941 0.52382 C 0.48143 0.54324 0.32848 0.37557 0.17553 0.20814 " pathEditMode="relative" ptsTypes="aaaaA">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2643182"/>
            <a:ext cx="8429684" cy="38576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rPr>
              <a:t>A) Gazetenin şahsi taraf tutan kanaatlerine yer verilmez.</a:t>
            </a:r>
          </a:p>
          <a:p>
            <a:pPr>
              <a:lnSpc>
                <a:spcPct val="150000"/>
              </a:lnSpc>
            </a:pPr>
            <a:r>
              <a:rPr lang="tr-TR" sz="2400" b="1" dirty="0" smtClean="0">
                <a:solidFill>
                  <a:schemeClr val="tx1"/>
                </a:solidFill>
              </a:rPr>
              <a:t>B) Yanlış bilgilerden dolayı gazeteler cevap ve düzeltmeler yapmalıdır.</a:t>
            </a:r>
          </a:p>
          <a:p>
            <a:pPr>
              <a:lnSpc>
                <a:spcPct val="150000"/>
              </a:lnSpc>
            </a:pPr>
            <a:r>
              <a:rPr lang="tr-TR" sz="2400" b="1" dirty="0" smtClean="0">
                <a:solidFill>
                  <a:schemeClr val="tx1"/>
                </a:solidFill>
              </a:rPr>
              <a:t>C) Ahlaka aykırı yayında bulunulmaz.</a:t>
            </a:r>
          </a:p>
          <a:p>
            <a:pPr>
              <a:lnSpc>
                <a:spcPct val="150000"/>
              </a:lnSpc>
            </a:pPr>
            <a:r>
              <a:rPr lang="es-ES" sz="2400" b="1" dirty="0" smtClean="0">
                <a:solidFill>
                  <a:schemeClr val="tx1"/>
                </a:solidFill>
              </a:rPr>
              <a:t>D) Gazeteler duyguları istismar edebilir.</a:t>
            </a:r>
            <a:endParaRPr lang="tr-TR" sz="2400" b="1" dirty="0">
              <a:solidFill>
                <a:schemeClr val="tx1"/>
              </a:solidFill>
            </a:endParaRPr>
          </a:p>
        </p:txBody>
      </p:sp>
      <p:sp>
        <p:nvSpPr>
          <p:cNvPr id="3" name="2 Dikdörtgen"/>
          <p:cNvSpPr/>
          <p:nvPr/>
        </p:nvSpPr>
        <p:spPr>
          <a:xfrm>
            <a:off x="357158" y="357166"/>
            <a:ext cx="8429684" cy="221457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chemeClr val="tx1"/>
                </a:solidFill>
              </a:rPr>
              <a:t>Aşağıdakilerden hangisi “Basın Ahlak Yasası” kapsamında  değildir?</a:t>
            </a:r>
            <a:endParaRPr lang="tr-TR" sz="3200" dirty="0">
              <a:solidFill>
                <a:schemeClr val="tx1"/>
              </a:solidFill>
            </a:endParaRPr>
          </a:p>
        </p:txBody>
      </p:sp>
      <p:pic>
        <p:nvPicPr>
          <p:cNvPr id="4"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295 0.02894 C 0.21667 0.07894 0.43056 0.12894 0.56389 0.14375 C 0.6974 0.15856 0.73907 0.08148 0.80296 0.11782 C 0.86685 0.15417 1.05018 0.26667 0.9474 0.36227 C 0.84462 0.45787 0.51546 0.57477 0.18629 0.6919 " pathEditMode="relative" rAng="0" ptsTypes="aaaaA">
                                      <p:cBhvr>
                                        <p:cTn id="6" dur="2000" fill="hold"/>
                                        <p:tgtEl>
                                          <p:spTgt spid="4"/>
                                        </p:tgtEl>
                                        <p:attrNameLst>
                                          <p:attrName>ppt_x</p:attrName>
                                          <p:attrName>ppt_y</p:attrName>
                                        </p:attrNameLst>
                                      </p:cBhvr>
                                      <p:rCtr x="524" y="3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00026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rPr>
              <a:t>Sınıf arkadaşım Şeyma’yı dinlemeye bayılıyorum. O kadar etkili ve güzel konuşuyor ki onu dinledikçe sanki havalara uçuyorum.</a:t>
            </a:r>
            <a:endParaRPr lang="tr-TR" sz="2800" b="1" dirty="0">
              <a:solidFill>
                <a:schemeClr val="tx1"/>
              </a:solidFill>
            </a:endParaRPr>
          </a:p>
        </p:txBody>
      </p:sp>
      <p:sp>
        <p:nvSpPr>
          <p:cNvPr id="3" name="2 Dikdörtgen"/>
          <p:cNvSpPr/>
          <p:nvPr/>
        </p:nvSpPr>
        <p:spPr>
          <a:xfrm>
            <a:off x="357158" y="2357430"/>
            <a:ext cx="8501122" cy="150019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700" b="1" dirty="0" smtClean="0">
                <a:solidFill>
                  <a:schemeClr val="tx1"/>
                </a:solidFill>
              </a:rPr>
              <a:t>Verilen metin aşağıdaki atasözü ve deyimlerden hangisi ile ilişkilendirilebilir?</a:t>
            </a:r>
            <a:endParaRPr lang="tr-TR" sz="2700" dirty="0">
              <a:solidFill>
                <a:schemeClr val="tx1"/>
              </a:solidFill>
            </a:endParaRPr>
          </a:p>
        </p:txBody>
      </p:sp>
      <p:sp>
        <p:nvSpPr>
          <p:cNvPr id="4" name="3 Yuvarlatılmış Dikdörtgen"/>
          <p:cNvSpPr/>
          <p:nvPr/>
        </p:nvSpPr>
        <p:spPr>
          <a:xfrm>
            <a:off x="357158" y="3857628"/>
            <a:ext cx="8429684" cy="264320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b="1" dirty="0" smtClean="0">
                <a:solidFill>
                  <a:schemeClr val="tx1"/>
                </a:solidFill>
              </a:rPr>
              <a:t>A) </a:t>
            </a:r>
            <a:r>
              <a:rPr lang="en-US" sz="2400" b="1" dirty="0" err="1" smtClean="0">
                <a:solidFill>
                  <a:schemeClr val="tx1"/>
                </a:solidFill>
              </a:rPr>
              <a:t>Bir</a:t>
            </a:r>
            <a:r>
              <a:rPr lang="en-US" sz="2400" b="1" dirty="0" smtClean="0">
                <a:solidFill>
                  <a:schemeClr val="tx1"/>
                </a:solidFill>
              </a:rPr>
              <a:t> </a:t>
            </a:r>
            <a:r>
              <a:rPr lang="en-US" sz="2400" b="1" dirty="0" err="1" smtClean="0">
                <a:solidFill>
                  <a:schemeClr val="tx1"/>
                </a:solidFill>
              </a:rPr>
              <a:t>söyle</a:t>
            </a:r>
            <a:r>
              <a:rPr lang="en-US" sz="2400" b="1" dirty="0" smtClean="0">
                <a:solidFill>
                  <a:schemeClr val="tx1"/>
                </a:solidFill>
              </a:rPr>
              <a:t> on </a:t>
            </a:r>
            <a:r>
              <a:rPr lang="en-US" sz="2400" b="1" dirty="0" err="1" smtClean="0">
                <a:solidFill>
                  <a:schemeClr val="tx1"/>
                </a:solidFill>
              </a:rPr>
              <a:t>dinle</a:t>
            </a:r>
            <a:endParaRPr lang="en-US" sz="2400" b="1" dirty="0" smtClean="0">
              <a:solidFill>
                <a:schemeClr val="tx1"/>
              </a:solidFill>
            </a:endParaRPr>
          </a:p>
          <a:p>
            <a:pPr>
              <a:lnSpc>
                <a:spcPct val="150000"/>
              </a:lnSpc>
            </a:pPr>
            <a:r>
              <a:rPr lang="tr-TR" sz="2400" b="1" dirty="0" smtClean="0">
                <a:solidFill>
                  <a:schemeClr val="tx1"/>
                </a:solidFill>
              </a:rPr>
              <a:t>B) İleri geri konuşmak</a:t>
            </a:r>
          </a:p>
          <a:p>
            <a:pPr>
              <a:lnSpc>
                <a:spcPct val="150000"/>
              </a:lnSpc>
            </a:pPr>
            <a:r>
              <a:rPr lang="tr-TR" sz="2400" b="1" dirty="0" smtClean="0">
                <a:solidFill>
                  <a:schemeClr val="tx1"/>
                </a:solidFill>
              </a:rPr>
              <a:t>C) Ağzından bal damlıyor</a:t>
            </a:r>
          </a:p>
          <a:p>
            <a:pPr>
              <a:lnSpc>
                <a:spcPct val="150000"/>
              </a:lnSpc>
            </a:pPr>
            <a:r>
              <a:rPr lang="tr-TR" sz="2400" b="1" dirty="0" smtClean="0">
                <a:solidFill>
                  <a:schemeClr val="tx1"/>
                </a:solidFill>
              </a:rPr>
              <a:t>D) Bir kulağından girip bir kulağından çıkmak</a:t>
            </a:r>
            <a:endParaRPr lang="tr-TR" sz="2400" b="1"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268 0.06035 C 0.38108 0.07099 0.77483 0.08185 0.91511 0.15677 C 1.05539 0.23145 0.94098 0.47399 0.829 0.50867 C 0.71702 0.54312 0.34896 0.34497 0.24289 0.36417 C 0.13681 0.38336 0.16476 0.50336 0.19289 0.62336 " pathEditMode="relative" rAng="0" ptsTypes="aaaaA">
                                      <p:cBhvr>
                                        <p:cTn id="6" dur="2000" fill="hold"/>
                                        <p:tgtEl>
                                          <p:spTgt spid="5"/>
                                        </p:tgtEl>
                                        <p:attrNameLst>
                                          <p:attrName>ppt_x</p:attrName>
                                          <p:attrName>ppt_y</p:attrName>
                                        </p:attrNameLst>
                                      </p:cBhvr>
                                      <p:rCtr x="534" y="2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57176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Olumlu iletişime başlamak zor değildir. Sabahları uyandığımızda, okula gittiğimizde karşılaştığımız insanlara “Günaydın” diyerek onları selamlamak, onların hal ve hatırlarını sormak olumlu iletişimi başlatmanın en kolay yoludur.</a:t>
            </a:r>
            <a:endParaRPr lang="tr-TR" sz="2400" b="1" dirty="0">
              <a:solidFill>
                <a:schemeClr val="tx1"/>
              </a:solidFill>
            </a:endParaRPr>
          </a:p>
        </p:txBody>
      </p:sp>
      <p:sp>
        <p:nvSpPr>
          <p:cNvPr id="3" name="2 Dikdörtgen"/>
          <p:cNvSpPr/>
          <p:nvPr/>
        </p:nvSpPr>
        <p:spPr>
          <a:xfrm>
            <a:off x="357158" y="2928934"/>
            <a:ext cx="8429684" cy="12858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Yukarıdaki metne verilebilecek en uygun başlık aşağıdakilerden  hangisidir?</a:t>
            </a:r>
            <a:endParaRPr lang="tr-TR" sz="2400" dirty="0">
              <a:solidFill>
                <a:schemeClr val="tx1"/>
              </a:solidFill>
            </a:endParaRPr>
          </a:p>
        </p:txBody>
      </p:sp>
      <p:sp>
        <p:nvSpPr>
          <p:cNvPr id="4" name="3 Yuvarlatılmış Dikdörtgen"/>
          <p:cNvSpPr/>
          <p:nvPr/>
        </p:nvSpPr>
        <p:spPr>
          <a:xfrm>
            <a:off x="285720" y="4286256"/>
            <a:ext cx="8429684" cy="228601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rPr>
              <a:t>A) İletişimin önemi</a:t>
            </a:r>
          </a:p>
          <a:p>
            <a:pPr>
              <a:lnSpc>
                <a:spcPct val="150000"/>
              </a:lnSpc>
            </a:pPr>
            <a:r>
              <a:rPr lang="tr-TR" sz="2400" b="1" dirty="0" smtClean="0">
                <a:solidFill>
                  <a:schemeClr val="tx1"/>
                </a:solidFill>
              </a:rPr>
              <a:t>B) İletişimin unsurları nelerdir?</a:t>
            </a:r>
          </a:p>
          <a:p>
            <a:pPr>
              <a:lnSpc>
                <a:spcPct val="150000"/>
              </a:lnSpc>
            </a:pPr>
            <a:r>
              <a:rPr lang="tr-TR" sz="2400" b="1" dirty="0" smtClean="0">
                <a:solidFill>
                  <a:schemeClr val="tx1"/>
                </a:solidFill>
              </a:rPr>
              <a:t>C) Dikkatli iletişim nasıl olur?</a:t>
            </a:r>
          </a:p>
          <a:p>
            <a:pPr>
              <a:lnSpc>
                <a:spcPct val="150000"/>
              </a:lnSpc>
            </a:pPr>
            <a:r>
              <a:rPr lang="tr-TR" sz="2400" b="1" dirty="0" smtClean="0">
                <a:solidFill>
                  <a:schemeClr val="tx1"/>
                </a:solidFill>
              </a:rPr>
              <a:t>D) Olumlu iletişim nasıl başlar?</a:t>
            </a:r>
            <a:endParaRPr lang="tr-TR" sz="2400" b="1"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081 C 0.4481 0.0844 0.88525 0.1607 0.91094 0.28093 C 0.93664 0.40116 0.5507 0.56509 0.16494 0.72879 " pathEditMode="relative" rAng="0" ptsTypes="aaA">
                                      <p:cBhvr>
                                        <p:cTn id="6" dur="2000" fill="hold"/>
                                        <p:tgtEl>
                                          <p:spTgt spid="5"/>
                                        </p:tgtEl>
                                        <p:attrNameLst>
                                          <p:attrName>ppt_x</p:attrName>
                                          <p:attrName>ppt_y</p:attrName>
                                        </p:attrNameLst>
                                      </p:cBhvr>
                                      <p:rCtr x="463" y="3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50033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rPr>
              <a:t>Sen dili;</a:t>
            </a:r>
          </a:p>
          <a:p>
            <a:r>
              <a:rPr lang="tr-TR" sz="2800" dirty="0" smtClean="0">
                <a:solidFill>
                  <a:schemeClr val="tx1"/>
                </a:solidFill>
              </a:rPr>
              <a:t>● Senle başlar veya senle biter.</a:t>
            </a:r>
          </a:p>
          <a:p>
            <a:r>
              <a:rPr lang="tr-TR" sz="2800" dirty="0" smtClean="0">
                <a:solidFill>
                  <a:schemeClr val="tx1"/>
                </a:solidFill>
              </a:rPr>
              <a:t>● Kişiye kendini suçlu hissettirir.</a:t>
            </a:r>
          </a:p>
          <a:p>
            <a:r>
              <a:rPr lang="tr-TR" sz="2800" dirty="0" smtClean="0">
                <a:solidFill>
                  <a:schemeClr val="tx1"/>
                </a:solidFill>
              </a:rPr>
              <a:t>● Davranışa değil kişiye yöneliktir.</a:t>
            </a:r>
          </a:p>
          <a:p>
            <a:r>
              <a:rPr lang="tr-TR" sz="2800" dirty="0" smtClean="0">
                <a:solidFill>
                  <a:schemeClr val="tx1"/>
                </a:solidFill>
              </a:rPr>
              <a:t>● Kırıcı olabilir.</a:t>
            </a:r>
            <a:endParaRPr lang="tr-TR" sz="2800" dirty="0">
              <a:solidFill>
                <a:schemeClr val="tx1"/>
              </a:solidFill>
            </a:endParaRPr>
          </a:p>
        </p:txBody>
      </p:sp>
      <p:sp>
        <p:nvSpPr>
          <p:cNvPr id="3" name="2 Dikdörtgen"/>
          <p:cNvSpPr/>
          <p:nvPr/>
        </p:nvSpPr>
        <p:spPr>
          <a:xfrm>
            <a:off x="357158" y="2857496"/>
            <a:ext cx="8429684" cy="100013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Buna göre aşağıdaki cümlelerden hangisi “sen </a:t>
            </a:r>
            <a:r>
              <a:rPr lang="tr-TR" sz="2400" b="1" dirty="0" err="1" smtClean="0">
                <a:solidFill>
                  <a:schemeClr val="tx1"/>
                </a:solidFill>
              </a:rPr>
              <a:t>dili”ne</a:t>
            </a:r>
            <a:r>
              <a:rPr lang="tr-TR" sz="2400" b="1" dirty="0" smtClean="0">
                <a:solidFill>
                  <a:schemeClr val="tx1"/>
                </a:solidFill>
              </a:rPr>
              <a:t> örnek olabilir?</a:t>
            </a:r>
            <a:endParaRPr lang="tr-TR" sz="2400" b="1" dirty="0">
              <a:solidFill>
                <a:schemeClr val="tx1"/>
              </a:solidFill>
            </a:endParaRPr>
          </a:p>
        </p:txBody>
      </p:sp>
      <p:sp>
        <p:nvSpPr>
          <p:cNvPr id="4" name="3 Yuvarlatılmış Dikdörtgen"/>
          <p:cNvSpPr/>
          <p:nvPr/>
        </p:nvSpPr>
        <p:spPr>
          <a:xfrm>
            <a:off x="285720" y="3857628"/>
            <a:ext cx="8501122" cy="25003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rPr>
              <a:t>A) Neden sürekli geç kalıyorsun?</a:t>
            </a:r>
          </a:p>
          <a:p>
            <a:pPr>
              <a:lnSpc>
                <a:spcPct val="150000"/>
              </a:lnSpc>
            </a:pPr>
            <a:r>
              <a:rPr lang="tr-TR" sz="2400" b="1" dirty="0" smtClean="0">
                <a:solidFill>
                  <a:schemeClr val="tx1"/>
                </a:solidFill>
              </a:rPr>
              <a:t>B) Seni göremeyince meraklandım.</a:t>
            </a:r>
          </a:p>
          <a:p>
            <a:pPr>
              <a:lnSpc>
                <a:spcPct val="150000"/>
              </a:lnSpc>
            </a:pPr>
            <a:r>
              <a:rPr lang="tr-TR" sz="2400" b="1" dirty="0" smtClean="0">
                <a:solidFill>
                  <a:schemeClr val="tx1"/>
                </a:solidFill>
              </a:rPr>
              <a:t>C) Yüksek sesle konuştuğunda üzülüyorum.</a:t>
            </a:r>
          </a:p>
          <a:p>
            <a:pPr>
              <a:lnSpc>
                <a:spcPct val="150000"/>
              </a:lnSpc>
            </a:pPr>
            <a:r>
              <a:rPr lang="tr-TR" sz="2400" b="1" dirty="0" smtClean="0">
                <a:solidFill>
                  <a:schemeClr val="tx1"/>
                </a:solidFill>
              </a:rPr>
              <a:t>D) Benimle oynarsan mutlu oluyorum.</a:t>
            </a:r>
            <a:endParaRPr lang="tr-TR" sz="2400" b="1"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1294 C 0.4316 0.10544 0.85226 0.22382 0.87917 0.29989 C 0.90608 0.37596 0.53941 0.40971 0.17275 0.4437 " pathEditMode="relative" rAng="0" ptsTypes="aaA">
                                      <p:cBhvr>
                                        <p:cTn id="6" dur="2000" fill="hold"/>
                                        <p:tgtEl>
                                          <p:spTgt spid="5"/>
                                        </p:tgtEl>
                                        <p:attrNameLst>
                                          <p:attrName>ppt_x</p:attrName>
                                          <p:attrName>ppt_y</p:attrName>
                                        </p:attrNameLst>
                                      </p:cBhvr>
                                      <p:rCtr x="448" y="2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428604"/>
            <a:ext cx="8429684" cy="292895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Okulumuzun bahçesinde arkadaşlarımla ip atlıyorduk. Bu arada bizi gören Sümeyye de oyuna katılmak için yanımıza gelmişti. Ancak Sümeyye bizler kadar yükseğe sıçrayamadığı için ip atlamayı bir türlü başaramıyordu. Sümeyye sıranın kendisine geldiğinde tam yeni bir denemeye hazırlanıyordu ki Meltem’in küçümseyici bir yüz ifadesiyle kendisine gülümsediğini fark etti. Bunun üzerine ip atlamaktan vazgeçti ve üzüntülü bir şekilde kenara çekildi.</a:t>
            </a:r>
            <a:endParaRPr lang="tr-TR" sz="2000" b="1" dirty="0">
              <a:solidFill>
                <a:schemeClr val="tx1"/>
              </a:solidFill>
            </a:endParaRPr>
          </a:p>
        </p:txBody>
      </p:sp>
      <p:sp>
        <p:nvSpPr>
          <p:cNvPr id="3" name="2 Dikdörtgen"/>
          <p:cNvSpPr/>
          <p:nvPr/>
        </p:nvSpPr>
        <p:spPr>
          <a:xfrm>
            <a:off x="285720" y="3357562"/>
            <a:ext cx="8501122" cy="8572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Meltem, iletişimi etkileyen hangi davranışa dikkat etmemiştir?</a:t>
            </a:r>
            <a:endParaRPr lang="tr-TR" sz="2400" b="1" dirty="0">
              <a:solidFill>
                <a:schemeClr val="tx1"/>
              </a:solidFill>
            </a:endParaRPr>
          </a:p>
        </p:txBody>
      </p:sp>
      <p:sp>
        <p:nvSpPr>
          <p:cNvPr id="4" name="3 Yuvarlatılmış Dikdörtgen"/>
          <p:cNvSpPr/>
          <p:nvPr/>
        </p:nvSpPr>
        <p:spPr>
          <a:xfrm>
            <a:off x="357158" y="4286256"/>
            <a:ext cx="8429684" cy="20717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rPr>
              <a:t>A) İletişimde beden dilini kullanma</a:t>
            </a:r>
          </a:p>
          <a:p>
            <a:pPr>
              <a:lnSpc>
                <a:spcPct val="150000"/>
              </a:lnSpc>
            </a:pPr>
            <a:r>
              <a:rPr lang="tr-TR" sz="2400" b="1" dirty="0" smtClean="0">
                <a:solidFill>
                  <a:schemeClr val="tx1"/>
                </a:solidFill>
              </a:rPr>
              <a:t>B) İletişimde farklılıklara saygı duyma</a:t>
            </a:r>
          </a:p>
          <a:p>
            <a:pPr>
              <a:lnSpc>
                <a:spcPct val="150000"/>
              </a:lnSpc>
            </a:pPr>
            <a:r>
              <a:rPr lang="tr-TR" sz="2400" b="1" dirty="0" smtClean="0">
                <a:solidFill>
                  <a:schemeClr val="tx1"/>
                </a:solidFill>
              </a:rPr>
              <a:t>C) İletişimde göz teması kurma</a:t>
            </a:r>
          </a:p>
          <a:p>
            <a:pPr>
              <a:lnSpc>
                <a:spcPct val="150000"/>
              </a:lnSpc>
            </a:pPr>
            <a:r>
              <a:rPr lang="tr-TR" sz="2400" b="1" dirty="0" smtClean="0">
                <a:solidFill>
                  <a:schemeClr val="tx1"/>
                </a:solidFill>
              </a:rPr>
              <a:t>D) Karşıdakini etkin ve ilgili dinleme</a:t>
            </a:r>
            <a:endParaRPr lang="tr-TR" sz="2400" b="1"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0254 C 0.36876 0.00208 0.72674 0.00671 0.75382 0.09896 C 0.78091 0.19122 0.47691 0.37133 0.17275 0.55145 " pathEditMode="relative" rAng="0" ptsTypes="aaA">
                                      <p:cBhvr>
                                        <p:cTn id="6" dur="2000" fill="hold"/>
                                        <p:tgtEl>
                                          <p:spTgt spid="5"/>
                                        </p:tgtEl>
                                        <p:attrNameLst>
                                          <p:attrName>ppt_x</p:attrName>
                                          <p:attrName>ppt_y</p:attrName>
                                        </p:attrNameLst>
                                      </p:cBhvr>
                                      <p:rCtr x="385" y="27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785794"/>
            <a:ext cx="8429684" cy="142876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Aşağıdakilerden hangisi iyi bir dinleyicinin özelliklerinden biri değildir?</a:t>
            </a:r>
            <a:endParaRPr lang="tr-TR" sz="2400" dirty="0">
              <a:solidFill>
                <a:schemeClr val="tx1"/>
              </a:solidFill>
            </a:endParaRPr>
          </a:p>
        </p:txBody>
      </p:sp>
      <p:sp>
        <p:nvSpPr>
          <p:cNvPr id="3" name="2 Dikdörtgen"/>
          <p:cNvSpPr/>
          <p:nvPr/>
        </p:nvSpPr>
        <p:spPr>
          <a:xfrm>
            <a:off x="357158" y="2214554"/>
            <a:ext cx="8429684" cy="29289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200" b="1" dirty="0" smtClean="0">
                <a:solidFill>
                  <a:schemeClr val="tx1"/>
                </a:solidFill>
              </a:rPr>
              <a:t>A) Son sözü söylemek için çabalar.</a:t>
            </a:r>
          </a:p>
          <a:p>
            <a:pPr>
              <a:lnSpc>
                <a:spcPct val="150000"/>
              </a:lnSpc>
            </a:pPr>
            <a:r>
              <a:rPr lang="tr-TR" sz="2200" b="1" dirty="0" smtClean="0">
                <a:solidFill>
                  <a:schemeClr val="tx1"/>
                </a:solidFill>
              </a:rPr>
              <a:t>B) Karşısındaki kişinin konuşmasını ilgiyle dinler.</a:t>
            </a:r>
          </a:p>
          <a:p>
            <a:pPr>
              <a:lnSpc>
                <a:spcPct val="150000"/>
              </a:lnSpc>
            </a:pPr>
            <a:r>
              <a:rPr lang="tr-TR" sz="2200" b="1" dirty="0" smtClean="0">
                <a:solidFill>
                  <a:schemeClr val="tx1"/>
                </a:solidFill>
              </a:rPr>
              <a:t>C) Yargılamadan, suçlamadan dinler.</a:t>
            </a:r>
          </a:p>
          <a:p>
            <a:pPr>
              <a:lnSpc>
                <a:spcPct val="150000"/>
              </a:lnSpc>
            </a:pPr>
            <a:r>
              <a:rPr lang="tr-TR" sz="2200" b="1" dirty="0" smtClean="0">
                <a:solidFill>
                  <a:schemeClr val="tx1"/>
                </a:solidFill>
              </a:rPr>
              <a:t>D) Konuşmacıyla göz teması sağlar.</a:t>
            </a:r>
            <a:endParaRPr lang="tr-TR" sz="2200" b="1" dirty="0">
              <a:solidFill>
                <a:schemeClr val="tx1"/>
              </a:solidFill>
            </a:endParaRPr>
          </a:p>
        </p:txBody>
      </p:sp>
      <p:pic>
        <p:nvPicPr>
          <p:cNvPr id="4"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0162 C 0.32379 -0.06497 0.63664 -0.12832 0.7823 -0.10289 C 0.92778 -0.07745 0.98803 0.09364 0.88386 0.15075 C 0.77969 0.20786 0.46823 0.22359 0.15695 0.23954 " pathEditMode="relative" rAng="0" ptsTypes="aaaA">
                                      <p:cBhvr>
                                        <p:cTn id="6" dur="2000" fill="hold"/>
                                        <p:tgtEl>
                                          <p:spTgt spid="4"/>
                                        </p:tgtEl>
                                        <p:attrNameLst>
                                          <p:attrName>ppt_x</p:attrName>
                                          <p:attrName>ppt_y</p:attrName>
                                        </p:attrNameLst>
                                      </p:cBhvr>
                                      <p:rCtr x="489" y="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285720" y="357166"/>
            <a:ext cx="8643998" cy="221457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Gülsüm: “Okuldaki ilk gün, ilk heyecan, yeni insanlar ve</a:t>
            </a:r>
          </a:p>
          <a:p>
            <a:r>
              <a:rPr lang="tr-TR" sz="2000" b="1" dirty="0" smtClean="0">
                <a:solidFill>
                  <a:schemeClr val="tx1"/>
                </a:solidFill>
              </a:rPr>
              <a:t>bilmediğim bir ortamdı. Etrafımda gördüğüm kişiler acaba bizim sınıfta mı diye düşünüyordum. Sınıf arkadaşlarım ile tanıştım. Birçoğu bana sıcak davrandı, benimle göz teması kurdular, beden hareketlerinden beni sevdiklerini hissettim.”</a:t>
            </a:r>
            <a:endParaRPr lang="tr-TR" sz="2000" b="1" dirty="0">
              <a:solidFill>
                <a:schemeClr val="tx1"/>
              </a:solidFill>
            </a:endParaRPr>
          </a:p>
        </p:txBody>
      </p:sp>
      <p:sp>
        <p:nvSpPr>
          <p:cNvPr id="4" name="3 Dikdörtgen"/>
          <p:cNvSpPr/>
          <p:nvPr/>
        </p:nvSpPr>
        <p:spPr>
          <a:xfrm>
            <a:off x="357158" y="2571744"/>
            <a:ext cx="8429684" cy="200026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200" b="1" dirty="0" smtClean="0">
                <a:solidFill>
                  <a:schemeClr val="tx1"/>
                </a:solidFill>
              </a:rPr>
              <a:t>Buna göre </a:t>
            </a:r>
            <a:r>
              <a:rPr lang="tr-TR" sz="2200" b="1" dirty="0" err="1" smtClean="0">
                <a:solidFill>
                  <a:schemeClr val="tx1"/>
                </a:solidFill>
              </a:rPr>
              <a:t>Gülsüm’ün</a:t>
            </a:r>
            <a:r>
              <a:rPr lang="tr-TR" sz="2200" b="1" dirty="0" smtClean="0">
                <a:solidFill>
                  <a:schemeClr val="tx1"/>
                </a:solidFill>
              </a:rPr>
              <a:t>;</a:t>
            </a:r>
          </a:p>
          <a:p>
            <a:r>
              <a:rPr lang="tr-TR" sz="2200" dirty="0" smtClean="0">
                <a:solidFill>
                  <a:schemeClr val="tx1"/>
                </a:solidFill>
              </a:rPr>
              <a:t>I. Sözlü iletişim,</a:t>
            </a:r>
          </a:p>
          <a:p>
            <a:r>
              <a:rPr lang="tr-TR" sz="2200" dirty="0" smtClean="0">
                <a:solidFill>
                  <a:schemeClr val="tx1"/>
                </a:solidFill>
              </a:rPr>
              <a:t>II. Yazılı iletişim,</a:t>
            </a:r>
          </a:p>
          <a:p>
            <a:r>
              <a:rPr lang="tr-TR" sz="2200" dirty="0" smtClean="0">
                <a:solidFill>
                  <a:schemeClr val="tx1"/>
                </a:solidFill>
              </a:rPr>
              <a:t>III. Sözsüz iletişim</a:t>
            </a:r>
          </a:p>
          <a:p>
            <a:r>
              <a:rPr lang="tr-TR" sz="2200" b="1" dirty="0" smtClean="0">
                <a:solidFill>
                  <a:schemeClr val="tx1"/>
                </a:solidFill>
              </a:rPr>
              <a:t>yöntemlerinden hangilerini kullandığı söylenebilir?</a:t>
            </a:r>
            <a:endParaRPr lang="tr-TR" sz="2200" dirty="0">
              <a:solidFill>
                <a:schemeClr val="tx1"/>
              </a:solidFill>
            </a:endParaRPr>
          </a:p>
        </p:txBody>
      </p:sp>
      <p:sp>
        <p:nvSpPr>
          <p:cNvPr id="5" name="4 Yuvarlatılmış Dikdörtgen"/>
          <p:cNvSpPr/>
          <p:nvPr/>
        </p:nvSpPr>
        <p:spPr>
          <a:xfrm>
            <a:off x="357158" y="4643446"/>
            <a:ext cx="8429684" cy="15001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A)Yalnız II.    B)I ve II.       </a:t>
            </a:r>
            <a:r>
              <a:rPr lang="nn-NO" sz="2000" b="1" dirty="0" smtClean="0">
                <a:solidFill>
                  <a:schemeClr val="tx1"/>
                </a:solidFill>
              </a:rPr>
              <a:t>C)I ve III. </a:t>
            </a:r>
            <a:r>
              <a:rPr lang="tr-TR" sz="2000" b="1" dirty="0" smtClean="0">
                <a:solidFill>
                  <a:schemeClr val="tx1"/>
                </a:solidFill>
              </a:rPr>
              <a:t>      </a:t>
            </a:r>
            <a:r>
              <a:rPr lang="nn-NO" sz="2000" b="1" dirty="0" smtClean="0">
                <a:solidFill>
                  <a:schemeClr val="tx1"/>
                </a:solidFill>
              </a:rPr>
              <a:t>D)I, II ve III.</a:t>
            </a:r>
            <a:endParaRPr lang="tr-TR" sz="2000" b="1" dirty="0">
              <a:solidFill>
                <a:schemeClr val="tx1"/>
              </a:solidFill>
            </a:endParaRPr>
          </a:p>
        </p:txBody>
      </p:sp>
      <p:pic>
        <p:nvPicPr>
          <p:cNvPr id="6"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875 0.01526 C 0.29428 -0.0252 0.56997 -0.06543 0.66789 0.03422 C 0.7658 0.13388 0.68594 0.37364 0.60608 0.61341 " pathEditMode="relative" rAng="0" ptsTypes="aaA">
                                      <p:cBhvr>
                                        <p:cTn id="6" dur="2000" fill="hold"/>
                                        <p:tgtEl>
                                          <p:spTgt spid="6"/>
                                        </p:tgtEl>
                                        <p:attrNameLst>
                                          <p:attrName>ppt_x</p:attrName>
                                          <p:attrName>ppt_y</p:attrName>
                                        </p:attrNameLst>
                                      </p:cBhvr>
                                      <p:rCtr x="373" y="2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285720" y="428604"/>
            <a:ext cx="8501122" cy="207170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b="1" dirty="0" smtClean="0">
                <a:solidFill>
                  <a:schemeClr val="tx1"/>
                </a:solidFill>
              </a:rPr>
              <a:t>Ders anlatırken kendi aranızda konuşmanız dikkatimi dağıtıyor. Bu durum da, beni üzüyor.</a:t>
            </a:r>
            <a:endParaRPr lang="tr-TR" sz="2800" b="1" dirty="0">
              <a:solidFill>
                <a:schemeClr val="tx1"/>
              </a:solidFill>
            </a:endParaRPr>
          </a:p>
        </p:txBody>
      </p:sp>
      <p:sp>
        <p:nvSpPr>
          <p:cNvPr id="3" name="2 Dikdörtgen"/>
          <p:cNvSpPr/>
          <p:nvPr/>
        </p:nvSpPr>
        <p:spPr>
          <a:xfrm>
            <a:off x="357158" y="2500306"/>
            <a:ext cx="8429684" cy="12858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Yukarıda verilen örnekte öğretmenin kullandığı iletişim dili aşağıdakilerden hangisidir?</a:t>
            </a:r>
            <a:endParaRPr lang="tr-TR" sz="2400" b="1" dirty="0">
              <a:solidFill>
                <a:schemeClr val="tx1"/>
              </a:solidFill>
            </a:endParaRPr>
          </a:p>
        </p:txBody>
      </p:sp>
      <p:sp>
        <p:nvSpPr>
          <p:cNvPr id="4" name="3 Yuvarlatılmış Dikdörtgen"/>
          <p:cNvSpPr/>
          <p:nvPr/>
        </p:nvSpPr>
        <p:spPr>
          <a:xfrm>
            <a:off x="357158" y="3786190"/>
            <a:ext cx="8429684" cy="228601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it-IT" sz="2800" b="1" dirty="0" smtClean="0">
                <a:solidFill>
                  <a:schemeClr val="tx1"/>
                </a:solidFill>
              </a:rPr>
              <a:t>A)Sempati</a:t>
            </a:r>
            <a:r>
              <a:rPr lang="tr-TR" sz="2800" b="1" dirty="0" smtClean="0">
                <a:solidFill>
                  <a:schemeClr val="tx1"/>
                </a:solidFill>
              </a:rPr>
              <a:t>               </a:t>
            </a:r>
            <a:r>
              <a:rPr lang="it-IT" sz="2800" b="1" dirty="0" smtClean="0">
                <a:solidFill>
                  <a:schemeClr val="tx1"/>
                </a:solidFill>
              </a:rPr>
              <a:t> B)Ben dili</a:t>
            </a:r>
          </a:p>
          <a:p>
            <a:pPr>
              <a:lnSpc>
                <a:spcPct val="150000"/>
              </a:lnSpc>
            </a:pPr>
            <a:r>
              <a:rPr lang="tr-TR" sz="2800" b="1" dirty="0" smtClean="0">
                <a:solidFill>
                  <a:schemeClr val="tx1"/>
                </a:solidFill>
              </a:rPr>
              <a:t>C)Empati                  D)Sen dili</a:t>
            </a:r>
            <a:endParaRPr lang="tr-TR" sz="2800" b="1"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875 -0.04439 C 0.27448 0.0081 0.53039 0.06081 0.63195 0.15006 C 0.73351 0.23931 0.68108 0.36486 0.62865 0.49064 " pathEditMode="relative" rAng="0" ptsTypes="aaA">
                                      <p:cBhvr>
                                        <p:cTn id="6" dur="2000" fill="hold"/>
                                        <p:tgtEl>
                                          <p:spTgt spid="5"/>
                                        </p:tgtEl>
                                        <p:attrNameLst>
                                          <p:attrName>ppt_x</p:attrName>
                                          <p:attrName>ppt_y</p:attrName>
                                        </p:attrNameLst>
                                      </p:cBhvr>
                                      <p:rCtr x="357" y="2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1000108"/>
            <a:ext cx="8429684" cy="185738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3200" b="1" dirty="0" smtClean="0">
                <a:solidFill>
                  <a:schemeClr val="tx1"/>
                </a:solidFill>
              </a:rPr>
              <a:t>Aşağıdakilerden hangisi iletişimi olumlu etkileyen davranışlardan biri değildir?</a:t>
            </a:r>
            <a:endParaRPr lang="tr-TR" sz="3200" dirty="0">
              <a:solidFill>
                <a:schemeClr val="tx1"/>
              </a:solidFill>
            </a:endParaRPr>
          </a:p>
        </p:txBody>
      </p:sp>
      <p:sp>
        <p:nvSpPr>
          <p:cNvPr id="3" name="2 Dikdörtgen"/>
          <p:cNvSpPr/>
          <p:nvPr/>
        </p:nvSpPr>
        <p:spPr>
          <a:xfrm>
            <a:off x="357158" y="2857496"/>
            <a:ext cx="8429684" cy="30718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pPr>
            <a:r>
              <a:rPr lang="tr-TR" sz="2800" b="1" dirty="0" smtClean="0">
                <a:solidFill>
                  <a:schemeClr val="tx1"/>
                </a:solidFill>
              </a:rPr>
              <a:t>A)Ön yargılı olmak</a:t>
            </a:r>
          </a:p>
          <a:p>
            <a:pPr marL="457200" indent="-457200">
              <a:lnSpc>
                <a:spcPct val="150000"/>
              </a:lnSpc>
            </a:pPr>
            <a:r>
              <a:rPr lang="tr-TR" sz="2800" b="1" dirty="0" smtClean="0">
                <a:solidFill>
                  <a:schemeClr val="tx1"/>
                </a:solidFill>
              </a:rPr>
              <a:t>B)Empati kurmak</a:t>
            </a:r>
          </a:p>
          <a:p>
            <a:pPr>
              <a:lnSpc>
                <a:spcPct val="150000"/>
              </a:lnSpc>
            </a:pPr>
            <a:r>
              <a:rPr lang="tr-TR" sz="2800" b="1" dirty="0" smtClean="0">
                <a:solidFill>
                  <a:schemeClr val="tx1"/>
                </a:solidFill>
              </a:rPr>
              <a:t>C)Dikkatli dinlemek </a:t>
            </a:r>
          </a:p>
          <a:p>
            <a:pPr>
              <a:lnSpc>
                <a:spcPct val="150000"/>
              </a:lnSpc>
            </a:pPr>
            <a:r>
              <a:rPr lang="tr-TR" sz="2800" b="1" dirty="0" smtClean="0">
                <a:solidFill>
                  <a:schemeClr val="tx1"/>
                </a:solidFill>
              </a:rPr>
              <a:t>D)Kibar olmak</a:t>
            </a:r>
            <a:endParaRPr lang="tr-TR" sz="2800" b="1" dirty="0">
              <a:solidFill>
                <a:schemeClr val="tx1"/>
              </a:solidFill>
            </a:endParaRPr>
          </a:p>
        </p:txBody>
      </p:sp>
      <p:pic>
        <p:nvPicPr>
          <p:cNvPr id="4"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875 -0.00254 C 0.35869 0.02682 0.69879 0.05619 0.72518 0.10937 C 0.75157 0.16255 0.26893 0.28208 0.17761 0.31654 " pathEditMode="relative" rAng="0" ptsTypes="aaA">
                                      <p:cBhvr>
                                        <p:cTn id="6" dur="2000" fill="hold"/>
                                        <p:tgtEl>
                                          <p:spTgt spid="4"/>
                                        </p:tgtEl>
                                        <p:attrNameLst>
                                          <p:attrName>ppt_x</p:attrName>
                                          <p:attrName>ppt_y</p:attrName>
                                        </p:attrNameLst>
                                      </p:cBhvr>
                                      <p:rCtr x="366" y="1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285720" y="500042"/>
            <a:ext cx="8501122" cy="285752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Anne : </a:t>
            </a:r>
            <a:r>
              <a:rPr lang="tr-TR" sz="2400" dirty="0" smtClean="0">
                <a:solidFill>
                  <a:schemeClr val="tx1"/>
                </a:solidFill>
              </a:rPr>
              <a:t>Telefonda çok konuşuyorsun!</a:t>
            </a:r>
          </a:p>
          <a:p>
            <a:r>
              <a:rPr lang="tr-TR" sz="2400" b="1" dirty="0" smtClean="0">
                <a:solidFill>
                  <a:schemeClr val="tx1"/>
                </a:solidFill>
              </a:rPr>
              <a:t>Deren : </a:t>
            </a:r>
            <a:r>
              <a:rPr lang="tr-TR" sz="2400" dirty="0" smtClean="0">
                <a:solidFill>
                  <a:schemeClr val="tx1"/>
                </a:solidFill>
              </a:rPr>
              <a:t>Anneciğim arkadaşımdan ödevimi alıyorum.</a:t>
            </a:r>
          </a:p>
          <a:p>
            <a:r>
              <a:rPr lang="tr-TR" sz="2400" b="1" dirty="0" smtClean="0">
                <a:solidFill>
                  <a:schemeClr val="tx1"/>
                </a:solidFill>
              </a:rPr>
              <a:t>Anne : </a:t>
            </a:r>
            <a:r>
              <a:rPr lang="tr-TR" sz="2400" dirty="0" smtClean="0">
                <a:solidFill>
                  <a:schemeClr val="tx1"/>
                </a:solidFill>
              </a:rPr>
              <a:t>Sınıfta dersi dinleseydin hiç gerek kalmazdı, demek ki ders dinlemiyorsun.</a:t>
            </a:r>
          </a:p>
          <a:p>
            <a:r>
              <a:rPr lang="tr-TR" sz="2400" b="1" dirty="0" smtClean="0">
                <a:solidFill>
                  <a:schemeClr val="tx1"/>
                </a:solidFill>
              </a:rPr>
              <a:t>Deren : </a:t>
            </a:r>
            <a:r>
              <a:rPr lang="tr-TR" sz="2400" dirty="0" smtClean="0">
                <a:solidFill>
                  <a:schemeClr val="tx1"/>
                </a:solidFill>
              </a:rPr>
              <a:t>Hayır anneciğim o sırada öğretmen beni</a:t>
            </a:r>
          </a:p>
          <a:p>
            <a:r>
              <a:rPr lang="tr-TR" sz="2400" dirty="0" smtClean="0">
                <a:solidFill>
                  <a:schemeClr val="tx1"/>
                </a:solidFill>
              </a:rPr>
              <a:t>görevlendirmişti.</a:t>
            </a:r>
            <a:endParaRPr lang="tr-TR" sz="2400" dirty="0">
              <a:solidFill>
                <a:schemeClr val="tx1"/>
              </a:solidFill>
            </a:endParaRPr>
          </a:p>
        </p:txBody>
      </p:sp>
      <p:sp>
        <p:nvSpPr>
          <p:cNvPr id="3" name="2 Dikdörtgen"/>
          <p:cNvSpPr/>
          <p:nvPr/>
        </p:nvSpPr>
        <p:spPr>
          <a:xfrm>
            <a:off x="357158" y="3429000"/>
            <a:ext cx="8429684" cy="114300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Yukarıdaki konuşmada anne hangi iletişim hatasını yapmıştır?</a:t>
            </a:r>
            <a:endParaRPr lang="tr-TR" sz="2400" dirty="0">
              <a:solidFill>
                <a:schemeClr val="tx1"/>
              </a:solidFill>
            </a:endParaRPr>
          </a:p>
        </p:txBody>
      </p:sp>
      <p:sp>
        <p:nvSpPr>
          <p:cNvPr id="4" name="3 Yuvarlatılmış Dikdörtgen"/>
          <p:cNvSpPr/>
          <p:nvPr/>
        </p:nvSpPr>
        <p:spPr>
          <a:xfrm>
            <a:off x="357158" y="4643446"/>
            <a:ext cx="8429684" cy="15002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pt-BR" sz="2400" b="1" dirty="0" smtClean="0">
                <a:solidFill>
                  <a:schemeClr val="tx1"/>
                </a:solidFill>
              </a:rPr>
              <a:t>A)Suçlama </a:t>
            </a:r>
            <a:r>
              <a:rPr lang="tr-TR" sz="2400" b="1" dirty="0" smtClean="0">
                <a:solidFill>
                  <a:schemeClr val="tx1"/>
                </a:solidFill>
              </a:rPr>
              <a:t>                </a:t>
            </a:r>
            <a:r>
              <a:rPr lang="pt-BR" sz="2400" b="1" dirty="0" smtClean="0">
                <a:solidFill>
                  <a:schemeClr val="tx1"/>
                </a:solidFill>
              </a:rPr>
              <a:t>B)Alay etme</a:t>
            </a:r>
          </a:p>
          <a:p>
            <a:pPr>
              <a:lnSpc>
                <a:spcPct val="150000"/>
              </a:lnSpc>
            </a:pPr>
            <a:r>
              <a:rPr lang="tr-TR" sz="2400" b="1" dirty="0" smtClean="0">
                <a:solidFill>
                  <a:schemeClr val="tx1"/>
                </a:solidFill>
              </a:rPr>
              <a:t>C)Yalan söyleme       D)Abartma</a:t>
            </a:r>
            <a:endParaRPr lang="tr-TR" sz="2400" b="1"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5E-6 1.15607E-7 C 0.23872 -0.03145 0.47761 -0.06289 0.50643 0.03191 C 0.53525 0.12671 0.354 0.34775 0.17309 0.56879 " pathEditMode="relative" rAng="0" ptsTypes="aaA">
                                      <p:cBhvr>
                                        <p:cTn id="6" dur="2000" fill="hold"/>
                                        <p:tgtEl>
                                          <p:spTgt spid="5"/>
                                        </p:tgtEl>
                                        <p:attrNameLst>
                                          <p:attrName>ppt_x</p:attrName>
                                          <p:attrName>ppt_y</p:attrName>
                                        </p:attrNameLst>
                                      </p:cBhvr>
                                      <p:rCtr x="268" y="2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42889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dirty="0" smtClean="0">
                <a:solidFill>
                  <a:schemeClr val="tx1"/>
                </a:solidFill>
              </a:rPr>
              <a:t>Ayşe Hanım “A” deterjanını kullanıyordu. Bir gün televizyonda “B” deterjanı ile ilgili bir reklam izledi. Ertesi gün alışveriş için markete gittiğinde deterjan reyonunda “B” deterjanını görünce denemekten zarar gelmez diyerek “B” deterjanını aldı.</a:t>
            </a:r>
            <a:endParaRPr lang="tr-TR" sz="2400" dirty="0">
              <a:solidFill>
                <a:schemeClr val="tx1"/>
              </a:solidFill>
            </a:endParaRPr>
          </a:p>
        </p:txBody>
      </p:sp>
      <p:sp>
        <p:nvSpPr>
          <p:cNvPr id="3" name="2 Yuvarlatılmış Dikdörtgen"/>
          <p:cNvSpPr/>
          <p:nvPr/>
        </p:nvSpPr>
        <p:spPr>
          <a:xfrm>
            <a:off x="357158" y="2786058"/>
            <a:ext cx="8429684" cy="114300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Yukarıdaki metinde kitle iletişim araçlarının hangi özelliğinden bahsedilmektedir?</a:t>
            </a:r>
            <a:endParaRPr lang="tr-TR" sz="2400" dirty="0">
              <a:solidFill>
                <a:schemeClr val="tx1"/>
              </a:solidFill>
            </a:endParaRPr>
          </a:p>
        </p:txBody>
      </p:sp>
      <p:sp>
        <p:nvSpPr>
          <p:cNvPr id="4" name="3 Dikdörtgen"/>
          <p:cNvSpPr/>
          <p:nvPr/>
        </p:nvSpPr>
        <p:spPr>
          <a:xfrm>
            <a:off x="357158" y="4000504"/>
            <a:ext cx="8429684" cy="25003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000" b="1" dirty="0" smtClean="0">
                <a:solidFill>
                  <a:schemeClr val="tx1"/>
                </a:solidFill>
              </a:rPr>
              <a:t>A) </a:t>
            </a:r>
            <a:r>
              <a:rPr lang="tr-TR" sz="2000" dirty="0" smtClean="0">
                <a:solidFill>
                  <a:schemeClr val="tx1"/>
                </a:solidFill>
              </a:rPr>
              <a:t>İnsanların eğitimindeki öneminden</a:t>
            </a:r>
          </a:p>
          <a:p>
            <a:pPr>
              <a:lnSpc>
                <a:spcPct val="150000"/>
              </a:lnSpc>
            </a:pPr>
            <a:r>
              <a:rPr lang="tr-TR" sz="2000" b="1" dirty="0" smtClean="0">
                <a:solidFill>
                  <a:schemeClr val="tx1"/>
                </a:solidFill>
              </a:rPr>
              <a:t>B) </a:t>
            </a:r>
            <a:r>
              <a:rPr lang="tr-TR" sz="2000" dirty="0" smtClean="0">
                <a:solidFill>
                  <a:schemeClr val="tx1"/>
                </a:solidFill>
              </a:rPr>
              <a:t>İnsanlara ihtiyacı olmayan ürünleri aldırmasından</a:t>
            </a:r>
          </a:p>
          <a:p>
            <a:pPr>
              <a:lnSpc>
                <a:spcPct val="150000"/>
              </a:lnSpc>
            </a:pPr>
            <a:r>
              <a:rPr lang="tr-TR" sz="2000" b="1" dirty="0" smtClean="0">
                <a:solidFill>
                  <a:schemeClr val="tx1"/>
                </a:solidFill>
              </a:rPr>
              <a:t>C) </a:t>
            </a:r>
            <a:r>
              <a:rPr lang="tr-TR" sz="2000" dirty="0" smtClean="0">
                <a:solidFill>
                  <a:schemeClr val="tx1"/>
                </a:solidFill>
              </a:rPr>
              <a:t>Reklamların tüketici üzerindeki etkilerinden</a:t>
            </a:r>
          </a:p>
          <a:p>
            <a:pPr>
              <a:lnSpc>
                <a:spcPct val="150000"/>
              </a:lnSpc>
            </a:pPr>
            <a:r>
              <a:rPr lang="tr-TR" sz="2000" b="1" dirty="0" smtClean="0">
                <a:solidFill>
                  <a:schemeClr val="tx1"/>
                </a:solidFill>
              </a:rPr>
              <a:t>D) </a:t>
            </a:r>
            <a:r>
              <a:rPr lang="tr-TR" sz="2000" dirty="0" smtClean="0">
                <a:solidFill>
                  <a:schemeClr val="tx1"/>
                </a:solidFill>
              </a:rPr>
              <a:t>Aynı anda birden fazla insana ulaşabilme özelliğinden</a:t>
            </a:r>
            <a:endParaRPr lang="tr-TR" sz="2000"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455 0.0081 C 0.30365 -0.00763 0.57292 -0.02335 0.71389 0.04393 C 0.85487 0.11122 0.97084 0.31607 0.88056 0.4118 C 0.79011 0.50752 0.48056 0.56324 0.17084 0.61896 " pathEditMode="relative" rAng="0" ptsTypes="aaaA">
                                      <p:cBhvr>
                                        <p:cTn id="6" dur="2000" fill="hold"/>
                                        <p:tgtEl>
                                          <p:spTgt spid="5"/>
                                        </p:tgtEl>
                                        <p:attrNameLst>
                                          <p:attrName>ppt_x</p:attrName>
                                          <p:attrName>ppt_y</p:attrName>
                                        </p:attrNameLst>
                                      </p:cBhvr>
                                      <p:rCtr x="468" y="2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35745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dirty="0" smtClean="0">
                <a:solidFill>
                  <a:schemeClr val="tx1"/>
                </a:solidFill>
              </a:rPr>
              <a:t>Mert, Suriyelilerin ülkesine gelmesini istemiyordu. “Ne işleri var bizim ülkemizde. Gitsinler kendi ülkelerini kurtarıp orada yaşasınlar’’ düşüncesindeydi. Ancak bir gün Suriye’deki bir şehre düşen bombaları, ortaya çıkardığı yıkımı ve insanlara verdiği zararları televizyonda görünce fikri tamamen değişti. Artık onların neden ülkelerini terk ettiklerini daha iyi anlıyordu. Savunmasız bir şekilde ölmemek için...</a:t>
            </a:r>
            <a:endParaRPr lang="tr-TR" sz="2000" dirty="0">
              <a:solidFill>
                <a:schemeClr val="tx1"/>
              </a:solidFill>
            </a:endParaRPr>
          </a:p>
        </p:txBody>
      </p:sp>
      <p:sp>
        <p:nvSpPr>
          <p:cNvPr id="3" name="2 Dikdörtgen"/>
          <p:cNvSpPr/>
          <p:nvPr/>
        </p:nvSpPr>
        <p:spPr>
          <a:xfrm>
            <a:off x="285720" y="2786058"/>
            <a:ext cx="8501122" cy="78581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Metne göre Mert’in fikrinin değişmesinde kitle iletişim</a:t>
            </a:r>
          </a:p>
          <a:p>
            <a:r>
              <a:rPr lang="tr-TR" sz="2000" b="1" dirty="0" smtClean="0">
                <a:solidFill>
                  <a:schemeClr val="tx1"/>
                </a:solidFill>
              </a:rPr>
              <a:t>araçlarının hangi yönü etkili olmuştur?</a:t>
            </a:r>
            <a:endParaRPr lang="tr-TR" sz="2000" dirty="0">
              <a:solidFill>
                <a:schemeClr val="tx1"/>
              </a:solidFill>
            </a:endParaRPr>
          </a:p>
        </p:txBody>
      </p:sp>
      <p:sp>
        <p:nvSpPr>
          <p:cNvPr id="4" name="3 Yuvarlatılmış Dikdörtgen"/>
          <p:cNvSpPr/>
          <p:nvPr/>
        </p:nvSpPr>
        <p:spPr>
          <a:xfrm>
            <a:off x="285720" y="3643314"/>
            <a:ext cx="8501122" cy="28575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b="1" dirty="0" smtClean="0">
                <a:solidFill>
                  <a:schemeClr val="tx1"/>
                </a:solidFill>
              </a:rPr>
              <a:t>A) </a:t>
            </a:r>
            <a:r>
              <a:rPr lang="tr-TR" dirty="0" smtClean="0">
                <a:solidFill>
                  <a:schemeClr val="tx1"/>
                </a:solidFill>
              </a:rPr>
              <a:t>Dünyanın herhangi bir yerindeki insanların durumları ile ilgili bilgi vermesi</a:t>
            </a:r>
          </a:p>
          <a:p>
            <a:pPr>
              <a:lnSpc>
                <a:spcPct val="150000"/>
              </a:lnSpc>
            </a:pPr>
            <a:r>
              <a:rPr lang="tr-TR" b="1" dirty="0" smtClean="0">
                <a:solidFill>
                  <a:schemeClr val="tx1"/>
                </a:solidFill>
              </a:rPr>
              <a:t>B) </a:t>
            </a:r>
            <a:r>
              <a:rPr lang="tr-TR" dirty="0" smtClean="0">
                <a:solidFill>
                  <a:schemeClr val="tx1"/>
                </a:solidFill>
              </a:rPr>
              <a:t>İnsanların eğitimleri ile ilgili programlar yayınlayarak insanları eğitmesi</a:t>
            </a:r>
          </a:p>
          <a:p>
            <a:pPr>
              <a:lnSpc>
                <a:spcPct val="150000"/>
              </a:lnSpc>
            </a:pPr>
            <a:r>
              <a:rPr lang="tr-TR" b="1" dirty="0" smtClean="0">
                <a:solidFill>
                  <a:schemeClr val="tx1"/>
                </a:solidFill>
              </a:rPr>
              <a:t>C) </a:t>
            </a:r>
            <a:r>
              <a:rPr lang="tr-TR" dirty="0" smtClean="0">
                <a:solidFill>
                  <a:schemeClr val="tx1"/>
                </a:solidFill>
              </a:rPr>
              <a:t>Birden çok insana aynı anda ulaşarak kamuoyu oluşturması</a:t>
            </a:r>
          </a:p>
          <a:p>
            <a:pPr>
              <a:lnSpc>
                <a:spcPct val="150000"/>
              </a:lnSpc>
            </a:pPr>
            <a:r>
              <a:rPr lang="tr-TR" b="1" dirty="0" smtClean="0">
                <a:solidFill>
                  <a:schemeClr val="tx1"/>
                </a:solidFill>
              </a:rPr>
              <a:t>D) </a:t>
            </a:r>
            <a:r>
              <a:rPr lang="tr-TR" dirty="0" smtClean="0">
                <a:solidFill>
                  <a:schemeClr val="tx1"/>
                </a:solidFill>
              </a:rPr>
              <a:t>Çeşitli programlarla insanların iyi vakit geçirmelerini sağlaması</a:t>
            </a:r>
            <a:endParaRPr lang="tr-TR"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0925 C 0.36928 -0.05318 0.72761 -0.09688 0.75382 -0.0282 C 0.77987 0.04047 0.47396 0.22174 0.16771 0.40301 " pathEditMode="relative" rAng="0" ptsTypes="aaA">
                                      <p:cBhvr>
                                        <p:cTn id="6" dur="2000" fill="hold"/>
                                        <p:tgtEl>
                                          <p:spTgt spid="5"/>
                                        </p:tgtEl>
                                        <p:attrNameLst>
                                          <p:attrName>ppt_x</p:attrName>
                                          <p:attrName>ppt_y</p:attrName>
                                        </p:attrNameLst>
                                      </p:cBhvr>
                                      <p:rCtr x="384"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857232"/>
            <a:ext cx="8429684" cy="135732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Aşağıdakilerden hangisi kitle iletişim araçlarının olumsuz yönüne örnek olarak gösterilebilir?</a:t>
            </a:r>
            <a:endParaRPr lang="tr-TR" sz="2400" dirty="0">
              <a:solidFill>
                <a:schemeClr val="tx1"/>
              </a:solidFill>
            </a:endParaRPr>
          </a:p>
        </p:txBody>
      </p:sp>
      <p:sp>
        <p:nvSpPr>
          <p:cNvPr id="3" name="2 Dikdörtgen"/>
          <p:cNvSpPr/>
          <p:nvPr/>
        </p:nvSpPr>
        <p:spPr>
          <a:xfrm>
            <a:off x="357158" y="2214554"/>
            <a:ext cx="8429684" cy="36433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000" b="1" dirty="0" smtClean="0">
                <a:solidFill>
                  <a:schemeClr val="tx1"/>
                </a:solidFill>
              </a:rPr>
              <a:t>A) </a:t>
            </a:r>
            <a:r>
              <a:rPr lang="tr-TR" sz="2000" dirty="0" smtClean="0">
                <a:solidFill>
                  <a:schemeClr val="tx1"/>
                </a:solidFill>
              </a:rPr>
              <a:t>Ahmet, okul ödevini internetten araştırarak tamamladı.</a:t>
            </a:r>
          </a:p>
          <a:p>
            <a:pPr>
              <a:lnSpc>
                <a:spcPct val="150000"/>
              </a:lnSpc>
            </a:pPr>
            <a:r>
              <a:rPr lang="tr-TR" sz="2000" b="1" dirty="0" smtClean="0">
                <a:solidFill>
                  <a:schemeClr val="tx1"/>
                </a:solidFill>
              </a:rPr>
              <a:t>B) </a:t>
            </a:r>
            <a:r>
              <a:rPr lang="tr-TR" sz="2000" dirty="0" smtClean="0">
                <a:solidFill>
                  <a:schemeClr val="tx1"/>
                </a:solidFill>
              </a:rPr>
              <a:t>Ceyda, TRT Okul kanalından çok faydalanıyor.</a:t>
            </a:r>
          </a:p>
          <a:p>
            <a:pPr>
              <a:lnSpc>
                <a:spcPct val="150000"/>
              </a:lnSpc>
            </a:pPr>
            <a:r>
              <a:rPr lang="tr-TR" sz="2000" b="1" dirty="0" smtClean="0">
                <a:solidFill>
                  <a:schemeClr val="tx1"/>
                </a:solidFill>
              </a:rPr>
              <a:t>C) </a:t>
            </a:r>
            <a:r>
              <a:rPr lang="tr-TR" sz="2000" dirty="0" smtClean="0">
                <a:solidFill>
                  <a:schemeClr val="tx1"/>
                </a:solidFill>
              </a:rPr>
              <a:t>Özlem’in televizyonlardaki belgesellere karşı özel bir ilgisi var.</a:t>
            </a:r>
          </a:p>
          <a:p>
            <a:pPr>
              <a:lnSpc>
                <a:spcPct val="150000"/>
              </a:lnSpc>
            </a:pPr>
            <a:r>
              <a:rPr lang="tr-TR" sz="2000" b="1" dirty="0" smtClean="0">
                <a:solidFill>
                  <a:schemeClr val="tx1"/>
                </a:solidFill>
              </a:rPr>
              <a:t>D) </a:t>
            </a:r>
            <a:r>
              <a:rPr lang="tr-TR" sz="2000" dirty="0" smtClean="0">
                <a:solidFill>
                  <a:schemeClr val="tx1"/>
                </a:solidFill>
              </a:rPr>
              <a:t>Cemil, zamanının büyük bir kısmını televizyon karşısında geçiriyor.</a:t>
            </a:r>
            <a:endParaRPr lang="tr-TR" sz="2000" dirty="0">
              <a:solidFill>
                <a:schemeClr val="tx1"/>
              </a:solidFill>
            </a:endParaRPr>
          </a:p>
        </p:txBody>
      </p:sp>
      <p:pic>
        <p:nvPicPr>
          <p:cNvPr id="4"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0716 C 0.32344 -0.09734 0.63612 -0.18728 0.78403 -0.11907 C 0.93195 -0.05086 1.00174 0.30012 0.89827 0.40278 C 0.7948 0.50567 0.479 0.50197 0.16337 0.49827 " pathEditMode="relative" rAng="0" ptsTypes="aaaA">
                                      <p:cBhvr>
                                        <p:cTn id="6" dur="2000" fill="hold"/>
                                        <p:tgtEl>
                                          <p:spTgt spid="4"/>
                                        </p:tgtEl>
                                        <p:attrNameLst>
                                          <p:attrName>ppt_x</p:attrName>
                                          <p:attrName>ppt_y</p:attrName>
                                        </p:attrNameLst>
                                      </p:cBhvr>
                                      <p:rCtr x="495" y="1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357158" y="357166"/>
            <a:ext cx="8429684" cy="257176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tr-TR" sz="2400" b="1" dirty="0" smtClean="0">
                <a:solidFill>
                  <a:schemeClr val="tx1"/>
                </a:solidFill>
              </a:rPr>
              <a:t>I. Kara haber tez duyulur.</a:t>
            </a:r>
          </a:p>
          <a:p>
            <a:pPr>
              <a:lnSpc>
                <a:spcPct val="150000"/>
              </a:lnSpc>
            </a:pPr>
            <a:r>
              <a:rPr lang="tr-TR" sz="2400" b="1" dirty="0" smtClean="0">
                <a:solidFill>
                  <a:schemeClr val="tx1"/>
                </a:solidFill>
              </a:rPr>
              <a:t>II. Tatlı dil yılanı deliğinden çıkarır. </a:t>
            </a:r>
          </a:p>
          <a:p>
            <a:pPr>
              <a:lnSpc>
                <a:spcPct val="150000"/>
              </a:lnSpc>
            </a:pPr>
            <a:r>
              <a:rPr lang="tr-TR" sz="2400" b="1" dirty="0" smtClean="0">
                <a:solidFill>
                  <a:schemeClr val="tx1"/>
                </a:solidFill>
              </a:rPr>
              <a:t>III.Bıçak yarası geçer dil yarası geçmez. </a:t>
            </a:r>
          </a:p>
          <a:p>
            <a:pPr>
              <a:lnSpc>
                <a:spcPct val="150000"/>
              </a:lnSpc>
            </a:pPr>
            <a:r>
              <a:rPr lang="tr-TR" sz="2400" b="1" dirty="0" smtClean="0">
                <a:solidFill>
                  <a:schemeClr val="tx1"/>
                </a:solidFill>
              </a:rPr>
              <a:t>IV. Bir ağızdan çıkan bin ağza yayılır.</a:t>
            </a:r>
            <a:endParaRPr lang="tr-TR" sz="2400" b="1" dirty="0">
              <a:solidFill>
                <a:schemeClr val="tx1"/>
              </a:solidFill>
            </a:endParaRPr>
          </a:p>
        </p:txBody>
      </p:sp>
      <p:sp>
        <p:nvSpPr>
          <p:cNvPr id="3" name="2 Dikdörtgen"/>
          <p:cNvSpPr/>
          <p:nvPr/>
        </p:nvSpPr>
        <p:spPr>
          <a:xfrm>
            <a:off x="357158" y="3000372"/>
            <a:ext cx="8429684" cy="114300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Yukarıda verilen atasözlerinden hangisi insanlar arasında kurulacak ilişkilerde olumlu dilin etkisine örnektir?</a:t>
            </a:r>
            <a:endParaRPr lang="tr-TR" sz="2000" dirty="0">
              <a:solidFill>
                <a:schemeClr val="tx1"/>
              </a:solidFill>
            </a:endParaRPr>
          </a:p>
        </p:txBody>
      </p:sp>
      <p:sp>
        <p:nvSpPr>
          <p:cNvPr id="4" name="3 Yuvarlatılmış Dikdörtgen"/>
          <p:cNvSpPr/>
          <p:nvPr/>
        </p:nvSpPr>
        <p:spPr>
          <a:xfrm>
            <a:off x="357158" y="4214818"/>
            <a:ext cx="8358246" cy="12858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A) I. </a:t>
            </a:r>
            <a:r>
              <a:rPr lang="tr-TR" b="1" dirty="0" smtClean="0">
                <a:solidFill>
                  <a:schemeClr val="tx1"/>
                </a:solidFill>
              </a:rPr>
              <a:t>                   </a:t>
            </a:r>
            <a:r>
              <a:rPr lang="pl-PL" b="1" dirty="0" smtClean="0">
                <a:solidFill>
                  <a:schemeClr val="tx1"/>
                </a:solidFill>
              </a:rPr>
              <a:t>B) II. </a:t>
            </a:r>
            <a:r>
              <a:rPr lang="tr-TR" b="1" dirty="0" smtClean="0">
                <a:solidFill>
                  <a:schemeClr val="tx1"/>
                </a:solidFill>
              </a:rPr>
              <a:t>                  </a:t>
            </a:r>
            <a:r>
              <a:rPr lang="pl-PL" b="1" dirty="0" smtClean="0">
                <a:solidFill>
                  <a:schemeClr val="tx1"/>
                </a:solidFill>
              </a:rPr>
              <a:t>C) III. </a:t>
            </a:r>
            <a:r>
              <a:rPr lang="tr-TR" b="1" dirty="0" smtClean="0">
                <a:solidFill>
                  <a:schemeClr val="tx1"/>
                </a:solidFill>
              </a:rPr>
              <a:t>               </a:t>
            </a:r>
            <a:r>
              <a:rPr lang="pl-PL" b="1" dirty="0" smtClean="0">
                <a:solidFill>
                  <a:schemeClr val="tx1"/>
                </a:solidFill>
              </a:rPr>
              <a:t>D) IV.</a:t>
            </a:r>
            <a:endParaRPr lang="tr-TR" b="1" dirty="0">
              <a:solidFill>
                <a:schemeClr val="tx1"/>
              </a:solidFill>
            </a:endParaRPr>
          </a:p>
        </p:txBody>
      </p:sp>
      <p:pic>
        <p:nvPicPr>
          <p:cNvPr id="5" name="Picture 2" descr="C:\Users\RAMAZAN\AppData\Local\Microsoft\Windows\INetCache\IE\XG7AO3YX\498px-Smile_fasdfdsfoiueire.svg_-300x300[1].png"/>
          <p:cNvPicPr>
            <a:picLocks noChangeAspect="1" noChangeArrowheads="1"/>
          </p:cNvPicPr>
          <p:nvPr/>
        </p:nvPicPr>
        <p:blipFill>
          <a:blip r:embed="rId2" cstate="print"/>
          <a:srcRect/>
          <a:stretch>
            <a:fillRect/>
          </a:stretch>
        </p:blipFill>
        <p:spPr bwMode="auto">
          <a:xfrm>
            <a:off x="-1285916" y="1000108"/>
            <a:ext cx="571504" cy="571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094 0.00093 C 0.28907 -0.03237 0.56737 -0.06543 0.63941 0.0222 C 0.71146 0.10983 0.47553 0.44324 0.44271 0.5274 " pathEditMode="relative" rAng="0" ptsTypes="aaA">
                                      <p:cBhvr>
                                        <p:cTn id="6" dur="2000" fill="hold"/>
                                        <p:tgtEl>
                                          <p:spTgt spid="5"/>
                                        </p:tgtEl>
                                        <p:attrNameLst>
                                          <p:attrName>ppt_x</p:attrName>
                                          <p:attrName>ppt_y</p:attrName>
                                        </p:attrNameLst>
                                      </p:cBhvr>
                                      <p:rCtr x="350" y="2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Oval"/>
          <p:cNvSpPr/>
          <p:nvPr/>
        </p:nvSpPr>
        <p:spPr>
          <a:xfrm>
            <a:off x="1214414" y="785794"/>
            <a:ext cx="6786610" cy="350046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400" b="1" dirty="0" smtClean="0">
                <a:solidFill>
                  <a:schemeClr val="tx1"/>
                </a:solidFill>
              </a:rPr>
              <a:t>İLK OSMANLI HAÇLI SAVAŞI HANGİSİDİR?</a:t>
            </a:r>
            <a:endParaRPr lang="tr-TR" sz="4400" b="1" dirty="0">
              <a:solidFill>
                <a:schemeClr val="tx1"/>
              </a:solidFill>
            </a:endParaRPr>
          </a:p>
        </p:txBody>
      </p:sp>
      <p:sp>
        <p:nvSpPr>
          <p:cNvPr id="4" name="3 Dikdörtgen"/>
          <p:cNvSpPr/>
          <p:nvPr/>
        </p:nvSpPr>
        <p:spPr>
          <a:xfrm>
            <a:off x="-3500494" y="571480"/>
            <a:ext cx="3286148" cy="7143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SIRPSINDIĞI SAVAŞI</a:t>
            </a:r>
            <a:endParaRPr lang="tr-TR"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11111E-6 3.7037E-7 C 0.09827 0.23148 0.19671 0.46296 0.26181 0.52893 C 0.32709 0.5949 0.32327 0.38402 0.39133 0.3956 C 0.45903 0.40717 0.5639 0.50254 0.66876 0.59791 " pathEditMode="relative" ptsTypes="aaaA">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Oval"/>
          <p:cNvSpPr/>
          <p:nvPr/>
        </p:nvSpPr>
        <p:spPr>
          <a:xfrm>
            <a:off x="1500166" y="928670"/>
            <a:ext cx="6143668" cy="3714776"/>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smtClean="0">
                <a:solidFill>
                  <a:schemeClr val="tx1"/>
                </a:solidFill>
              </a:rPr>
              <a:t>İLK OSMANLI BİZANS SAVAŞI HANGİSİDİR?</a:t>
            </a:r>
            <a:endParaRPr lang="tr-TR" sz="4000" b="1" dirty="0">
              <a:solidFill>
                <a:schemeClr val="tx1"/>
              </a:solidFill>
            </a:endParaRPr>
          </a:p>
        </p:txBody>
      </p:sp>
      <p:sp>
        <p:nvSpPr>
          <p:cNvPr id="3" name="2 Yuvarlatılmış Dikdörtgen"/>
          <p:cNvSpPr/>
          <p:nvPr/>
        </p:nvSpPr>
        <p:spPr>
          <a:xfrm>
            <a:off x="-3429056" y="714356"/>
            <a:ext cx="3214710" cy="92869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chemeClr val="tx1"/>
                </a:solidFill>
              </a:rPr>
              <a:t>KOYUNHİSAR SAVAŞI</a:t>
            </a:r>
            <a:endParaRPr lang="tr-TR" sz="28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14791 0.07616 C 0.22118 0.17824 0.29444 0.28055 0.32726 0.34954 C 0.36007 0.41852 0.32899 0.43542 0.34444 0.48981 C 0.35989 0.54421 0.35851 0.6581 0.42031 0.67616 C 0.48212 0.69421 0.59861 0.64606 0.7151 0.59792 " pathEditMode="relative" rAng="0" ptsTypes="aaaaA">
                                      <p:cBhvr>
                                        <p:cTn id="6" dur="2000" fill="hold"/>
                                        <p:tgtEl>
                                          <p:spTgt spid="3"/>
                                        </p:tgtEl>
                                        <p:attrNameLst>
                                          <p:attrName>ppt_x</p:attrName>
                                          <p:attrName>ppt_y</p:attrName>
                                        </p:attrNameLst>
                                      </p:cBhvr>
                                      <p:rCtr x="284" y="3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428728" y="1071546"/>
            <a:ext cx="6357982" cy="242889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400" b="1" dirty="0" smtClean="0">
                <a:solidFill>
                  <a:schemeClr val="tx1"/>
                </a:solidFill>
              </a:rPr>
              <a:t>OSMANLIDA HALKA VERİLEN İSİM NEDİR?</a:t>
            </a:r>
            <a:endParaRPr lang="tr-TR" sz="4400" b="1" dirty="0">
              <a:solidFill>
                <a:schemeClr val="tx1"/>
              </a:solidFill>
            </a:endParaRPr>
          </a:p>
        </p:txBody>
      </p:sp>
      <p:sp>
        <p:nvSpPr>
          <p:cNvPr id="3" name="2 Yuvarlatılmış Dikdörtgen"/>
          <p:cNvSpPr/>
          <p:nvPr/>
        </p:nvSpPr>
        <p:spPr>
          <a:xfrm>
            <a:off x="-3071866" y="1071546"/>
            <a:ext cx="2571768" cy="15716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smtClean="0">
                <a:solidFill>
                  <a:schemeClr val="tx1"/>
                </a:solidFill>
              </a:rPr>
              <a:t>REAYA</a:t>
            </a:r>
            <a:endParaRPr lang="tr-TR" sz="4000" b="1"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24 0.0537 C 0.09774 0.10648 0.21805 0.15949 0.26892 0.22384 C 0.31875 0.28819 0.21805 0.42106 0.28264 0.43981 C 0.34722 0.45856 0.50208 0.39745 0.65694 0.33657 " pathEditMode="relative" rAng="0" ptsTypes="aaaA">
                                      <p:cBhvr>
                                        <p:cTn id="6" dur="2000" fill="hold"/>
                                        <p:tgtEl>
                                          <p:spTgt spid="3">
                                            <p:txEl>
                                              <p:pRg st="0" end="0"/>
                                            </p:txEl>
                                          </p:spTgt>
                                        </p:tgtEl>
                                        <p:attrNameLst>
                                          <p:attrName>ppt_x</p:attrName>
                                          <p:attrName>ppt_y</p:attrName>
                                        </p:attrNameLst>
                                      </p:cBhvr>
                                      <p:rCtr x="340" y="2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571604" y="857232"/>
            <a:ext cx="5929354" cy="285752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smtClean="0">
                <a:solidFill>
                  <a:schemeClr val="tx1"/>
                </a:solidFill>
              </a:rPr>
              <a:t>OSMANLI’NIN FETRET DEVRİNE GİRMESİNE SEBEP OLAN SAVAŞ HANGİSİDİR? </a:t>
            </a:r>
            <a:endParaRPr lang="tr-TR" sz="3600" b="1" dirty="0">
              <a:solidFill>
                <a:schemeClr val="tx1"/>
              </a:solidFill>
            </a:endParaRPr>
          </a:p>
        </p:txBody>
      </p:sp>
      <p:sp>
        <p:nvSpPr>
          <p:cNvPr id="3" name="2 Oval"/>
          <p:cNvSpPr/>
          <p:nvPr/>
        </p:nvSpPr>
        <p:spPr>
          <a:xfrm>
            <a:off x="-3357618" y="1500174"/>
            <a:ext cx="3357618" cy="19288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chemeClr val="tx1"/>
                </a:solidFill>
              </a:rPr>
              <a:t>ANKARA SAVAŞI</a:t>
            </a:r>
            <a:endParaRPr lang="tr-TR" sz="32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56 0.14074 C 0.10868 0.19583 0.21893 0.25116 0.33299 0.29028 C 0.44705 0.3294 0.62466 0.36111 0.68299 0.37523 " pathEditMode="relative" rAng="0" ptsTypes="aaA">
                                      <p:cBhvr>
                                        <p:cTn id="6" dur="2000" fill="hold"/>
                                        <p:tgtEl>
                                          <p:spTgt spid="3"/>
                                        </p:tgtEl>
                                        <p:attrNameLst>
                                          <p:attrName>ppt_x</p:attrName>
                                          <p:attrName>ppt_y</p:attrName>
                                        </p:attrNameLst>
                                      </p:cBhvr>
                                      <p:rCtr x="342" y="1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643042" y="1000108"/>
            <a:ext cx="5786478" cy="200026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chemeClr val="tx1"/>
                </a:solidFill>
              </a:rPr>
              <a:t>GAZETELERDEKİ DÜZELTME YAZILARINA NE AD VERİLİR?</a:t>
            </a:r>
            <a:endParaRPr lang="tr-TR" sz="3200" b="1" dirty="0">
              <a:solidFill>
                <a:schemeClr val="tx1"/>
              </a:solidFill>
            </a:endParaRPr>
          </a:p>
        </p:txBody>
      </p:sp>
      <p:sp>
        <p:nvSpPr>
          <p:cNvPr id="3" name="2 Oval"/>
          <p:cNvSpPr/>
          <p:nvPr/>
        </p:nvSpPr>
        <p:spPr>
          <a:xfrm>
            <a:off x="-3429056" y="1142984"/>
            <a:ext cx="3143272" cy="15716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smtClean="0">
                <a:solidFill>
                  <a:schemeClr val="tx1"/>
                </a:solidFill>
              </a:rPr>
              <a:t>TEKZİP</a:t>
            </a:r>
            <a:endParaRPr lang="tr-TR" sz="3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26 0.05069 C 0.08351 0.16875 0.16494 0.28681 0.27813 0.33125 C 0.39132 0.37569 0.53612 0.34653 0.6816 0.31736 " pathEditMode="relative" rAng="0" ptsTypes="aaA">
                                      <p:cBhvr>
                                        <p:cTn id="6" dur="2000" fill="hold"/>
                                        <p:tgtEl>
                                          <p:spTgt spid="3"/>
                                        </p:tgtEl>
                                        <p:attrNameLst>
                                          <p:attrName>ppt_x</p:attrName>
                                          <p:attrName>ppt_y</p:attrName>
                                        </p:attrNameLst>
                                      </p:cBhvr>
                                      <p:rCtr x="340"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785786" y="857232"/>
            <a:ext cx="7500990" cy="235745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smtClean="0">
                <a:solidFill>
                  <a:schemeClr val="tx1"/>
                </a:solidFill>
              </a:rPr>
              <a:t>BELLİ BİR KONU ÜZERİNE HALKIN GENEL DÜŞÜNCESİNE VERİLEN İSİM NEDİR?</a:t>
            </a:r>
            <a:endParaRPr lang="tr-TR" sz="3600" b="1" dirty="0">
              <a:solidFill>
                <a:schemeClr val="tx1"/>
              </a:solidFill>
            </a:endParaRPr>
          </a:p>
        </p:txBody>
      </p:sp>
      <p:sp>
        <p:nvSpPr>
          <p:cNvPr id="3" name="2 Oval"/>
          <p:cNvSpPr/>
          <p:nvPr/>
        </p:nvSpPr>
        <p:spPr>
          <a:xfrm>
            <a:off x="-4000560" y="1285860"/>
            <a:ext cx="4000560" cy="15716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smtClean="0">
                <a:solidFill>
                  <a:schemeClr val="tx1"/>
                </a:solidFill>
              </a:rPr>
              <a:t>KAMUOYU</a:t>
            </a:r>
            <a:endParaRPr lang="tr-TR" sz="1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33 0.11621 C 0.1342 0.23588 0.26476 0.35579 0.32396 0.39908 C 0.38316 0.44236 0.30122 0.38195 0.35833 0.37616 C 0.41545 0.37037 0.61094 0.36528 0.66701 0.36459 C 0.72309 0.36389 0.70885 0.3676 0.69462 0.37153 " pathEditMode="relative" ptsTypes="aaaaA">
                                      <p:cBhvr>
                                        <p:cTn id="6"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500034" y="857232"/>
            <a:ext cx="7929618" cy="185738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chemeClr val="tx1"/>
                </a:solidFill>
              </a:rPr>
              <a:t>OSMANLI’NIN RUMELİ’DEN ALDIĞI İLK TOPRAK PARÇASI NERESİDİR?</a:t>
            </a:r>
            <a:endParaRPr lang="tr-TR" sz="2800" b="1" dirty="0">
              <a:solidFill>
                <a:schemeClr val="tx1"/>
              </a:solidFill>
            </a:endParaRPr>
          </a:p>
        </p:txBody>
      </p:sp>
      <p:sp>
        <p:nvSpPr>
          <p:cNvPr id="3" name="2 Oval"/>
          <p:cNvSpPr/>
          <p:nvPr/>
        </p:nvSpPr>
        <p:spPr>
          <a:xfrm>
            <a:off x="-3357618" y="1214422"/>
            <a:ext cx="3071834" cy="200026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smtClean="0">
                <a:solidFill>
                  <a:schemeClr val="tx1"/>
                </a:solidFill>
              </a:rPr>
              <a:t>ÇİMPE KALESİ</a:t>
            </a:r>
            <a:endParaRPr lang="tr-TR" sz="36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2518 0.12731 C -0.01806 0.15555 -0.02535 0.12453 -0.0217 0.19861 C -0.02084 0.21504 0.00069 0.24004 0.01111 0.24467 C 0.02621 0.25972 0.00972 0.24514 0.02482 0.2537 C 0.03246 0.2581 0.04062 0.26481 0.04896 0.26759 C 0.06823 0.27407 0.08802 0.27731 0.10764 0.28125 C 0.13177 0.28055 0.1559 0.28055 0.18003 0.27916 C 0.18802 0.2787 0.18975 0.27546 0.19722 0.27222 C 0.21319 0.26504 0.22899 0.25694 0.24548 0.25139 C 0.25416 0.24375 0.2651 0.23981 0.27482 0.23541 C 0.29184 0.22777 0.30781 0.20995 0.32656 0.20787 C 0.33802 0.20648 0.34965 0.20625 0.36111 0.20555 C 0.37257 0.20625 0.38403 0.20648 0.39548 0.20787 C 0.40156 0.20856 0.40035 0.21157 0.4059 0.21458 C 0.41319 0.21852 0.42083 0.2206 0.4283 0.22384 C 0.43594 0.22731 0.44444 0.22546 0.45243 0.22615 C 0.46493 0.23171 0.47899 0.23333 0.49201 0.23773 C 0.49809 0.23981 0.50364 0.24629 0.50937 0.24907 C 0.51666 0.25254 0.52604 0.25393 0.53351 0.25602 C 0.5684 0.27939 0.63715 0.2699 0.66614 0.2699 " pathEditMode="relative" rAng="0" ptsTypes="fffffffffffffffffffA">
                                      <p:cBhvr>
                                        <p:cTn id="6" dur="2000" fill="hold"/>
                                        <p:tgtEl>
                                          <p:spTgt spid="3"/>
                                        </p:tgtEl>
                                        <p:attrNameLst>
                                          <p:attrName>ppt_x</p:attrName>
                                          <p:attrName>ppt_y</p:attrName>
                                        </p:attrNameLst>
                                      </p:cBhvr>
                                      <p:rCtr x="345" y="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285852" y="928670"/>
            <a:ext cx="6500858" cy="2071702"/>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smtClean="0">
                <a:solidFill>
                  <a:schemeClr val="tx1"/>
                </a:solidFill>
              </a:rPr>
              <a:t>İSTANBUL’U KUŞATAN İLK PADİŞAH HANGİSİDİR?</a:t>
            </a:r>
            <a:endParaRPr lang="tr-TR" sz="3600" b="1" dirty="0">
              <a:solidFill>
                <a:schemeClr val="tx1"/>
              </a:solidFill>
            </a:endParaRPr>
          </a:p>
        </p:txBody>
      </p:sp>
      <p:sp>
        <p:nvSpPr>
          <p:cNvPr id="3" name="2 Oval"/>
          <p:cNvSpPr/>
          <p:nvPr/>
        </p:nvSpPr>
        <p:spPr>
          <a:xfrm>
            <a:off x="-3643370" y="1214422"/>
            <a:ext cx="3643370" cy="242889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chemeClr val="tx1"/>
                </a:solidFill>
              </a:rPr>
              <a:t>I. BEYAZIT</a:t>
            </a:r>
          </a:p>
          <a:p>
            <a:pPr algn="ctr"/>
            <a:r>
              <a:rPr lang="tr-TR" sz="2800" b="1" dirty="0" smtClean="0">
                <a:solidFill>
                  <a:schemeClr val="tx1"/>
                </a:solidFill>
              </a:rPr>
              <a:t>(YILDIRIM)</a:t>
            </a:r>
            <a:endParaRPr lang="tr-TR" sz="28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15573 0.15139 C 0.17396 0.14514 0.16475 0.14745 0.18333 0.14444 C 0.19392 0.13958 0.20503 0.13842 0.21597 0.13541 C 0.23385 0.13611 0.25156 0.13657 0.26944 0.13773 C 0.28333 0.13865 0.29722 0.14606 0.31094 0.14907 C 0.31857 0.15439 0.325 0.16018 0.33316 0.16296 C 0.34184 0.17152 0.35052 0.17986 0.3592 0.18819 C 0.36076 0.18981 0.3625 0.1912 0.36423 0.19282 C 0.36597 0.19444 0.36944 0.19745 0.36944 0.19768 C 0.37291 0.20439 0.37795 0.21018 0.37986 0.21805 C 0.38212 0.22685 0.38351 0.23495 0.3868 0.24328 C 0.39427 0.28495 0.38976 0.25555 0.39357 0.3331 C 0.39444 0.35069 0.39323 0.34629 0.40052 0.35602 C 0.4026 0.36736 0.40729 0.37199 0.41267 0.38125 C 0.42031 0.41504 0.45607 0.42222 0.47795 0.42963 C 0.49861 0.42824 0.51666 0.42569 0.5368 0.42268 C 0.54305 0.4199 0.55573 0.41574 0.55573 0.41597 C 0.56337 0.40902 0.57257 0.40671 0.57986 0.39977 C 0.58941 0.39074 0.59566 0.37152 0.60226 0.35833 C 0.60347 0.35602 0.60607 0.35555 0.60746 0.3537 C 0.61285 0.34652 0.6151 0.33727 0.62118 0.33078 C 0.62448 0.32731 0.6316 0.32152 0.6316 0.32176 C 0.64965 0.32407 0.65035 0.32291 0.66423 0.33541 C 0.67517 0.34537 0.6908 0.33541 0.70399 0.33541 " pathEditMode="relative" rAng="0" ptsTypes="fffffffffffffffffffffffA">
                                      <p:cBhvr>
                                        <p:cTn id="6" dur="2000" fill="hold"/>
                                        <p:tgtEl>
                                          <p:spTgt spid="3"/>
                                        </p:tgtEl>
                                        <p:attrNameLst>
                                          <p:attrName>ppt_x</p:attrName>
                                          <p:attrName>ppt_y</p:attrName>
                                        </p:attrNameLst>
                                      </p:cBhvr>
                                      <p:rCtr x="274" y="1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Yuvarlatılmış Dikdörtgen"/>
          <p:cNvSpPr/>
          <p:nvPr/>
        </p:nvSpPr>
        <p:spPr>
          <a:xfrm>
            <a:off x="1285852" y="1000108"/>
            <a:ext cx="6643734" cy="185738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chemeClr val="tx1"/>
                </a:solidFill>
              </a:rPr>
              <a:t>EDİRNE’Yİ FETHEDİP BAŞKENT YAPAN PADİŞAH HANGİSİDİR?</a:t>
            </a:r>
            <a:endParaRPr lang="tr-TR" sz="3200" b="1" dirty="0">
              <a:solidFill>
                <a:schemeClr val="tx1"/>
              </a:solidFill>
            </a:endParaRPr>
          </a:p>
        </p:txBody>
      </p:sp>
      <p:sp>
        <p:nvSpPr>
          <p:cNvPr id="3" name="2 Yuvarlatılmış Dikdörtgen"/>
          <p:cNvSpPr/>
          <p:nvPr/>
        </p:nvSpPr>
        <p:spPr>
          <a:xfrm>
            <a:off x="-3643370" y="928670"/>
            <a:ext cx="3643370" cy="14287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rPr>
              <a:t>I. MURAT</a:t>
            </a:r>
          </a:p>
          <a:p>
            <a:pPr algn="ctr"/>
            <a:r>
              <a:rPr lang="tr-TR" sz="2400" b="1" dirty="0" smtClean="0">
                <a:solidFill>
                  <a:schemeClr val="tx1"/>
                </a:solidFill>
              </a:rPr>
              <a:t>(HÜDAVENDİGAR)</a:t>
            </a:r>
            <a:endParaRPr lang="tr-TR"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1458 0.10764 C 0.01163 0.12315 0.00798 0.13982 0.00607 0.15579 C 0.00278 0.18148 0.00642 0.16667 0.0026 0.18102 C 1.94444E-6 0.20162 -0.00226 0.22408 -0.00781 0.24329 C -0.01007 0.25139 -0.01302 0.26852 -0.01302 0.26852 C -0.01493 0.30394 -0.02344 0.34792 -0.01302 0.38102 C -0.01163 0.38542 -0.00295 0.40741 -0.00087 0.41088 C 0.00052 0.41297 0.00278 0.41366 0.00434 0.41551 C 0.01076 0.42292 0.01666 0.43496 0.025 0.43866 C 0.04305 0.44676 0.05955 0.45973 0.07847 0.46389 C 0.09219 0.47315 0.10833 0.47662 0.12326 0.48218 C 0.13646 0.48704 0.1493 0.49329 0.16285 0.49607 C 0.1993 0.50348 0.23646 0.49977 0.27309 0.5007 C 0.2934 0.50533 0.31337 0.51273 0.33368 0.51667 C 0.36094 0.52917 0.41684 0.52037 0.44566 0.51898 C 0.46128 0.51644 0.47726 0.51436 0.49201 0.50764 C 0.50607 0.50139 0.52413 0.49306 0.53698 0.48449 C 0.54375 0.4801 0.54861 0.4757 0.55607 0.47315 C 0.55816 0.47153 0.56041 0.46968 0.56285 0.46852 C 0.5651 0.46736 0.56753 0.46736 0.56979 0.46621 C 0.57153 0.46505 0.57309 0.46273 0.575 0.46158 C 0.59271 0.45139 0.5684 0.47037 0.59219 0.45463 C 0.59826 0.4507 0.60486 0.4463 0.61128 0.44329 C 0.61354 0.44213 0.61562 0.44213 0.61805 0.44098 C 0.62048 0.43982 0.62257 0.43773 0.625 0.43635 C 0.62847 0.43449 0.63541 0.43172 0.63541 0.43172 C 0.63889 0.42871 0.64219 0.42547 0.64566 0.42246 C 0.64739 0.42084 0.64896 0.42593 0.65087 0.42709 C 0.65851 0.43218 0.65416 0.42593 0.66128 0.43403 C 0.67048 0.44445 0.6625 0.43843 0.66962 0.44329 " pathEditMode="relative" ptsTypes="fffffffffffffffffffffffffffffA">
                                      <p:cBhvr>
                                        <p:cTn id="6"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286</TotalTime>
  <Words>2249</Words>
  <PresentationFormat>Ekran Gösterisi (4:3)</PresentationFormat>
  <Paragraphs>263</Paragraphs>
  <Slides>45</Slides>
  <Notes>0</Notes>
  <HiddenSlides>0</HiddenSlides>
  <MMClips>0</MMClips>
  <ScaleCrop>false</ScaleCrop>
  <HeadingPairs>
    <vt:vector size="4" baseType="variant">
      <vt:variant>
        <vt:lpstr>Tema</vt:lpstr>
      </vt:variant>
      <vt:variant>
        <vt:i4>1</vt:i4>
      </vt:variant>
      <vt:variant>
        <vt:lpstr>Slayt Başlıkları</vt:lpstr>
      </vt:variant>
      <vt:variant>
        <vt:i4>45</vt:i4>
      </vt:variant>
    </vt:vector>
  </HeadingPairs>
  <TitlesOfParts>
    <vt:vector size="46" baseType="lpstr">
      <vt:lpstr>Görünüş</vt:lpstr>
      <vt:lpstr>   GENEL TEKRAR TESTİ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GENEL TEKRAR TESTİ</dc:title>
  <dc:creator>RAMAZAN</dc:creator>
  <cp:lastModifiedBy>RAMAZAN</cp:lastModifiedBy>
  <cp:revision>41</cp:revision>
  <dcterms:created xsi:type="dcterms:W3CDTF">2018-11-03T23:21:28Z</dcterms:created>
  <dcterms:modified xsi:type="dcterms:W3CDTF">2018-11-10T22:35:53Z</dcterms:modified>
</cp:coreProperties>
</file>