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4" r:id="rId3"/>
    <p:sldId id="257" r:id="rId4"/>
    <p:sldId id="259" r:id="rId5"/>
    <p:sldId id="260" r:id="rId6"/>
    <p:sldId id="258" r:id="rId7"/>
    <p:sldId id="261" r:id="rId8"/>
    <p:sldId id="262" r:id="rId9"/>
    <p:sldId id="263" r:id="rId10"/>
    <p:sldId id="265" r:id="rId11"/>
    <p:sldId id="266" r:id="rId12"/>
    <p:sldId id="267" r:id="rId13"/>
    <p:sldId id="268" r:id="rId14"/>
    <p:sldId id="269" r:id="rId15"/>
    <p:sldId id="270" r:id="rId16"/>
    <p:sldId id="271" r:id="rId17"/>
    <p:sldId id="272" r:id="rId18"/>
    <p:sldId id="273" r:id="rId19"/>
    <p:sldId id="276" r:id="rId20"/>
    <p:sldId id="274" r:id="rId21"/>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1" d="100"/>
          <a:sy n="111" d="100"/>
        </p:scale>
        <p:origin x="456"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p:cNvSpPr>
            <a:spLocks noGrp="1"/>
          </p:cNvSpPr>
          <p:nvPr>
            <p:ph type="dt" sz="half" idx="10"/>
          </p:nvPr>
        </p:nvSpPr>
        <p:spPr/>
        <p:txBody>
          <a:bodyPr/>
          <a:lstStyle/>
          <a:p>
            <a:fld id="{DA21C90A-7408-4C5C-A679-2CE08432DAA8}" type="datetimeFigureOut">
              <a:rPr lang="tr-TR" smtClean="0"/>
              <a:t>30.10.2018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B9BA3C7-864C-42F8-827A-B7A8C877247B}" type="slidenum">
              <a:rPr lang="tr-TR" smtClean="0"/>
              <a:t>‹#›</a:t>
            </a:fld>
            <a:endParaRPr lang="tr-TR"/>
          </a:p>
        </p:txBody>
      </p:sp>
    </p:spTree>
    <p:extLst>
      <p:ext uri="{BB962C8B-B14F-4D97-AF65-F5344CB8AC3E}">
        <p14:creationId xmlns:p14="http://schemas.microsoft.com/office/powerpoint/2010/main" val="16879643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DA21C90A-7408-4C5C-A679-2CE08432DAA8}" type="datetimeFigureOut">
              <a:rPr lang="tr-TR" smtClean="0"/>
              <a:t>30.10.2018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B9BA3C7-864C-42F8-827A-B7A8C877247B}" type="slidenum">
              <a:rPr lang="tr-TR" smtClean="0"/>
              <a:t>‹#›</a:t>
            </a:fld>
            <a:endParaRPr lang="tr-TR"/>
          </a:p>
        </p:txBody>
      </p:sp>
    </p:spTree>
    <p:extLst>
      <p:ext uri="{BB962C8B-B14F-4D97-AF65-F5344CB8AC3E}">
        <p14:creationId xmlns:p14="http://schemas.microsoft.com/office/powerpoint/2010/main" val="36061800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fld id="{DA21C90A-7408-4C5C-A679-2CE08432DAA8}" type="datetimeFigureOut">
              <a:rPr lang="tr-TR" smtClean="0"/>
              <a:t>30.10.2018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B9BA3C7-864C-42F8-827A-B7A8C877247B}" type="slidenum">
              <a:rPr lang="tr-TR" smtClean="0"/>
              <a:t>‹#›</a:t>
            </a:fld>
            <a:endParaRPr lang="tr-TR"/>
          </a:p>
        </p:txBody>
      </p:sp>
    </p:spTree>
    <p:extLst>
      <p:ext uri="{BB962C8B-B14F-4D97-AF65-F5344CB8AC3E}">
        <p14:creationId xmlns:p14="http://schemas.microsoft.com/office/powerpoint/2010/main" val="6128625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DA21C90A-7408-4C5C-A679-2CE08432DAA8}" type="datetimeFigureOut">
              <a:rPr lang="tr-TR" smtClean="0"/>
              <a:t>30.10.2018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7B9BA3C7-864C-42F8-827A-B7A8C877247B}" type="slidenum">
              <a:rPr lang="tr-TR" smtClean="0"/>
              <a:t>‹#›</a:t>
            </a:fld>
            <a:endParaRPr lang="tr-TR"/>
          </a:p>
        </p:txBody>
      </p:sp>
    </p:spTree>
    <p:extLst>
      <p:ext uri="{BB962C8B-B14F-4D97-AF65-F5344CB8AC3E}">
        <p14:creationId xmlns:p14="http://schemas.microsoft.com/office/powerpoint/2010/main" val="9290441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DA21C90A-7408-4C5C-A679-2CE08432DAA8}" type="datetimeFigureOut">
              <a:rPr lang="tr-TR" smtClean="0"/>
              <a:t>30.10.2018</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7B9BA3C7-864C-42F8-827A-B7A8C877247B}" type="slidenum">
              <a:rPr lang="tr-TR" smtClean="0"/>
              <a:t>‹#›</a:t>
            </a:fld>
            <a:endParaRPr lang="tr-TR"/>
          </a:p>
        </p:txBody>
      </p:sp>
    </p:spTree>
    <p:extLst>
      <p:ext uri="{BB962C8B-B14F-4D97-AF65-F5344CB8AC3E}">
        <p14:creationId xmlns:p14="http://schemas.microsoft.com/office/powerpoint/2010/main" val="9997514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DA21C90A-7408-4C5C-A679-2CE08432DAA8}" type="datetimeFigureOut">
              <a:rPr lang="tr-TR" smtClean="0"/>
              <a:t>30.10.2018</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7B9BA3C7-864C-42F8-827A-B7A8C877247B}" type="slidenum">
              <a:rPr lang="tr-TR" smtClean="0"/>
              <a:t>‹#›</a:t>
            </a:fld>
            <a:endParaRPr lang="tr-TR"/>
          </a:p>
        </p:txBody>
      </p:sp>
    </p:spTree>
    <p:extLst>
      <p:ext uri="{BB962C8B-B14F-4D97-AF65-F5344CB8AC3E}">
        <p14:creationId xmlns:p14="http://schemas.microsoft.com/office/powerpoint/2010/main" val="39846481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DA21C90A-7408-4C5C-A679-2CE08432DAA8}" type="datetimeFigureOut">
              <a:rPr lang="tr-TR" smtClean="0"/>
              <a:t>30.10.2018</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7B9BA3C7-864C-42F8-827A-B7A8C877247B}" type="slidenum">
              <a:rPr lang="tr-TR" smtClean="0"/>
              <a:t>‹#›</a:t>
            </a:fld>
            <a:endParaRPr lang="tr-TR"/>
          </a:p>
        </p:txBody>
      </p:sp>
    </p:spTree>
    <p:extLst>
      <p:ext uri="{BB962C8B-B14F-4D97-AF65-F5344CB8AC3E}">
        <p14:creationId xmlns:p14="http://schemas.microsoft.com/office/powerpoint/2010/main" val="34209586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DA21C90A-7408-4C5C-A679-2CE08432DAA8}" type="datetimeFigureOut">
              <a:rPr lang="tr-TR" smtClean="0"/>
              <a:t>30.10.2018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7B9BA3C7-864C-42F8-827A-B7A8C877247B}" type="slidenum">
              <a:rPr lang="tr-TR" smtClean="0"/>
              <a:t>‹#›</a:t>
            </a:fld>
            <a:endParaRPr lang="tr-TR"/>
          </a:p>
        </p:txBody>
      </p:sp>
    </p:spTree>
    <p:extLst>
      <p:ext uri="{BB962C8B-B14F-4D97-AF65-F5344CB8AC3E}">
        <p14:creationId xmlns:p14="http://schemas.microsoft.com/office/powerpoint/2010/main" val="13097437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DA21C90A-7408-4C5C-A679-2CE08432DAA8}" type="datetimeFigureOut">
              <a:rPr lang="tr-TR" smtClean="0"/>
              <a:t>30.10.2018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7B9BA3C7-864C-42F8-827A-B7A8C877247B}" type="slidenum">
              <a:rPr lang="tr-TR" smtClean="0"/>
              <a:t>‹#›</a:t>
            </a:fld>
            <a:endParaRPr lang="tr-TR"/>
          </a:p>
        </p:txBody>
      </p:sp>
    </p:spTree>
    <p:extLst>
      <p:ext uri="{BB962C8B-B14F-4D97-AF65-F5344CB8AC3E}">
        <p14:creationId xmlns:p14="http://schemas.microsoft.com/office/powerpoint/2010/main" val="31259548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DA21C90A-7408-4C5C-A679-2CE08432DAA8}" type="datetimeFigureOut">
              <a:rPr lang="tr-TR" smtClean="0"/>
              <a:t>30.10.2018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B9BA3C7-864C-42F8-827A-B7A8C877247B}" type="slidenum">
              <a:rPr lang="tr-TR" smtClean="0"/>
              <a:t>‹#›</a:t>
            </a:fld>
            <a:endParaRPr lang="tr-TR"/>
          </a:p>
        </p:txBody>
      </p:sp>
    </p:spTree>
    <p:extLst>
      <p:ext uri="{BB962C8B-B14F-4D97-AF65-F5344CB8AC3E}">
        <p14:creationId xmlns:p14="http://schemas.microsoft.com/office/powerpoint/2010/main" val="27772375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DA21C90A-7408-4C5C-A679-2CE08432DAA8}" type="datetimeFigureOut">
              <a:rPr lang="tr-TR" smtClean="0"/>
              <a:t>30.10.2018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B9BA3C7-864C-42F8-827A-B7A8C877247B}" type="slidenum">
              <a:rPr lang="tr-TR" smtClean="0"/>
              <a:t>‹#›</a:t>
            </a:fld>
            <a:endParaRPr lang="tr-TR"/>
          </a:p>
        </p:txBody>
      </p:sp>
    </p:spTree>
    <p:extLst>
      <p:ext uri="{BB962C8B-B14F-4D97-AF65-F5344CB8AC3E}">
        <p14:creationId xmlns:p14="http://schemas.microsoft.com/office/powerpoint/2010/main" val="25484966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21C90A-7408-4C5C-A679-2CE08432DAA8}" type="datetimeFigureOut">
              <a:rPr lang="tr-TR" smtClean="0"/>
              <a:t>30.10.2018</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9BA3C7-864C-42F8-827A-B7A8C877247B}" type="slidenum">
              <a:rPr lang="tr-TR" smtClean="0"/>
              <a:t>‹#›</a:t>
            </a:fld>
            <a:endParaRPr lang="tr-TR"/>
          </a:p>
        </p:txBody>
      </p:sp>
    </p:spTree>
    <p:extLst>
      <p:ext uri="{BB962C8B-B14F-4D97-AF65-F5344CB8AC3E}">
        <p14:creationId xmlns:p14="http://schemas.microsoft.com/office/powerpoint/2010/main" val="27191713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Unvan 1"/>
          <p:cNvSpPr>
            <a:spLocks noGrp="1"/>
          </p:cNvSpPr>
          <p:nvPr>
            <p:ph type="ctrTitle"/>
          </p:nvPr>
        </p:nvSpPr>
        <p:spPr>
          <a:xfrm>
            <a:off x="0" y="186812"/>
            <a:ext cx="11995355" cy="1022402"/>
          </a:xfrm>
        </p:spPr>
        <p:txBody>
          <a:bodyPr>
            <a:normAutofit fontScale="90000"/>
          </a:bodyPr>
          <a:lstStyle/>
          <a:p>
            <a:pPr>
              <a:lnSpc>
                <a:spcPct val="107000"/>
              </a:lnSpc>
              <a:spcAft>
                <a:spcPts val="800"/>
              </a:spcAft>
            </a:pPr>
            <a:r>
              <a:rPr lang="tr-TR" b="1" dirty="0" smtClean="0">
                <a:solidFill>
                  <a:srgbClr val="FF0000"/>
                </a:solidFill>
              </a:rPr>
              <a:t>MS 2.YY – MS 15. YY  FELSEFESİ</a:t>
            </a:r>
            <a:endParaRPr lang="tr-TR" b="1" dirty="0">
              <a:solidFill>
                <a:srgbClr val="FF0000"/>
              </a:solidFill>
            </a:endParaRPr>
          </a:p>
        </p:txBody>
      </p:sp>
      <p:sp>
        <p:nvSpPr>
          <p:cNvPr id="3" name="Alt Başlık 2"/>
          <p:cNvSpPr>
            <a:spLocks noGrp="1"/>
          </p:cNvSpPr>
          <p:nvPr>
            <p:ph type="subTitle" idx="1"/>
          </p:nvPr>
        </p:nvSpPr>
        <p:spPr>
          <a:xfrm>
            <a:off x="147483" y="1317523"/>
            <a:ext cx="11946193" cy="3940277"/>
          </a:xfrm>
        </p:spPr>
        <p:txBody>
          <a:bodyPr>
            <a:normAutofit/>
          </a:bodyPr>
          <a:lstStyle/>
          <a:p>
            <a:pPr marL="457200" indent="-457200" algn="l">
              <a:buFont typeface="Arial" panose="020B0604020202020204" pitchFamily="34" charset="0"/>
              <a:buChar char="•"/>
            </a:pPr>
            <a:r>
              <a:rPr lang="tr-TR" sz="2800" dirty="0" smtClean="0"/>
              <a:t>Bu dönem felsefesi, ilkçağ (MÖ 6-MS 2. YY) felsefesinden  önemli ölçüde etkilenmekle birlikte iki farklı din anlayışının etkisinde oldukları görülür. </a:t>
            </a:r>
            <a:endParaRPr lang="tr-TR" sz="2800" dirty="0"/>
          </a:p>
          <a:p>
            <a:pPr marL="457200" indent="-457200" algn="l">
              <a:buFont typeface="Arial" panose="020B0604020202020204" pitchFamily="34" charset="0"/>
              <a:buChar char="•"/>
            </a:pPr>
            <a:r>
              <a:rPr lang="tr-TR" sz="2800" dirty="0" smtClean="0"/>
              <a:t>Hristiyan felsefesi ve İslam felsefesi </a:t>
            </a:r>
          </a:p>
          <a:p>
            <a:pPr marL="457200" indent="-457200" algn="l">
              <a:buFont typeface="Arial" panose="020B0604020202020204" pitchFamily="34" charset="0"/>
              <a:buChar char="•"/>
            </a:pPr>
            <a:r>
              <a:rPr lang="tr-TR" sz="2800" dirty="0" smtClean="0"/>
              <a:t>Bu dönemde din felsefenin neredeyse tek konusudur. Hıristiyan dünyasında filozofların hemen hemen hepsi aynı zamanda kilise mensuplarıdır. </a:t>
            </a:r>
          </a:p>
          <a:p>
            <a:pPr marL="457200" indent="-457200" algn="l">
              <a:buFont typeface="Arial" panose="020B0604020202020204" pitchFamily="34" charset="0"/>
              <a:buChar char="•"/>
            </a:pPr>
            <a:r>
              <a:rPr lang="tr-TR" sz="2800" dirty="0" smtClean="0"/>
              <a:t>Fakat İslam felsefesi Hıristiyan  felsefeden farklı olarak dinin yanında bilimi de felsefenin konusu olarak ele alması dikkatleri çeker. </a:t>
            </a:r>
          </a:p>
        </p:txBody>
      </p:sp>
    </p:spTree>
    <p:extLst>
      <p:ext uri="{BB962C8B-B14F-4D97-AF65-F5344CB8AC3E}">
        <p14:creationId xmlns:p14="http://schemas.microsoft.com/office/powerpoint/2010/main" val="29420980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1777" y="0"/>
            <a:ext cx="11553242" cy="7031327"/>
          </a:xfrm>
          <a:prstGeom prst="rect">
            <a:avLst/>
          </a:prstGeom>
        </p:spPr>
      </p:pic>
    </p:spTree>
    <p:extLst>
      <p:ext uri="{BB962C8B-B14F-4D97-AF65-F5344CB8AC3E}">
        <p14:creationId xmlns:p14="http://schemas.microsoft.com/office/powerpoint/2010/main" val="24377486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Alt Başlık 2"/>
          <p:cNvSpPr>
            <a:spLocks noGrp="1"/>
          </p:cNvSpPr>
          <p:nvPr>
            <p:ph type="subTitle" idx="1"/>
          </p:nvPr>
        </p:nvSpPr>
        <p:spPr>
          <a:xfrm>
            <a:off x="117987" y="1091381"/>
            <a:ext cx="11946193" cy="7207045"/>
          </a:xfrm>
        </p:spPr>
        <p:txBody>
          <a:bodyPr>
            <a:normAutofit/>
          </a:bodyPr>
          <a:lstStyle/>
          <a:p>
            <a:pPr marL="457200" indent="-457200" algn="l">
              <a:buFont typeface="Arial" panose="020B0604020202020204" pitchFamily="34" charset="0"/>
              <a:buChar char="•"/>
            </a:pPr>
            <a:r>
              <a:rPr lang="tr-TR" sz="2800" dirty="0" smtClean="0"/>
              <a:t>Hıristiyan </a:t>
            </a:r>
            <a:r>
              <a:rPr lang="tr-TR" sz="2800" dirty="0" err="1"/>
              <a:t>f</a:t>
            </a:r>
            <a:r>
              <a:rPr lang="tr-TR" sz="2800" dirty="0" err="1" smtClean="0"/>
              <a:t>elsefesi’ni</a:t>
            </a:r>
            <a:r>
              <a:rPr lang="tr-TR" sz="2800" dirty="0" smtClean="0"/>
              <a:t> aslında iki bölümde ele almak gerekir. Bunlardan biri </a:t>
            </a:r>
            <a:r>
              <a:rPr lang="tr-TR" sz="2800" dirty="0" err="1" smtClean="0">
                <a:solidFill>
                  <a:srgbClr val="FF0000"/>
                </a:solidFill>
              </a:rPr>
              <a:t>Patristik</a:t>
            </a:r>
            <a:r>
              <a:rPr lang="tr-TR" sz="2800" dirty="0" smtClean="0">
                <a:solidFill>
                  <a:srgbClr val="FF0000"/>
                </a:solidFill>
              </a:rPr>
              <a:t> felsefe </a:t>
            </a:r>
            <a:r>
              <a:rPr lang="tr-TR" sz="2800" dirty="0" smtClean="0"/>
              <a:t>(2.YY  – 8. YY), diğeri de </a:t>
            </a:r>
            <a:r>
              <a:rPr lang="tr-TR" sz="2800" dirty="0" smtClean="0">
                <a:solidFill>
                  <a:srgbClr val="FF0000"/>
                </a:solidFill>
              </a:rPr>
              <a:t>Skolastik felsefe </a:t>
            </a:r>
            <a:r>
              <a:rPr lang="tr-TR" sz="2800" dirty="0" smtClean="0"/>
              <a:t>(8.YY – 15. YY).</a:t>
            </a:r>
          </a:p>
          <a:p>
            <a:pPr algn="l"/>
            <a:endParaRPr lang="tr-TR" sz="2800" dirty="0" smtClean="0"/>
          </a:p>
          <a:p>
            <a:pPr marL="457200" indent="-457200" algn="l">
              <a:buFont typeface="Arial" panose="020B0604020202020204" pitchFamily="34" charset="0"/>
              <a:buChar char="•"/>
            </a:pPr>
            <a:r>
              <a:rPr lang="tr-TR" sz="2800" dirty="0" err="1" smtClean="0"/>
              <a:t>Patristik</a:t>
            </a:r>
            <a:r>
              <a:rPr lang="tr-TR" sz="2800" dirty="0" smtClean="0"/>
              <a:t>  felsefe, </a:t>
            </a:r>
            <a:r>
              <a:rPr lang="tr-TR" sz="2800" dirty="0" smtClean="0"/>
              <a:t>Hıristiyan </a:t>
            </a:r>
            <a:r>
              <a:rPr lang="tr-TR" sz="2800" dirty="0"/>
              <a:t>dini ve öğretisini felsefenin kavramsal araçlarını kullanarak temellendirmeyi amaçlamıştır</a:t>
            </a:r>
            <a:r>
              <a:rPr lang="tr-TR" sz="2800" dirty="0" smtClean="0"/>
              <a:t>.</a:t>
            </a:r>
          </a:p>
          <a:p>
            <a:pPr algn="l"/>
            <a:endParaRPr lang="tr-TR" sz="2800" dirty="0" smtClean="0"/>
          </a:p>
          <a:p>
            <a:pPr marL="457200" indent="-457200" algn="l">
              <a:buFont typeface="Arial" panose="020B0604020202020204" pitchFamily="34" charset="0"/>
              <a:buChar char="•"/>
            </a:pPr>
            <a:r>
              <a:rPr lang="tr-TR" sz="2800" dirty="0" smtClean="0"/>
              <a:t>Skolastik felsefe döneminde de rasyonel </a:t>
            </a:r>
            <a:r>
              <a:rPr lang="tr-TR" sz="2800" dirty="0"/>
              <a:t>düşünceyi inanca uygulamak, </a:t>
            </a:r>
            <a:r>
              <a:rPr lang="tr-TR" sz="2800" dirty="0" smtClean="0"/>
              <a:t>vahyi </a:t>
            </a:r>
            <a:r>
              <a:rPr lang="tr-TR" sz="2800" dirty="0"/>
              <a:t>akıl aracılığıyla </a:t>
            </a:r>
            <a:r>
              <a:rPr lang="tr-TR" sz="2800" dirty="0" smtClean="0"/>
              <a:t>kavramak, </a:t>
            </a:r>
            <a:r>
              <a:rPr lang="tr-TR" sz="2800" dirty="0"/>
              <a:t>inanca akıldan gelen saldırıları yine akıl aracılığıyla engellemeye çalışmaktır. </a:t>
            </a:r>
            <a:endParaRPr lang="tr-TR" sz="2800" dirty="0" smtClean="0"/>
          </a:p>
          <a:p>
            <a:pPr marL="457200" indent="-457200" algn="l">
              <a:buFont typeface="Arial" panose="020B0604020202020204" pitchFamily="34" charset="0"/>
              <a:buChar char="•"/>
            </a:pPr>
            <a:endParaRPr lang="tr-TR" sz="2800" dirty="0" smtClean="0"/>
          </a:p>
        </p:txBody>
      </p:sp>
    </p:spTree>
    <p:extLst>
      <p:ext uri="{BB962C8B-B14F-4D97-AF65-F5344CB8AC3E}">
        <p14:creationId xmlns:p14="http://schemas.microsoft.com/office/powerpoint/2010/main" val="35739800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Alt Başlık 2"/>
          <p:cNvSpPr>
            <a:spLocks noGrp="1"/>
          </p:cNvSpPr>
          <p:nvPr>
            <p:ph type="subTitle" idx="1"/>
          </p:nvPr>
        </p:nvSpPr>
        <p:spPr>
          <a:xfrm>
            <a:off x="0" y="117987"/>
            <a:ext cx="11946193" cy="6469626"/>
          </a:xfrm>
        </p:spPr>
        <p:txBody>
          <a:bodyPr>
            <a:normAutofit fontScale="47500" lnSpcReduction="20000"/>
          </a:bodyPr>
          <a:lstStyle/>
          <a:p>
            <a:pPr algn="l">
              <a:lnSpc>
                <a:spcPct val="107000"/>
              </a:lnSpc>
              <a:spcAft>
                <a:spcPts val="800"/>
              </a:spcAft>
            </a:pPr>
            <a:r>
              <a:rPr lang="tr-TR" sz="8600" dirty="0" smtClean="0">
                <a:effectLst/>
                <a:latin typeface="Calibri" panose="020F0502020204030204" pitchFamily="34" charset="0"/>
                <a:ea typeface="Calibri" panose="020F0502020204030204" pitchFamily="34" charset="0"/>
                <a:cs typeface="Times New Roman" panose="02020603050405020304" pitchFamily="18" charset="0"/>
              </a:rPr>
              <a:t>	</a:t>
            </a:r>
            <a:r>
              <a:rPr lang="tr-TR" sz="7600" dirty="0" err="1" smtClean="0">
                <a:effectLst/>
                <a:latin typeface="Calibri" panose="020F0502020204030204" pitchFamily="34" charset="0"/>
                <a:ea typeface="Calibri" panose="020F0502020204030204" pitchFamily="34" charset="0"/>
                <a:cs typeface="Times New Roman" panose="02020603050405020304" pitchFamily="18" charset="0"/>
              </a:rPr>
              <a:t>Patristik</a:t>
            </a:r>
            <a:r>
              <a:rPr lang="tr-TR" sz="7600" dirty="0" smtClean="0">
                <a:effectLst/>
                <a:latin typeface="Calibri" panose="020F0502020204030204" pitchFamily="34" charset="0"/>
                <a:ea typeface="Calibri" panose="020F0502020204030204" pitchFamily="34" charset="0"/>
                <a:cs typeface="Times New Roman" panose="02020603050405020304" pitchFamily="18" charset="0"/>
              </a:rPr>
              <a:t> dönemin filozofları, Hıristiyan inancını benimsememiş veya ona karşı çıkmakta olanlara hitap ettiği için en azından teoride inanca sevk etmeyi amaçlar. Hıristiyanlığa karşı yöneltilmiş kişisel, sosyal,  politik ya da dini saldırılar karşısında savunma amacı güder. Bununla birlikte söz konusu savunma hizmetini gerçekleştirebilmek için vahye dayalı dinin aklı başında her Hristiyan’ın onayını talep eden iddialarının açık ve anlaşılır bir tarzda ortaya konmasını ve Hıristiyanlığın temel inançlarının rasyonel bir eylem olduğunu göstermeyi amaçlar.</a:t>
            </a:r>
          </a:p>
          <a:p>
            <a:pPr algn="l">
              <a:lnSpc>
                <a:spcPct val="107000"/>
              </a:lnSpc>
              <a:spcAft>
                <a:spcPts val="800"/>
              </a:spcAft>
            </a:pPr>
            <a:r>
              <a:rPr lang="tr-TR" sz="7600" dirty="0" smtClean="0"/>
              <a:t>	</a:t>
            </a:r>
            <a:r>
              <a:rPr lang="tr-TR" sz="7600" dirty="0" err="1" smtClean="0"/>
              <a:t>Patristik</a:t>
            </a:r>
            <a:r>
              <a:rPr lang="tr-TR" sz="7600" dirty="0" smtClean="0"/>
              <a:t> </a:t>
            </a:r>
            <a:r>
              <a:rPr lang="tr-TR" sz="7600" dirty="0"/>
              <a:t>felsefenin özellikle ilk dönemi, diğer inanç sistemlerine karşı Hıristiyan inancını savunma gayretlerinden meydana </a:t>
            </a:r>
            <a:r>
              <a:rPr lang="tr-TR" sz="7600" dirty="0" smtClean="0"/>
              <a:t>gelir.</a:t>
            </a:r>
            <a:endParaRPr lang="tr-TR" sz="7600" dirty="0" smtClean="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07000"/>
              </a:lnSpc>
              <a:spcAft>
                <a:spcPts val="800"/>
              </a:spcAft>
            </a:pPr>
            <a:endParaRPr lang="tr-TR" sz="86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tr-TR" sz="8600" dirty="0" smtClean="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820287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Alt Başlık 2"/>
          <p:cNvSpPr>
            <a:spLocks noGrp="1"/>
          </p:cNvSpPr>
          <p:nvPr>
            <p:ph type="subTitle" idx="1"/>
          </p:nvPr>
        </p:nvSpPr>
        <p:spPr>
          <a:xfrm>
            <a:off x="147483" y="1317523"/>
            <a:ext cx="11946193" cy="3940277"/>
          </a:xfrm>
        </p:spPr>
        <p:txBody>
          <a:bodyPr>
            <a:noAutofit/>
          </a:bodyPr>
          <a:lstStyle/>
          <a:p>
            <a:pPr algn="l"/>
            <a:r>
              <a:rPr lang="tr-TR" sz="3600" dirty="0"/>
              <a:t>	</a:t>
            </a:r>
            <a:r>
              <a:rPr lang="tr-TR" sz="3600" dirty="0" smtClean="0"/>
              <a:t>Şu </a:t>
            </a:r>
            <a:r>
              <a:rPr lang="tr-TR" sz="3600" dirty="0"/>
              <a:t>halde, </a:t>
            </a:r>
            <a:r>
              <a:rPr lang="tr-TR" sz="3600" dirty="0" err="1"/>
              <a:t>Patristik</a:t>
            </a:r>
            <a:r>
              <a:rPr lang="tr-TR" sz="3600" dirty="0"/>
              <a:t> felsefe, putperestliğe ya </a:t>
            </a:r>
            <a:r>
              <a:rPr lang="tr-TR" sz="3600" dirty="0" smtClean="0"/>
              <a:t>da </a:t>
            </a:r>
            <a:r>
              <a:rPr lang="tr-TR" sz="3600" dirty="0" err="1"/>
              <a:t>seküler</a:t>
            </a:r>
            <a:r>
              <a:rPr lang="tr-TR" sz="3600" dirty="0"/>
              <a:t> </a:t>
            </a:r>
            <a:r>
              <a:rPr lang="tr-TR" sz="3600" dirty="0" smtClean="0"/>
              <a:t>(dünyevi) felsefeye </a:t>
            </a:r>
            <a:r>
              <a:rPr lang="tr-TR" sz="3600" dirty="0"/>
              <a:t>karşı Hıristiyan inancını savunmuş ve daha sonra benimsediği Platoncu ve Yeni-Platoncu felsefeyle Hıristiyan inancını anlamlandırıp güçlendirmeye, onu </a:t>
            </a:r>
            <a:r>
              <a:rPr lang="tr-TR" sz="3600" dirty="0" smtClean="0"/>
              <a:t>Hıristiyanlık dışı </a:t>
            </a:r>
            <a:r>
              <a:rPr lang="tr-TR" sz="3600" dirty="0"/>
              <a:t>saldırıları karşısında korumaya çalışmıştır.  Buna göre, </a:t>
            </a:r>
            <a:r>
              <a:rPr lang="tr-TR" sz="3600" dirty="0" err="1"/>
              <a:t>Patristik</a:t>
            </a:r>
            <a:r>
              <a:rPr lang="tr-TR" sz="3600" dirty="0"/>
              <a:t> dönemde felsefe, teoloji ve dinin doğruları bir bütünün ayrılmaz öğeleri </a:t>
            </a:r>
            <a:r>
              <a:rPr lang="tr-TR" sz="3600" dirty="0" smtClean="0"/>
              <a:t>olarak </a:t>
            </a:r>
            <a:r>
              <a:rPr lang="tr-TR" sz="3600" dirty="0"/>
              <a:t>değerlendirilir.</a:t>
            </a:r>
          </a:p>
          <a:p>
            <a:pPr marL="457200" indent="-457200" algn="l">
              <a:buFont typeface="Arial" panose="020B0604020202020204" pitchFamily="34" charset="0"/>
              <a:buChar char="•"/>
            </a:pPr>
            <a:endParaRPr lang="tr-TR" sz="3600" dirty="0" smtClean="0"/>
          </a:p>
        </p:txBody>
      </p:sp>
    </p:spTree>
    <p:extLst>
      <p:ext uri="{BB962C8B-B14F-4D97-AF65-F5344CB8AC3E}">
        <p14:creationId xmlns:p14="http://schemas.microsoft.com/office/powerpoint/2010/main" val="3488452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Alt Başlık 2"/>
          <p:cNvSpPr>
            <a:spLocks noGrp="1"/>
          </p:cNvSpPr>
          <p:nvPr>
            <p:ph type="subTitle" idx="1"/>
          </p:nvPr>
        </p:nvSpPr>
        <p:spPr>
          <a:xfrm>
            <a:off x="245808" y="629265"/>
            <a:ext cx="11650018" cy="5262577"/>
          </a:xfrm>
        </p:spPr>
        <p:txBody>
          <a:bodyPr>
            <a:noAutofit/>
          </a:bodyPr>
          <a:lstStyle/>
          <a:p>
            <a:pPr lvl="0" algn="l"/>
            <a:r>
              <a:rPr lang="tr-TR" sz="2800" dirty="0" smtClean="0"/>
              <a:t>	Skolastik </a:t>
            </a:r>
            <a:r>
              <a:rPr lang="tr-TR" sz="2800" dirty="0"/>
              <a:t>felsefe, </a:t>
            </a:r>
            <a:r>
              <a:rPr lang="tr-TR" sz="2800" dirty="0" err="1"/>
              <a:t>Patristik</a:t>
            </a:r>
            <a:r>
              <a:rPr lang="tr-TR" sz="2800" dirty="0"/>
              <a:t> felsefenin sürdürülmesi ve orada bir öğretiye dönüştürülmüş olan Hıristiyan inancının felsefi anlamda temellendirilip </a:t>
            </a:r>
            <a:r>
              <a:rPr lang="tr-TR" sz="2800" dirty="0" err="1"/>
              <a:t>sistematize</a:t>
            </a:r>
            <a:r>
              <a:rPr lang="tr-TR" sz="2800" dirty="0"/>
              <a:t> edilmesi yönündeki çabalardan meydana gelmiştir. </a:t>
            </a:r>
            <a:endParaRPr lang="tr-TR" sz="2800" dirty="0" smtClean="0"/>
          </a:p>
          <a:p>
            <a:pPr lvl="0" algn="l"/>
            <a:endParaRPr lang="tr-TR" sz="2800" dirty="0"/>
          </a:p>
          <a:p>
            <a:pPr lvl="0" algn="l"/>
            <a:r>
              <a:rPr lang="tr-TR" sz="2800" dirty="0" smtClean="0"/>
              <a:t>	Bu </a:t>
            </a:r>
            <a:r>
              <a:rPr lang="tr-TR" sz="2800" dirty="0"/>
              <a:t>dönemlerde skolastik felsefenin belirli bir açıdan ortaya atılan sorunları farklı niteliklerle çözmeye yöneldiği söylenebilir. Ancak bununla birlikte skolastik felsefe denilince anlaşılan genel bir nitelik söz konusudur. Bu genel nitelik ilk olarak Aristotelesçi bir özellik olarak belirtilmelidir. </a:t>
            </a:r>
            <a:r>
              <a:rPr lang="tr-TR" sz="2800" dirty="0" err="1"/>
              <a:t>Patristik</a:t>
            </a:r>
            <a:r>
              <a:rPr lang="tr-TR" sz="2800" dirty="0"/>
              <a:t> felsefede Platon ve Platonizm öne çıkmaktaydı, buna karşılık skolastik felsefede </a:t>
            </a:r>
            <a:r>
              <a:rPr lang="tr-TR" sz="2800" dirty="0" err="1"/>
              <a:t>Aristotelizmin</a:t>
            </a:r>
            <a:r>
              <a:rPr lang="tr-TR" sz="2800" dirty="0"/>
              <a:t> ilham kaynağı olduğu görülür. Aristo felsefesi Platon'unkinden daha kesin olarak düşünürleri bilgeliğe yönlendirir, bunun anlamı salt Tanrı'yı bilmeye çalışmamak, olgular dünyasıyla da ilgili olmaktır.</a:t>
            </a:r>
          </a:p>
          <a:p>
            <a:pPr marL="457200" indent="-457200" algn="l">
              <a:buFont typeface="Arial" panose="020B0604020202020204" pitchFamily="34" charset="0"/>
              <a:buChar char="•"/>
            </a:pPr>
            <a:endParaRPr lang="tr-TR" sz="2800" dirty="0" smtClean="0"/>
          </a:p>
        </p:txBody>
      </p:sp>
    </p:spTree>
    <p:extLst>
      <p:ext uri="{BB962C8B-B14F-4D97-AF65-F5344CB8AC3E}">
        <p14:creationId xmlns:p14="http://schemas.microsoft.com/office/powerpoint/2010/main" val="671443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Alt Başlık 2"/>
          <p:cNvSpPr>
            <a:spLocks noGrp="1"/>
          </p:cNvSpPr>
          <p:nvPr>
            <p:ph type="subTitle" idx="1"/>
          </p:nvPr>
        </p:nvSpPr>
        <p:spPr>
          <a:xfrm>
            <a:off x="127819" y="501444"/>
            <a:ext cx="11946193" cy="5525729"/>
          </a:xfrm>
        </p:spPr>
        <p:txBody>
          <a:bodyPr>
            <a:normAutofit lnSpcReduction="10000"/>
          </a:bodyPr>
          <a:lstStyle/>
          <a:p>
            <a:pPr algn="l"/>
            <a:r>
              <a:rPr lang="tr-TR" dirty="0" smtClean="0"/>
              <a:t>	</a:t>
            </a:r>
            <a:r>
              <a:rPr lang="tr-TR" sz="3600" dirty="0" smtClean="0"/>
              <a:t>Skolastik </a:t>
            </a:r>
            <a:r>
              <a:rPr lang="tr-TR" sz="3600" dirty="0"/>
              <a:t>felsefenin karakteristiği ise felsefeyi dinin, ya da aklı inancın alanına uygulayarak bu alandaki meseleleri </a:t>
            </a:r>
            <a:r>
              <a:rPr lang="tr-TR" sz="3600" dirty="0" err="1"/>
              <a:t>kavranılır</a:t>
            </a:r>
            <a:r>
              <a:rPr lang="tr-TR" sz="3600" dirty="0"/>
              <a:t> kılmaktır. Özelikle inanca ve vahye, akıl temelli getirilen itirazlar bu şekilde aşılmaya çalışılmıştır. Bu anlamda da skolastik felsefe yeni bir şeyler bulmak ya da düşünceler üretmek arayışında değildir, aksine zaten mevcut olanlar içerisinde skolastik felsefe uygun olanları temellendirmek ve uygun olmayanları çürütmek çabasında olmuştur. </a:t>
            </a:r>
            <a:endParaRPr lang="tr-TR" sz="3600" dirty="0" smtClean="0"/>
          </a:p>
          <a:p>
            <a:pPr algn="l"/>
            <a:r>
              <a:rPr lang="tr-TR" sz="3600" dirty="0" smtClean="0"/>
              <a:t>	Böylece </a:t>
            </a:r>
            <a:r>
              <a:rPr lang="tr-TR" sz="3600" dirty="0"/>
              <a:t>ana belitler daha baştan saptanmış bulunuyordu. Bu dönemin özlü sözü ve düşüncesi, </a:t>
            </a:r>
            <a:r>
              <a:rPr lang="tr-TR" sz="3600" dirty="0" err="1"/>
              <a:t>Augustinus'un</a:t>
            </a:r>
            <a:r>
              <a:rPr lang="tr-TR" sz="3600" dirty="0"/>
              <a:t>: </a:t>
            </a:r>
            <a:r>
              <a:rPr lang="tr-TR" sz="3600" b="1" i="1" dirty="0"/>
              <a:t>"Anlamak için inanıyorum."</a:t>
            </a:r>
            <a:r>
              <a:rPr lang="tr-TR" sz="3600" dirty="0"/>
              <a:t> düşüncesidir</a:t>
            </a:r>
            <a:r>
              <a:rPr lang="tr-TR" sz="2800" dirty="0"/>
              <a:t>.</a:t>
            </a:r>
            <a:endParaRPr lang="tr-TR" sz="2800" dirty="0" smtClean="0"/>
          </a:p>
        </p:txBody>
      </p:sp>
    </p:spTree>
    <p:extLst>
      <p:ext uri="{BB962C8B-B14F-4D97-AF65-F5344CB8AC3E}">
        <p14:creationId xmlns:p14="http://schemas.microsoft.com/office/powerpoint/2010/main" val="30944212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Alt Başlık 2"/>
          <p:cNvSpPr>
            <a:spLocks noGrp="1"/>
          </p:cNvSpPr>
          <p:nvPr>
            <p:ph type="subTitle" idx="1"/>
          </p:nvPr>
        </p:nvSpPr>
        <p:spPr>
          <a:xfrm>
            <a:off x="147483" y="1317523"/>
            <a:ext cx="11946193" cy="3940277"/>
          </a:xfrm>
        </p:spPr>
        <p:txBody>
          <a:bodyPr>
            <a:normAutofit/>
          </a:bodyPr>
          <a:lstStyle/>
          <a:p>
            <a:pPr algn="l"/>
            <a:r>
              <a:rPr lang="tr-TR" sz="3600" dirty="0" smtClean="0"/>
              <a:t>	Bu </a:t>
            </a:r>
            <a:r>
              <a:rPr lang="tr-TR" sz="3600" dirty="0"/>
              <a:t>düşünceye göre hem inanç hem de onun anlatımı ve dili doğru olarak mevcuttur. Realizm düşüncesinin temeli olan bu düşünce Skolastiğin temel önermesidir. Buna göre bilgi, çeşitli önermeler ve çıkarsamalarla, tanrısal gerçeğin ortaya konulmasından ve yansıtılmasından, kanıtlanmasından başka bir şey değildir. Skolastik bu nedenle </a:t>
            </a:r>
            <a:r>
              <a:rPr lang="tr-TR" sz="3600" dirty="0" err="1"/>
              <a:t>görelikçiliğe</a:t>
            </a:r>
            <a:r>
              <a:rPr lang="tr-TR" sz="3600" dirty="0"/>
              <a:t>, öznelliğe ve kuşkuculuğa karşı savaşır. </a:t>
            </a:r>
            <a:endParaRPr lang="tr-TR" sz="3600" dirty="0" smtClean="0"/>
          </a:p>
        </p:txBody>
      </p:sp>
    </p:spTree>
    <p:extLst>
      <p:ext uri="{BB962C8B-B14F-4D97-AF65-F5344CB8AC3E}">
        <p14:creationId xmlns:p14="http://schemas.microsoft.com/office/powerpoint/2010/main" val="33483762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Alt Başlık 2"/>
          <p:cNvSpPr>
            <a:spLocks noGrp="1"/>
          </p:cNvSpPr>
          <p:nvPr>
            <p:ph type="subTitle" idx="1"/>
          </p:nvPr>
        </p:nvSpPr>
        <p:spPr>
          <a:xfrm>
            <a:off x="147483" y="1317523"/>
            <a:ext cx="11946193" cy="3940277"/>
          </a:xfrm>
        </p:spPr>
        <p:txBody>
          <a:bodyPr>
            <a:normAutofit fontScale="92500" lnSpcReduction="20000"/>
          </a:bodyPr>
          <a:lstStyle/>
          <a:p>
            <a:pPr algn="l"/>
            <a:r>
              <a:rPr lang="tr-TR" sz="3600" dirty="0" smtClean="0"/>
              <a:t>	Skolastik </a:t>
            </a:r>
            <a:r>
              <a:rPr lang="tr-TR" sz="3600" dirty="0"/>
              <a:t>felsefenin genel ahlaki tutumu konusunda iki öğenin altını çizmek gerekir. Skolastik emir ahlakını ve değer ahlakını üstlenir durumdadır. Buna göre, önemli olan </a:t>
            </a:r>
            <a:r>
              <a:rPr lang="tr-TR" sz="3600" dirty="0" err="1"/>
              <a:t>iyi'ye</a:t>
            </a:r>
            <a:r>
              <a:rPr lang="tr-TR" sz="3600" dirty="0"/>
              <a:t> uygun davranmaktır; çünkü iyi hem tanrının buyruğudur, hem de Tanrı bizzat tüm iyiliğin kendisidir. </a:t>
            </a:r>
            <a:endParaRPr lang="tr-TR" sz="3600" dirty="0" smtClean="0"/>
          </a:p>
          <a:p>
            <a:pPr algn="l"/>
            <a:endParaRPr lang="tr-TR" sz="3600" dirty="0"/>
          </a:p>
          <a:p>
            <a:pPr algn="l"/>
            <a:r>
              <a:rPr lang="tr-TR" sz="3600" dirty="0" smtClean="0"/>
              <a:t>	Skolastik </a:t>
            </a:r>
            <a:r>
              <a:rPr lang="tr-TR" sz="3600" dirty="0"/>
              <a:t>felsefe, başlangıcında ve gelişiminde inanç ile bilgiyi uzlaştırmaya çalışmış ve bu temelde dinsel dogmalara felsefi bir temel bulmaya ve bunları sistemleştirmeye yönelmiştir. </a:t>
            </a:r>
            <a:endParaRPr lang="tr-TR" sz="3600" dirty="0" smtClean="0"/>
          </a:p>
        </p:txBody>
      </p:sp>
    </p:spTree>
    <p:extLst>
      <p:ext uri="{BB962C8B-B14F-4D97-AF65-F5344CB8AC3E}">
        <p14:creationId xmlns:p14="http://schemas.microsoft.com/office/powerpoint/2010/main" val="36352276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ikdörtgen 1"/>
          <p:cNvSpPr/>
          <p:nvPr/>
        </p:nvSpPr>
        <p:spPr>
          <a:xfrm>
            <a:off x="157316" y="255639"/>
            <a:ext cx="11956025" cy="5355312"/>
          </a:xfrm>
          <a:prstGeom prst="rect">
            <a:avLst/>
          </a:prstGeom>
        </p:spPr>
        <p:txBody>
          <a:bodyPr wrap="square">
            <a:spAutoFit/>
          </a:bodyPr>
          <a:lstStyle/>
          <a:p>
            <a:pPr algn="ctr"/>
            <a:r>
              <a:rPr lang="tr-TR" sz="3600" dirty="0" smtClean="0">
                <a:solidFill>
                  <a:srgbClr val="FF0000"/>
                </a:solidFill>
              </a:rPr>
              <a:t>HIRİSTİYAN FELSEFESİNİN GENEL ÖZELLİKLERİ </a:t>
            </a:r>
          </a:p>
          <a:p>
            <a:endParaRPr lang="tr-TR" dirty="0" smtClean="0"/>
          </a:p>
          <a:p>
            <a:pPr marL="342900" indent="-342900">
              <a:buFont typeface="+mj-lt"/>
              <a:buAutoNum type="arabicPeriod"/>
            </a:pPr>
            <a:r>
              <a:rPr lang="tr-TR" sz="3200" dirty="0" smtClean="0"/>
              <a:t>Din merkezli düşünce görülmüştür. </a:t>
            </a:r>
          </a:p>
          <a:p>
            <a:pPr marL="342900" indent="-342900">
              <a:buFont typeface="+mj-lt"/>
              <a:buAutoNum type="arabicPeriod"/>
            </a:pPr>
            <a:r>
              <a:rPr lang="tr-TR" sz="3200" dirty="0" smtClean="0"/>
              <a:t>Akılla dinin temellendirilmesi yapılmaya çalışılmıştır. </a:t>
            </a:r>
          </a:p>
          <a:p>
            <a:pPr marL="342900" indent="-342900">
              <a:buFont typeface="+mj-lt"/>
              <a:buAutoNum type="arabicPeriod"/>
            </a:pPr>
            <a:r>
              <a:rPr lang="tr-TR" sz="3200" dirty="0" smtClean="0"/>
              <a:t>Akıl ve inanç tartışmaları ön plana çıkmıştır. </a:t>
            </a:r>
          </a:p>
          <a:p>
            <a:pPr marL="342900" indent="-342900">
              <a:buFont typeface="+mj-lt"/>
              <a:buAutoNum type="arabicPeriod"/>
            </a:pPr>
            <a:r>
              <a:rPr lang="tr-TR" sz="3200" dirty="0" smtClean="0"/>
              <a:t>İnancın bilgiyi mümkün kıldığı düşüncesi egemendir. </a:t>
            </a:r>
          </a:p>
          <a:p>
            <a:pPr marL="342900" indent="-342900">
              <a:buFont typeface="+mj-lt"/>
              <a:buAutoNum type="arabicPeriod"/>
            </a:pPr>
            <a:r>
              <a:rPr lang="tr-TR" sz="3200" dirty="0" smtClean="0"/>
              <a:t>Antik Yunan felsefesinden etkilenilmiştir. </a:t>
            </a:r>
          </a:p>
          <a:p>
            <a:pPr marL="342900" indent="-342900">
              <a:buFont typeface="+mj-lt"/>
              <a:buAutoNum type="arabicPeriod"/>
            </a:pPr>
            <a:r>
              <a:rPr lang="tr-TR" sz="3200" dirty="0" smtClean="0"/>
              <a:t>Tanrı’nın varlığı kanıtlanmaya çalışılmıştır. </a:t>
            </a:r>
          </a:p>
          <a:p>
            <a:pPr marL="342900" indent="-342900">
              <a:buFont typeface="+mj-lt"/>
              <a:buAutoNum type="arabicPeriod"/>
            </a:pPr>
            <a:r>
              <a:rPr lang="tr-TR" sz="3200" dirty="0" smtClean="0"/>
              <a:t>Kutsal metinlerin doğruluğu merkeze alınmıştır. </a:t>
            </a:r>
          </a:p>
          <a:p>
            <a:pPr marL="342900" indent="-342900">
              <a:buFont typeface="+mj-lt"/>
              <a:buAutoNum type="arabicPeriod"/>
            </a:pPr>
            <a:r>
              <a:rPr lang="tr-TR" sz="3200" dirty="0" smtClean="0"/>
              <a:t>Oluşturulan fikirlerde dinsel otoriteye karşı gelinmemesi gerektiği söylenmiştir.</a:t>
            </a:r>
            <a:endParaRPr lang="tr-TR" sz="3200" dirty="0"/>
          </a:p>
        </p:txBody>
      </p:sp>
    </p:spTree>
    <p:extLst>
      <p:ext uri="{BB962C8B-B14F-4D97-AF65-F5344CB8AC3E}">
        <p14:creationId xmlns:p14="http://schemas.microsoft.com/office/powerpoint/2010/main" val="19757552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Alt Başlık 2"/>
          <p:cNvSpPr>
            <a:spLocks noGrp="1"/>
          </p:cNvSpPr>
          <p:nvPr>
            <p:ph type="subTitle" idx="1"/>
          </p:nvPr>
        </p:nvSpPr>
        <p:spPr>
          <a:xfrm>
            <a:off x="117986" y="186813"/>
            <a:ext cx="11946193" cy="6671187"/>
          </a:xfrm>
        </p:spPr>
        <p:txBody>
          <a:bodyPr>
            <a:normAutofit/>
          </a:bodyPr>
          <a:lstStyle/>
          <a:p>
            <a:r>
              <a:rPr lang="tr-TR" sz="2800" dirty="0" smtClean="0">
                <a:solidFill>
                  <a:srgbClr val="FF0000"/>
                </a:solidFill>
              </a:rPr>
              <a:t>HRİSTİYAN FELSEFESİNİN BAZI PROBLEMLERİ</a:t>
            </a:r>
          </a:p>
          <a:p>
            <a:endParaRPr lang="tr-TR" sz="2800" dirty="0" smtClean="0">
              <a:solidFill>
                <a:srgbClr val="FF0000"/>
              </a:solidFill>
            </a:endParaRPr>
          </a:p>
          <a:p>
            <a:pPr marL="514350" indent="-514350" algn="l">
              <a:buFont typeface="+mj-lt"/>
              <a:buAutoNum type="arabicPeriod"/>
            </a:pPr>
            <a:r>
              <a:rPr lang="tr-TR" sz="2800" b="1" dirty="0" smtClean="0"/>
              <a:t>Tanrı’nın Varlığını Kanıtlama Problemi</a:t>
            </a:r>
          </a:p>
          <a:p>
            <a:pPr algn="l"/>
            <a:endParaRPr lang="tr-TR" sz="2800" b="1" dirty="0" smtClean="0"/>
          </a:p>
          <a:p>
            <a:pPr algn="l"/>
            <a:r>
              <a:rPr lang="tr-TR" sz="2800" b="1" dirty="0" smtClean="0"/>
              <a:t>Ontolojik Kanıt:</a:t>
            </a:r>
            <a:endParaRPr lang="tr-TR" sz="2800" b="1" dirty="0"/>
          </a:p>
          <a:p>
            <a:pPr algn="l"/>
            <a:r>
              <a:rPr lang="tr-TR" sz="2800" dirty="0" smtClean="0"/>
              <a:t>	Düşüncede özü itibarıyla varlığı zorunludur, bir an için bile yok sayılması mantıksal olarak imkansızdır. Çünkü Tanrı'nın var olmadığını düşünmek, onun en mükemmel bir varlık olmadığını söylemek anlamına gelir, bu ise var olmak niteliğinin eksilmesi demektir. Noksan bir varlığın Tanrı olması düşünülemez bile. Onun dışındaki var olan şeyler de ona katılarak ondan pay alarak, "varlık" kazanırlar. Tanrı, mutlak varlık, mutlak iyidir.</a:t>
            </a:r>
            <a:endParaRPr lang="tr-TR" sz="2800" dirty="0"/>
          </a:p>
        </p:txBody>
      </p:sp>
    </p:spTree>
    <p:extLst>
      <p:ext uri="{BB962C8B-B14F-4D97-AF65-F5344CB8AC3E}">
        <p14:creationId xmlns:p14="http://schemas.microsoft.com/office/powerpoint/2010/main" val="27933192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Alt Başlık 2"/>
          <p:cNvSpPr>
            <a:spLocks noGrp="1"/>
          </p:cNvSpPr>
          <p:nvPr>
            <p:ph type="subTitle" idx="1"/>
          </p:nvPr>
        </p:nvSpPr>
        <p:spPr>
          <a:xfrm>
            <a:off x="147483" y="1317523"/>
            <a:ext cx="11946193" cy="3940277"/>
          </a:xfrm>
        </p:spPr>
        <p:txBody>
          <a:bodyPr>
            <a:normAutofit/>
          </a:bodyPr>
          <a:lstStyle/>
          <a:p>
            <a:pPr algn="l"/>
            <a:r>
              <a:rPr lang="tr-TR" sz="2800" b="1" dirty="0" smtClean="0"/>
              <a:t>Kozmolojik Kanıt</a:t>
            </a:r>
          </a:p>
          <a:p>
            <a:pPr algn="l"/>
            <a:r>
              <a:rPr lang="tr-TR" sz="2800" dirty="0" smtClean="0"/>
              <a:t>	</a:t>
            </a:r>
            <a:r>
              <a:rPr lang="tr-TR" sz="3200" dirty="0" smtClean="0"/>
              <a:t>Buna göre, mutlak olarak her şey kendisinden önce gelen bir şeyin sonucudur. Hiçbir şey bir neden olmadan varoluşa gelmez. Evrenin var olduğunu biliyor olduğumuz için, onun var olması peşi sıra gerçekleşen neden ve etkiler zincirinin yol açtığını hiç şüphesiz varsayabiliriz. Bu zinciri en geriye kadar takip edecek olursak, bulacağımız şey asıl neden, ilk neden olacaktır. İlk Neden argümanının bahsettiği </a:t>
            </a:r>
            <a:r>
              <a:rPr lang="tr-TR" sz="3200" dirty="0" err="1" smtClean="0"/>
              <a:t>şeyTanrı'dır</a:t>
            </a:r>
            <a:r>
              <a:rPr lang="tr-TR" sz="3200" dirty="0" smtClean="0"/>
              <a:t>. </a:t>
            </a:r>
          </a:p>
        </p:txBody>
      </p:sp>
    </p:spTree>
    <p:extLst>
      <p:ext uri="{BB962C8B-B14F-4D97-AF65-F5344CB8AC3E}">
        <p14:creationId xmlns:p14="http://schemas.microsoft.com/office/powerpoint/2010/main" val="26922602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Alt Başlık 2"/>
          <p:cNvSpPr>
            <a:spLocks noGrp="1"/>
          </p:cNvSpPr>
          <p:nvPr>
            <p:ph type="subTitle" idx="1"/>
          </p:nvPr>
        </p:nvSpPr>
        <p:spPr>
          <a:xfrm>
            <a:off x="245807" y="796413"/>
            <a:ext cx="11946193" cy="5368413"/>
          </a:xfrm>
        </p:spPr>
        <p:txBody>
          <a:bodyPr>
            <a:normAutofit fontScale="62500" lnSpcReduction="20000"/>
          </a:bodyPr>
          <a:lstStyle/>
          <a:p>
            <a:pPr marL="514350" indent="-514350" algn="l">
              <a:buFont typeface="+mj-lt"/>
              <a:buAutoNum type="arabicPeriod" startAt="2"/>
            </a:pPr>
            <a:r>
              <a:rPr lang="tr-TR" sz="5100" b="1" dirty="0" smtClean="0"/>
              <a:t>Kötülük Problemi</a:t>
            </a:r>
          </a:p>
          <a:p>
            <a:pPr algn="l"/>
            <a:endParaRPr lang="tr-TR" sz="5100" b="1" dirty="0" smtClean="0"/>
          </a:p>
          <a:p>
            <a:pPr marL="342900" indent="-342900" algn="l">
              <a:buFont typeface="Arial" panose="020B0604020202020204" pitchFamily="34" charset="0"/>
              <a:buChar char="•"/>
            </a:pPr>
            <a:r>
              <a:rPr lang="tr-TR" sz="5100" dirty="0"/>
              <a:t>Eğer Tanrı’nın gücü her şeye yetiyorsa, o zaman, kötülüğün var olmadığı bir dünyayı yaratma gücüne de sahiptir.</a:t>
            </a:r>
            <a:endParaRPr lang="tr-TR" sz="5100" dirty="0" smtClean="0"/>
          </a:p>
          <a:p>
            <a:pPr marL="342900" indent="-342900" algn="l">
              <a:buFont typeface="Arial" panose="020B0604020202020204" pitchFamily="34" charset="0"/>
              <a:buChar char="•"/>
            </a:pPr>
            <a:r>
              <a:rPr lang="tr-TR" sz="5100" dirty="0"/>
              <a:t>Eğer Tanrı her şeyi bilen ise, o zaman yapılan her türlü kötülüğü de bilir.</a:t>
            </a:r>
            <a:endParaRPr lang="tr-TR" sz="5100" dirty="0" smtClean="0"/>
          </a:p>
          <a:p>
            <a:pPr algn="l"/>
            <a:r>
              <a:rPr lang="tr-TR" sz="5100" dirty="0" smtClean="0"/>
              <a:t>	O </a:t>
            </a:r>
            <a:r>
              <a:rPr lang="tr-TR" sz="5100" dirty="0"/>
              <a:t>halde, dünya yaşanabilecek kadar kusursuz bir yer olmalı ya da en azından tüm haksızlıklardan arınmış </a:t>
            </a:r>
            <a:r>
              <a:rPr lang="tr-TR" sz="5100" dirty="0" smtClean="0"/>
              <a:t>olmalı.</a:t>
            </a:r>
            <a:br>
              <a:rPr lang="tr-TR" sz="5100" dirty="0" smtClean="0"/>
            </a:br>
            <a:endParaRPr lang="tr-TR" sz="5100" dirty="0" smtClean="0"/>
          </a:p>
          <a:p>
            <a:pPr algn="l"/>
            <a:r>
              <a:rPr lang="tr-TR" sz="5100" dirty="0" smtClean="0"/>
              <a:t>Dolayısıyla</a:t>
            </a:r>
            <a:r>
              <a:rPr lang="tr-TR" sz="5100" dirty="0"/>
              <a:t>, kötülük problemi ile ilgili asıl soru şu </a:t>
            </a:r>
            <a:r>
              <a:rPr lang="tr-TR" sz="5100" dirty="0" smtClean="0"/>
              <a:t>: </a:t>
            </a:r>
          </a:p>
          <a:p>
            <a:pPr algn="l"/>
            <a:r>
              <a:rPr lang="tr-TR" sz="5100" dirty="0"/>
              <a:t>	</a:t>
            </a:r>
            <a:r>
              <a:rPr lang="tr-TR" sz="5100" dirty="0" smtClean="0"/>
              <a:t>Mükemmel </a:t>
            </a:r>
            <a:r>
              <a:rPr lang="tr-TR" sz="5100" dirty="0"/>
              <a:t>bir Tanrı kendi yarattığı dünyada nasıl olur da böyle adaletsizliklere ve sonu gelmeyen kötülüklere izin verebilir?</a:t>
            </a:r>
            <a:endParaRPr lang="tr-TR" sz="5100" dirty="0" smtClean="0"/>
          </a:p>
          <a:p>
            <a:pPr algn="l"/>
            <a:endParaRPr lang="tr-TR" sz="3200" dirty="0" smtClean="0"/>
          </a:p>
        </p:txBody>
      </p:sp>
    </p:spTree>
    <p:extLst>
      <p:ext uri="{BB962C8B-B14F-4D97-AF65-F5344CB8AC3E}">
        <p14:creationId xmlns:p14="http://schemas.microsoft.com/office/powerpoint/2010/main" val="32677500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Alt Başlık 2"/>
          <p:cNvSpPr>
            <a:spLocks noGrp="1"/>
          </p:cNvSpPr>
          <p:nvPr>
            <p:ph type="subTitle" idx="1"/>
          </p:nvPr>
        </p:nvSpPr>
        <p:spPr>
          <a:xfrm>
            <a:off x="147483" y="68826"/>
            <a:ext cx="4906297" cy="6558115"/>
          </a:xfrm>
        </p:spPr>
        <p:txBody>
          <a:bodyPr>
            <a:normAutofit fontScale="92500" lnSpcReduction="10000"/>
          </a:bodyPr>
          <a:lstStyle/>
          <a:p>
            <a:pPr algn="l"/>
            <a:r>
              <a:rPr lang="tr-TR" sz="2800" b="1" dirty="0" err="1" smtClean="0"/>
              <a:t>Augustinus</a:t>
            </a:r>
            <a:r>
              <a:rPr lang="tr-TR" sz="2800" b="1" dirty="0" smtClean="0"/>
              <a:t>: </a:t>
            </a:r>
          </a:p>
          <a:p>
            <a:pPr algn="l"/>
            <a:r>
              <a:rPr lang="tr-TR" sz="2800" dirty="0" smtClean="0"/>
              <a:t>Aziz </a:t>
            </a:r>
            <a:r>
              <a:rPr lang="tr-TR" sz="2800" dirty="0" err="1" smtClean="0"/>
              <a:t>Augustinus’a</a:t>
            </a:r>
            <a:r>
              <a:rPr lang="tr-TR" sz="2800" dirty="0" smtClean="0"/>
              <a:t> göre kötülük insan iradesinin özgürlüğünden kaynaklanmaktadır. Tanrı size iyiliği emreder. Fakat Tanrının emrini yerine getirmeyebilirsiniz. Bu sizin her şeye karşı özgür irade gücünüzün olmasından kaynaklanmaktadır.</a:t>
            </a:r>
          </a:p>
          <a:p>
            <a:pPr algn="l"/>
            <a:r>
              <a:rPr lang="tr-TR" sz="2800" dirty="0" err="1" smtClean="0"/>
              <a:t>Augustinus’a</a:t>
            </a:r>
            <a:r>
              <a:rPr lang="tr-TR" sz="2800" dirty="0" smtClean="0"/>
              <a:t> göre insan Tanrının bir kuklası değildir. O, özgür iradesi ile iyilik ve kötülüğü seçebilir. Bu irade gücü nedeniyle Adem ile Havva cennet bahçesinden kovulmuştur. Bu kötülük sadece Adem ve Havva’nın değil onlardan türeyen tüm insanların ortak kötülüğü olmuştur.</a:t>
            </a:r>
            <a:endParaRPr lang="tr-TR" sz="2800" dirty="0"/>
          </a:p>
        </p:txBody>
      </p:sp>
      <p:pic>
        <p:nvPicPr>
          <p:cNvPr id="4" name="Resim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76424" y="0"/>
            <a:ext cx="7015576" cy="6858000"/>
          </a:xfrm>
          <a:prstGeom prst="rect">
            <a:avLst/>
          </a:prstGeom>
        </p:spPr>
      </p:pic>
    </p:spTree>
    <p:extLst>
      <p:ext uri="{BB962C8B-B14F-4D97-AF65-F5344CB8AC3E}">
        <p14:creationId xmlns:p14="http://schemas.microsoft.com/office/powerpoint/2010/main" val="33289466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Alt Başlık 2"/>
          <p:cNvSpPr>
            <a:spLocks noGrp="1"/>
          </p:cNvSpPr>
          <p:nvPr>
            <p:ph type="subTitle" idx="1"/>
          </p:nvPr>
        </p:nvSpPr>
        <p:spPr>
          <a:xfrm>
            <a:off x="117987" y="275303"/>
            <a:ext cx="6971071" cy="6390968"/>
          </a:xfrm>
        </p:spPr>
        <p:txBody>
          <a:bodyPr>
            <a:normAutofit/>
          </a:bodyPr>
          <a:lstStyle/>
          <a:p>
            <a:pPr marL="457200" indent="-457200" algn="l">
              <a:buFont typeface="Arial" panose="020B0604020202020204" pitchFamily="34" charset="0"/>
              <a:buChar char="•"/>
            </a:pPr>
            <a:r>
              <a:rPr lang="tr-TR" sz="2800" b="1" dirty="0" err="1" smtClean="0"/>
              <a:t>Aquinalı</a:t>
            </a:r>
            <a:r>
              <a:rPr lang="tr-TR" sz="2800" b="1" dirty="0" smtClean="0"/>
              <a:t> Thomas</a:t>
            </a:r>
          </a:p>
          <a:p>
            <a:pPr algn="l"/>
            <a:r>
              <a:rPr lang="tr-TR" sz="3200" dirty="0" err="1" smtClean="0"/>
              <a:t>Aquinalı</a:t>
            </a:r>
            <a:r>
              <a:rPr lang="tr-TR" sz="3200" dirty="0" smtClean="0"/>
              <a:t> Thomas’a göre kötülük, iyinin eksikliği veya yoksunluğundan kaynaklanan irade zayıflığının sonucudur. </a:t>
            </a:r>
            <a:r>
              <a:rPr lang="tr-TR" sz="3200" dirty="0" err="1" smtClean="0"/>
              <a:t>Aquinalı</a:t>
            </a:r>
            <a:r>
              <a:rPr lang="tr-TR" sz="3200" dirty="0" smtClean="0"/>
              <a:t> Thomas, </a:t>
            </a:r>
            <a:r>
              <a:rPr lang="tr-TR" sz="3200" dirty="0" err="1" smtClean="0"/>
              <a:t>Augustinus</a:t>
            </a:r>
            <a:r>
              <a:rPr lang="tr-TR" sz="3200" dirty="0" smtClean="0"/>
              <a:t> öğretisiyle </a:t>
            </a:r>
            <a:r>
              <a:rPr lang="tr-TR" sz="3200" dirty="0" err="1" smtClean="0"/>
              <a:t>İbn</a:t>
            </a:r>
            <a:r>
              <a:rPr lang="tr-TR" sz="3200" dirty="0" smtClean="0"/>
              <a:t> </a:t>
            </a:r>
            <a:r>
              <a:rPr lang="tr-TR" sz="3200" dirty="0" err="1" smtClean="0"/>
              <a:t>Sînâ’nın</a:t>
            </a:r>
            <a:r>
              <a:rPr lang="tr-TR" sz="3200" dirty="0" smtClean="0"/>
              <a:t> görüşlerini sentezlemiştir. </a:t>
            </a:r>
            <a:r>
              <a:rPr lang="tr-TR" sz="3200" dirty="0" err="1" smtClean="0"/>
              <a:t>İbn</a:t>
            </a:r>
            <a:r>
              <a:rPr lang="tr-TR" sz="3200" dirty="0" smtClean="0"/>
              <a:t> </a:t>
            </a:r>
            <a:r>
              <a:rPr lang="tr-TR" sz="3200" dirty="0" err="1" smtClean="0"/>
              <a:t>Sînâ’ya</a:t>
            </a:r>
            <a:r>
              <a:rPr lang="tr-TR" sz="3200" dirty="0" smtClean="0"/>
              <a:t> göre Yaradan evreni mükemmel bir şekilde yaratmıştır. Kötülük, kusurlu olan insanın erdemden uzak oluşundan kaynaklanır. Ayrıca iyinin anlaşılması için de kötü gereklidir.</a:t>
            </a:r>
          </a:p>
        </p:txBody>
      </p:sp>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54240" y="41787"/>
            <a:ext cx="4937760" cy="6858000"/>
          </a:xfrm>
          <a:prstGeom prst="rect">
            <a:avLst/>
          </a:prstGeom>
        </p:spPr>
      </p:pic>
    </p:spTree>
    <p:extLst>
      <p:ext uri="{BB962C8B-B14F-4D97-AF65-F5344CB8AC3E}">
        <p14:creationId xmlns:p14="http://schemas.microsoft.com/office/powerpoint/2010/main" val="34214820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Alt Başlık 2"/>
          <p:cNvSpPr>
            <a:spLocks noGrp="1"/>
          </p:cNvSpPr>
          <p:nvPr>
            <p:ph type="subTitle" idx="1"/>
          </p:nvPr>
        </p:nvSpPr>
        <p:spPr>
          <a:xfrm>
            <a:off x="108154" y="235974"/>
            <a:ext cx="11946193" cy="6538452"/>
          </a:xfrm>
        </p:spPr>
        <p:txBody>
          <a:bodyPr>
            <a:normAutofit/>
          </a:bodyPr>
          <a:lstStyle/>
          <a:p>
            <a:pPr marL="514350" indent="-514350" algn="l">
              <a:buFont typeface="+mj-lt"/>
              <a:buAutoNum type="arabicPeriod" startAt="3"/>
            </a:pPr>
            <a:r>
              <a:rPr lang="tr-TR" sz="2800" b="1" dirty="0" smtClean="0"/>
              <a:t>Ruhun Ölümsüzlüğü Problemi </a:t>
            </a:r>
          </a:p>
          <a:p>
            <a:pPr algn="l"/>
            <a:r>
              <a:rPr lang="tr-TR" sz="2800" dirty="0" smtClean="0"/>
              <a:t>	</a:t>
            </a:r>
          </a:p>
          <a:p>
            <a:pPr algn="l"/>
            <a:r>
              <a:rPr lang="tr-TR" sz="3200" dirty="0" smtClean="0"/>
              <a:t>	“İnsan sadece bedenden mi yoksa beden ve ruhtan mı oluşur?” sorusu Hristiyan felsefesine de yöneltilmiştir. Hristiyan felsefesinde ruh ve beden konusunda genel olarak düalist (ikici) bakış açısı kabul edilmiştir. Bu dönem felsefesi ve teolojisinde “değişen ve ölümlü beden” ile “değişmeyen ve ölümsüz ruh” anlayışı temel kabuldür. Ruh, bedenden bağımsız ve bedenden önce yaratılmıştır. Maddi bir yapı olmayan ruh; değişmez, sonsuz ve ölümsüzdür. Ruh, Tanrı’dan ayrılmıştır ve ona geri dönecektir. Beden ve ruh karşıtlığı aynı zamanda ruhun ölümsüzlüğünün kanıtıdır. Ruh ve bedenden oluşan insan, </a:t>
            </a:r>
            <a:r>
              <a:rPr lang="tr-TR" sz="3200" dirty="0" err="1" smtClean="0"/>
              <a:t>Augustinus’a</a:t>
            </a:r>
            <a:r>
              <a:rPr lang="tr-TR" sz="3200" dirty="0" smtClean="0"/>
              <a:t> göre bu dünyada sadece bedenini bırakır ve ruhuyla öte dünyaya gider. Ona göre ruh ölümsüzdür</a:t>
            </a:r>
            <a:r>
              <a:rPr lang="tr-TR" sz="2800" dirty="0" smtClean="0"/>
              <a:t>.</a:t>
            </a:r>
          </a:p>
          <a:p>
            <a:pPr algn="l"/>
            <a:endParaRPr lang="tr-TR" sz="3200" dirty="0" smtClean="0"/>
          </a:p>
        </p:txBody>
      </p:sp>
    </p:spTree>
    <p:extLst>
      <p:ext uri="{BB962C8B-B14F-4D97-AF65-F5344CB8AC3E}">
        <p14:creationId xmlns:p14="http://schemas.microsoft.com/office/powerpoint/2010/main" val="33325801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Alt Başlık 2"/>
          <p:cNvSpPr>
            <a:spLocks noGrp="1"/>
          </p:cNvSpPr>
          <p:nvPr>
            <p:ph type="subTitle" idx="1"/>
          </p:nvPr>
        </p:nvSpPr>
        <p:spPr>
          <a:xfrm>
            <a:off x="68826" y="167148"/>
            <a:ext cx="11946193" cy="6400800"/>
          </a:xfrm>
        </p:spPr>
        <p:txBody>
          <a:bodyPr>
            <a:normAutofit/>
          </a:bodyPr>
          <a:lstStyle/>
          <a:p>
            <a:pPr marL="514350" indent="-514350" algn="l">
              <a:buFont typeface="+mj-lt"/>
              <a:buAutoNum type="arabicPeriod" startAt="4"/>
            </a:pPr>
            <a:r>
              <a:rPr lang="tr-TR" sz="2800" b="1" dirty="0" smtClean="0"/>
              <a:t>Tümeller Problemi </a:t>
            </a:r>
          </a:p>
          <a:p>
            <a:pPr algn="l"/>
            <a:endParaRPr lang="tr-TR" sz="2800" b="1" dirty="0" smtClean="0"/>
          </a:p>
          <a:p>
            <a:pPr algn="l"/>
            <a:r>
              <a:rPr lang="tr-TR" sz="2800" dirty="0" smtClean="0"/>
              <a:t>	</a:t>
            </a:r>
            <a:r>
              <a:rPr lang="tr-TR" sz="3500" dirty="0" smtClean="0"/>
              <a:t>Terim anlamıyla tümel, belli bir sınıfın tüm bireylerini içine alan genel kavramları işaret etmek için kullanılır. Tümellerin ne olduğu ve nerede bulunduğu üzerine felsefede derin tartışmalar yapılmıştır. Tümeller tartışması genel olarak Platon ve Aristoteles’in varlık anlayışlarında ortaya çıkar. Platon’a göre tümeller yani idealar, tek tek nesnelerde değil ayrı bir var oluş niteliğindedir. Aristoteles’te ise özler olarak ele alınan tümeller, nesnelerin kendi kapsamındadır. Bu düşüncelerden yola çıkılarak yapılan tümeller tartışması, MS 2-MS 15. yüzyılda Tanrı’nın varlığıyla birlikte düşünülerek yeniden yorumlanmıştır. </a:t>
            </a:r>
          </a:p>
        </p:txBody>
      </p:sp>
    </p:spTree>
    <p:extLst>
      <p:ext uri="{BB962C8B-B14F-4D97-AF65-F5344CB8AC3E}">
        <p14:creationId xmlns:p14="http://schemas.microsoft.com/office/powerpoint/2010/main" val="22724764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Resim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0517694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4297" y="127820"/>
            <a:ext cx="10058400" cy="6411397"/>
          </a:xfrm>
          <a:prstGeom prst="rect">
            <a:avLst/>
          </a:prstGeom>
        </p:spPr>
      </p:pic>
    </p:spTree>
    <p:extLst>
      <p:ext uri="{BB962C8B-B14F-4D97-AF65-F5344CB8AC3E}">
        <p14:creationId xmlns:p14="http://schemas.microsoft.com/office/powerpoint/2010/main" val="17087409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Alt Başlık 2"/>
          <p:cNvSpPr>
            <a:spLocks noGrp="1"/>
          </p:cNvSpPr>
          <p:nvPr>
            <p:ph type="subTitle" idx="1"/>
          </p:nvPr>
        </p:nvSpPr>
        <p:spPr>
          <a:xfrm>
            <a:off x="245807" y="1691149"/>
            <a:ext cx="11946193" cy="3940277"/>
          </a:xfrm>
        </p:spPr>
        <p:txBody>
          <a:bodyPr>
            <a:normAutofit/>
          </a:bodyPr>
          <a:lstStyle/>
          <a:p>
            <a:pPr marL="514350" indent="-514350" algn="l">
              <a:buFont typeface="+mj-lt"/>
              <a:buAutoNum type="arabicPeriod"/>
            </a:pPr>
            <a:r>
              <a:rPr lang="tr-TR" sz="3600" dirty="0" smtClean="0"/>
              <a:t>Antik Yunan felsefesinden etkilenilmiştir. </a:t>
            </a:r>
          </a:p>
          <a:p>
            <a:pPr marL="514350" indent="-514350" algn="l">
              <a:buFont typeface="+mj-lt"/>
              <a:buAutoNum type="arabicPeriod"/>
            </a:pPr>
            <a:r>
              <a:rPr lang="tr-TR" sz="3600" dirty="0" smtClean="0"/>
              <a:t>Akıl, iman ve inanç gibi konular tartışılmıştır. </a:t>
            </a:r>
          </a:p>
          <a:p>
            <a:pPr marL="514350" indent="-514350" algn="l">
              <a:buFont typeface="+mj-lt"/>
              <a:buAutoNum type="arabicPeriod"/>
            </a:pPr>
            <a:r>
              <a:rPr lang="tr-TR" sz="3600" dirty="0" smtClean="0"/>
              <a:t>İslam felsefesinden önceki problemler tartışılmıştır. </a:t>
            </a:r>
          </a:p>
          <a:p>
            <a:pPr marL="514350" indent="-514350" algn="l">
              <a:buFont typeface="+mj-lt"/>
              <a:buAutoNum type="arabicPeriod"/>
            </a:pPr>
            <a:r>
              <a:rPr lang="tr-TR" sz="3600" dirty="0" smtClean="0"/>
              <a:t>Çeviri faaliyetleri yapılmıştır. </a:t>
            </a:r>
          </a:p>
          <a:p>
            <a:pPr marL="514350" indent="-514350" algn="l">
              <a:buFont typeface="+mj-lt"/>
              <a:buAutoNum type="arabicPeriod"/>
            </a:pPr>
            <a:r>
              <a:rPr lang="tr-TR" sz="3600" dirty="0" smtClean="0"/>
              <a:t>Felsefeyi gelişimine katkı sağlanmıştır. </a:t>
            </a:r>
          </a:p>
          <a:p>
            <a:pPr marL="514350" indent="-514350" algn="l">
              <a:buFont typeface="+mj-lt"/>
              <a:buAutoNum type="arabicPeriod"/>
            </a:pPr>
            <a:r>
              <a:rPr lang="tr-TR" sz="3600" dirty="0" smtClean="0"/>
              <a:t>Batı felsefesini etkilemişlerdir. </a:t>
            </a:r>
          </a:p>
        </p:txBody>
      </p:sp>
      <p:sp>
        <p:nvSpPr>
          <p:cNvPr id="2" name="Dikdörtgen 1"/>
          <p:cNvSpPr/>
          <p:nvPr/>
        </p:nvSpPr>
        <p:spPr>
          <a:xfrm>
            <a:off x="0" y="452284"/>
            <a:ext cx="12192000" cy="646331"/>
          </a:xfrm>
          <a:prstGeom prst="rect">
            <a:avLst/>
          </a:prstGeom>
        </p:spPr>
        <p:txBody>
          <a:bodyPr wrap="square">
            <a:spAutoFit/>
          </a:bodyPr>
          <a:lstStyle/>
          <a:p>
            <a:pPr algn="ctr"/>
            <a:r>
              <a:rPr lang="tr-TR" sz="3600" b="1" dirty="0" smtClean="0">
                <a:solidFill>
                  <a:srgbClr val="FF0000"/>
                </a:solidFill>
              </a:rPr>
              <a:t>İSLAM FELSEFESİNİN GENEL ÖZELLİKLERİ</a:t>
            </a:r>
            <a:endParaRPr lang="tr-TR" sz="3600" b="1" dirty="0">
              <a:solidFill>
                <a:srgbClr val="FF0000"/>
              </a:solidFill>
            </a:endParaRPr>
          </a:p>
        </p:txBody>
      </p:sp>
    </p:spTree>
    <p:extLst>
      <p:ext uri="{BB962C8B-B14F-4D97-AF65-F5344CB8AC3E}">
        <p14:creationId xmlns:p14="http://schemas.microsoft.com/office/powerpoint/2010/main" val="1211492246"/>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260</TotalTime>
  <Words>387</Words>
  <Application>Microsoft Office PowerPoint</Application>
  <PresentationFormat>Geniş ekran</PresentationFormat>
  <Paragraphs>65</Paragraphs>
  <Slides>20</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20</vt:i4>
      </vt:variant>
    </vt:vector>
  </HeadingPairs>
  <TitlesOfParts>
    <vt:vector size="25" baseType="lpstr">
      <vt:lpstr>Arial</vt:lpstr>
      <vt:lpstr>Calibri</vt:lpstr>
      <vt:lpstr>Calibri Light</vt:lpstr>
      <vt:lpstr>Times New Roman</vt:lpstr>
      <vt:lpstr>Office Teması</vt:lpstr>
      <vt:lpstr>MS 2.YY – MS 15. YY  FELSEFESİ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MS 2.YY – MS 15. YY  FELSEFESİ</dc:title>
  <dc:creator>YUSUF</dc:creator>
  <cp:lastModifiedBy>YUSUF</cp:lastModifiedBy>
  <cp:revision>26</cp:revision>
  <dcterms:created xsi:type="dcterms:W3CDTF">2018-10-21T10:32:32Z</dcterms:created>
  <dcterms:modified xsi:type="dcterms:W3CDTF">2018-10-30T15:20:07Z</dcterms:modified>
</cp:coreProperties>
</file>