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AA90A9-EEFB-4E3E-AE4E-22D11B578B68}" type="datetimeFigureOut">
              <a:rPr lang="tr-TR" smtClean="0"/>
              <a:pPr/>
              <a:t>13.11.2018</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F8324-29F7-475C-A351-6C3CF10D610A}" type="slidenum">
              <a:rPr lang="tr-TR" smtClean="0"/>
              <a:pPr/>
              <a:t>‹#›</a:t>
            </a:fld>
            <a:endParaRPr lang="tr-TR"/>
          </a:p>
        </p:txBody>
      </p:sp>
    </p:spTree>
    <p:extLst>
      <p:ext uri="{BB962C8B-B14F-4D97-AF65-F5344CB8AC3E}">
        <p14:creationId xmlns:p14="http://schemas.microsoft.com/office/powerpoint/2010/main" xmlns="" val="1390178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D7F8324-29F7-475C-A351-6C3CF10D610A}" type="slidenum">
              <a:rPr lang="tr-TR" smtClean="0"/>
              <a:pPr/>
              <a:t>15</a:t>
            </a:fld>
            <a:endParaRPr lang="tr-TR"/>
          </a:p>
        </p:txBody>
      </p:sp>
    </p:spTree>
    <p:extLst>
      <p:ext uri="{BB962C8B-B14F-4D97-AF65-F5344CB8AC3E}">
        <p14:creationId xmlns:p14="http://schemas.microsoft.com/office/powerpoint/2010/main" xmlns="" val="1093558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11/13/2018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evvelcevap.com/11-sinif-meb-yayinlari-felsefe-ders-kitabi-cevaplar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883AFE8-F45C-8043-8216-931196760FD9}"/>
              </a:ext>
            </a:extLst>
          </p:cNvPr>
          <p:cNvSpPr>
            <a:spLocks noGrp="1"/>
          </p:cNvSpPr>
          <p:nvPr>
            <p:ph type="ctrTitle"/>
          </p:nvPr>
        </p:nvSpPr>
        <p:spPr>
          <a:xfrm>
            <a:off x="2589213" y="2514598"/>
            <a:ext cx="8915399" cy="2262781"/>
          </a:xfrm>
        </p:spPr>
        <p:txBody>
          <a:bodyPr>
            <a:normAutofit fontScale="90000"/>
          </a:bodyPr>
          <a:lstStyle/>
          <a:p>
            <a:r>
              <a:rPr lang="tr-TR" b="1" i="1" u="sng">
                <a:solidFill>
                  <a:srgbClr val="C00000"/>
                </a:solidFill>
              </a:rPr>
              <a:t>1.ÜNİTE ÖLÇME DEĞERLENDİRME SORULARI</a:t>
            </a:r>
          </a:p>
        </p:txBody>
      </p:sp>
      <p:sp>
        <p:nvSpPr>
          <p:cNvPr id="3" name="Alt Başlık 2">
            <a:extLst>
              <a:ext uri="{FF2B5EF4-FFF2-40B4-BE49-F238E27FC236}">
                <a16:creationId xmlns="" xmlns:a16="http://schemas.microsoft.com/office/drawing/2014/main" id="{C2051598-456B-364F-9ED9-E4C57AB25D84}"/>
              </a:ext>
            </a:extLst>
          </p:cNvPr>
          <p:cNvSpPr>
            <a:spLocks noGrp="1"/>
          </p:cNvSpPr>
          <p:nvPr>
            <p:ph type="subTitle" idx="1"/>
          </p:nvPr>
        </p:nvSpPr>
        <p:spPr>
          <a:xfrm>
            <a:off x="2589214" y="4777379"/>
            <a:ext cx="8695644" cy="1699621"/>
          </a:xfrm>
        </p:spPr>
        <p:txBody>
          <a:bodyPr>
            <a:normAutofit/>
          </a:bodyPr>
          <a:lstStyle/>
          <a:p>
            <a:endParaRPr lang="tr-TR" sz="2400" b="1" i="1" dirty="0">
              <a:solidFill>
                <a:srgbClr val="CC00CC"/>
              </a:solidFill>
            </a:endParaRPr>
          </a:p>
        </p:txBody>
      </p:sp>
    </p:spTree>
    <p:extLst>
      <p:ext uri="{BB962C8B-B14F-4D97-AF65-F5344CB8AC3E}">
        <p14:creationId xmlns:p14="http://schemas.microsoft.com/office/powerpoint/2010/main" xmlns="" val="4253573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7E1B6806-4F08-4645-BA78-9E7FCD53EBD4}"/>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00F771B2-943A-4A48-A0D4-E7A9C2BA1A5D}"/>
              </a:ext>
            </a:extLst>
          </p:cNvPr>
          <p:cNvSpPr>
            <a:spLocks noGrp="1"/>
          </p:cNvSpPr>
          <p:nvPr>
            <p:ph idx="1"/>
          </p:nvPr>
        </p:nvSpPr>
        <p:spPr>
          <a:xfrm>
            <a:off x="1600200" y="2133600"/>
            <a:ext cx="9908125" cy="4038600"/>
          </a:xfrm>
        </p:spPr>
        <p:txBody>
          <a:bodyPr>
            <a:normAutofit/>
          </a:bodyPr>
          <a:lstStyle/>
          <a:p>
            <a:pPr algn="just"/>
            <a:r>
              <a:rPr lang="tr-TR" sz="2000" b="1" dirty="0">
                <a:solidFill>
                  <a:srgbClr val="333333"/>
                </a:solidFill>
                <a:effectLst/>
                <a:latin typeface="PT Sans"/>
                <a:ea typeface="Times New Roman" panose="02020603050405020304" pitchFamily="18" charset="0"/>
                <a:cs typeface="Times New Roman" panose="02020603050405020304" pitchFamily="18" charset="0"/>
              </a:rPr>
              <a:t>1. Geçmişteki medeniyetler arasında bilgi, inanç, deneyim ve kültürel etkileşim nasıl sağlanmıştır?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tr-TR" sz="20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000" dirty="0">
                <a:solidFill>
                  <a:srgbClr val="333333"/>
                </a:solidFill>
                <a:effectLst/>
                <a:latin typeface="PT Sans"/>
                <a:ea typeface="Times New Roman" panose="02020603050405020304" pitchFamily="18" charset="0"/>
                <a:cs typeface="Times New Roman" panose="02020603050405020304" pitchFamily="18" charset="0"/>
              </a:rPr>
              <a:t>:</a:t>
            </a:r>
            <a:r>
              <a:rPr lang="tr-TR" sz="2000" b="1" dirty="0">
                <a:solidFill>
                  <a:srgbClr val="333333"/>
                </a:solidFill>
                <a:effectLst/>
                <a:latin typeface="PT Sans"/>
                <a:ea typeface="Times New Roman" panose="02020603050405020304" pitchFamily="18" charset="0"/>
                <a:cs typeface="Times New Roman" panose="02020603050405020304" pitchFamily="18" charset="0"/>
              </a:rPr>
              <a:t> Günümüzdeki bir çok araçtan, teknolojiden eksik olan geçmiş toplumlar ancak topraklarına gelen ticaret kervanlarıyla, savaşlar sonucu ittifak kurdukları ya da savaştıkları topluluklar vasıtasıyla diğer medeniyetlerle etkileşim sağlamışlardır. </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sz="2000" dirty="0"/>
          </a:p>
        </p:txBody>
      </p:sp>
    </p:spTree>
    <p:extLst>
      <p:ext uri="{BB962C8B-B14F-4D97-AF65-F5344CB8AC3E}">
        <p14:creationId xmlns:p14="http://schemas.microsoft.com/office/powerpoint/2010/main" xmlns="" val="1994304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a:extLst>
              <a:ext uri="{FF2B5EF4-FFF2-40B4-BE49-F238E27FC236}">
                <a16:creationId xmlns="" xmlns:a16="http://schemas.microsoft.com/office/drawing/2014/main" id="{EFD5A0BF-55B3-F840-9E6B-803C3EA8AD42}"/>
              </a:ext>
            </a:extLst>
          </p:cNvPr>
          <p:cNvSpPr>
            <a:spLocks noGrp="1"/>
          </p:cNvSpPr>
          <p:nvPr>
            <p:ph idx="1"/>
          </p:nvPr>
        </p:nvSpPr>
        <p:spPr>
          <a:xfrm>
            <a:off x="1752600" y="533400"/>
            <a:ext cx="9752012" cy="6172200"/>
          </a:xfrm>
        </p:spPr>
        <p:txBody>
          <a:bodyPr>
            <a:noAutofit/>
          </a:bodyPr>
          <a:lstStyle/>
          <a:p>
            <a:pPr algn="just"/>
            <a:r>
              <a:rPr lang="tr-TR" sz="1600" b="1" dirty="0">
                <a:solidFill>
                  <a:srgbClr val="333333"/>
                </a:solidFill>
                <a:effectLst/>
                <a:latin typeface="PT Sans"/>
                <a:ea typeface="Times New Roman" panose="02020603050405020304" pitchFamily="18" charset="0"/>
                <a:cs typeface="Times New Roman" panose="02020603050405020304" pitchFamily="18" charset="0"/>
              </a:rPr>
              <a:t>2. Yazının bulunması, insanın bilgi edinme sürecini nasıl etkilemiştir?</a:t>
            </a:r>
            <a:endParaRPr lang="tr-TR" sz="1600" b="1"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16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1600" b="1" dirty="0">
                <a:solidFill>
                  <a:srgbClr val="333333"/>
                </a:solidFill>
                <a:effectLst/>
                <a:latin typeface="PT Sans"/>
                <a:ea typeface="Times New Roman" panose="02020603050405020304" pitchFamily="18" charset="0"/>
                <a:cs typeface="Times New Roman" panose="02020603050405020304" pitchFamily="18" charset="0"/>
              </a:rPr>
              <a:t>: Yazının icadıyla kültürel bilgi birikiminin aktarımı gerçekleşmiştir. Bilgi birikimlerinin oluşturulması üzerine yenilerinin eklenmesini sağlamış; anlaşmaların, kanun, kuralların bir yere kaydedilmesi sağlanmış, kalıcı hale getirilmiştir. Bu sayede insanlığın bilgi edinme serüveni hızlanmış ve etkinleştirilmiştir.</a:t>
            </a:r>
            <a:endParaRPr lang="tr-TR" sz="16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1600" b="1" dirty="0">
                <a:solidFill>
                  <a:srgbClr val="333333"/>
                </a:solidFill>
                <a:effectLst/>
                <a:latin typeface="PT Sans"/>
                <a:ea typeface="Times New Roman" panose="02020603050405020304" pitchFamily="18" charset="0"/>
                <a:cs typeface="Times New Roman" panose="02020603050405020304" pitchFamily="18" charset="0"/>
              </a:rPr>
              <a:t>Aslında önemsiz gibi görünen ama insan hayatının, insanlık medeniyetinin gelişmesinde en önemli paya sahip olan şey kuşkusuz yazının icadı oldu. Birçok tarihçiye göre yazının icadı insanlık tarihinin dönüm noktasıdır. Yazının icadıyla birlikte insanlar birbirleriyle daha rahat iletişim kurdu. Böylece bilim ve teknik gelişti. İnsanlar yeni şeyler icat ederek günlük yaşamlarını kolaylaştırmaya başladı. Yazıyı ilk oluşturan uygarlığın Sümerler olduğu söylenebilir. Mezopotamya’da yapılan kazı çalışmalarında tarihin en eski yazı tabletlerinin bu uygarlık tarafından yapıldığı belirlenmiştir. İlk yazı MÖ 3500’lü yıllarda yazılmıştır. </a:t>
            </a:r>
            <a:r>
              <a:rPr lang="tr-TR" sz="1600" b="1" dirty="0" err="1">
                <a:solidFill>
                  <a:srgbClr val="333333"/>
                </a:solidFill>
                <a:effectLst/>
                <a:latin typeface="PT Sans"/>
                <a:ea typeface="Times New Roman" panose="02020603050405020304" pitchFamily="18" charset="0"/>
                <a:cs typeface="Times New Roman" panose="02020603050405020304" pitchFamily="18" charset="0"/>
              </a:rPr>
              <a:t>Sümerler’in</a:t>
            </a:r>
            <a:r>
              <a:rPr lang="tr-TR" sz="1600" b="1" dirty="0">
                <a:solidFill>
                  <a:srgbClr val="333333"/>
                </a:solidFill>
                <a:effectLst/>
                <a:latin typeface="PT Sans"/>
                <a:ea typeface="Times New Roman" panose="02020603050405020304" pitchFamily="18" charset="0"/>
                <a:cs typeface="Times New Roman" panose="02020603050405020304" pitchFamily="18" charset="0"/>
              </a:rPr>
              <a:t> çivi yazısı Mısırlılar tarafından geliştirilerek çivi yazısı oluşturulmuştur.</a:t>
            </a:r>
            <a:endParaRPr lang="tr-TR" sz="16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1600" b="1" dirty="0">
                <a:solidFill>
                  <a:srgbClr val="333333"/>
                </a:solidFill>
                <a:effectLst/>
                <a:latin typeface="PT Sans"/>
                <a:ea typeface="Times New Roman" panose="02020603050405020304" pitchFamily="18" charset="0"/>
                <a:cs typeface="Times New Roman" panose="02020603050405020304" pitchFamily="18" charset="0"/>
              </a:rPr>
              <a:t>Yazı ilk icat edildiği yıllarda günümüzdeki gibi kağıtlar yoktu. Bunun yerine papirüs denen özel bir ağacın yapraklarına, derilere, taşlara yazılar yazıldı. İlk yazılar çiviler yardımıyla bu yüzeylere kazınıyordu. Ardından </a:t>
            </a:r>
            <a:r>
              <a:rPr lang="tr-TR" sz="1600" b="1" dirty="0" err="1">
                <a:solidFill>
                  <a:srgbClr val="333333"/>
                </a:solidFill>
                <a:effectLst/>
                <a:latin typeface="PT Sans"/>
                <a:ea typeface="Times New Roman" panose="02020603050405020304" pitchFamily="18" charset="0"/>
                <a:cs typeface="Times New Roman" panose="02020603050405020304" pitchFamily="18" charset="0"/>
              </a:rPr>
              <a:t>Hintliler’in</a:t>
            </a:r>
            <a:r>
              <a:rPr lang="tr-TR" sz="1600" b="1" dirty="0">
                <a:solidFill>
                  <a:srgbClr val="333333"/>
                </a:solidFill>
                <a:effectLst/>
                <a:latin typeface="PT Sans"/>
                <a:ea typeface="Times New Roman" panose="02020603050405020304" pitchFamily="18" charset="0"/>
                <a:cs typeface="Times New Roman" panose="02020603050405020304" pitchFamily="18" charset="0"/>
              </a:rPr>
              <a:t> mürekkebi icat etmelerinin ardından yazı yazmak kolaylaştı. Son olarak Anadolu’da Bergama’da parşömen kağıdın kullanılmasıyla günümüze en yakın kağıt icat edilmiş oldu. Bu sayede yazılar daha kalıcı oldu. Kuşaktan kuşağa geçerek insanların geçmiş kuşakların tecrübelerinden faydalanması sağlandı.</a:t>
            </a:r>
            <a:endParaRPr lang="tr-TR"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857662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437E91BB-90B1-DA45-A00D-CFF948D89145}"/>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816B52CE-91FC-B248-86AB-27CD756C07C8}"/>
              </a:ext>
            </a:extLst>
          </p:cNvPr>
          <p:cNvSpPr>
            <a:spLocks noGrp="1"/>
          </p:cNvSpPr>
          <p:nvPr>
            <p:ph idx="1"/>
          </p:nvPr>
        </p:nvSpPr>
        <p:spPr/>
        <p:txBody>
          <a:bodyPr>
            <a:normAutofit/>
          </a:bodyPr>
          <a:lstStyle/>
          <a:p>
            <a:pPr algn="just"/>
            <a:r>
              <a:rPr lang="tr-TR" sz="2000" b="1" dirty="0">
                <a:solidFill>
                  <a:srgbClr val="333333"/>
                </a:solidFill>
                <a:effectLst/>
                <a:latin typeface="PT Sans"/>
                <a:ea typeface="Times New Roman" panose="02020603050405020304" pitchFamily="18" charset="0"/>
                <a:cs typeface="Times New Roman" panose="02020603050405020304" pitchFamily="18" charset="0"/>
              </a:rPr>
              <a:t> Yukarıdaki sözler ilk medeniyetlerin bilgi ve erdem anlayışlarına örnek olabilir mi? Açıklayınız.</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20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000" dirty="0">
                <a:solidFill>
                  <a:srgbClr val="333333"/>
                </a:solidFill>
                <a:effectLst/>
                <a:latin typeface="PT Sans"/>
                <a:ea typeface="Times New Roman" panose="02020603050405020304" pitchFamily="18" charset="0"/>
                <a:cs typeface="Times New Roman" panose="02020603050405020304" pitchFamily="18" charset="0"/>
              </a:rPr>
              <a:t>: Her medeniyette felsefi düşünce ve disiplinlerin gelişme dönemlerinden önce mitos, masal, mistik öğreti ve tecrübeler belirli bilgi birikimi oluşturmalarını sağlamıştır. Felsefi düşünce, Antik Yunan’da sistematik bir hâle gelmiştir. Sümer, Mezopotamya, Mısır, Çin, </a:t>
            </a:r>
            <a:endParaRPr lang="tr-TR" sz="2000" dirty="0"/>
          </a:p>
        </p:txBody>
      </p:sp>
    </p:spTree>
    <p:extLst>
      <p:ext uri="{BB962C8B-B14F-4D97-AF65-F5344CB8AC3E}">
        <p14:creationId xmlns:p14="http://schemas.microsoft.com/office/powerpoint/2010/main" xmlns="" val="262245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FC29A21B-550B-6C4D-92BD-3AF5FC0E68A9}"/>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82386892-12FB-9840-8487-9E3DC3AA8AC6}"/>
              </a:ext>
            </a:extLst>
          </p:cNvPr>
          <p:cNvSpPr>
            <a:spLocks noGrp="1"/>
          </p:cNvSpPr>
          <p:nvPr>
            <p:ph idx="1"/>
          </p:nvPr>
        </p:nvSpPr>
        <p:spPr>
          <a:xfrm>
            <a:off x="2592925" y="2133600"/>
            <a:ext cx="8915400" cy="3777622"/>
          </a:xfrm>
        </p:spPr>
        <p:txBody>
          <a:bodyPr>
            <a:normAutofit/>
          </a:bodyPr>
          <a:lstStyle/>
          <a:p>
            <a:pPr algn="just"/>
            <a:r>
              <a:rPr lang="tr-TR" sz="2000" b="1" dirty="0">
                <a:solidFill>
                  <a:srgbClr val="333333"/>
                </a:solidFill>
                <a:effectLst/>
                <a:latin typeface="PT Sans"/>
                <a:ea typeface="Times New Roman" panose="02020603050405020304" pitchFamily="18" charset="0"/>
                <a:cs typeface="Times New Roman" panose="02020603050405020304" pitchFamily="18" charset="0"/>
              </a:rPr>
              <a:t>2. Yukarıdaki sözlerde ele alınan düşüncelerle felsefenin ortaya çıkması arasında nasıl bir ilişki kurulabilir? Değerlendiriniz.</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0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000" dirty="0">
                <a:solidFill>
                  <a:srgbClr val="333333"/>
                </a:solidFill>
                <a:effectLst/>
                <a:latin typeface="PT Sans"/>
                <a:ea typeface="Times New Roman" panose="02020603050405020304" pitchFamily="18" charset="0"/>
                <a:cs typeface="Times New Roman" panose="02020603050405020304" pitchFamily="18" charset="0"/>
              </a:rPr>
              <a:t>: Düşünme sanatı olan ‘felsefenin’ etimolojik olarak kökeni, Eski </a:t>
            </a:r>
            <a:r>
              <a:rPr lang="tr-TR" sz="2000" dirty="0" err="1">
                <a:solidFill>
                  <a:srgbClr val="333333"/>
                </a:solidFill>
                <a:effectLst/>
                <a:latin typeface="PT Sans"/>
                <a:ea typeface="Times New Roman" panose="02020603050405020304" pitchFamily="18" charset="0"/>
                <a:cs typeface="Times New Roman" panose="02020603050405020304" pitchFamily="18" charset="0"/>
              </a:rPr>
              <a:t>Yunanca’da</a:t>
            </a:r>
            <a:r>
              <a:rPr lang="tr-TR" sz="2000" dirty="0">
                <a:solidFill>
                  <a:srgbClr val="333333"/>
                </a:solidFill>
                <a:effectLst/>
                <a:latin typeface="PT Sans"/>
                <a:ea typeface="Times New Roman" panose="02020603050405020304" pitchFamily="18" charset="0"/>
                <a:cs typeface="Times New Roman" panose="02020603050405020304" pitchFamily="18" charset="0"/>
              </a:rPr>
              <a:t> ‘bilgelik arayışı ve bilgiyi sevmek’ anlamına gelen ‘</a:t>
            </a:r>
            <a:r>
              <a:rPr lang="tr-TR" sz="2000" dirty="0" err="1">
                <a:solidFill>
                  <a:srgbClr val="333333"/>
                </a:solidFill>
                <a:effectLst/>
                <a:latin typeface="PT Sans"/>
                <a:ea typeface="Times New Roman" panose="02020603050405020304" pitchFamily="18" charset="0"/>
                <a:cs typeface="Times New Roman" panose="02020603050405020304" pitchFamily="18" charset="0"/>
              </a:rPr>
              <a:t>philosophia</a:t>
            </a:r>
            <a:r>
              <a:rPr lang="tr-TR" sz="2000" dirty="0">
                <a:solidFill>
                  <a:srgbClr val="333333"/>
                </a:solidFill>
                <a:effectLst/>
                <a:latin typeface="PT Sans"/>
                <a:ea typeface="Times New Roman" panose="02020603050405020304" pitchFamily="18" charset="0"/>
                <a:cs typeface="Times New Roman" panose="02020603050405020304" pitchFamily="18" charset="0"/>
              </a:rPr>
              <a:t>’ sözcüğüne dayanır. ‘</a:t>
            </a:r>
            <a:r>
              <a:rPr lang="tr-TR" sz="2000" dirty="0" err="1">
                <a:solidFill>
                  <a:srgbClr val="333333"/>
                </a:solidFill>
                <a:effectLst/>
                <a:latin typeface="PT Sans"/>
                <a:ea typeface="Times New Roman" panose="02020603050405020304" pitchFamily="18" charset="0"/>
                <a:cs typeface="Times New Roman" panose="02020603050405020304" pitchFamily="18" charset="0"/>
              </a:rPr>
              <a:t>Phile</a:t>
            </a:r>
            <a:r>
              <a:rPr lang="tr-TR" sz="2000" dirty="0">
                <a:solidFill>
                  <a:srgbClr val="333333"/>
                </a:solidFill>
                <a:effectLst/>
                <a:latin typeface="PT Sans"/>
                <a:ea typeface="Times New Roman" panose="02020603050405020304" pitchFamily="18" charset="0"/>
                <a:cs typeface="Times New Roman" panose="02020603050405020304" pitchFamily="18" charset="0"/>
              </a:rPr>
              <a:t>’ sevgi, ‘</a:t>
            </a:r>
            <a:r>
              <a:rPr lang="tr-TR" sz="2000" dirty="0" err="1">
                <a:solidFill>
                  <a:srgbClr val="333333"/>
                </a:solidFill>
                <a:effectLst/>
                <a:latin typeface="PT Sans"/>
                <a:ea typeface="Times New Roman" panose="02020603050405020304" pitchFamily="18" charset="0"/>
                <a:cs typeface="Times New Roman" panose="02020603050405020304" pitchFamily="18" charset="0"/>
              </a:rPr>
              <a:t>Sophia</a:t>
            </a:r>
            <a:r>
              <a:rPr lang="tr-TR" sz="2000" dirty="0">
                <a:solidFill>
                  <a:srgbClr val="333333"/>
                </a:solidFill>
                <a:effectLst/>
                <a:latin typeface="PT Sans"/>
                <a:ea typeface="Times New Roman" panose="02020603050405020304" pitchFamily="18" charset="0"/>
                <a:cs typeface="Times New Roman" panose="02020603050405020304" pitchFamily="18" charset="0"/>
              </a:rPr>
              <a:t>’ bilgi, bilmek demektir. Filozof ise ‘bilgelik’ mertebesine erişmiş kişi olarak, insan yaşamında fark yaratan özgün düşünceleri ve söylemleri olan ve ürettiği yeni bilgiler için tanımlar koyan kişidir.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20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xmlns="" val="234056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180E44A1-F63E-4C4B-9211-38179E188CC4}"/>
              </a:ext>
            </a:extLst>
          </p:cNvPr>
          <p:cNvSpPr>
            <a:spLocks noGrp="1"/>
          </p:cNvSpPr>
          <p:nvPr>
            <p:ph idx="1"/>
          </p:nvPr>
        </p:nvSpPr>
        <p:spPr>
          <a:xfrm>
            <a:off x="2514600" y="609600"/>
            <a:ext cx="8990012" cy="5301622"/>
          </a:xfrm>
        </p:spPr>
        <p:txBody>
          <a:bodyPr>
            <a:noAutofit/>
          </a:bodyPr>
          <a:lstStyle/>
          <a:p>
            <a:pPr algn="just"/>
            <a:r>
              <a:rPr lang="tr-TR" sz="2000" b="1" dirty="0" smtClean="0">
                <a:solidFill>
                  <a:srgbClr val="333333"/>
                </a:solidFill>
                <a:effectLst/>
                <a:latin typeface="PT Sans"/>
                <a:ea typeface="Times New Roman" panose="02020603050405020304" pitchFamily="18" charset="0"/>
                <a:cs typeface="Times New Roman" panose="02020603050405020304" pitchFamily="18" charset="0"/>
              </a:rPr>
              <a:t>Metinde </a:t>
            </a:r>
            <a:r>
              <a:rPr lang="tr-TR" sz="2000" b="1" dirty="0">
                <a:solidFill>
                  <a:srgbClr val="333333"/>
                </a:solidFill>
                <a:effectLst/>
                <a:latin typeface="PT Sans"/>
                <a:ea typeface="Times New Roman" panose="02020603050405020304" pitchFamily="18" charset="0"/>
                <a:cs typeface="Times New Roman" panose="02020603050405020304" pitchFamily="18" charset="0"/>
              </a:rPr>
              <a:t>kırmızıyla yazılan kavramlarla ne anlatılmak istenmiştir?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0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000" dirty="0">
                <a:solidFill>
                  <a:srgbClr val="333333"/>
                </a:solidFill>
                <a:effectLst/>
                <a:latin typeface="PT Sans"/>
                <a:ea typeface="Times New Roman" panose="02020603050405020304" pitchFamily="18" charset="0"/>
                <a:cs typeface="Times New Roman" panose="02020603050405020304" pitchFamily="18" charset="0"/>
              </a:rPr>
              <a:t>: İyilik: </a:t>
            </a:r>
            <a:r>
              <a:rPr lang="tr-TR" sz="2000" b="1" dirty="0">
                <a:solidFill>
                  <a:srgbClr val="0000FF"/>
                </a:solidFill>
                <a:effectLst/>
                <a:latin typeface="PT Sans"/>
                <a:ea typeface="Times New Roman" panose="02020603050405020304" pitchFamily="18" charset="0"/>
                <a:cs typeface="Times New Roman" panose="02020603050405020304" pitchFamily="18" charset="0"/>
              </a:rPr>
              <a:t>iyi olma durumu, iyi olanın niteliği. hiçbir karşılık beklemeksizin yapılan yardım.</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000" dirty="0">
                <a:solidFill>
                  <a:srgbClr val="333333"/>
                </a:solidFill>
                <a:effectLst/>
                <a:latin typeface="PT Sans"/>
                <a:ea typeface="Times New Roman" panose="02020603050405020304" pitchFamily="18" charset="0"/>
                <a:cs typeface="Times New Roman" panose="02020603050405020304" pitchFamily="18" charset="0"/>
              </a:rPr>
              <a:t>Kötülük: </a:t>
            </a:r>
            <a:r>
              <a:rPr lang="tr-TR" sz="2000" b="1" dirty="0">
                <a:solidFill>
                  <a:srgbClr val="0000FF"/>
                </a:solidFill>
                <a:effectLst/>
                <a:latin typeface="PT Sans"/>
                <a:ea typeface="Times New Roman" panose="02020603050405020304" pitchFamily="18" charset="0"/>
                <a:cs typeface="Times New Roman" panose="02020603050405020304" pitchFamily="18" charset="0"/>
              </a:rPr>
              <a:t>kötü olma durumu. zarar verecek davranış, eylem ya da söz.</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2000" b="1" dirty="0">
                <a:solidFill>
                  <a:srgbClr val="333333"/>
                </a:solidFill>
                <a:effectLst/>
                <a:latin typeface="PT Sans"/>
                <a:ea typeface="Times New Roman" panose="02020603050405020304" pitchFamily="18" charset="0"/>
                <a:cs typeface="Times New Roman" panose="02020603050405020304" pitchFamily="18" charset="0"/>
              </a:rPr>
              <a:t>Metinde altı çizili yerde belirtilmek istenen düşünce nedir? Açıklayınız.</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0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000" dirty="0">
                <a:solidFill>
                  <a:srgbClr val="333333"/>
                </a:solidFill>
                <a:effectLst/>
                <a:latin typeface="PT Sans"/>
                <a:ea typeface="Times New Roman" panose="02020603050405020304" pitchFamily="18" charset="0"/>
                <a:cs typeface="Times New Roman" panose="02020603050405020304" pitchFamily="18" charset="0"/>
              </a:rPr>
              <a:t>: İnsanlar aslında bir şey bilmemektedir. Oysa insanlara baktığımızda çok şey bildiklerini sanmaktadırlar.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2000" b="1" dirty="0">
                <a:solidFill>
                  <a:srgbClr val="333333"/>
                </a:solidFill>
                <a:effectLst/>
                <a:latin typeface="PT Sans"/>
                <a:ea typeface="Times New Roman" panose="02020603050405020304" pitchFamily="18" charset="0"/>
                <a:cs typeface="Times New Roman" panose="02020603050405020304" pitchFamily="18" charset="0"/>
              </a:rPr>
              <a:t>Sokrates, bilgi ve iyilik hakkında nasıl bir ilişki kurmuştur? Değerlendiriniz.</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0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000" dirty="0">
                <a:solidFill>
                  <a:srgbClr val="333333"/>
                </a:solidFill>
                <a:effectLst/>
                <a:latin typeface="PT Sans"/>
                <a:ea typeface="Times New Roman" panose="02020603050405020304" pitchFamily="18" charset="0"/>
                <a:cs typeface="Times New Roman" panose="02020603050405020304" pitchFamily="18" charset="0"/>
              </a:rPr>
              <a:t>: Bilgili olmak ile iyilik yapmak arasında her zaman doğru orantı yoktur. Bazen çok bilgili biri kötülük </a:t>
            </a:r>
            <a:r>
              <a:rPr lang="tr-TR" sz="2000" dirty="0" smtClean="0">
                <a:solidFill>
                  <a:srgbClr val="333333"/>
                </a:solidFill>
                <a:effectLst/>
                <a:latin typeface="PT Sans"/>
                <a:ea typeface="Times New Roman" panose="02020603050405020304" pitchFamily="18" charset="0"/>
                <a:cs typeface="Times New Roman" panose="02020603050405020304" pitchFamily="18" charset="0"/>
              </a:rPr>
              <a:t>yapabilir.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tr-TR" sz="20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xmlns="" val="2245332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7267D48D-0310-B242-B7DC-4CCE55B54105}"/>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64E78042-149F-EC46-A378-8E64799C7443}"/>
              </a:ext>
            </a:extLst>
          </p:cNvPr>
          <p:cNvSpPr>
            <a:spLocks noGrp="1"/>
          </p:cNvSpPr>
          <p:nvPr>
            <p:ph idx="1"/>
          </p:nvPr>
        </p:nvSpPr>
        <p:spPr/>
        <p:txBody>
          <a:bodyPr>
            <a:normAutofit fontScale="92500" lnSpcReduction="20000"/>
          </a:bodyPr>
          <a:lstStyle/>
          <a:p>
            <a:pPr algn="just"/>
            <a:r>
              <a:rPr lang="tr-TR" sz="2200" b="1" dirty="0" smtClean="0">
                <a:solidFill>
                  <a:srgbClr val="333333"/>
                </a:solidFill>
                <a:effectLst/>
                <a:latin typeface="PT Sans"/>
                <a:ea typeface="Times New Roman" panose="02020603050405020304" pitchFamily="18" charset="0"/>
                <a:cs typeface="Times New Roman" panose="02020603050405020304" pitchFamily="18" charset="0"/>
              </a:rPr>
              <a:t>Metinde </a:t>
            </a:r>
            <a:r>
              <a:rPr lang="tr-TR" sz="2200" b="1" dirty="0">
                <a:solidFill>
                  <a:srgbClr val="333333"/>
                </a:solidFill>
                <a:effectLst/>
                <a:latin typeface="PT Sans"/>
                <a:ea typeface="Times New Roman" panose="02020603050405020304" pitchFamily="18" charset="0"/>
                <a:cs typeface="Times New Roman" panose="02020603050405020304" pitchFamily="18" charset="0"/>
              </a:rPr>
              <a:t>kırmızıyla yazılan kavramlarla ne anlatılmak istenmiştir?</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2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200" dirty="0">
                <a:solidFill>
                  <a:srgbClr val="333333"/>
                </a:solidFill>
                <a:effectLst/>
                <a:latin typeface="PT Sans"/>
                <a:ea typeface="Times New Roman" panose="02020603050405020304" pitchFamily="18" charset="0"/>
                <a:cs typeface="Times New Roman" panose="02020603050405020304" pitchFamily="18" charset="0"/>
              </a:rPr>
              <a:t>: </a:t>
            </a:r>
            <a:r>
              <a:rPr lang="tr-TR" sz="2200" b="1" dirty="0">
                <a:solidFill>
                  <a:srgbClr val="0000FF"/>
                </a:solidFill>
                <a:effectLst/>
                <a:latin typeface="PT Sans"/>
                <a:ea typeface="Times New Roman" panose="02020603050405020304" pitchFamily="18" charset="0"/>
                <a:cs typeface="Times New Roman" panose="02020603050405020304" pitchFamily="18" charset="0"/>
              </a:rPr>
              <a:t>Erdemli bir ruh</a:t>
            </a:r>
            <a:r>
              <a:rPr lang="tr-TR" sz="2200" dirty="0">
                <a:solidFill>
                  <a:srgbClr val="0000FF"/>
                </a:solidFill>
                <a:effectLst/>
                <a:latin typeface="PT Sans"/>
                <a:ea typeface="Times New Roman" panose="02020603050405020304" pitchFamily="18" charset="0"/>
                <a:cs typeface="Times New Roman" panose="02020603050405020304" pitchFamily="18" charset="0"/>
              </a:rPr>
              <a:t>:</a:t>
            </a:r>
            <a:r>
              <a:rPr lang="tr-TR" sz="2200" dirty="0">
                <a:solidFill>
                  <a:srgbClr val="333333"/>
                </a:solidFill>
                <a:effectLst/>
                <a:latin typeface="PT Sans"/>
                <a:ea typeface="Times New Roman" panose="02020603050405020304" pitchFamily="18" charset="0"/>
                <a:cs typeface="Times New Roman" panose="02020603050405020304" pitchFamily="18" charset="0"/>
              </a:rPr>
              <a:t> Platon, mutluluğun bütün insanlar için nihai amaç olduğunu, insanı mutlu kılacak şeyin ise iyilik olduğunu savunmaktaydı. Erdemli insan iyilik yapan insandır.</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200" b="1" dirty="0">
                <a:solidFill>
                  <a:srgbClr val="0000FF"/>
                </a:solidFill>
                <a:effectLst/>
                <a:latin typeface="PT Sans"/>
                <a:ea typeface="Times New Roman" panose="02020603050405020304" pitchFamily="18" charset="0"/>
                <a:cs typeface="Times New Roman" panose="02020603050405020304" pitchFamily="18" charset="0"/>
              </a:rPr>
              <a:t>bilgelik: </a:t>
            </a:r>
            <a:r>
              <a:rPr lang="tr-TR" sz="2200" dirty="0">
                <a:solidFill>
                  <a:srgbClr val="000000"/>
                </a:solidFill>
                <a:effectLst/>
                <a:latin typeface="PT Sans"/>
                <a:ea typeface="Times New Roman" panose="02020603050405020304" pitchFamily="18" charset="0"/>
                <a:cs typeface="Times New Roman" panose="02020603050405020304" pitchFamily="18" charset="0"/>
              </a:rPr>
              <a:t>Bilgelik terimi, tarih boyunca çeşitli anlamlarda kullanılmıştır. Felsefenin ilk adı bilgelikti. Antik Çağ Yunan felsefesinde bilgelik, akla uygun davranmaktı. </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2200" b="1" dirty="0">
                <a:solidFill>
                  <a:srgbClr val="333333"/>
                </a:solidFill>
                <a:effectLst/>
                <a:latin typeface="PT Sans"/>
                <a:ea typeface="Times New Roman" panose="02020603050405020304" pitchFamily="18" charset="0"/>
                <a:cs typeface="Times New Roman" panose="02020603050405020304" pitchFamily="18" charset="0"/>
              </a:rPr>
              <a:t>Metinde altı çizili yerde belirtilmek istenen düşünce nedir? Açıklayınız.</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tr-TR" sz="2200" b="1" dirty="0">
                <a:solidFill>
                  <a:srgbClr val="FF0000"/>
                </a:solidFill>
                <a:effectLst/>
                <a:latin typeface="PT Sans"/>
                <a:ea typeface="Times New Roman" panose="02020603050405020304" pitchFamily="18" charset="0"/>
                <a:cs typeface="Times New Roman" panose="02020603050405020304" pitchFamily="18" charset="0"/>
              </a:rPr>
              <a:t>Cevap</a:t>
            </a:r>
            <a:r>
              <a:rPr lang="tr-TR" sz="2200" dirty="0">
                <a:solidFill>
                  <a:srgbClr val="333333"/>
                </a:solidFill>
                <a:effectLst/>
                <a:latin typeface="PT Sans"/>
                <a:ea typeface="Times New Roman" panose="02020603050405020304" pitchFamily="18" charset="0"/>
                <a:cs typeface="Times New Roman" panose="02020603050405020304" pitchFamily="18" charset="0"/>
              </a:rPr>
              <a:t>: Devleti filozofların yönetmesi gerektiğini savunmaktaydı. Çünkü felsefe ile uğraşan akıllı insanların devlet yönetiminde söz sahibi olmaları doğruydu</a:t>
            </a:r>
            <a:r>
              <a:rPr lang="tr-TR" sz="1800" dirty="0">
                <a:solidFill>
                  <a:srgbClr val="333333"/>
                </a:solidFill>
                <a:effectLst/>
                <a:latin typeface="PT Sans"/>
                <a:ea typeface="Times New Roman" panose="02020603050405020304" pitchFamily="18" charset="0"/>
                <a:cs typeface="Times New Roman" panose="02020603050405020304" pitchFamily="18" charset="0"/>
              </a:rPr>
              <a:t>.</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730475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211AEF36-9E8F-3142-B174-5492D0B5A40E}"/>
              </a:ext>
            </a:extLst>
          </p:cNvPr>
          <p:cNvSpPr>
            <a:spLocks noGrp="1"/>
          </p:cNvSpPr>
          <p:nvPr>
            <p:ph idx="1"/>
          </p:nvPr>
        </p:nvSpPr>
        <p:spPr>
          <a:xfrm>
            <a:off x="1600200" y="838200"/>
            <a:ext cx="9601200" cy="5181600"/>
          </a:xfrm>
        </p:spPr>
        <p:txBody>
          <a:bodyPr>
            <a:normAutofit fontScale="32500" lnSpcReduction="20000"/>
          </a:bodyPr>
          <a:lstStyle/>
          <a:p>
            <a:pPr marL="0" lvl="0" indent="0">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r>
              <a:rPr lang="tr-TR" sz="5500" b="1" dirty="0">
                <a:solidFill>
                  <a:srgbClr val="333333"/>
                </a:solidFill>
                <a:effectLst/>
                <a:latin typeface="Arial" pitchFamily="34" charset="0"/>
                <a:ea typeface="Times New Roman" panose="02020603050405020304" pitchFamily="18" charset="0"/>
                <a:cs typeface="Arial" pitchFamily="34" charset="0"/>
              </a:rPr>
              <a:t>Platon, filozofların kral; kralların ise filozof olmasını neden önermektedir? Açıklayınız.</a:t>
            </a:r>
            <a:endParaRPr lang="tr-TR" sz="5500" dirty="0">
              <a:effectLst/>
              <a:latin typeface="Arial" pitchFamily="34" charset="0"/>
              <a:ea typeface="Calibri" panose="020F0502020204030204" pitchFamily="34" charset="0"/>
              <a:cs typeface="Arial" pitchFamily="34" charset="0"/>
            </a:endParaRPr>
          </a:p>
          <a:p>
            <a:pPr lvl="0"/>
            <a:r>
              <a:rPr lang="tr-TR" sz="5500" b="1" dirty="0">
                <a:solidFill>
                  <a:srgbClr val="FF0000"/>
                </a:solidFill>
                <a:effectLst/>
                <a:latin typeface="Arial" pitchFamily="34" charset="0"/>
                <a:ea typeface="Times New Roman" panose="02020603050405020304" pitchFamily="18" charset="0"/>
                <a:cs typeface="Arial" pitchFamily="34" charset="0"/>
              </a:rPr>
              <a:t>Cevap</a:t>
            </a:r>
            <a:r>
              <a:rPr lang="tr-TR" sz="5500" dirty="0">
                <a:solidFill>
                  <a:srgbClr val="333333"/>
                </a:solidFill>
                <a:effectLst/>
                <a:latin typeface="Arial" pitchFamily="34" charset="0"/>
                <a:ea typeface="Times New Roman" panose="02020603050405020304" pitchFamily="18" charset="0"/>
                <a:cs typeface="Arial" pitchFamily="34" charset="0"/>
              </a:rPr>
              <a:t>: İyi eğitilmiş erdemli bir ruh, hem kötülüğün hem de iyiliğin nasıl bir şey olduğunu öğrenir. Bana kalırsa bilgelik kötü adamın değil, erdemli adamın sahip olabileceği bir meziyettir. Bu yüzden iyi yetişmiş bir filozof iyi bir kral olabilir. </a:t>
            </a:r>
            <a:endParaRPr lang="tr-TR" sz="5500" dirty="0">
              <a:effectLst/>
              <a:latin typeface="Arial" pitchFamily="34" charset="0"/>
              <a:ea typeface="Calibri" panose="020F0502020204030204" pitchFamily="34" charset="0"/>
              <a:cs typeface="Arial" pitchFamily="34" charset="0"/>
            </a:endParaRPr>
          </a:p>
          <a:p>
            <a:r>
              <a:rPr lang="tr-TR" sz="4500" b="1" dirty="0">
                <a:solidFill>
                  <a:srgbClr val="333333"/>
                </a:solidFill>
                <a:effectLst/>
                <a:latin typeface="Arial" pitchFamily="34" charset="0"/>
                <a:ea typeface="Times New Roman" panose="02020603050405020304" pitchFamily="18" charset="0"/>
                <a:cs typeface="Arial" pitchFamily="34" charset="0"/>
              </a:rPr>
              <a:t>Platon metinde varlık, bilgi ve değer görüşlerini nasıl ele almaktadır? Değerlendiriniz.</a:t>
            </a:r>
            <a:endParaRPr lang="tr-TR" sz="4500" dirty="0">
              <a:effectLst/>
              <a:latin typeface="Arial" pitchFamily="34" charset="0"/>
              <a:ea typeface="Calibri" panose="020F0502020204030204" pitchFamily="34" charset="0"/>
              <a:cs typeface="Arial" pitchFamily="34" charset="0"/>
            </a:endParaRPr>
          </a:p>
          <a:p>
            <a:pPr lvl="0" algn="just"/>
            <a:r>
              <a:rPr lang="tr-TR" sz="5500" b="1" dirty="0">
                <a:solidFill>
                  <a:srgbClr val="FF0000"/>
                </a:solidFill>
                <a:effectLst/>
                <a:latin typeface="Arial" pitchFamily="34" charset="0"/>
                <a:ea typeface="Times New Roman" panose="02020603050405020304" pitchFamily="18" charset="0"/>
                <a:cs typeface="Arial" pitchFamily="34" charset="0"/>
              </a:rPr>
              <a:t>Cevap</a:t>
            </a:r>
            <a:r>
              <a:rPr lang="tr-TR" sz="5500" dirty="0">
                <a:solidFill>
                  <a:srgbClr val="333333"/>
                </a:solidFill>
                <a:effectLst/>
                <a:latin typeface="Arial" pitchFamily="34" charset="0"/>
                <a:ea typeface="Times New Roman" panose="02020603050405020304" pitchFamily="18" charset="0"/>
                <a:cs typeface="Arial" pitchFamily="34" charset="0"/>
              </a:rPr>
              <a:t>: Platon’a göre iki ayrı dünya bulunmaktadır. Bunlardan birincisi “</a:t>
            </a:r>
            <a:r>
              <a:rPr lang="tr-TR" sz="5500" dirty="0" err="1">
                <a:solidFill>
                  <a:srgbClr val="333333"/>
                </a:solidFill>
                <a:effectLst/>
                <a:latin typeface="Arial" pitchFamily="34" charset="0"/>
                <a:ea typeface="Times New Roman" panose="02020603050405020304" pitchFamily="18" charset="0"/>
                <a:cs typeface="Arial" pitchFamily="34" charset="0"/>
              </a:rPr>
              <a:t>idea”larin</a:t>
            </a:r>
            <a:r>
              <a:rPr lang="tr-TR" sz="5500" dirty="0">
                <a:solidFill>
                  <a:srgbClr val="333333"/>
                </a:solidFill>
                <a:effectLst/>
                <a:latin typeface="Arial" pitchFamily="34" charset="0"/>
                <a:ea typeface="Times New Roman" panose="02020603050405020304" pitchFamily="18" charset="0"/>
                <a:cs typeface="Arial" pitchFamily="34" charset="0"/>
              </a:rPr>
              <a:t> evrenidir. </a:t>
            </a:r>
            <a:r>
              <a:rPr lang="tr-TR" sz="5500" dirty="0" err="1">
                <a:solidFill>
                  <a:srgbClr val="333333"/>
                </a:solidFill>
                <a:effectLst/>
                <a:latin typeface="Arial" pitchFamily="34" charset="0"/>
                <a:ea typeface="Times New Roman" panose="02020603050405020304" pitchFamily="18" charset="0"/>
                <a:cs typeface="Arial" pitchFamily="34" charset="0"/>
              </a:rPr>
              <a:t>İdea’lar</a:t>
            </a:r>
            <a:r>
              <a:rPr lang="tr-TR" sz="5500" dirty="0">
                <a:solidFill>
                  <a:srgbClr val="333333"/>
                </a:solidFill>
                <a:effectLst/>
                <a:latin typeface="Arial" pitchFamily="34" charset="0"/>
                <a:ea typeface="Times New Roman" panose="02020603050405020304" pitchFamily="18" charset="0"/>
                <a:cs typeface="Arial" pitchFamily="34" charset="0"/>
              </a:rPr>
              <a:t> düşünsel varlıklardır, nesnellik taşımazlar. Ancak gerçektirler. Her </a:t>
            </a:r>
            <a:r>
              <a:rPr lang="tr-TR" sz="5500" dirty="0" err="1">
                <a:solidFill>
                  <a:srgbClr val="333333"/>
                </a:solidFill>
                <a:effectLst/>
                <a:latin typeface="Arial" pitchFamily="34" charset="0"/>
                <a:ea typeface="Times New Roman" panose="02020603050405020304" pitchFamily="18" charset="0"/>
                <a:cs typeface="Arial" pitchFamily="34" charset="0"/>
              </a:rPr>
              <a:t>İdea’dan</a:t>
            </a:r>
            <a:r>
              <a:rPr lang="tr-TR" sz="5500" dirty="0">
                <a:solidFill>
                  <a:srgbClr val="333333"/>
                </a:solidFill>
                <a:effectLst/>
                <a:latin typeface="Arial" pitchFamily="34" charset="0"/>
                <a:ea typeface="Times New Roman" panose="02020603050405020304" pitchFamily="18" charset="0"/>
                <a:cs typeface="Arial" pitchFamily="34" charset="0"/>
              </a:rPr>
              <a:t> bir tane vardır. Hem tek hem de gerçek olan </a:t>
            </a:r>
            <a:r>
              <a:rPr lang="tr-TR" sz="5500" dirty="0" err="1">
                <a:solidFill>
                  <a:srgbClr val="333333"/>
                </a:solidFill>
                <a:effectLst/>
                <a:latin typeface="Arial" pitchFamily="34" charset="0"/>
                <a:ea typeface="Times New Roman" panose="02020603050405020304" pitchFamily="18" charset="0"/>
                <a:cs typeface="Arial" pitchFamily="34" charset="0"/>
              </a:rPr>
              <a:t>idea’ların</a:t>
            </a:r>
            <a:r>
              <a:rPr lang="tr-TR" sz="5500" dirty="0">
                <a:solidFill>
                  <a:srgbClr val="333333"/>
                </a:solidFill>
                <a:effectLst/>
                <a:latin typeface="Arial" pitchFamily="34" charset="0"/>
                <a:ea typeface="Times New Roman" panose="02020603050405020304" pitchFamily="18" charset="0"/>
                <a:cs typeface="Arial" pitchFamily="34" charset="0"/>
              </a:rPr>
              <a:t> bilgisi de tek ve gerçektir. Ancak </a:t>
            </a:r>
            <a:r>
              <a:rPr lang="tr-TR" sz="5500" dirty="0" err="1">
                <a:solidFill>
                  <a:srgbClr val="333333"/>
                </a:solidFill>
                <a:effectLst/>
                <a:latin typeface="Arial" pitchFamily="34" charset="0"/>
                <a:ea typeface="Times New Roman" panose="02020603050405020304" pitchFamily="18" charset="0"/>
                <a:cs typeface="Arial" pitchFamily="34" charset="0"/>
              </a:rPr>
              <a:t>idea’ları</a:t>
            </a:r>
            <a:r>
              <a:rPr lang="tr-TR" sz="5500" dirty="0">
                <a:solidFill>
                  <a:srgbClr val="333333"/>
                </a:solidFill>
                <a:effectLst/>
                <a:latin typeface="Arial" pitchFamily="34" charset="0"/>
                <a:ea typeface="Times New Roman" panose="02020603050405020304" pitchFamily="18" charset="0"/>
                <a:cs typeface="Arial" pitchFamily="34" charset="0"/>
              </a:rPr>
              <a:t> duyu organlarıyla kavramak olanaksızdır. </a:t>
            </a:r>
            <a:r>
              <a:rPr lang="tr-TR" sz="5500" dirty="0" err="1">
                <a:solidFill>
                  <a:srgbClr val="333333"/>
                </a:solidFill>
                <a:effectLst/>
                <a:latin typeface="Arial" pitchFamily="34" charset="0"/>
                <a:ea typeface="Times New Roman" panose="02020603050405020304" pitchFamily="18" charset="0"/>
                <a:cs typeface="Arial" pitchFamily="34" charset="0"/>
              </a:rPr>
              <a:t>Onlari</a:t>
            </a:r>
            <a:r>
              <a:rPr lang="tr-TR" sz="5500" dirty="0">
                <a:solidFill>
                  <a:srgbClr val="333333"/>
                </a:solidFill>
                <a:effectLst/>
                <a:latin typeface="Arial" pitchFamily="34" charset="0"/>
                <a:ea typeface="Times New Roman" panose="02020603050405020304" pitchFamily="18" charset="0"/>
                <a:cs typeface="Arial" pitchFamily="34" charset="0"/>
              </a:rPr>
              <a:t> bilgisine ancak akıl yolu ile ulaşabiliriz. Platon bu bilgilere “</a:t>
            </a:r>
            <a:r>
              <a:rPr lang="tr-TR" sz="5500" dirty="0" err="1">
                <a:solidFill>
                  <a:srgbClr val="333333"/>
                </a:solidFill>
                <a:effectLst/>
                <a:latin typeface="Arial" pitchFamily="34" charset="0"/>
                <a:ea typeface="Times New Roman" panose="02020603050405020304" pitchFamily="18" charset="0"/>
                <a:cs typeface="Arial" pitchFamily="34" charset="0"/>
              </a:rPr>
              <a:t>episteme</a:t>
            </a:r>
            <a:r>
              <a:rPr lang="tr-TR" sz="5500" dirty="0">
                <a:solidFill>
                  <a:srgbClr val="333333"/>
                </a:solidFill>
                <a:effectLst/>
                <a:latin typeface="Arial" pitchFamily="34" charset="0"/>
                <a:ea typeface="Times New Roman" panose="02020603050405020304" pitchFamily="18" charset="0"/>
                <a:cs typeface="Arial" pitchFamily="34" charset="0"/>
              </a:rPr>
              <a:t>”, “</a:t>
            </a:r>
            <a:r>
              <a:rPr lang="tr-TR" sz="5500" dirty="0" err="1">
                <a:solidFill>
                  <a:srgbClr val="333333"/>
                </a:solidFill>
                <a:effectLst/>
                <a:latin typeface="Arial" pitchFamily="34" charset="0"/>
                <a:ea typeface="Times New Roman" panose="02020603050405020304" pitchFamily="18" charset="0"/>
                <a:cs typeface="Arial" pitchFamily="34" charset="0"/>
              </a:rPr>
              <a:t>sophia</a:t>
            </a:r>
            <a:r>
              <a:rPr lang="tr-TR" sz="5500" dirty="0">
                <a:solidFill>
                  <a:srgbClr val="333333"/>
                </a:solidFill>
                <a:effectLst/>
                <a:latin typeface="Arial" pitchFamily="34" charset="0"/>
                <a:ea typeface="Times New Roman" panose="02020603050405020304" pitchFamily="18" charset="0"/>
                <a:cs typeface="Arial" pitchFamily="34" charset="0"/>
              </a:rPr>
              <a:t>” (gerçek bilgi) adını </a:t>
            </a:r>
            <a:r>
              <a:rPr lang="tr-TR" sz="5500" dirty="0" err="1">
                <a:solidFill>
                  <a:srgbClr val="333333"/>
                </a:solidFill>
                <a:effectLst/>
                <a:latin typeface="Arial" pitchFamily="34" charset="0"/>
                <a:ea typeface="Times New Roman" panose="02020603050405020304" pitchFamily="18" charset="0"/>
                <a:cs typeface="Arial" pitchFamily="34" charset="0"/>
              </a:rPr>
              <a:t>verir.Bu</a:t>
            </a:r>
            <a:r>
              <a:rPr lang="tr-TR" sz="5500" dirty="0">
                <a:solidFill>
                  <a:srgbClr val="333333"/>
                </a:solidFill>
                <a:effectLst/>
                <a:latin typeface="Arial" pitchFamily="34" charset="0"/>
                <a:ea typeface="Times New Roman" panose="02020603050405020304" pitchFamily="18" charset="0"/>
                <a:cs typeface="Arial" pitchFamily="34" charset="0"/>
              </a:rPr>
              <a:t> bilginin pesine düşen insan da gerçek bilginin dostu olan filo-</a:t>
            </a:r>
            <a:r>
              <a:rPr lang="tr-TR" sz="5500" dirty="0" err="1">
                <a:solidFill>
                  <a:srgbClr val="333333"/>
                </a:solidFill>
                <a:effectLst/>
                <a:latin typeface="Arial" pitchFamily="34" charset="0"/>
                <a:ea typeface="Times New Roman" panose="02020603050405020304" pitchFamily="18" charset="0"/>
                <a:cs typeface="Arial" pitchFamily="34" charset="0"/>
              </a:rPr>
              <a:t>sophia</a:t>
            </a:r>
            <a:r>
              <a:rPr lang="tr-TR" sz="5500" dirty="0">
                <a:solidFill>
                  <a:srgbClr val="333333"/>
                </a:solidFill>
                <a:effectLst/>
                <a:latin typeface="Arial" pitchFamily="34" charset="0"/>
                <a:ea typeface="Times New Roman" panose="02020603050405020304" pitchFamily="18" charset="0"/>
                <a:cs typeface="Arial" pitchFamily="34" charset="0"/>
              </a:rPr>
              <a:t> yani </a:t>
            </a:r>
            <a:r>
              <a:rPr lang="tr-TR" sz="5500" dirty="0" err="1">
                <a:solidFill>
                  <a:srgbClr val="333333"/>
                </a:solidFill>
                <a:effectLst/>
                <a:latin typeface="Arial" pitchFamily="34" charset="0"/>
                <a:ea typeface="Times New Roman" panose="02020603050405020304" pitchFamily="18" charset="0"/>
                <a:cs typeface="Arial" pitchFamily="34" charset="0"/>
              </a:rPr>
              <a:t>filzoftur.Gerçek</a:t>
            </a:r>
            <a:r>
              <a:rPr lang="tr-TR" sz="5500" dirty="0">
                <a:solidFill>
                  <a:srgbClr val="333333"/>
                </a:solidFill>
                <a:effectLst/>
                <a:latin typeface="Arial" pitchFamily="34" charset="0"/>
                <a:ea typeface="Times New Roman" panose="02020603050405020304" pitchFamily="18" charset="0"/>
                <a:cs typeface="Arial" pitchFamily="34" charset="0"/>
              </a:rPr>
              <a:t> bilgiyi sağlayan disiplinde felsefedir. İkinci evren ise şu an içinde yaşadığımız “</a:t>
            </a:r>
            <a:r>
              <a:rPr lang="tr-TR" sz="5500" dirty="0" err="1">
                <a:solidFill>
                  <a:srgbClr val="333333"/>
                </a:solidFill>
                <a:effectLst/>
                <a:latin typeface="Arial" pitchFamily="34" charset="0"/>
                <a:ea typeface="Times New Roman" panose="02020603050405020304" pitchFamily="18" charset="0"/>
                <a:cs typeface="Arial" pitchFamily="34" charset="0"/>
              </a:rPr>
              <a:t>fenomen”ler</a:t>
            </a:r>
            <a:r>
              <a:rPr lang="tr-TR" sz="5500" dirty="0">
                <a:solidFill>
                  <a:srgbClr val="333333"/>
                </a:solidFill>
                <a:effectLst/>
                <a:latin typeface="Arial" pitchFamily="34" charset="0"/>
                <a:ea typeface="Times New Roman" panose="02020603050405020304" pitchFamily="18" charset="0"/>
                <a:cs typeface="Arial" pitchFamily="34" charset="0"/>
              </a:rPr>
              <a:t> evrenidir. Fenomenler </a:t>
            </a:r>
            <a:r>
              <a:rPr lang="tr-TR" sz="5500" dirty="0" err="1">
                <a:solidFill>
                  <a:srgbClr val="333333"/>
                </a:solidFill>
                <a:effectLst/>
                <a:latin typeface="Arial" pitchFamily="34" charset="0"/>
                <a:ea typeface="Times New Roman" panose="02020603050405020304" pitchFamily="18" charset="0"/>
                <a:cs typeface="Arial" pitchFamily="34" charset="0"/>
              </a:rPr>
              <a:t>idea’ların</a:t>
            </a:r>
            <a:r>
              <a:rPr lang="tr-TR" sz="5500" dirty="0">
                <a:solidFill>
                  <a:srgbClr val="333333"/>
                </a:solidFill>
                <a:effectLst/>
                <a:latin typeface="Arial" pitchFamily="34" charset="0"/>
                <a:ea typeface="Times New Roman" panose="02020603050405020304" pitchFamily="18" charset="0"/>
                <a:cs typeface="Arial" pitchFamily="34" charset="0"/>
              </a:rPr>
              <a:t> gölgeleridir.</a:t>
            </a:r>
            <a:endParaRPr lang="tr-TR" sz="5500" dirty="0">
              <a:effectLst/>
              <a:latin typeface="Arial" pitchFamily="34" charset="0"/>
              <a:ea typeface="Calibri" panose="020F0502020204030204" pitchFamily="34" charset="0"/>
              <a:cs typeface="Arial" pitchFamily="34" charset="0"/>
            </a:endParaRPr>
          </a:p>
        </p:txBody>
      </p:sp>
    </p:spTree>
    <p:extLst>
      <p:ext uri="{BB962C8B-B14F-4D97-AF65-F5344CB8AC3E}">
        <p14:creationId xmlns:p14="http://schemas.microsoft.com/office/powerpoint/2010/main" xmlns="" val="3178821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a:extLst>
              <a:ext uri="{FF2B5EF4-FFF2-40B4-BE49-F238E27FC236}">
                <a16:creationId xmlns="" xmlns:a16="http://schemas.microsoft.com/office/drawing/2014/main" id="{65DC7A2C-AF53-9941-932D-8F805D1AB8FB}"/>
              </a:ext>
            </a:extLst>
          </p:cNvPr>
          <p:cNvSpPr>
            <a:spLocks noGrp="1"/>
          </p:cNvSpPr>
          <p:nvPr>
            <p:ph idx="1"/>
          </p:nvPr>
        </p:nvSpPr>
        <p:spPr>
          <a:xfrm>
            <a:off x="1600200" y="1066800"/>
            <a:ext cx="9829800" cy="4800600"/>
          </a:xfrm>
        </p:spPr>
        <p:txBody>
          <a:bodyPr>
            <a:noAutofit/>
          </a:bodyPr>
          <a:lstStyle/>
          <a:p>
            <a:pPr algn="just"/>
            <a:r>
              <a:rPr lang="tr-TR" b="1" dirty="0">
                <a:solidFill>
                  <a:srgbClr val="333333"/>
                </a:solidFill>
                <a:effectLst/>
                <a:latin typeface="PT Sans"/>
                <a:ea typeface="Times New Roman"/>
                <a:cs typeface="Times New Roman"/>
              </a:rPr>
              <a:t>Metinde kırmızıyla yazılan kavramlarla ne anlatılmak istenmiştir?</a:t>
            </a:r>
            <a:endParaRPr lang="tr-TR" dirty="0">
              <a:effectLst/>
              <a:latin typeface="Calibri" panose="020F0502020204030204" pitchFamily="34" charset="0"/>
              <a:ea typeface="Calibri" panose="020F0502020204030204" pitchFamily="34" charset="0"/>
              <a:cs typeface="Times New Roman"/>
            </a:endParaRPr>
          </a:p>
          <a:p>
            <a:pPr lvl="0" algn="just"/>
            <a:r>
              <a:rPr lang="tr-TR" b="1" dirty="0">
                <a:solidFill>
                  <a:srgbClr val="FF0000"/>
                </a:solidFill>
                <a:effectLst/>
                <a:latin typeface="PT Sans"/>
                <a:ea typeface="Times New Roman"/>
                <a:cs typeface="Times New Roman"/>
              </a:rPr>
              <a:t>Cevap</a:t>
            </a:r>
            <a:r>
              <a:rPr lang="tr-TR" dirty="0">
                <a:solidFill>
                  <a:srgbClr val="333333"/>
                </a:solidFill>
                <a:effectLst/>
                <a:latin typeface="PT Sans"/>
                <a:ea typeface="Times New Roman"/>
                <a:cs typeface="Times New Roman"/>
              </a:rPr>
              <a:t>: </a:t>
            </a:r>
            <a:r>
              <a:rPr lang="tr-TR" b="1" dirty="0">
                <a:solidFill>
                  <a:srgbClr val="0000FF"/>
                </a:solidFill>
                <a:effectLst/>
                <a:latin typeface="PT Sans"/>
                <a:ea typeface="Times New Roman"/>
                <a:cs typeface="Times New Roman"/>
              </a:rPr>
              <a:t>karakter erdemi:</a:t>
            </a:r>
            <a:r>
              <a:rPr lang="tr-TR" dirty="0">
                <a:solidFill>
                  <a:srgbClr val="0000FF"/>
                </a:solidFill>
                <a:effectLst/>
                <a:latin typeface="PT Sans"/>
                <a:ea typeface="Times New Roman"/>
                <a:cs typeface="Times New Roman"/>
              </a:rPr>
              <a:t> </a:t>
            </a:r>
            <a:r>
              <a:rPr lang="tr-TR" dirty="0">
                <a:solidFill>
                  <a:srgbClr val="000000"/>
                </a:solidFill>
                <a:effectLst/>
                <a:latin typeface="PT Sans"/>
                <a:ea typeface="Times New Roman"/>
                <a:cs typeface="Times New Roman"/>
              </a:rPr>
              <a:t>İlkin erdemin </a:t>
            </a:r>
            <a:r>
              <a:rPr lang="tr-TR" dirty="0" err="1">
                <a:solidFill>
                  <a:srgbClr val="000000"/>
                </a:solidFill>
                <a:effectLst/>
                <a:latin typeface="PT Sans"/>
                <a:ea typeface="Times New Roman"/>
                <a:cs typeface="Times New Roman"/>
              </a:rPr>
              <a:t>nelik</a:t>
            </a:r>
            <a:r>
              <a:rPr lang="tr-TR" dirty="0">
                <a:solidFill>
                  <a:srgbClr val="000000"/>
                </a:solidFill>
                <a:effectLst/>
                <a:latin typeface="PT Sans"/>
                <a:ea typeface="Times New Roman"/>
                <a:cs typeface="Times New Roman"/>
              </a:rPr>
              <a:t> olarak tespitini yapmaktadır. Pekâlâ, erdem iyiyle ilgili bir şeydir. Zira “her sanat ve her araştırmanın, aynı şekilde her eylem ve tercihin de bir iyiyi arzuladığı düşünülür</a:t>
            </a:r>
            <a:endParaRPr lang="tr-TR" dirty="0">
              <a:effectLst/>
              <a:latin typeface="Calibri" panose="020F0502020204030204" pitchFamily="34" charset="0"/>
              <a:ea typeface="Calibri" panose="020F0502020204030204" pitchFamily="34" charset="0"/>
              <a:cs typeface="Times New Roman"/>
            </a:endParaRPr>
          </a:p>
          <a:p>
            <a:pPr lvl="0" algn="just"/>
            <a:r>
              <a:rPr lang="tr-TR" b="1" dirty="0">
                <a:solidFill>
                  <a:srgbClr val="0000FF"/>
                </a:solidFill>
                <a:effectLst/>
                <a:latin typeface="PT Sans"/>
                <a:ea typeface="Times New Roman"/>
                <a:cs typeface="Times New Roman"/>
              </a:rPr>
              <a:t>orta olma:  </a:t>
            </a:r>
            <a:r>
              <a:rPr lang="tr-TR" dirty="0">
                <a:solidFill>
                  <a:srgbClr val="333333"/>
                </a:solidFill>
                <a:effectLst/>
                <a:latin typeface="PT Sans"/>
                <a:ea typeface="Times New Roman"/>
                <a:cs typeface="Times New Roman"/>
              </a:rPr>
              <a:t>“orta yol”, insanca yaşamadan başka bir şey değildir. Bu yüzden bütün düşünce ve ahlak sistemlerinde karşımıza çıkmaktadır. Ulaşılabilen en eski yazılı kaynaklardan günümüze, ahlaki sistemlerin hemen hemen tümünde, dengeli ve aşırılıklardan uzak bir yaşamı tavsiye edilmiş, aşırılıklar içinde yaşamak ise kaçınılması gereken bir yaşam türü olarak kabul edilmiştir.</a:t>
            </a:r>
            <a:endParaRPr lang="tr-TR" dirty="0">
              <a:effectLst/>
              <a:latin typeface="Calibri" panose="020F0502020204030204" pitchFamily="34" charset="0"/>
              <a:ea typeface="Calibri" panose="020F0502020204030204" pitchFamily="34" charset="0"/>
              <a:cs typeface="Times New Roman"/>
            </a:endParaRPr>
          </a:p>
          <a:p>
            <a:pPr algn="just"/>
            <a:r>
              <a:rPr lang="tr-TR" b="1" dirty="0">
                <a:solidFill>
                  <a:srgbClr val="333333"/>
                </a:solidFill>
                <a:effectLst/>
                <a:latin typeface="PT Sans"/>
                <a:ea typeface="Times New Roman"/>
                <a:cs typeface="Times New Roman"/>
              </a:rPr>
              <a:t>Metinde altı çizili yerde belirtilmek istenen düşünce nedir? Açıklayınız.</a:t>
            </a:r>
            <a:endParaRPr lang="tr-TR" dirty="0">
              <a:effectLst/>
              <a:latin typeface="Calibri" panose="020F0502020204030204" pitchFamily="34" charset="0"/>
              <a:ea typeface="Calibri" panose="020F0502020204030204" pitchFamily="34" charset="0"/>
              <a:cs typeface="Times New Roman"/>
            </a:endParaRPr>
          </a:p>
          <a:p>
            <a:pPr lvl="0" algn="just"/>
            <a:r>
              <a:rPr lang="tr-TR" b="1" dirty="0">
                <a:solidFill>
                  <a:srgbClr val="FF0000"/>
                </a:solidFill>
                <a:effectLst/>
                <a:latin typeface="PT Sans"/>
                <a:ea typeface="Times New Roman"/>
                <a:cs typeface="Times New Roman"/>
              </a:rPr>
              <a:t>Cevap</a:t>
            </a:r>
            <a:r>
              <a:rPr lang="tr-TR" dirty="0">
                <a:solidFill>
                  <a:srgbClr val="333333"/>
                </a:solidFill>
                <a:effectLst/>
                <a:latin typeface="PT Sans"/>
                <a:ea typeface="Times New Roman"/>
                <a:cs typeface="Times New Roman"/>
              </a:rPr>
              <a:t>: Aşırılık öteki eksiklik olan iki kötülüğün ortası olduğu ve </a:t>
            </a:r>
            <a:r>
              <a:rPr lang="tr-TR" dirty="0" err="1">
                <a:solidFill>
                  <a:srgbClr val="333333"/>
                </a:solidFill>
                <a:effectLst/>
                <a:latin typeface="PT Sans"/>
                <a:ea typeface="Times New Roman"/>
                <a:cs typeface="Times New Roman"/>
              </a:rPr>
              <a:t>etkilenimlerde</a:t>
            </a:r>
            <a:r>
              <a:rPr lang="tr-TR" dirty="0">
                <a:solidFill>
                  <a:srgbClr val="333333"/>
                </a:solidFill>
                <a:effectLst/>
                <a:latin typeface="PT Sans"/>
                <a:ea typeface="Times New Roman"/>
                <a:cs typeface="Times New Roman"/>
              </a:rPr>
              <a:t> ve eylemlerde ortayı hedef edinmek gerekir. Buna da orta olma ya da altın orta denmektedir. </a:t>
            </a:r>
            <a:endParaRPr lang="tr-TR" dirty="0">
              <a:effectLst/>
              <a:latin typeface="Calibri" panose="020F0502020204030204" pitchFamily="34" charset="0"/>
              <a:ea typeface="Calibri" panose="020F0502020204030204" pitchFamily="34" charset="0"/>
              <a:cs typeface="Times New Roman"/>
            </a:endParaRPr>
          </a:p>
        </p:txBody>
      </p:sp>
    </p:spTree>
    <p:extLst>
      <p:ext uri="{BB962C8B-B14F-4D97-AF65-F5344CB8AC3E}">
        <p14:creationId xmlns:p14="http://schemas.microsoft.com/office/powerpoint/2010/main" xmlns="" val="564703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84EAC49D-66A1-7540-889B-7FD364BCC62A}"/>
              </a:ext>
            </a:extLst>
          </p:cNvPr>
          <p:cNvSpPr>
            <a:spLocks noGrp="1"/>
          </p:cNvSpPr>
          <p:nvPr>
            <p:ph idx="1"/>
          </p:nvPr>
        </p:nvSpPr>
        <p:spPr>
          <a:xfrm>
            <a:off x="1600200" y="914400"/>
            <a:ext cx="9906000" cy="5105400"/>
          </a:xfrm>
        </p:spPr>
        <p:txBody>
          <a:bodyPr>
            <a:noAutofit/>
          </a:bodyPr>
          <a:lstStyle/>
          <a:p>
            <a:pPr algn="just"/>
            <a:r>
              <a:rPr lang="tr-TR" sz="2000" b="1" dirty="0">
                <a:solidFill>
                  <a:srgbClr val="333333"/>
                </a:solidFill>
                <a:effectLst/>
                <a:latin typeface="PT Sans"/>
                <a:ea typeface="Times New Roman" panose="02020603050405020304"/>
                <a:cs typeface="Times New Roman" panose="02020603050405020304"/>
              </a:rPr>
              <a:t>Metinden hareketle mutluluk ve erdem arasında nasıl bir ilişki vardır? Açıklayınız</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b="1" dirty="0">
                <a:solidFill>
                  <a:srgbClr val="FF0000"/>
                </a:solidFill>
                <a:effectLst/>
                <a:latin typeface="PT Sans"/>
                <a:ea typeface="Times New Roman" panose="02020603050405020304"/>
                <a:cs typeface="Times New Roman" panose="02020603050405020304"/>
              </a:rPr>
              <a:t>Cevap</a:t>
            </a:r>
            <a:r>
              <a:rPr lang="tr-TR" sz="2000" dirty="0">
                <a:solidFill>
                  <a:srgbClr val="333333"/>
                </a:solidFill>
                <a:effectLst/>
                <a:latin typeface="PT Sans"/>
                <a:ea typeface="Times New Roman" panose="02020603050405020304"/>
                <a:cs typeface="Times New Roman" panose="02020603050405020304"/>
              </a:rPr>
              <a:t>: Düşünce erdemi daha çok eğitimle oluşur ve gelişir, bu nedenle de deneyim ve zaman gerektirir; karakter erdemi ise alışkanlıkla edinilir. Mutluluk için ölçülü olmak gerekmektedir. </a:t>
            </a:r>
            <a:endParaRPr lang="tr-TR" sz="2000" dirty="0">
              <a:effectLst/>
              <a:latin typeface="Calibri" panose="020F0502020204030204" pitchFamily="34" charset="0"/>
              <a:ea typeface="Calibri" panose="020F0502020204030204" pitchFamily="34" charset="0"/>
              <a:cs typeface="Times New Roman" panose="02020603050405020304"/>
            </a:endParaRPr>
          </a:p>
          <a:p>
            <a:pPr algn="just"/>
            <a:r>
              <a:rPr lang="tr-TR" sz="2000" b="1" dirty="0">
                <a:solidFill>
                  <a:srgbClr val="333333"/>
                </a:solidFill>
                <a:effectLst/>
                <a:latin typeface="PT Sans"/>
                <a:ea typeface="Times New Roman" panose="02020603050405020304"/>
                <a:cs typeface="Times New Roman" panose="02020603050405020304"/>
              </a:rPr>
              <a:t>Aristoteles’in “altın orta” düşüncesinin temel dayanakları nedir? Açıklayınız.</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b="1" dirty="0">
                <a:solidFill>
                  <a:srgbClr val="FF0000"/>
                </a:solidFill>
                <a:effectLst/>
                <a:latin typeface="PT Sans"/>
                <a:ea typeface="Times New Roman" panose="02020603050405020304"/>
                <a:cs typeface="Times New Roman" panose="02020603050405020304"/>
              </a:rPr>
              <a:t>Cevap</a:t>
            </a:r>
            <a:r>
              <a:rPr lang="tr-TR" sz="2000" dirty="0">
                <a:solidFill>
                  <a:srgbClr val="333333"/>
                </a:solidFill>
                <a:effectLst/>
                <a:latin typeface="PT Sans"/>
                <a:ea typeface="Times New Roman" panose="02020603050405020304"/>
                <a:cs typeface="Times New Roman" panose="02020603050405020304"/>
              </a:rPr>
              <a:t>:</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dirty="0">
                <a:solidFill>
                  <a:srgbClr val="333333"/>
                </a:solidFill>
                <a:effectLst/>
                <a:latin typeface="PT Sans"/>
                <a:ea typeface="Times New Roman" panose="02020603050405020304"/>
                <a:cs typeface="Times New Roman" panose="02020603050405020304"/>
              </a:rPr>
              <a:t>insanca yaşama </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dirty="0">
                <a:solidFill>
                  <a:srgbClr val="000000"/>
                </a:solidFill>
                <a:effectLst/>
                <a:latin typeface="PT Sans"/>
                <a:ea typeface="Times New Roman" panose="02020603050405020304"/>
                <a:cs typeface="Times New Roman" panose="02020603050405020304"/>
              </a:rPr>
              <a:t>tercihler</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dirty="0">
                <a:solidFill>
                  <a:srgbClr val="333333"/>
                </a:solidFill>
                <a:effectLst/>
                <a:latin typeface="PT Sans"/>
                <a:ea typeface="Times New Roman" panose="02020603050405020304"/>
                <a:cs typeface="Times New Roman" panose="02020603050405020304"/>
              </a:rPr>
              <a:t>dengeli ve aşırılıklardan uzak bir yaşam</a:t>
            </a:r>
            <a:endParaRPr lang="tr-TR" sz="2000" dirty="0">
              <a:effectLst/>
              <a:latin typeface="Calibri" panose="020F0502020204030204" pitchFamily="34" charset="0"/>
              <a:ea typeface="Calibri" panose="020F0502020204030204" pitchFamily="34" charset="0"/>
              <a:cs typeface="Times New Roman" panose="02020603050405020304"/>
            </a:endParaRPr>
          </a:p>
        </p:txBody>
      </p:sp>
    </p:spTree>
    <p:extLst>
      <p:ext uri="{BB962C8B-B14F-4D97-AF65-F5344CB8AC3E}">
        <p14:creationId xmlns:p14="http://schemas.microsoft.com/office/powerpoint/2010/main" xmlns="" val="2324083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AACE5437-29AC-DC48-AC92-3A93B4339919}"/>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72E70309-7079-0146-A849-CB8E1B935B71}"/>
              </a:ext>
            </a:extLst>
          </p:cNvPr>
          <p:cNvSpPr>
            <a:spLocks noGrp="1"/>
          </p:cNvSpPr>
          <p:nvPr>
            <p:ph idx="1"/>
          </p:nvPr>
        </p:nvSpPr>
        <p:spPr/>
        <p:txBody>
          <a:bodyPr>
            <a:normAutofit/>
          </a:bodyPr>
          <a:lstStyle/>
          <a:p>
            <a:pPr algn="just"/>
            <a:r>
              <a:rPr lang="tr-TR" sz="2000" b="1" dirty="0">
                <a:solidFill>
                  <a:srgbClr val="333333"/>
                </a:solidFill>
                <a:effectLst/>
                <a:latin typeface="PT Sans"/>
                <a:ea typeface="Times New Roman" panose="02020603050405020304"/>
                <a:cs typeface="Times New Roman" panose="02020603050405020304"/>
              </a:rPr>
              <a:t>MÖ 6-MS 2. yüzyılın önemli düşünürlerinden </a:t>
            </a:r>
            <a:r>
              <a:rPr lang="tr-TR" sz="2000" b="1" dirty="0" err="1">
                <a:solidFill>
                  <a:srgbClr val="333333"/>
                </a:solidFill>
                <a:effectLst/>
                <a:latin typeface="PT Sans"/>
                <a:ea typeface="Times New Roman" panose="02020603050405020304"/>
                <a:cs typeface="Times New Roman" panose="02020603050405020304"/>
              </a:rPr>
              <a:t>Protagoras</a:t>
            </a:r>
            <a:r>
              <a:rPr lang="tr-TR" sz="2000" b="1" dirty="0">
                <a:solidFill>
                  <a:srgbClr val="333333"/>
                </a:solidFill>
                <a:effectLst/>
                <a:latin typeface="PT Sans"/>
                <a:ea typeface="Times New Roman" panose="02020603050405020304"/>
                <a:cs typeface="Times New Roman" panose="02020603050405020304"/>
              </a:rPr>
              <a:t>, “İnsan, her şeyin ölçüsüdür.” sözüyle tanınmaktadır. Bu sözün temel argümanını belirleyerek tartışınız. Tartışmaya yönelik notlarınızı aşağıda verilen boşluklara yazınız.</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b="1" dirty="0">
                <a:solidFill>
                  <a:srgbClr val="FF0000"/>
                </a:solidFill>
                <a:effectLst/>
                <a:latin typeface="PT Sans"/>
                <a:ea typeface="Times New Roman" panose="02020603050405020304"/>
                <a:cs typeface="Times New Roman" panose="02020603050405020304"/>
              </a:rPr>
              <a:t>Cevap</a:t>
            </a:r>
            <a:r>
              <a:rPr lang="tr-TR" sz="2000" dirty="0">
                <a:solidFill>
                  <a:srgbClr val="333333"/>
                </a:solidFill>
                <a:effectLst/>
                <a:latin typeface="PT Sans"/>
                <a:ea typeface="Times New Roman" panose="02020603050405020304"/>
                <a:cs typeface="Times New Roman" panose="02020603050405020304"/>
              </a:rPr>
              <a:t>: Bu sözden anlayacağımız üzere </a:t>
            </a:r>
            <a:r>
              <a:rPr lang="tr-TR" sz="2000" dirty="0" err="1">
                <a:solidFill>
                  <a:srgbClr val="333333"/>
                </a:solidFill>
                <a:effectLst/>
                <a:latin typeface="PT Sans"/>
                <a:ea typeface="Times New Roman" panose="02020603050405020304"/>
                <a:cs typeface="Times New Roman" panose="02020603050405020304"/>
              </a:rPr>
              <a:t>Protagoras</a:t>
            </a:r>
            <a:r>
              <a:rPr lang="tr-TR" sz="2000" dirty="0">
                <a:solidFill>
                  <a:srgbClr val="333333"/>
                </a:solidFill>
                <a:effectLst/>
                <a:latin typeface="PT Sans"/>
                <a:ea typeface="Times New Roman" panose="02020603050405020304"/>
                <a:cs typeface="Times New Roman" panose="02020603050405020304"/>
              </a:rPr>
              <a:t> hakikat, adalet ve erdemle ilgili mutlak tanımların varlığını reddetmiştir. Çünkü ona göre bir kişi için doğru olan bir şey, başka birisi için yanlış olabilir. Örneğin hiçbir şey, kendiliğinden iyi değildir; bir şeyi iyi ya da kötü yapan şey, bir kişinin ya da toplumun onun iyi ya da kötü olduğuna karar vermesinden ibarettir. </a:t>
            </a:r>
            <a:endParaRPr lang="tr-TR" sz="2000" dirty="0">
              <a:effectLst/>
              <a:latin typeface="Calibri" panose="020F0502020204030204" pitchFamily="34" charset="0"/>
              <a:ea typeface="Calibri" panose="020F0502020204030204" pitchFamily="34" charset="0"/>
              <a:cs typeface="Times New Roman" panose="02020603050405020304"/>
            </a:endParaRPr>
          </a:p>
        </p:txBody>
      </p:sp>
    </p:spTree>
    <p:extLst>
      <p:ext uri="{BB962C8B-B14F-4D97-AF65-F5344CB8AC3E}">
        <p14:creationId xmlns:p14="http://schemas.microsoft.com/office/powerpoint/2010/main" xmlns="" val="2490122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D95BC158-FB93-E64A-9E61-36455DB220C0}"/>
              </a:ext>
            </a:extLst>
          </p:cNvPr>
          <p:cNvSpPr>
            <a:spLocks noGrp="1"/>
          </p:cNvSpPr>
          <p:nvPr>
            <p:ph idx="1"/>
          </p:nvPr>
        </p:nvSpPr>
        <p:spPr>
          <a:xfrm>
            <a:off x="1371600" y="685800"/>
            <a:ext cx="9753600" cy="5334000"/>
          </a:xfrm>
        </p:spPr>
        <p:txBody>
          <a:bodyPr>
            <a:noAutofit/>
          </a:bodyPr>
          <a:lstStyle/>
          <a:p>
            <a:pPr algn="just"/>
            <a:r>
              <a:rPr lang="tr-TR" sz="2000" b="1" dirty="0" smtClean="0">
                <a:solidFill>
                  <a:srgbClr val="333333"/>
                </a:solidFill>
                <a:effectLst/>
                <a:latin typeface="PT Sans"/>
                <a:ea typeface="Times New Roman"/>
                <a:cs typeface="Times New Roman"/>
              </a:rPr>
              <a:t>Günlük hayatta birçok örneği ile karşılaşılan bilgi ve erdem ilişkisi hakkında bilgi ve erdemin ne olduğu ve birbiriyle ilişkisinin doğurduğu sonuçları gözeterek özgün felsefi bir deneme yazınız. Daha sonra aşağıdaki Tablo 1.3’ü doldurup çalışmanızı sınıfta paylaşarak değerlendiriniz.</a:t>
            </a:r>
            <a:endParaRPr lang="tr-TR" sz="2000" dirty="0" smtClean="0">
              <a:effectLst/>
              <a:latin typeface="Calibri" panose="020F0502020204030204" pitchFamily="34" charset="0"/>
              <a:ea typeface="Calibri" panose="020F0502020204030204" pitchFamily="34" charset="0"/>
              <a:cs typeface="Times New Roman"/>
            </a:endParaRPr>
          </a:p>
          <a:p>
            <a:pPr lvl="0" algn="just"/>
            <a:r>
              <a:rPr lang="tr-TR" sz="2000" b="1" dirty="0" smtClean="0">
                <a:solidFill>
                  <a:srgbClr val="FF0000"/>
                </a:solidFill>
                <a:effectLst/>
                <a:latin typeface="PT Sans"/>
                <a:ea typeface="Times New Roman"/>
                <a:cs typeface="Times New Roman"/>
              </a:rPr>
              <a:t>Cevap</a:t>
            </a:r>
            <a:r>
              <a:rPr lang="tr-TR" sz="2000" dirty="0" smtClean="0">
                <a:solidFill>
                  <a:srgbClr val="333333"/>
                </a:solidFill>
                <a:effectLst/>
                <a:latin typeface="PT Sans"/>
                <a:ea typeface="Times New Roman"/>
                <a:cs typeface="Times New Roman"/>
              </a:rPr>
              <a:t>: Bilgi ve erdem denilince kuşkusuz akla gelen ilk kişi Aristo’dur. Aristo oldukça önemli olarak görülen bir metninde erdemin sadece ve sadece bilgin kişiler tarafından </a:t>
            </a:r>
            <a:r>
              <a:rPr lang="tr-TR" sz="2000" dirty="0" err="1" smtClean="0">
                <a:solidFill>
                  <a:srgbClr val="333333"/>
                </a:solidFill>
                <a:effectLst/>
                <a:latin typeface="PT Sans"/>
                <a:ea typeface="Times New Roman"/>
                <a:cs typeface="Times New Roman"/>
              </a:rPr>
              <a:t>gösterilebilebileceğini</a:t>
            </a:r>
            <a:r>
              <a:rPr lang="tr-TR" sz="2000" dirty="0" smtClean="0">
                <a:solidFill>
                  <a:srgbClr val="333333"/>
                </a:solidFill>
                <a:effectLst/>
                <a:latin typeface="PT Sans"/>
                <a:ea typeface="Times New Roman"/>
                <a:cs typeface="Times New Roman"/>
              </a:rPr>
              <a:t>, kötülüğün ve erdemden yoksun davranışların ise ancak ve ancak bilgiden yoksun ve cahil kişiler tarafından gösterilebileceğini yazmıştı. Peki, bunun anlamı nedir? Bunun anlamı şudur. İnsan eğer kendi erdemden yoksun davranışlarının sonucunu bilseydi yani bu konuda cahil olmasaydı, yani bu konuda bilgi sahibi olsaydı bir şekilde erdemli davranmayı tercih edecekti.</a:t>
            </a:r>
            <a:endParaRPr lang="tr-TR" sz="2000" dirty="0" smtClean="0">
              <a:effectLst/>
              <a:latin typeface="Calibri" panose="020F0502020204030204" pitchFamily="34" charset="0"/>
              <a:ea typeface="Calibri" panose="020F0502020204030204" pitchFamily="34" charset="0"/>
              <a:cs typeface="Times New Roman"/>
            </a:endParaRPr>
          </a:p>
          <a:p>
            <a:pPr algn="just"/>
            <a:r>
              <a:rPr lang="tr-TR" sz="2000" dirty="0" smtClean="0">
                <a:solidFill>
                  <a:srgbClr val="333333"/>
                </a:solidFill>
                <a:effectLst/>
                <a:latin typeface="PT Sans"/>
                <a:ea typeface="Times New Roman"/>
                <a:cs typeface="Times New Roman"/>
              </a:rPr>
              <a:t>Aristo’ya </a:t>
            </a:r>
            <a:r>
              <a:rPr lang="tr-TR" sz="2000" dirty="0">
                <a:solidFill>
                  <a:srgbClr val="333333"/>
                </a:solidFill>
                <a:effectLst/>
                <a:latin typeface="PT Sans"/>
                <a:ea typeface="Times New Roman"/>
                <a:cs typeface="Times New Roman"/>
              </a:rPr>
              <a:t>göre bu tartışılabilir bir konu bile değildir. Kötülük yapmanın ya da erdemden yoksun tavır göstermenin sebeplerini gerçekten tam olarak kavrayamamış olan insanlar kötülük yapan ya da erdemden yoksun davranış sergileyen insanlardır. Bundan dolayı bir toplumda kötülüğü yenmek istiyorsak yapmamız gereken ilk ve tek şey insanları konu hakkında bilinçlendirmektir.</a:t>
            </a:r>
            <a:endParaRPr lang="tr-TR" sz="2000" dirty="0">
              <a:effectLst/>
              <a:latin typeface="Calibri" panose="020F0502020204030204" pitchFamily="34" charset="0"/>
              <a:ea typeface="Calibri" panose="020F0502020204030204" pitchFamily="34" charset="0"/>
              <a:cs typeface="Times New Roman"/>
            </a:endParaRPr>
          </a:p>
        </p:txBody>
      </p:sp>
    </p:spTree>
    <p:extLst>
      <p:ext uri="{BB962C8B-B14F-4D97-AF65-F5344CB8AC3E}">
        <p14:creationId xmlns:p14="http://schemas.microsoft.com/office/powerpoint/2010/main" xmlns="" val="2660642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3586546F-1921-E84A-8BF7-135CAF5E2719}"/>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1A9B85DD-217C-604D-83B0-F558D0657DDE}"/>
              </a:ext>
            </a:extLst>
          </p:cNvPr>
          <p:cNvSpPr>
            <a:spLocks noGrp="1"/>
          </p:cNvSpPr>
          <p:nvPr>
            <p:ph idx="1"/>
          </p:nvPr>
        </p:nvSpPr>
        <p:spPr/>
        <p:txBody>
          <a:bodyPr>
            <a:normAutofit/>
          </a:bodyPr>
          <a:lstStyle/>
          <a:p>
            <a:pPr algn="just"/>
            <a:r>
              <a:rPr lang="tr-TR" sz="2000" b="1" dirty="0">
                <a:solidFill>
                  <a:srgbClr val="333333"/>
                </a:solidFill>
                <a:effectLst/>
                <a:latin typeface="PT Sans"/>
                <a:ea typeface="Times New Roman" panose="02020603050405020304"/>
                <a:cs typeface="Times New Roman" panose="02020603050405020304"/>
              </a:rPr>
              <a:t>Aşağıdaki cümlelerde boş bırakılan yerlere doğru sözcükleri yazınız.</a:t>
            </a:r>
            <a:endParaRPr lang="tr-TR" sz="2000" dirty="0">
              <a:effectLst/>
              <a:latin typeface="Calibri" panose="020F0502020204030204" pitchFamily="34" charset="0"/>
              <a:ea typeface="Calibri" panose="020F0502020204030204" pitchFamily="34" charset="0"/>
              <a:cs typeface="Times New Roman" panose="02020603050405020304"/>
            </a:endParaRPr>
          </a:p>
          <a:p>
            <a:pPr lvl="0" algn="just"/>
            <a:r>
              <a:rPr lang="tr-TR" sz="2000" b="1" dirty="0">
                <a:solidFill>
                  <a:srgbClr val="FF0000"/>
                </a:solidFill>
                <a:effectLst/>
                <a:latin typeface="PT Sans"/>
                <a:ea typeface="Times New Roman" panose="02020603050405020304"/>
                <a:cs typeface="Times New Roman" panose="02020603050405020304"/>
              </a:rPr>
              <a:t>Cevap</a:t>
            </a:r>
            <a:r>
              <a:rPr lang="tr-TR" sz="2000" dirty="0">
                <a:solidFill>
                  <a:srgbClr val="333333"/>
                </a:solidFill>
                <a:effectLst/>
                <a:latin typeface="PT Sans"/>
                <a:ea typeface="Times New Roman" panose="02020603050405020304"/>
                <a:cs typeface="Times New Roman" panose="02020603050405020304"/>
              </a:rPr>
              <a:t>:</a:t>
            </a:r>
            <a:endParaRPr lang="tr-TR" sz="2000" dirty="0">
              <a:effectLst/>
              <a:latin typeface="Calibri" panose="020F0502020204030204" pitchFamily="34" charset="0"/>
              <a:ea typeface="Calibri" panose="020F0502020204030204" pitchFamily="34" charset="0"/>
              <a:cs typeface="Times New Roman" panose="02020603050405020304"/>
            </a:endParaRPr>
          </a:p>
          <a:p>
            <a:pPr algn="just"/>
            <a:r>
              <a:rPr lang="tr-TR" sz="2000" dirty="0">
                <a:solidFill>
                  <a:srgbClr val="333333"/>
                </a:solidFill>
                <a:effectLst/>
                <a:latin typeface="PT Sans"/>
                <a:ea typeface="Times New Roman" panose="02020603050405020304"/>
                <a:cs typeface="Times New Roman" panose="02020603050405020304"/>
              </a:rPr>
              <a:t>1. Aristoteles’e göre herhangi bir şeyin varlık kazanmasını sağlayan dört neden vardır. Bunlar;</a:t>
            </a:r>
            <a:br>
              <a:rPr lang="tr-TR" sz="2000" dirty="0">
                <a:solidFill>
                  <a:srgbClr val="333333"/>
                </a:solidFill>
                <a:effectLst/>
                <a:latin typeface="PT Sans"/>
                <a:ea typeface="Times New Roman" panose="02020603050405020304"/>
                <a:cs typeface="Times New Roman" panose="02020603050405020304"/>
              </a:rPr>
            </a:br>
            <a:r>
              <a:rPr lang="tr-TR" sz="2000" dirty="0">
                <a:solidFill>
                  <a:srgbClr val="333333"/>
                </a:solidFill>
                <a:effectLst/>
                <a:latin typeface="PT Sans"/>
                <a:ea typeface="Times New Roman" panose="02020603050405020304"/>
                <a:cs typeface="Times New Roman" panose="02020603050405020304"/>
              </a:rPr>
              <a:t>……….</a:t>
            </a:r>
            <a:r>
              <a:rPr lang="tr-TR" sz="2000" b="1" dirty="0">
                <a:solidFill>
                  <a:srgbClr val="0000FF"/>
                </a:solidFill>
                <a:effectLst/>
                <a:latin typeface="PT Sans"/>
                <a:ea typeface="Times New Roman" panose="02020603050405020304"/>
                <a:cs typeface="Times New Roman" panose="02020603050405020304"/>
              </a:rPr>
              <a:t>..Maddi-Formel-Erek-Fail</a:t>
            </a:r>
            <a:r>
              <a:rPr lang="tr-TR" sz="2000" dirty="0">
                <a:solidFill>
                  <a:srgbClr val="333333"/>
                </a:solidFill>
                <a:effectLst/>
                <a:latin typeface="PT Sans"/>
                <a:ea typeface="Times New Roman" panose="02020603050405020304"/>
                <a:cs typeface="Times New Roman" panose="02020603050405020304"/>
              </a:rPr>
              <a:t>….. ….ve formel nedendir.</a:t>
            </a:r>
            <a:br>
              <a:rPr lang="tr-TR" sz="2000" dirty="0">
                <a:solidFill>
                  <a:srgbClr val="333333"/>
                </a:solidFill>
                <a:effectLst/>
                <a:latin typeface="PT Sans"/>
                <a:ea typeface="Times New Roman" panose="02020603050405020304"/>
                <a:cs typeface="Times New Roman" panose="02020603050405020304"/>
              </a:rPr>
            </a:br>
            <a:r>
              <a:rPr lang="tr-TR" sz="2000" dirty="0">
                <a:solidFill>
                  <a:srgbClr val="333333"/>
                </a:solidFill>
                <a:effectLst/>
                <a:latin typeface="PT Sans"/>
                <a:ea typeface="Times New Roman" panose="02020603050405020304"/>
                <a:cs typeface="Times New Roman" panose="02020603050405020304"/>
              </a:rPr>
              <a:t>2. Sokrates’e göre………..</a:t>
            </a:r>
            <a:r>
              <a:rPr lang="tr-TR" sz="2000" b="1" dirty="0">
                <a:solidFill>
                  <a:srgbClr val="0000FF"/>
                </a:solidFill>
                <a:effectLst/>
                <a:latin typeface="PT Sans"/>
                <a:ea typeface="Times New Roman" panose="02020603050405020304"/>
                <a:cs typeface="Times New Roman" panose="02020603050405020304"/>
              </a:rPr>
              <a:t>.Bilgisizlik</a:t>
            </a:r>
            <a:r>
              <a:rPr lang="tr-TR" sz="2000" dirty="0">
                <a:solidFill>
                  <a:srgbClr val="333333"/>
                </a:solidFill>
                <a:effectLst/>
                <a:latin typeface="PT Sans"/>
                <a:ea typeface="Times New Roman" panose="02020603050405020304"/>
                <a:cs typeface="Times New Roman" panose="02020603050405020304"/>
              </a:rPr>
              <a:t>,… …ahlaki olmayan davranışın nedenidir.</a:t>
            </a:r>
            <a:br>
              <a:rPr lang="tr-TR" sz="2000" dirty="0">
                <a:solidFill>
                  <a:srgbClr val="333333"/>
                </a:solidFill>
                <a:effectLst/>
                <a:latin typeface="PT Sans"/>
                <a:ea typeface="Times New Roman" panose="02020603050405020304"/>
                <a:cs typeface="Times New Roman" panose="02020603050405020304"/>
              </a:rPr>
            </a:br>
            <a:r>
              <a:rPr lang="tr-TR" sz="2000" dirty="0">
                <a:solidFill>
                  <a:srgbClr val="333333"/>
                </a:solidFill>
                <a:effectLst/>
                <a:latin typeface="PT Sans"/>
                <a:ea typeface="Times New Roman" panose="02020603050405020304"/>
                <a:cs typeface="Times New Roman" panose="02020603050405020304"/>
              </a:rPr>
              <a:t>3. Konfüçyüs’e göre genç bir insanın arkadaşlarına karşı erdemin……</a:t>
            </a:r>
            <a:r>
              <a:rPr lang="tr-TR" sz="2000" b="1" dirty="0">
                <a:solidFill>
                  <a:srgbClr val="0000FF"/>
                </a:solidFill>
                <a:effectLst/>
                <a:latin typeface="PT Sans"/>
                <a:ea typeface="Times New Roman" panose="02020603050405020304"/>
                <a:cs typeface="Times New Roman" panose="02020603050405020304"/>
              </a:rPr>
              <a:t>.Saygılı,</a:t>
            </a:r>
            <a:r>
              <a:rPr lang="tr-TR" sz="2000" dirty="0">
                <a:solidFill>
                  <a:srgbClr val="333333"/>
                </a:solidFill>
                <a:effectLst/>
                <a:latin typeface="PT Sans"/>
                <a:ea typeface="Times New Roman" panose="02020603050405020304"/>
                <a:cs typeface="Times New Roman" panose="02020603050405020304"/>
              </a:rPr>
              <a:t> ……olmasıdır.</a:t>
            </a:r>
            <a:br>
              <a:rPr lang="tr-TR" sz="2000" dirty="0">
                <a:solidFill>
                  <a:srgbClr val="333333"/>
                </a:solidFill>
                <a:effectLst/>
                <a:latin typeface="PT Sans"/>
                <a:ea typeface="Times New Roman" panose="02020603050405020304"/>
                <a:cs typeface="Times New Roman" panose="02020603050405020304"/>
              </a:rPr>
            </a:br>
            <a:r>
              <a:rPr lang="tr-TR" sz="2000" dirty="0">
                <a:solidFill>
                  <a:srgbClr val="333333"/>
                </a:solidFill>
                <a:effectLst/>
                <a:latin typeface="PT Sans"/>
                <a:ea typeface="Times New Roman" panose="02020603050405020304"/>
                <a:cs typeface="Times New Roman" panose="02020603050405020304"/>
              </a:rPr>
              <a:t>4. Bilginin ve ahlakın insanın algısı tarafından anlamlandırıldığını savunan düşünürlere ……</a:t>
            </a:r>
            <a:r>
              <a:rPr lang="tr-TR" sz="2000" b="1" dirty="0">
                <a:solidFill>
                  <a:srgbClr val="0000FF"/>
                </a:solidFill>
                <a:effectLst/>
                <a:latin typeface="PT Sans"/>
                <a:ea typeface="Times New Roman" panose="02020603050405020304"/>
                <a:cs typeface="Times New Roman" panose="02020603050405020304"/>
              </a:rPr>
              <a:t>Sofistler..</a:t>
            </a:r>
            <a:r>
              <a:rPr lang="tr-TR" sz="2000" dirty="0">
                <a:solidFill>
                  <a:srgbClr val="333333"/>
                </a:solidFill>
                <a:effectLst/>
                <a:latin typeface="PT Sans"/>
                <a:ea typeface="Times New Roman" panose="02020603050405020304"/>
                <a:cs typeface="Times New Roman" panose="02020603050405020304"/>
              </a:rPr>
              <a:t> ..denir.</a:t>
            </a:r>
            <a:endParaRPr lang="tr-TR" sz="2000" dirty="0">
              <a:effectLst/>
              <a:latin typeface="Calibri" panose="020F0502020204030204" pitchFamily="34" charset="0"/>
              <a:ea typeface="Calibri" panose="020F0502020204030204" pitchFamily="34" charset="0"/>
              <a:cs typeface="Times New Roman" panose="02020603050405020304"/>
            </a:endParaRPr>
          </a:p>
        </p:txBody>
      </p:sp>
    </p:spTree>
    <p:extLst>
      <p:ext uri="{BB962C8B-B14F-4D97-AF65-F5344CB8AC3E}">
        <p14:creationId xmlns:p14="http://schemas.microsoft.com/office/powerpoint/2010/main" xmlns="" val="3722163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92DD059B-D5F4-6549-BF1D-A6F5F95A854F}"/>
              </a:ext>
            </a:extLst>
          </p:cNvPr>
          <p:cNvSpPr>
            <a:spLocks noGrp="1"/>
          </p:cNvSpPr>
          <p:nvPr>
            <p:ph idx="1"/>
          </p:nvPr>
        </p:nvSpPr>
        <p:spPr>
          <a:xfrm>
            <a:off x="1447800" y="609600"/>
            <a:ext cx="9906000" cy="5410200"/>
          </a:xfrm>
        </p:spPr>
        <p:txBody>
          <a:bodyPr>
            <a:noAutofit/>
          </a:bodyPr>
          <a:lstStyle/>
          <a:p>
            <a:r>
              <a:rPr lang="tr-TR" b="1" dirty="0">
                <a:solidFill>
                  <a:srgbClr val="333333"/>
                </a:solidFill>
                <a:effectLst/>
                <a:latin typeface="PT Sans"/>
                <a:ea typeface="Times New Roman" panose="02020603050405020304"/>
                <a:cs typeface="Times New Roman" panose="02020603050405020304"/>
              </a:rPr>
              <a:t>Aşağıda Romen rakamları ile verilen filozofları harf ile verilen kavramlarla eşleştiriniz.</a:t>
            </a:r>
            <a:endParaRPr lang="tr-TR" b="1" dirty="0">
              <a:effectLst/>
              <a:latin typeface="Calibri" panose="020F0502020204030204" pitchFamily="34" charset="0"/>
              <a:ea typeface="Calibri" panose="020F0502020204030204" pitchFamily="34" charset="0"/>
              <a:cs typeface="Times New Roman" panose="02020603050405020304"/>
            </a:endParaRPr>
          </a:p>
          <a:p>
            <a:pPr lvl="0"/>
            <a:r>
              <a:rPr lang="tr-TR" b="1" dirty="0">
                <a:solidFill>
                  <a:srgbClr val="333333"/>
                </a:solidFill>
                <a:effectLst/>
                <a:latin typeface="PT Sans"/>
                <a:ea typeface="Times New Roman" panose="02020603050405020304"/>
                <a:cs typeface="Times New Roman" panose="02020603050405020304"/>
              </a:rPr>
              <a:t>a) Ateş</a:t>
            </a:r>
            <a:endParaRPr lang="tr-TR" b="1" dirty="0">
              <a:effectLst/>
              <a:latin typeface="Calibri" panose="020F0502020204030204" pitchFamily="34" charset="0"/>
              <a:ea typeface="Calibri" panose="020F0502020204030204" pitchFamily="34" charset="0"/>
              <a:cs typeface="Times New Roman" panose="02020603050405020304"/>
            </a:endParaRPr>
          </a:p>
          <a:p>
            <a:pPr lvl="0"/>
            <a:r>
              <a:rPr lang="tr-TR" b="1" dirty="0">
                <a:solidFill>
                  <a:srgbClr val="333333"/>
                </a:solidFill>
                <a:effectLst/>
                <a:latin typeface="PT Sans"/>
                <a:ea typeface="Times New Roman" panose="02020603050405020304"/>
                <a:cs typeface="Times New Roman" panose="02020603050405020304"/>
              </a:rPr>
              <a:t>b) Atom</a:t>
            </a:r>
            <a:endParaRPr lang="tr-TR" b="1" dirty="0">
              <a:effectLst/>
              <a:latin typeface="Calibri" panose="020F0502020204030204" pitchFamily="34" charset="0"/>
              <a:ea typeface="Calibri" panose="020F0502020204030204" pitchFamily="34" charset="0"/>
              <a:cs typeface="Times New Roman" panose="02020603050405020304"/>
            </a:endParaRPr>
          </a:p>
          <a:p>
            <a:pPr lvl="0"/>
            <a:r>
              <a:rPr lang="tr-TR" b="1" dirty="0">
                <a:solidFill>
                  <a:srgbClr val="333333"/>
                </a:solidFill>
                <a:effectLst/>
                <a:latin typeface="PT Sans"/>
                <a:ea typeface="Times New Roman" panose="02020603050405020304"/>
                <a:cs typeface="Times New Roman" panose="02020603050405020304"/>
              </a:rPr>
              <a:t>c) Su</a:t>
            </a:r>
            <a:endParaRPr lang="tr-TR" b="1" dirty="0">
              <a:effectLst/>
              <a:latin typeface="Calibri" panose="020F0502020204030204" pitchFamily="34" charset="0"/>
              <a:ea typeface="Calibri" panose="020F0502020204030204" pitchFamily="34" charset="0"/>
              <a:cs typeface="Times New Roman" panose="02020603050405020304"/>
            </a:endParaRPr>
          </a:p>
          <a:p>
            <a:pPr lvl="0"/>
            <a:r>
              <a:rPr lang="tr-TR" b="1" dirty="0">
                <a:solidFill>
                  <a:srgbClr val="333333"/>
                </a:solidFill>
                <a:effectLst/>
                <a:latin typeface="PT Sans"/>
                <a:ea typeface="Times New Roman" panose="02020603050405020304"/>
                <a:cs typeface="Times New Roman" panose="02020603050405020304"/>
              </a:rPr>
              <a:t>ç) Toprak, su, hava, ateş</a:t>
            </a:r>
            <a:endParaRPr lang="tr-TR" b="1" dirty="0">
              <a:effectLst/>
              <a:latin typeface="Calibri" panose="020F0502020204030204" pitchFamily="34" charset="0"/>
              <a:ea typeface="Calibri" panose="020F0502020204030204" pitchFamily="34" charset="0"/>
              <a:cs typeface="Times New Roman" panose="02020603050405020304"/>
            </a:endParaRPr>
          </a:p>
          <a:p>
            <a:pPr lvl="0"/>
            <a:r>
              <a:rPr lang="tr-TR" b="1" dirty="0">
                <a:solidFill>
                  <a:srgbClr val="333333"/>
                </a:solidFill>
                <a:effectLst/>
                <a:latin typeface="PT Sans"/>
                <a:ea typeface="Times New Roman" panose="02020603050405020304"/>
                <a:cs typeface="Times New Roman" panose="02020603050405020304"/>
              </a:rPr>
              <a:t>d) </a:t>
            </a:r>
            <a:r>
              <a:rPr lang="tr-TR" b="1" dirty="0" err="1">
                <a:solidFill>
                  <a:srgbClr val="333333"/>
                </a:solidFill>
                <a:effectLst/>
                <a:latin typeface="PT Sans"/>
                <a:ea typeface="Times New Roman" panose="02020603050405020304"/>
                <a:cs typeface="Times New Roman" panose="02020603050405020304"/>
              </a:rPr>
              <a:t>Apeiron</a:t>
            </a:r>
            <a:endParaRPr lang="tr-TR" b="1" dirty="0">
              <a:effectLst/>
              <a:latin typeface="Calibri" panose="020F0502020204030204" pitchFamily="34" charset="0"/>
              <a:ea typeface="Calibri" panose="020F0502020204030204" pitchFamily="34" charset="0"/>
              <a:cs typeface="Times New Roman" panose="02020603050405020304"/>
            </a:endParaRPr>
          </a:p>
          <a:p>
            <a:pPr lvl="0"/>
            <a:r>
              <a:rPr lang="tr-TR" b="1" dirty="0">
                <a:solidFill>
                  <a:srgbClr val="333333"/>
                </a:solidFill>
                <a:effectLst/>
                <a:latin typeface="PT Sans"/>
                <a:ea typeface="Times New Roman" panose="02020603050405020304"/>
                <a:cs typeface="Times New Roman" panose="02020603050405020304"/>
              </a:rPr>
              <a:t>e) Hava</a:t>
            </a:r>
            <a:endParaRPr lang="tr-TR" b="1" dirty="0">
              <a:effectLst/>
              <a:latin typeface="Calibri" panose="020F0502020204030204" pitchFamily="34" charset="0"/>
              <a:ea typeface="Calibri" panose="020F0502020204030204" pitchFamily="34" charset="0"/>
              <a:cs typeface="Times New Roman" panose="02020603050405020304"/>
            </a:endParaRPr>
          </a:p>
          <a:p>
            <a:pPr lvl="0" algn="just"/>
            <a:r>
              <a:rPr lang="tr-TR" b="1" dirty="0">
                <a:solidFill>
                  <a:srgbClr val="333333"/>
                </a:solidFill>
                <a:effectLst/>
                <a:latin typeface="PT Sans"/>
                <a:ea typeface="Times New Roman" panose="02020603050405020304"/>
                <a:cs typeface="Times New Roman" panose="02020603050405020304"/>
              </a:rPr>
              <a:t>f) </a:t>
            </a:r>
            <a:r>
              <a:rPr lang="tr-TR" b="1" dirty="0" smtClean="0">
                <a:solidFill>
                  <a:srgbClr val="333333"/>
                </a:solidFill>
                <a:effectLst/>
                <a:latin typeface="PT Sans"/>
                <a:ea typeface="Times New Roman" panose="02020603050405020304"/>
                <a:cs typeface="Times New Roman" panose="02020603050405020304"/>
              </a:rPr>
              <a:t>Hücre</a:t>
            </a:r>
            <a:endParaRPr lang="tr-TR" b="1" dirty="0">
              <a:effectLst/>
              <a:latin typeface="Calibri" panose="020F0502020204030204" pitchFamily="34" charset="0"/>
              <a:ea typeface="Calibri" panose="020F0502020204030204" pitchFamily="34" charset="0"/>
              <a:cs typeface="Times New Roman" panose="02020603050405020304"/>
            </a:endParaRPr>
          </a:p>
          <a:p>
            <a:pPr algn="just"/>
            <a:r>
              <a:rPr lang="tr-TR" b="1" dirty="0">
                <a:solidFill>
                  <a:srgbClr val="FF0000"/>
                </a:solidFill>
                <a:effectLst/>
                <a:latin typeface="PT Sans"/>
                <a:ea typeface="Times New Roman" panose="02020603050405020304"/>
                <a:cs typeface="Times New Roman" panose="02020603050405020304"/>
              </a:rPr>
              <a:t>Cevap</a:t>
            </a:r>
            <a:r>
              <a:rPr lang="tr-TR" b="1" dirty="0">
                <a:solidFill>
                  <a:srgbClr val="333333"/>
                </a:solidFill>
                <a:effectLst/>
                <a:latin typeface="PT Sans"/>
                <a:ea typeface="Times New Roman" panose="02020603050405020304"/>
                <a:cs typeface="Times New Roman" panose="02020603050405020304"/>
              </a:rPr>
              <a:t>:</a:t>
            </a:r>
            <a:endParaRPr lang="tr-TR" b="1" dirty="0">
              <a:effectLst/>
              <a:latin typeface="Calibri" panose="020F0502020204030204" pitchFamily="34" charset="0"/>
              <a:ea typeface="Calibri" panose="020F0502020204030204" pitchFamily="34" charset="0"/>
              <a:cs typeface="Times New Roman" panose="02020603050405020304"/>
            </a:endParaRPr>
          </a:p>
          <a:p>
            <a:r>
              <a:rPr lang="tr-TR" b="1" dirty="0">
                <a:solidFill>
                  <a:srgbClr val="333333"/>
                </a:solidFill>
                <a:effectLst/>
                <a:latin typeface="PT Sans"/>
                <a:ea typeface="Times New Roman" panose="02020603050405020304"/>
                <a:cs typeface="Times New Roman" panose="02020603050405020304"/>
              </a:rPr>
              <a:t>I. </a:t>
            </a:r>
            <a:r>
              <a:rPr lang="tr-TR" b="1" dirty="0" err="1">
                <a:solidFill>
                  <a:srgbClr val="333333"/>
                </a:solidFill>
                <a:effectLst/>
                <a:latin typeface="PT Sans"/>
                <a:ea typeface="Times New Roman" panose="02020603050405020304"/>
                <a:cs typeface="Times New Roman" panose="02020603050405020304"/>
              </a:rPr>
              <a:t>Thales</a:t>
            </a:r>
            <a:r>
              <a:rPr lang="tr-TR" b="1" dirty="0">
                <a:solidFill>
                  <a:srgbClr val="333333"/>
                </a:solidFill>
                <a:effectLst/>
                <a:latin typeface="PT Sans"/>
                <a:ea typeface="Times New Roman" panose="02020603050405020304"/>
                <a:cs typeface="Times New Roman" panose="02020603050405020304"/>
              </a:rPr>
              <a:t> (c)</a:t>
            </a:r>
            <a:br>
              <a:rPr lang="tr-TR" b="1" dirty="0">
                <a:solidFill>
                  <a:srgbClr val="333333"/>
                </a:solidFill>
                <a:effectLst/>
                <a:latin typeface="PT Sans"/>
                <a:ea typeface="Times New Roman" panose="02020603050405020304"/>
                <a:cs typeface="Times New Roman" panose="02020603050405020304"/>
              </a:rPr>
            </a:br>
            <a:r>
              <a:rPr lang="tr-TR" b="1" dirty="0">
                <a:solidFill>
                  <a:srgbClr val="333333"/>
                </a:solidFill>
                <a:effectLst/>
                <a:latin typeface="PT Sans"/>
                <a:ea typeface="Times New Roman" panose="02020603050405020304"/>
                <a:cs typeface="Times New Roman" panose="02020603050405020304"/>
              </a:rPr>
              <a:t>II. </a:t>
            </a:r>
            <a:r>
              <a:rPr lang="tr-TR" b="1" dirty="0" err="1">
                <a:solidFill>
                  <a:srgbClr val="333333"/>
                </a:solidFill>
                <a:effectLst/>
                <a:latin typeface="PT Sans"/>
                <a:ea typeface="Times New Roman" panose="02020603050405020304"/>
                <a:cs typeface="Times New Roman" panose="02020603050405020304"/>
              </a:rPr>
              <a:t>Anaksimenes</a:t>
            </a:r>
            <a:r>
              <a:rPr lang="tr-TR" b="1" dirty="0">
                <a:solidFill>
                  <a:srgbClr val="333333"/>
                </a:solidFill>
                <a:effectLst/>
                <a:latin typeface="PT Sans"/>
                <a:ea typeface="Times New Roman" panose="02020603050405020304"/>
                <a:cs typeface="Times New Roman" panose="02020603050405020304"/>
              </a:rPr>
              <a:t> (e)</a:t>
            </a:r>
            <a:br>
              <a:rPr lang="tr-TR" b="1" dirty="0">
                <a:solidFill>
                  <a:srgbClr val="333333"/>
                </a:solidFill>
                <a:effectLst/>
                <a:latin typeface="PT Sans"/>
                <a:ea typeface="Times New Roman" panose="02020603050405020304"/>
                <a:cs typeface="Times New Roman" panose="02020603050405020304"/>
              </a:rPr>
            </a:br>
            <a:r>
              <a:rPr lang="tr-TR" b="1" dirty="0">
                <a:solidFill>
                  <a:srgbClr val="333333"/>
                </a:solidFill>
                <a:effectLst/>
                <a:latin typeface="PT Sans"/>
                <a:ea typeface="Times New Roman" panose="02020603050405020304"/>
                <a:cs typeface="Times New Roman" panose="02020603050405020304"/>
              </a:rPr>
              <a:t>III. </a:t>
            </a:r>
            <a:r>
              <a:rPr lang="tr-TR" b="1" dirty="0" err="1">
                <a:solidFill>
                  <a:srgbClr val="333333"/>
                </a:solidFill>
                <a:effectLst/>
                <a:latin typeface="PT Sans"/>
                <a:ea typeface="Times New Roman" panose="02020603050405020304"/>
                <a:cs typeface="Times New Roman" panose="02020603050405020304"/>
              </a:rPr>
              <a:t>Anaksimandros</a:t>
            </a:r>
            <a:r>
              <a:rPr lang="tr-TR" b="1" dirty="0">
                <a:solidFill>
                  <a:srgbClr val="333333"/>
                </a:solidFill>
                <a:effectLst/>
                <a:latin typeface="PT Sans"/>
                <a:ea typeface="Times New Roman" panose="02020603050405020304"/>
                <a:cs typeface="Times New Roman" panose="02020603050405020304"/>
              </a:rPr>
              <a:t> (d)</a:t>
            </a:r>
            <a:br>
              <a:rPr lang="tr-TR" b="1" dirty="0">
                <a:solidFill>
                  <a:srgbClr val="333333"/>
                </a:solidFill>
                <a:effectLst/>
                <a:latin typeface="PT Sans"/>
                <a:ea typeface="Times New Roman" panose="02020603050405020304"/>
                <a:cs typeface="Times New Roman" panose="02020603050405020304"/>
              </a:rPr>
            </a:br>
            <a:r>
              <a:rPr lang="tr-TR" b="1" dirty="0">
                <a:solidFill>
                  <a:srgbClr val="333333"/>
                </a:solidFill>
                <a:effectLst/>
                <a:latin typeface="PT Sans"/>
                <a:ea typeface="Times New Roman" panose="02020603050405020304"/>
                <a:cs typeface="Times New Roman" panose="02020603050405020304"/>
              </a:rPr>
              <a:t>IV. </a:t>
            </a:r>
            <a:r>
              <a:rPr lang="tr-TR" b="1" dirty="0" err="1">
                <a:solidFill>
                  <a:srgbClr val="333333"/>
                </a:solidFill>
                <a:effectLst/>
                <a:latin typeface="PT Sans"/>
                <a:ea typeface="Times New Roman" panose="02020603050405020304"/>
                <a:cs typeface="Times New Roman" panose="02020603050405020304"/>
              </a:rPr>
              <a:t>Empedokles</a:t>
            </a:r>
            <a:r>
              <a:rPr lang="tr-TR" b="1" dirty="0">
                <a:solidFill>
                  <a:srgbClr val="333333"/>
                </a:solidFill>
                <a:effectLst/>
                <a:latin typeface="PT Sans"/>
                <a:ea typeface="Times New Roman" panose="02020603050405020304"/>
                <a:cs typeface="Times New Roman" panose="02020603050405020304"/>
              </a:rPr>
              <a:t> (ç)</a:t>
            </a:r>
            <a:br>
              <a:rPr lang="tr-TR" b="1" dirty="0">
                <a:solidFill>
                  <a:srgbClr val="333333"/>
                </a:solidFill>
                <a:effectLst/>
                <a:latin typeface="PT Sans"/>
                <a:ea typeface="Times New Roman" panose="02020603050405020304"/>
                <a:cs typeface="Times New Roman" panose="02020603050405020304"/>
              </a:rPr>
            </a:br>
            <a:r>
              <a:rPr lang="tr-TR" b="1" dirty="0">
                <a:solidFill>
                  <a:srgbClr val="333333"/>
                </a:solidFill>
                <a:effectLst/>
                <a:latin typeface="PT Sans"/>
                <a:ea typeface="Times New Roman" panose="02020603050405020304"/>
                <a:cs typeface="Times New Roman" panose="02020603050405020304"/>
              </a:rPr>
              <a:t>V. </a:t>
            </a:r>
            <a:r>
              <a:rPr lang="tr-TR" b="1" dirty="0" err="1">
                <a:solidFill>
                  <a:srgbClr val="333333"/>
                </a:solidFill>
                <a:effectLst/>
                <a:latin typeface="PT Sans"/>
                <a:ea typeface="Times New Roman" panose="02020603050405020304"/>
                <a:cs typeface="Times New Roman" panose="02020603050405020304"/>
              </a:rPr>
              <a:t>Demokritos</a:t>
            </a:r>
            <a:r>
              <a:rPr lang="tr-TR" b="1" dirty="0">
                <a:solidFill>
                  <a:srgbClr val="333333"/>
                </a:solidFill>
                <a:effectLst/>
                <a:latin typeface="PT Sans"/>
                <a:ea typeface="Times New Roman" panose="02020603050405020304"/>
                <a:cs typeface="Times New Roman" panose="02020603050405020304"/>
              </a:rPr>
              <a:t> (b)</a:t>
            </a:r>
            <a:br>
              <a:rPr lang="tr-TR" b="1" dirty="0">
                <a:solidFill>
                  <a:srgbClr val="333333"/>
                </a:solidFill>
                <a:effectLst/>
                <a:latin typeface="PT Sans"/>
                <a:ea typeface="Times New Roman" panose="02020603050405020304"/>
                <a:cs typeface="Times New Roman" panose="02020603050405020304"/>
              </a:rPr>
            </a:br>
            <a:r>
              <a:rPr lang="tr-TR" b="1" dirty="0">
                <a:solidFill>
                  <a:srgbClr val="333333"/>
                </a:solidFill>
                <a:effectLst/>
                <a:latin typeface="PT Sans"/>
                <a:ea typeface="Times New Roman" panose="02020603050405020304"/>
                <a:cs typeface="Times New Roman" panose="02020603050405020304"/>
              </a:rPr>
              <a:t>VI. </a:t>
            </a:r>
            <a:r>
              <a:rPr lang="tr-TR" b="1" dirty="0" err="1">
                <a:solidFill>
                  <a:srgbClr val="333333"/>
                </a:solidFill>
                <a:effectLst/>
                <a:latin typeface="PT Sans"/>
                <a:ea typeface="Times New Roman" panose="02020603050405020304"/>
                <a:cs typeface="Times New Roman" panose="02020603050405020304"/>
              </a:rPr>
              <a:t>Herakleitos</a:t>
            </a:r>
            <a:r>
              <a:rPr lang="tr-TR" b="1" dirty="0">
                <a:solidFill>
                  <a:srgbClr val="333333"/>
                </a:solidFill>
                <a:effectLst/>
                <a:latin typeface="PT Sans"/>
                <a:ea typeface="Times New Roman" panose="02020603050405020304"/>
                <a:cs typeface="Times New Roman" panose="02020603050405020304"/>
              </a:rPr>
              <a:t> (a)</a:t>
            </a:r>
            <a:endParaRPr lang="tr-TR" b="1" dirty="0">
              <a:effectLst/>
              <a:latin typeface="Calibri" panose="020F0502020204030204" pitchFamily="34" charset="0"/>
              <a:ea typeface="Calibri" panose="020F0502020204030204" pitchFamily="34" charset="0"/>
              <a:cs typeface="Times New Roman" panose="02020603050405020304"/>
            </a:endParaRPr>
          </a:p>
        </p:txBody>
      </p:sp>
    </p:spTree>
    <p:extLst>
      <p:ext uri="{BB962C8B-B14F-4D97-AF65-F5344CB8AC3E}">
        <p14:creationId xmlns:p14="http://schemas.microsoft.com/office/powerpoint/2010/main" xmlns="" val="2564376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C8C83793-1B47-CE48-9C41-E2E7EAC9C8EB}"/>
              </a:ext>
            </a:extLst>
          </p:cNvPr>
          <p:cNvSpPr>
            <a:spLocks noGrp="1"/>
          </p:cNvSpPr>
          <p:nvPr>
            <p:ph idx="1"/>
          </p:nvPr>
        </p:nvSpPr>
        <p:spPr>
          <a:xfrm>
            <a:off x="1219200" y="762000"/>
            <a:ext cx="9982200" cy="4953000"/>
          </a:xfrm>
        </p:spPr>
        <p:txBody>
          <a:bodyPr>
            <a:noAutofit/>
          </a:bodyPr>
          <a:lstStyle/>
          <a:p>
            <a:pPr algn="just"/>
            <a:r>
              <a:rPr lang="tr-TR" b="1" dirty="0">
                <a:solidFill>
                  <a:srgbClr val="333333"/>
                </a:solidFill>
                <a:effectLst/>
                <a:latin typeface="PT Sans"/>
                <a:ea typeface="Times New Roman"/>
                <a:cs typeface="Times New Roman"/>
              </a:rPr>
              <a:t>Aşağıda verilen açık uçlu soruların cevaplarını ilgili alanlara yazınız.</a:t>
            </a:r>
            <a:endParaRPr lang="tr-TR" dirty="0">
              <a:effectLst/>
              <a:latin typeface="Calibri" panose="020F0502020204030204" pitchFamily="34" charset="0"/>
              <a:ea typeface="Calibri" panose="020F0502020204030204" pitchFamily="34" charset="0"/>
              <a:cs typeface="Times New Roman"/>
            </a:endParaRPr>
          </a:p>
          <a:p>
            <a:pPr algn="just"/>
            <a:r>
              <a:rPr lang="tr-TR" b="1" dirty="0">
                <a:solidFill>
                  <a:srgbClr val="333333"/>
                </a:solidFill>
                <a:effectLst/>
                <a:latin typeface="PT Sans"/>
                <a:ea typeface="Times New Roman"/>
                <a:cs typeface="Times New Roman"/>
              </a:rPr>
              <a:t>6. </a:t>
            </a:r>
            <a:r>
              <a:rPr lang="tr-TR" b="1" dirty="0" err="1">
                <a:solidFill>
                  <a:srgbClr val="333333"/>
                </a:solidFill>
                <a:effectLst/>
                <a:latin typeface="PT Sans"/>
                <a:ea typeface="Times New Roman"/>
                <a:cs typeface="Times New Roman"/>
              </a:rPr>
              <a:t>Herakleitos</a:t>
            </a:r>
            <a:r>
              <a:rPr lang="tr-TR" b="1" dirty="0">
                <a:solidFill>
                  <a:srgbClr val="333333"/>
                </a:solidFill>
                <a:effectLst/>
                <a:latin typeface="PT Sans"/>
                <a:ea typeface="Times New Roman"/>
                <a:cs typeface="Times New Roman"/>
              </a:rPr>
              <a:t>, “Her şey akar.” ve “Değişmeyen tek şey değişimin kendisidir.” sözleriyle doğada sürekli bir değişim olduğunu iddia eder. Bu iddiayı destekleyen kanıtlar nelerdir?</a:t>
            </a:r>
            <a:endParaRPr lang="tr-TR" dirty="0">
              <a:effectLst/>
              <a:latin typeface="Calibri" panose="020F0502020204030204" pitchFamily="34" charset="0"/>
              <a:ea typeface="Calibri" panose="020F0502020204030204" pitchFamily="34" charset="0"/>
              <a:cs typeface="Times New Roman"/>
            </a:endParaRPr>
          </a:p>
          <a:p>
            <a:pPr lvl="0" algn="just"/>
            <a:r>
              <a:rPr lang="tr-TR" b="1" dirty="0">
                <a:solidFill>
                  <a:srgbClr val="FF0000"/>
                </a:solidFill>
                <a:effectLst/>
                <a:latin typeface="PT Sans"/>
                <a:ea typeface="Times New Roman"/>
                <a:cs typeface="Times New Roman"/>
              </a:rPr>
              <a:t>Cevap</a:t>
            </a:r>
            <a:r>
              <a:rPr lang="tr-TR" dirty="0">
                <a:solidFill>
                  <a:srgbClr val="333333"/>
                </a:solidFill>
                <a:effectLst/>
                <a:latin typeface="PT Sans"/>
                <a:ea typeface="Times New Roman"/>
                <a:cs typeface="Times New Roman"/>
              </a:rPr>
              <a:t>:  Her şey akar, dünya üzerinde her şey sürekli olarak değişim ve akış halindedir. Bundan dolayı </a:t>
            </a:r>
            <a:r>
              <a:rPr lang="tr-TR" dirty="0" err="1">
                <a:solidFill>
                  <a:srgbClr val="333333"/>
                </a:solidFill>
                <a:effectLst/>
                <a:latin typeface="PT Sans"/>
                <a:ea typeface="Times New Roman"/>
                <a:cs typeface="Times New Roman"/>
              </a:rPr>
              <a:t>Heraklitos</a:t>
            </a:r>
            <a:r>
              <a:rPr lang="tr-TR" dirty="0">
                <a:solidFill>
                  <a:srgbClr val="333333"/>
                </a:solidFill>
                <a:effectLst/>
                <a:latin typeface="PT Sans"/>
                <a:ea typeface="Times New Roman"/>
                <a:cs typeface="Times New Roman"/>
              </a:rPr>
              <a:t> ayrıca şunu da söyler: ‘’Bir nehirde iki kere yıkanamazsınız.’’ Bu cümle de soruda geçen diğer cümleler ile aynı anlamı taşır. Bir nehirde yıkandıktan sonra o </a:t>
            </a:r>
            <a:r>
              <a:rPr lang="tr-TR" dirty="0" err="1">
                <a:solidFill>
                  <a:srgbClr val="333333"/>
                </a:solidFill>
                <a:effectLst/>
                <a:latin typeface="PT Sans"/>
                <a:ea typeface="Times New Roman"/>
                <a:cs typeface="Times New Roman"/>
              </a:rPr>
              <a:t>nehire</a:t>
            </a:r>
            <a:r>
              <a:rPr lang="tr-TR" dirty="0">
                <a:solidFill>
                  <a:srgbClr val="333333"/>
                </a:solidFill>
                <a:effectLst/>
                <a:latin typeface="PT Sans"/>
                <a:ea typeface="Times New Roman"/>
                <a:cs typeface="Times New Roman"/>
              </a:rPr>
              <a:t> tekrar girene kadar nehirden akan sular değişmiştir, </a:t>
            </a:r>
            <a:r>
              <a:rPr lang="tr-TR" dirty="0" err="1">
                <a:solidFill>
                  <a:srgbClr val="333333"/>
                </a:solidFill>
                <a:effectLst/>
                <a:latin typeface="PT Sans"/>
                <a:ea typeface="Times New Roman"/>
                <a:cs typeface="Times New Roman"/>
              </a:rPr>
              <a:t>nehirin</a:t>
            </a:r>
            <a:r>
              <a:rPr lang="tr-TR" dirty="0">
                <a:solidFill>
                  <a:srgbClr val="333333"/>
                </a:solidFill>
                <a:effectLst/>
                <a:latin typeface="PT Sans"/>
                <a:ea typeface="Times New Roman"/>
                <a:cs typeface="Times New Roman"/>
              </a:rPr>
              <a:t> taşları değişmiştir, </a:t>
            </a:r>
            <a:r>
              <a:rPr lang="tr-TR" dirty="0" err="1">
                <a:solidFill>
                  <a:srgbClr val="333333"/>
                </a:solidFill>
                <a:effectLst/>
                <a:latin typeface="PT Sans"/>
                <a:ea typeface="Times New Roman"/>
                <a:cs typeface="Times New Roman"/>
              </a:rPr>
              <a:t>nehirin</a:t>
            </a:r>
            <a:r>
              <a:rPr lang="tr-TR" dirty="0">
                <a:solidFill>
                  <a:srgbClr val="333333"/>
                </a:solidFill>
                <a:effectLst/>
                <a:latin typeface="PT Sans"/>
                <a:ea typeface="Times New Roman"/>
                <a:cs typeface="Times New Roman"/>
              </a:rPr>
              <a:t> üstündeki hava değişmiştir. Kısacası maddenin hiçbir hali, aynı maddenin bir saniye önceki hali gibi bile olamaz. Bundan dolayı bir nehirde iki kere yıkanamayacağı gibi insan asla aynı kalamaz. Karakteri, tavırları düşünceleri sürekli bir değişim ya da evrim içerisindedir.  Buna en yakın örnek olarak ise hücrelerimiz verilebilir Hücrelerimiz her geçen saniye yaşlanmakta ve bundan dolayı da biraz daha ölüme yaklaşmaktadır. Hücrelerin yaşlanmasını bir an için bile durdurmak imkansız ve manasız bir hareket olacaktır. Her şey akar.</a:t>
            </a:r>
            <a:endParaRPr lang="tr-TR" dirty="0">
              <a:effectLst/>
              <a:latin typeface="Calibri" panose="020F0502020204030204" pitchFamily="34" charset="0"/>
              <a:ea typeface="Calibri" panose="020F0502020204030204" pitchFamily="34" charset="0"/>
              <a:cs typeface="Times New Roman"/>
            </a:endParaRPr>
          </a:p>
          <a:p>
            <a:endParaRPr lang="tr-TR" dirty="0">
              <a:effectLst/>
              <a:latin typeface="Calibri" panose="020F0502020204030204" pitchFamily="34" charset="0"/>
              <a:ea typeface="Calibri" panose="020F0502020204030204" pitchFamily="34" charset="0"/>
              <a:cs typeface="Times New Roman"/>
            </a:endParaRPr>
          </a:p>
        </p:txBody>
      </p:sp>
    </p:spTree>
    <p:extLst>
      <p:ext uri="{BB962C8B-B14F-4D97-AF65-F5344CB8AC3E}">
        <p14:creationId xmlns:p14="http://schemas.microsoft.com/office/powerpoint/2010/main" xmlns="" val="1747775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E1B35272-E44F-3142-AD69-FED1B8F26A39}"/>
              </a:ext>
            </a:extLst>
          </p:cNvPr>
          <p:cNvSpPr>
            <a:spLocks noGrp="1"/>
          </p:cNvSpPr>
          <p:nvPr>
            <p:ph idx="1"/>
          </p:nvPr>
        </p:nvSpPr>
        <p:spPr>
          <a:xfrm>
            <a:off x="990600" y="1295400"/>
            <a:ext cx="10591800" cy="4724400"/>
          </a:xfrm>
        </p:spPr>
        <p:txBody>
          <a:bodyPr>
            <a:noAutofit/>
          </a:bodyPr>
          <a:lstStyle/>
          <a:p>
            <a:pPr algn="just"/>
            <a:r>
              <a:rPr lang="tr-TR" b="1" dirty="0">
                <a:solidFill>
                  <a:srgbClr val="333333"/>
                </a:solidFill>
                <a:effectLst/>
                <a:latin typeface="PT Sans"/>
                <a:ea typeface="Times New Roman" panose="02020603050405020304"/>
                <a:cs typeface="Times New Roman" panose="02020603050405020304"/>
              </a:rPr>
              <a:t>7. Aristoteles’e göre bir nesnenin ne olduğunun bilgisini insan nasıl elde eder? Açıklayınız.</a:t>
            </a:r>
            <a:endParaRPr lang="tr-TR" dirty="0">
              <a:effectLst/>
              <a:latin typeface="Calibri" panose="020F0502020204030204" pitchFamily="34" charset="0"/>
              <a:ea typeface="Calibri" panose="020F0502020204030204" pitchFamily="34" charset="0"/>
              <a:cs typeface="Times New Roman" panose="02020603050405020304"/>
            </a:endParaRPr>
          </a:p>
          <a:p>
            <a:pPr lvl="0" algn="just"/>
            <a:r>
              <a:rPr lang="tr-TR" b="1" dirty="0">
                <a:solidFill>
                  <a:srgbClr val="FF0000"/>
                </a:solidFill>
                <a:effectLst/>
                <a:latin typeface="PT Sans"/>
                <a:ea typeface="Times New Roman" panose="02020603050405020304"/>
                <a:cs typeface="Times New Roman" panose="02020603050405020304"/>
              </a:rPr>
              <a:t>Cevap</a:t>
            </a:r>
            <a:r>
              <a:rPr lang="tr-TR" dirty="0">
                <a:solidFill>
                  <a:srgbClr val="333333"/>
                </a:solidFill>
                <a:effectLst/>
                <a:latin typeface="PT Sans"/>
                <a:ea typeface="Times New Roman" panose="02020603050405020304"/>
                <a:cs typeface="Times New Roman" panose="02020603050405020304"/>
              </a:rPr>
              <a:t>: Aristo, öğretmeni Platon’dan tamamen farklı düşüncelere sahipti. Hatta Aristo ve Platon birbirinden tamamen farklı iki zıt felsefenin kurucusudur bile diyebiliriz. Aristo’ya göre bir nesnenin bir durumun ya da bir canlının bilgisinin edinebilmesinin sadece ve sadece tek bir yolu vardır. O yol da tamamen </a:t>
            </a:r>
            <a:r>
              <a:rPr lang="tr-TR" dirty="0" err="1">
                <a:solidFill>
                  <a:srgbClr val="333333"/>
                </a:solidFill>
                <a:effectLst/>
                <a:latin typeface="PT Sans"/>
                <a:ea typeface="Times New Roman" panose="02020603050405020304"/>
                <a:cs typeface="Times New Roman" panose="02020603050405020304"/>
              </a:rPr>
              <a:t>empirik</a:t>
            </a:r>
            <a:r>
              <a:rPr lang="tr-TR" dirty="0">
                <a:solidFill>
                  <a:srgbClr val="333333"/>
                </a:solidFill>
                <a:effectLst/>
                <a:latin typeface="PT Sans"/>
                <a:ea typeface="Times New Roman" panose="02020603050405020304"/>
                <a:cs typeface="Times New Roman" panose="02020603050405020304"/>
              </a:rPr>
              <a:t> bir yoldur. Yani deneye ve gözleme dayalı olarak ilerleyen ya da ilerlemek zorunda olan bir yoldur. Uzun çalışma saatleri içerisinde doğayı bizzat gözlemleyen ve gözlemlemenin kuşkusuz en büyük kanıt ve veri olduğunu söyleyen Aristo’ya göre bir varlığın bir nesnenin burada ya da var olduğunun bilgisini almamızın tek yolu, o nesneyi beş duyu organımızdan en az biri ile algılamamızdır. Eğer bir nesneyi </a:t>
            </a:r>
            <a:r>
              <a:rPr lang="tr-TR" dirty="0" err="1">
                <a:solidFill>
                  <a:srgbClr val="333333"/>
                </a:solidFill>
                <a:effectLst/>
                <a:latin typeface="PT Sans"/>
                <a:ea typeface="Times New Roman" panose="02020603050405020304"/>
                <a:cs typeface="Times New Roman" panose="02020603050405020304"/>
              </a:rPr>
              <a:t>duu</a:t>
            </a:r>
            <a:r>
              <a:rPr lang="tr-TR" dirty="0">
                <a:solidFill>
                  <a:srgbClr val="333333"/>
                </a:solidFill>
                <a:effectLst/>
                <a:latin typeface="PT Sans"/>
                <a:ea typeface="Times New Roman" panose="02020603050405020304"/>
                <a:cs typeface="Times New Roman" panose="02020603050405020304"/>
              </a:rPr>
              <a:t> organlarımızdan  en az bir tanesi ile algılayamıyorsak o nesneye var demeye kesinlikle gücümüz yetmez. Dolayısıyla bir nesneyi var kılan da yok eden de bizim duyu organlarımızın varlığı ya da yokluğudur.</a:t>
            </a:r>
            <a:endParaRPr lang="tr-TR" dirty="0">
              <a:effectLst/>
              <a:latin typeface="Calibri" panose="020F0502020204030204" pitchFamily="34" charset="0"/>
              <a:ea typeface="Calibri" panose="020F0502020204030204" pitchFamily="34" charset="0"/>
              <a:cs typeface="Times New Roman" panose="02020603050405020304"/>
            </a:endParaRPr>
          </a:p>
        </p:txBody>
      </p:sp>
    </p:spTree>
    <p:extLst>
      <p:ext uri="{BB962C8B-B14F-4D97-AF65-F5344CB8AC3E}">
        <p14:creationId xmlns:p14="http://schemas.microsoft.com/office/powerpoint/2010/main" xmlns="" val="644547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9DA29C3A-4515-384D-8041-907887F126AD}"/>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364B71A1-852A-7545-B93C-C2A92CB512AF}"/>
              </a:ext>
            </a:extLst>
          </p:cNvPr>
          <p:cNvSpPr>
            <a:spLocks noGrp="1"/>
          </p:cNvSpPr>
          <p:nvPr>
            <p:ph idx="1"/>
          </p:nvPr>
        </p:nvSpPr>
        <p:spPr/>
        <p:txBody>
          <a:bodyPr>
            <a:noAutofit/>
          </a:bodyPr>
          <a:lstStyle/>
          <a:p>
            <a:pPr algn="just"/>
            <a:r>
              <a:rPr lang="tr-TR" sz="1700" b="1" dirty="0">
                <a:solidFill>
                  <a:srgbClr val="333333"/>
                </a:solidFill>
                <a:effectLst/>
                <a:latin typeface="PT Sans"/>
                <a:ea typeface="Times New Roman"/>
                <a:cs typeface="Times New Roman"/>
              </a:rPr>
              <a:t>8. Aristoteles’in “</a:t>
            </a:r>
            <a:r>
              <a:rPr lang="tr-TR" sz="1700" b="1" dirty="0" err="1">
                <a:solidFill>
                  <a:srgbClr val="333333"/>
                </a:solidFill>
                <a:effectLst/>
                <a:latin typeface="PT Sans"/>
                <a:ea typeface="Times New Roman"/>
                <a:cs typeface="Times New Roman"/>
              </a:rPr>
              <a:t>Nikomakhos’a</a:t>
            </a:r>
            <a:r>
              <a:rPr lang="tr-TR" sz="1700" b="1" dirty="0">
                <a:solidFill>
                  <a:srgbClr val="333333"/>
                </a:solidFill>
                <a:effectLst/>
                <a:latin typeface="PT Sans"/>
                <a:ea typeface="Times New Roman"/>
                <a:cs typeface="Times New Roman"/>
              </a:rPr>
              <a:t> Etik” adlı eserinde insan, eylemlerinde bulunan aşırılık ya da eksiklik arasındaki dengeyi bulmak için orta bir yol izlemelidir. Aristoteles’in “orta yol” öğretisine bir örnek veriniz.</a:t>
            </a:r>
            <a:endParaRPr lang="tr-TR" sz="1700" dirty="0">
              <a:effectLst/>
              <a:latin typeface="Calibri" panose="020F0502020204030204" pitchFamily="34" charset="0"/>
              <a:ea typeface="Calibri" panose="020F0502020204030204" pitchFamily="34" charset="0"/>
              <a:cs typeface="Times New Roman"/>
            </a:endParaRPr>
          </a:p>
          <a:p>
            <a:pPr lvl="0" algn="just"/>
            <a:r>
              <a:rPr lang="tr-TR" sz="1700" b="1" dirty="0">
                <a:solidFill>
                  <a:srgbClr val="FF0000"/>
                </a:solidFill>
                <a:effectLst/>
                <a:latin typeface="PT Sans"/>
                <a:ea typeface="Times New Roman"/>
                <a:cs typeface="Times New Roman"/>
              </a:rPr>
              <a:t>Cevap</a:t>
            </a:r>
            <a:r>
              <a:rPr lang="tr-TR" sz="1700" dirty="0">
                <a:solidFill>
                  <a:srgbClr val="333333"/>
                </a:solidFill>
                <a:effectLst/>
                <a:latin typeface="PT Sans"/>
                <a:ea typeface="Times New Roman"/>
                <a:cs typeface="Times New Roman"/>
              </a:rPr>
              <a:t>:  Aristoteles’in “</a:t>
            </a:r>
            <a:r>
              <a:rPr lang="tr-TR" sz="1700" dirty="0" err="1">
                <a:solidFill>
                  <a:srgbClr val="333333"/>
                </a:solidFill>
                <a:effectLst/>
                <a:latin typeface="PT Sans"/>
                <a:ea typeface="Times New Roman"/>
                <a:cs typeface="Times New Roman"/>
              </a:rPr>
              <a:t>Nikomakhos’a</a:t>
            </a:r>
            <a:r>
              <a:rPr lang="tr-TR" sz="1700" dirty="0">
                <a:solidFill>
                  <a:srgbClr val="333333"/>
                </a:solidFill>
                <a:effectLst/>
                <a:latin typeface="PT Sans"/>
                <a:ea typeface="Times New Roman"/>
                <a:cs typeface="Times New Roman"/>
              </a:rPr>
              <a:t> Etik” adlı eserinde insan, eylemlerinde bulunan aşırılık ya da eksiklik arasındaki dengeyi bulmak için orta bir yol izlemelidir. Aristoteles’in “orta yol” öğretisine bir örnek veriniz. Aristo’ya göre dünya ve evren mükemmel bir denge içerisinde olduğundan dolayı milyarlarca yıldır vardır ve var olmaya devam edecektir. İnsan vücudu ve beyni de bu mükemmel dengeyi yansıtabilen biricik nesnelerdir. Bizler düşünce ve davranış dünyamızda da bu dengenin benzerini ya da homoloğunu kurabilirsek o zaman biz de </a:t>
            </a:r>
            <a:r>
              <a:rPr lang="tr-TR" sz="1700" dirty="0" err="1">
                <a:solidFill>
                  <a:srgbClr val="333333"/>
                </a:solidFill>
                <a:effectLst/>
                <a:latin typeface="PT Sans"/>
                <a:ea typeface="Times New Roman"/>
                <a:cs typeface="Times New Roman"/>
              </a:rPr>
              <a:t>sonderece</a:t>
            </a:r>
            <a:r>
              <a:rPr lang="tr-TR" sz="1700" dirty="0">
                <a:solidFill>
                  <a:srgbClr val="333333"/>
                </a:solidFill>
                <a:effectLst/>
                <a:latin typeface="PT Sans"/>
                <a:ea typeface="Times New Roman"/>
                <a:cs typeface="Times New Roman"/>
              </a:rPr>
              <a:t> güçlü bir düşünce dünyasına, yaşam pratiğine sahip olabiliriz. Denge burada ne anlama geliyor? Aristo Sofistler gibi bir odaya kapanmayı ve kendini dünyadan arındırmayı övmediği gibi hazcı </a:t>
            </a:r>
            <a:r>
              <a:rPr lang="tr-TR" sz="1700" dirty="0" err="1">
                <a:solidFill>
                  <a:srgbClr val="333333"/>
                </a:solidFill>
                <a:effectLst/>
                <a:latin typeface="PT Sans"/>
                <a:ea typeface="Times New Roman"/>
                <a:cs typeface="Times New Roman"/>
              </a:rPr>
              <a:t>Eğikür</a:t>
            </a:r>
            <a:r>
              <a:rPr lang="tr-TR" sz="1700" dirty="0">
                <a:solidFill>
                  <a:srgbClr val="333333"/>
                </a:solidFill>
                <a:effectLst/>
                <a:latin typeface="PT Sans"/>
                <a:ea typeface="Times New Roman"/>
                <a:cs typeface="Times New Roman"/>
              </a:rPr>
              <a:t> gibi yaşamın tamamını sadece zevk ve sefa üzerine kurmayı da önermiyor. Aristo’ya göre yaşam bu ikisi arasında mükemmel bir denge noktasında sürdürülmeli. Bunun için de her geçen gün birey kendine daha çok telkinde bulunmalı ve kendini daha iyi bir şekilde eğitmeli. İşte Aristo’nun denge felsefesi dediğimiz şey bizzat budur.</a:t>
            </a:r>
            <a:endParaRPr lang="tr-TR" sz="1700" dirty="0">
              <a:effectLst/>
              <a:latin typeface="Calibri" panose="020F0502020204030204" pitchFamily="34" charset="0"/>
              <a:ea typeface="Calibri" panose="020F0502020204030204" pitchFamily="34" charset="0"/>
              <a:cs typeface="Times New Roman"/>
            </a:endParaRPr>
          </a:p>
          <a:p>
            <a:pPr algn="just"/>
            <a:endParaRPr lang="tr-TR" dirty="0"/>
          </a:p>
        </p:txBody>
      </p:sp>
    </p:spTree>
    <p:extLst>
      <p:ext uri="{BB962C8B-B14F-4D97-AF65-F5344CB8AC3E}">
        <p14:creationId xmlns:p14="http://schemas.microsoft.com/office/powerpoint/2010/main" xmlns="" val="1584343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A0CE106B-8AC8-8742-B481-F119B0321609}"/>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6A6A97F5-88E1-C04F-8C9D-0DFB105A9AEC}"/>
              </a:ext>
            </a:extLst>
          </p:cNvPr>
          <p:cNvSpPr>
            <a:spLocks noGrp="1"/>
          </p:cNvSpPr>
          <p:nvPr>
            <p:ph idx="1"/>
          </p:nvPr>
        </p:nvSpPr>
        <p:spPr/>
        <p:txBody>
          <a:bodyPr>
            <a:noAutofit/>
          </a:bodyPr>
          <a:lstStyle/>
          <a:p>
            <a:r>
              <a:rPr lang="tr-TR" sz="1550" b="1" dirty="0">
                <a:solidFill>
                  <a:srgbClr val="333333"/>
                </a:solidFill>
                <a:effectLst/>
                <a:latin typeface="PT Sans"/>
                <a:ea typeface="Times New Roman" panose="02020603050405020304"/>
                <a:cs typeface="Times New Roman" panose="02020603050405020304"/>
              </a:rPr>
              <a:t>9. Platon “Devlet” adlı eserinde “Devletlerde filozoflar yönetici olmalı ya da yönetici dediklerimiz ve sahici, iyi filozoflar olmalıdır.” sözüyle yönetim ve felsefeyi neden tek bir çatıda toplamak istemiştir? Açıklayınız.</a:t>
            </a:r>
            <a:endParaRPr lang="tr-TR" sz="1550" dirty="0">
              <a:effectLst/>
              <a:latin typeface="Calibri" panose="020F0502020204030204" pitchFamily="34" charset="0"/>
              <a:ea typeface="Calibri" panose="020F0502020204030204" pitchFamily="34" charset="0"/>
              <a:cs typeface="Times New Roman" panose="02020603050405020304"/>
            </a:endParaRPr>
          </a:p>
          <a:p>
            <a:pPr lvl="0"/>
            <a:r>
              <a:rPr lang="tr-TR" sz="1550" b="1" dirty="0">
                <a:solidFill>
                  <a:srgbClr val="FF0000"/>
                </a:solidFill>
                <a:effectLst/>
                <a:latin typeface="PT Sans"/>
                <a:ea typeface="Times New Roman" panose="02020603050405020304"/>
                <a:cs typeface="Times New Roman" panose="02020603050405020304"/>
              </a:rPr>
              <a:t>Cevap</a:t>
            </a:r>
            <a:r>
              <a:rPr lang="tr-TR" sz="1550" dirty="0">
                <a:solidFill>
                  <a:srgbClr val="333333"/>
                </a:solidFill>
                <a:effectLst/>
                <a:latin typeface="PT Sans"/>
                <a:ea typeface="Times New Roman" panose="02020603050405020304"/>
                <a:cs typeface="Times New Roman" panose="02020603050405020304"/>
              </a:rPr>
              <a:t>: Platon “Devlet” adlı eserinde “Devletlerde filozoflar yönetici olmalı ya da yönetici dediklerimiz ve sahici, iyi filozoflar olmalıdır.” sözüyle yönetim ve felsefeyi neden tek bir çatıda toplamak istemiştir? Açıklayınız. Platon, baştan beri insanlar arasında eşitliğe inanmayan ve bazı bilgi beceri ve asil değerlerin doğuştan geldiğine inanırdı. Platon’a göre bir devleti yönetebilmek de işte böyle doğuştan gelen bir asalet ve erdemi gerektirirdi. Ancak filozoflar bir toplumda asil ve erdemli olan kişiler </a:t>
            </a:r>
            <a:r>
              <a:rPr lang="tr-TR" sz="1550" dirty="0" err="1">
                <a:solidFill>
                  <a:srgbClr val="333333"/>
                </a:solidFill>
                <a:effectLst/>
                <a:latin typeface="PT Sans"/>
                <a:ea typeface="Times New Roman" panose="02020603050405020304"/>
                <a:cs typeface="Times New Roman" panose="02020603050405020304"/>
              </a:rPr>
              <a:t>olabilriler</a:t>
            </a:r>
            <a:r>
              <a:rPr lang="tr-TR" sz="1550" dirty="0">
                <a:solidFill>
                  <a:srgbClr val="333333"/>
                </a:solidFill>
                <a:effectLst/>
                <a:latin typeface="PT Sans"/>
                <a:ea typeface="Times New Roman" panose="02020603050405020304"/>
                <a:cs typeface="Times New Roman" panose="02020603050405020304"/>
              </a:rPr>
              <a:t> ve toplum adına doğru kararlar verebilirlerdi. O halde bir toplumun ya da bir devletin yöneticisi olacak olan insanlar da ancak ve ancak filozoflar olabilirlerdi. Bu kadar bilgi asalet ya da beceriye sahip olmayan kişiler orta sınıfta zanaatkarlar olabilirlerdi. Platon’un Devlet adlı eserinde bahsettiği bir diğer kavram ise şu idi: Eğer bir kişi hiçbir şekilde bilgi veya beceriye sahip değilse ve bir asalet duygusu da yok ise onun gidebileceği tek yer serflerin yanıdır. O bir köle olmak için doğmuştur ve köle olmak zorundadır.</a:t>
            </a:r>
            <a:endParaRPr lang="tr-TR" sz="1550" dirty="0">
              <a:effectLst/>
              <a:latin typeface="Calibri" panose="020F0502020204030204" pitchFamily="34" charset="0"/>
              <a:ea typeface="Calibri" panose="020F0502020204030204" pitchFamily="34" charset="0"/>
              <a:cs typeface="Times New Roman" panose="02020603050405020304"/>
            </a:endParaRPr>
          </a:p>
          <a:p>
            <a:r>
              <a:rPr lang="tr-TR" sz="1550" dirty="0" err="1">
                <a:solidFill>
                  <a:srgbClr val="333333"/>
                </a:solidFill>
                <a:effectLst/>
                <a:latin typeface="PT Sans"/>
                <a:ea typeface="Times New Roman" panose="02020603050405020304"/>
                <a:cs typeface="Times New Roman" panose="02020603050405020304"/>
              </a:rPr>
              <a:t>Meletos</a:t>
            </a:r>
            <a:r>
              <a:rPr lang="tr-TR" sz="1550" dirty="0">
                <a:solidFill>
                  <a:srgbClr val="333333"/>
                </a:solidFill>
                <a:effectLst/>
                <a:latin typeface="PT Sans"/>
                <a:ea typeface="Times New Roman" panose="02020603050405020304"/>
                <a:cs typeface="Times New Roman" panose="02020603050405020304"/>
              </a:rPr>
              <a:t>: Sokrates, seni böyle vakitsiz bir sona sürükleyen bir ömürden utanç duymuyor musun? Sokrates: Dostum, yanılıyorsun. Değeri olan bir kimse</a:t>
            </a:r>
            <a:r>
              <a:rPr lang="tr-TR" sz="1550" u="none" strike="noStrike" dirty="0">
                <a:solidFill>
                  <a:srgbClr val="444444"/>
                </a:solidFill>
                <a:effectLst/>
                <a:latin typeface="PT Sans"/>
                <a:ea typeface="Times New Roman" panose="02020603050405020304"/>
                <a:cs typeface="Times New Roman" panose="02020603050405020304"/>
                <a:hlinkClick r:id="rId2"/>
              </a:rPr>
              <a:t>,</a:t>
            </a:r>
            <a:r>
              <a:rPr lang="tr-TR" sz="1550" dirty="0">
                <a:solidFill>
                  <a:srgbClr val="333333"/>
                </a:solidFill>
                <a:effectLst/>
                <a:latin typeface="PT Sans"/>
                <a:ea typeface="Times New Roman" panose="02020603050405020304"/>
                <a:cs typeface="Times New Roman" panose="02020603050405020304"/>
              </a:rPr>
              <a:t> yaşayacak mıyım yoksa ölecek miyim diye düşünmemelidir. Bir iş görürken yalnız doğru mu eğri mi hareket ettiğini, cesaretli bir adam gibi mi yoksa tabansızca mı hareket ettiğini düşünmelidir.</a:t>
            </a:r>
            <a:br>
              <a:rPr lang="tr-TR" sz="1550" dirty="0">
                <a:solidFill>
                  <a:srgbClr val="333333"/>
                </a:solidFill>
                <a:effectLst/>
                <a:latin typeface="PT Sans"/>
                <a:ea typeface="Times New Roman" panose="02020603050405020304"/>
                <a:cs typeface="Times New Roman" panose="02020603050405020304"/>
              </a:rPr>
            </a:br>
            <a:endParaRPr lang="tr-TR" sz="1550" dirty="0"/>
          </a:p>
        </p:txBody>
      </p:sp>
    </p:spTree>
    <p:extLst>
      <p:ext uri="{BB962C8B-B14F-4D97-AF65-F5344CB8AC3E}">
        <p14:creationId xmlns:p14="http://schemas.microsoft.com/office/powerpoint/2010/main" xmlns="" val="211508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7D3A8D0B-911E-4C43-BD66-43D327F8CE1B}"/>
              </a:ext>
            </a:extLst>
          </p:cNvPr>
          <p:cNvSpPr>
            <a:spLocks noGrp="1"/>
          </p:cNvSpPr>
          <p:nvPr>
            <p:ph idx="1"/>
          </p:nvPr>
        </p:nvSpPr>
        <p:spPr>
          <a:xfrm>
            <a:off x="1524000" y="914400"/>
            <a:ext cx="9829800" cy="4800600"/>
          </a:xfrm>
        </p:spPr>
        <p:txBody>
          <a:bodyPr>
            <a:noAutofit/>
          </a:bodyPr>
          <a:lstStyle/>
          <a:p>
            <a:pPr algn="just"/>
            <a:r>
              <a:rPr lang="tr-TR" b="1" dirty="0">
                <a:solidFill>
                  <a:srgbClr val="333333"/>
                </a:solidFill>
                <a:effectLst/>
                <a:latin typeface="PT Sans"/>
                <a:ea typeface="Times New Roman" panose="02020603050405020304"/>
                <a:cs typeface="Times New Roman" panose="02020603050405020304"/>
              </a:rPr>
              <a:t>10. Sokrates’in düşüncesine göre erdemli yaşamak için nasıl hareket etmelidir? Açıklayınız.</a:t>
            </a:r>
            <a:endParaRPr lang="tr-TR" dirty="0">
              <a:effectLst/>
              <a:latin typeface="Calibri" panose="020F0502020204030204" pitchFamily="34" charset="0"/>
              <a:ea typeface="Calibri" panose="020F0502020204030204" pitchFamily="34" charset="0"/>
              <a:cs typeface="Times New Roman" panose="02020603050405020304"/>
            </a:endParaRPr>
          </a:p>
          <a:p>
            <a:pPr lvl="0" algn="just"/>
            <a:r>
              <a:rPr lang="tr-TR" b="1" dirty="0">
                <a:solidFill>
                  <a:srgbClr val="FF0000"/>
                </a:solidFill>
                <a:effectLst/>
                <a:latin typeface="PT Sans"/>
                <a:ea typeface="Times New Roman" panose="02020603050405020304"/>
                <a:cs typeface="Times New Roman" panose="02020603050405020304"/>
              </a:rPr>
              <a:t>Cevap</a:t>
            </a:r>
            <a:r>
              <a:rPr lang="tr-TR" dirty="0">
                <a:solidFill>
                  <a:srgbClr val="333333"/>
                </a:solidFill>
                <a:effectLst/>
                <a:latin typeface="PT Sans"/>
                <a:ea typeface="Times New Roman" panose="02020603050405020304"/>
                <a:cs typeface="Times New Roman" panose="02020603050405020304"/>
              </a:rPr>
              <a:t>: Sokrates, diğer tüm düşünürlerin aksine hiçbir şekilde elini kalem kağıda sürmemiş ve ölümünden sonra birilerinin yazılarını okuyup yanlış yorumlama ihtimalini her zaman korkunç bir ihtimal olarak görmüş bir kişidir. Dolayısıyla bu durumdan bile </a:t>
            </a:r>
            <a:r>
              <a:rPr lang="tr-TR" dirty="0" err="1">
                <a:solidFill>
                  <a:srgbClr val="333333"/>
                </a:solidFill>
                <a:effectLst/>
                <a:latin typeface="PT Sans"/>
                <a:ea typeface="Times New Roman" panose="02020603050405020304"/>
                <a:cs typeface="Times New Roman" panose="02020603050405020304"/>
              </a:rPr>
              <a:t>Sokrates’ın</a:t>
            </a:r>
            <a:r>
              <a:rPr lang="tr-TR" dirty="0">
                <a:solidFill>
                  <a:srgbClr val="333333"/>
                </a:solidFill>
                <a:effectLst/>
                <a:latin typeface="PT Sans"/>
                <a:ea typeface="Times New Roman" panose="02020603050405020304"/>
                <a:cs typeface="Times New Roman" panose="02020603050405020304"/>
              </a:rPr>
              <a:t> nasıl bir ahlak ya da erdem anlayışına sahip olduğunu çıkarsamak mümkün. Sokrat, ahlak ya da erdem anlayışı konusunda öncelikle kişinin kendine ve çevresin dürüst olması gerektiği ilkesini koymuştur. </a:t>
            </a:r>
            <a:r>
              <a:rPr lang="tr-TR" dirty="0" err="1">
                <a:solidFill>
                  <a:srgbClr val="333333"/>
                </a:solidFill>
                <a:effectLst/>
                <a:latin typeface="PT Sans"/>
                <a:ea typeface="Times New Roman" panose="02020603050405020304"/>
                <a:cs typeface="Times New Roman" panose="02020603050405020304"/>
              </a:rPr>
              <a:t>Sokrates’ın</a:t>
            </a:r>
            <a:r>
              <a:rPr lang="tr-TR" dirty="0">
                <a:solidFill>
                  <a:srgbClr val="333333"/>
                </a:solidFill>
                <a:effectLst/>
                <a:latin typeface="PT Sans"/>
                <a:ea typeface="Times New Roman" panose="02020603050405020304"/>
                <a:cs typeface="Times New Roman" panose="02020603050405020304"/>
              </a:rPr>
              <a:t> bu kuralı daha sonra  ‘’</a:t>
            </a:r>
            <a:r>
              <a:rPr lang="tr-TR" dirty="0" err="1">
                <a:solidFill>
                  <a:srgbClr val="333333"/>
                </a:solidFill>
                <a:effectLst/>
                <a:latin typeface="PT Sans"/>
                <a:ea typeface="Times New Roman" panose="02020603050405020304"/>
                <a:cs typeface="Times New Roman" panose="02020603050405020304"/>
              </a:rPr>
              <a:t>dobralık</a:t>
            </a:r>
            <a:r>
              <a:rPr lang="tr-TR" dirty="0">
                <a:solidFill>
                  <a:srgbClr val="333333"/>
                </a:solidFill>
                <a:effectLst/>
                <a:latin typeface="PT Sans"/>
                <a:ea typeface="Times New Roman" panose="02020603050405020304"/>
                <a:cs typeface="Times New Roman" panose="02020603050405020304"/>
              </a:rPr>
              <a:t>’’ olarak da yorumlanmıştır. Nitekim bu yorum pek haksız bir yorum da sayılmaz. Sokrates, aynı zamanda erdemli bir birey olabilmek için bireyin durmadan kendini ve doğayı sorgulaması ve bilinçli yaşaması gerektiğini söylemiştir. Bundan dolayı bilinçsiz ve sorgusuz sualsiz yaşayıp giden kişileri, kendilerine sordukları sorular karşısında kaçamak cevap veren kişileri her zaman için erdemsiz kabul etmiştir. İşte </a:t>
            </a:r>
            <a:r>
              <a:rPr lang="tr-TR" dirty="0" err="1">
                <a:solidFill>
                  <a:srgbClr val="333333"/>
                </a:solidFill>
                <a:effectLst/>
                <a:latin typeface="PT Sans"/>
                <a:ea typeface="Times New Roman" panose="02020603050405020304"/>
                <a:cs typeface="Times New Roman" panose="02020603050405020304"/>
              </a:rPr>
              <a:t>Sokrates’ın</a:t>
            </a:r>
            <a:r>
              <a:rPr lang="tr-TR" dirty="0">
                <a:solidFill>
                  <a:srgbClr val="333333"/>
                </a:solidFill>
                <a:effectLst/>
                <a:latin typeface="PT Sans"/>
                <a:ea typeface="Times New Roman" panose="02020603050405020304"/>
                <a:cs typeface="Times New Roman" panose="02020603050405020304"/>
              </a:rPr>
              <a:t> ahlak anlayışının temelinde bu vardır. Kendini sorgulamak ve kendine sorduğu sorulara dürüst yanıt vermek.</a:t>
            </a:r>
            <a:endParaRPr lang="tr-TR" dirty="0">
              <a:effectLst/>
              <a:latin typeface="Calibri" panose="020F0502020204030204" pitchFamily="34" charset="0"/>
              <a:ea typeface="Calibri" panose="020F0502020204030204" pitchFamily="34" charset="0"/>
              <a:cs typeface="Times New Roman" panose="02020603050405020304"/>
            </a:endParaRPr>
          </a:p>
        </p:txBody>
      </p:sp>
    </p:spTree>
    <p:extLst>
      <p:ext uri="{BB962C8B-B14F-4D97-AF65-F5344CB8AC3E}">
        <p14:creationId xmlns:p14="http://schemas.microsoft.com/office/powerpoint/2010/main" xmlns="" val="2192082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D41A6FDD-9F7C-F947-921C-B101A3CA0F73}"/>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 xmlns:a16="http://schemas.microsoft.com/office/drawing/2014/main" id="{C72DDB28-01AB-9742-B081-146B4C216BDB}"/>
              </a:ext>
            </a:extLst>
          </p:cNvPr>
          <p:cNvSpPr>
            <a:spLocks noGrp="1"/>
          </p:cNvSpPr>
          <p:nvPr>
            <p:ph idx="1"/>
          </p:nvPr>
        </p:nvSpPr>
        <p:spPr/>
        <p:txBody>
          <a:bodyPr/>
          <a:lstStyle/>
          <a:p>
            <a:pPr fontAlgn="base"/>
            <a:r>
              <a:rPr lang="tr-TR" sz="2000" b="1" dirty="0">
                <a:solidFill>
                  <a:srgbClr val="333333"/>
                </a:solidFill>
                <a:effectLst/>
                <a:latin typeface="inherit"/>
                <a:ea typeface="Times New Roman" panose="02020603050405020304" pitchFamily="18" charset="0"/>
              </a:rPr>
              <a:t>14. </a:t>
            </a:r>
            <a:r>
              <a:rPr lang="tr-TR" sz="2000" b="1" dirty="0">
                <a:solidFill>
                  <a:srgbClr val="333333"/>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tr-TR" sz="2000" b="1" dirty="0">
                <a:solidFill>
                  <a:srgbClr val="333333"/>
                </a:solidFill>
                <a:effectLst/>
                <a:latin typeface="inherit"/>
                <a:ea typeface="Times New Roman" panose="02020603050405020304" pitchFamily="18" charset="0"/>
              </a:rPr>
              <a:t>G</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lgam</a:t>
            </a:r>
            <a:r>
              <a:rPr lang="tr-TR" sz="2000" b="1" dirty="0">
                <a:solidFill>
                  <a:srgbClr val="333333"/>
                </a:solidFill>
                <a:effectLst/>
                <a:latin typeface="Tahoma" panose="020B0604030504040204" pitchFamily="34" charset="0"/>
                <a:ea typeface="Times New Roman" panose="02020603050405020304" pitchFamily="18" charset="0"/>
              </a:rPr>
              <a:t>ış</a:t>
            </a:r>
            <a:r>
              <a:rPr lang="tr-TR" sz="2000" b="1" dirty="0">
                <a:solidFill>
                  <a:srgbClr val="333333"/>
                </a:solidFill>
                <a:effectLst/>
                <a:latin typeface="inherit"/>
                <a:ea typeface="Times New Roman" panose="02020603050405020304" pitchFamily="18" charset="0"/>
              </a:rPr>
              <a:t> Destan</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 ve </a:t>
            </a:r>
            <a:r>
              <a:rPr lang="tr-TR" sz="2000" b="1" dirty="0" err="1">
                <a:solidFill>
                  <a:srgbClr val="333333"/>
                </a:solidFill>
                <a:effectLst/>
                <a:latin typeface="inherit"/>
                <a:ea typeface="Times New Roman" panose="02020603050405020304" pitchFamily="18" charset="0"/>
              </a:rPr>
              <a:t>Hammurabi</a:t>
            </a:r>
            <a:r>
              <a:rPr lang="tr-TR" sz="2000" b="1" dirty="0">
                <a:solidFill>
                  <a:srgbClr val="333333"/>
                </a:solidFill>
                <a:effectLst/>
                <a:latin typeface="inherit"/>
                <a:ea typeface="Times New Roman" panose="02020603050405020304" pitchFamily="18" charset="0"/>
              </a:rPr>
              <a:t> </a:t>
            </a:r>
            <a:r>
              <a:rPr lang="tr-TR" sz="2000" b="1" dirty="0" err="1">
                <a:solidFill>
                  <a:srgbClr val="333333"/>
                </a:solidFill>
                <a:effectLst/>
                <a:latin typeface="inherit"/>
                <a:ea typeface="Times New Roman" panose="02020603050405020304" pitchFamily="18" charset="0"/>
              </a:rPr>
              <a:t>Kanunlar</a:t>
            </a:r>
            <a:r>
              <a:rPr lang="tr-TR" sz="2000" b="1" dirty="0" err="1">
                <a:solidFill>
                  <a:srgbClr val="333333"/>
                </a:solidFill>
                <a:effectLst/>
                <a:latin typeface="Tahoma" panose="020B0604030504040204" pitchFamily="34" charset="0"/>
                <a:ea typeface="Times New Roman" panose="02020603050405020304" pitchFamily="18" charset="0"/>
              </a:rPr>
              <a:t>ı</a:t>
            </a:r>
            <a:r>
              <a:rPr lang="tr-TR" sz="2000" b="1" dirty="0" err="1">
                <a:solidFill>
                  <a:srgbClr val="333333"/>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tr-TR" sz="2000" b="1" dirty="0" err="1">
                <a:solidFill>
                  <a:srgbClr val="333333"/>
                </a:solidFill>
                <a:effectLst/>
                <a:latin typeface="inherit"/>
                <a:ea typeface="Times New Roman" panose="02020603050405020304" pitchFamily="18" charset="0"/>
              </a:rPr>
              <a:t>n</a:t>
            </a:r>
            <a:r>
              <a:rPr lang="tr-TR" sz="2000" b="1" dirty="0" err="1">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 tabletlere yazarak d</a:t>
            </a:r>
            <a:r>
              <a:rPr lang="tr-TR" sz="2000" b="1" dirty="0">
                <a:solidFill>
                  <a:srgbClr val="333333"/>
                </a:solidFill>
                <a:effectLst/>
                <a:latin typeface="Tahoma" panose="020B0604030504040204" pitchFamily="34" charset="0"/>
                <a:ea typeface="Times New Roman" panose="02020603050405020304" pitchFamily="18" charset="0"/>
              </a:rPr>
              <a:t>üşü</a:t>
            </a:r>
            <a:r>
              <a:rPr lang="tr-TR" sz="2000" b="1" dirty="0">
                <a:solidFill>
                  <a:srgbClr val="333333"/>
                </a:solidFill>
                <a:effectLst/>
                <a:latin typeface="inherit"/>
                <a:ea typeface="Times New Roman" panose="02020603050405020304" pitchFamily="18" charset="0"/>
              </a:rPr>
              <a:t>ncenin yaz</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l</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 k</a:t>
            </a:r>
            <a:r>
              <a:rPr lang="tr-TR" sz="2000" b="1" dirty="0">
                <a:solidFill>
                  <a:srgbClr val="333333"/>
                </a:solidFill>
                <a:effectLst/>
                <a:latin typeface="Tahoma" panose="020B0604030504040204" pitchFamily="34" charset="0"/>
                <a:ea typeface="Times New Roman" panose="02020603050405020304" pitchFamily="18" charset="0"/>
              </a:rPr>
              <a:t>ü</a:t>
            </a:r>
            <a:r>
              <a:rPr lang="tr-TR" sz="2000" b="1" dirty="0">
                <a:solidFill>
                  <a:srgbClr val="333333"/>
                </a:solidFill>
                <a:effectLst/>
                <a:latin typeface="inherit"/>
                <a:ea typeface="Times New Roman" panose="02020603050405020304" pitchFamily="18" charset="0"/>
              </a:rPr>
              <a:t>lt</a:t>
            </a:r>
            <a:r>
              <a:rPr lang="tr-TR" sz="2000" b="1" dirty="0">
                <a:solidFill>
                  <a:srgbClr val="333333"/>
                </a:solidFill>
                <a:effectLst/>
                <a:latin typeface="Tahoma" panose="020B0604030504040204" pitchFamily="34" charset="0"/>
                <a:ea typeface="Times New Roman" panose="02020603050405020304" pitchFamily="18" charset="0"/>
              </a:rPr>
              <a:t>ü</a:t>
            </a:r>
            <a:r>
              <a:rPr lang="tr-TR" sz="2000" b="1" dirty="0">
                <a:solidFill>
                  <a:srgbClr val="333333"/>
                </a:solidFill>
                <a:effectLst/>
                <a:latin typeface="inherit"/>
                <a:ea typeface="Times New Roman" panose="02020603050405020304" pitchFamily="18" charset="0"/>
              </a:rPr>
              <a:t>re aktar</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lmas</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n</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 sa</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layan ilk medeniyet a</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a</a:t>
            </a:r>
            <a:r>
              <a:rPr lang="tr-TR" sz="2000" b="1" dirty="0">
                <a:solidFill>
                  <a:srgbClr val="333333"/>
                </a:solidFill>
                <a:effectLst/>
                <a:latin typeface="Tahoma" panose="020B0604030504040204" pitchFamily="34" charset="0"/>
                <a:ea typeface="Times New Roman" panose="02020603050405020304" pitchFamily="18" charset="0"/>
              </a:rPr>
              <a:t>ğı</a:t>
            </a:r>
            <a:r>
              <a:rPr lang="tr-TR" sz="2000" b="1" dirty="0">
                <a:solidFill>
                  <a:srgbClr val="333333"/>
                </a:solidFill>
                <a:effectLst/>
                <a:latin typeface="inherit"/>
                <a:ea typeface="Times New Roman" panose="02020603050405020304" pitchFamily="18" charset="0"/>
              </a:rPr>
              <a:t>dakilerin hangisidir?</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Hint</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Çin</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İran</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Mısır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Sümer</a:t>
            </a:r>
            <a:endParaRPr lang="tr-TR" sz="2000" dirty="0">
              <a:effectLst/>
              <a:latin typeface="Times New Roman" panose="02020603050405020304" pitchFamily="18" charset="0"/>
              <a:ea typeface="Times New Roman" panose="02020603050405020304" pitchFamily="18" charset="0"/>
            </a:endParaRPr>
          </a:p>
          <a:p>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E</a:t>
            </a:r>
            <a:r>
              <a:rPr lang="tr-TR" sz="2000" b="1" dirty="0">
                <a:solidFill>
                  <a:srgbClr val="FF0000"/>
                </a:solidFill>
                <a:effectLst/>
                <a:latin typeface="inherit"/>
                <a:ea typeface="Times New Roman" panose="02020603050405020304" pitchFamily="18" charset="0"/>
                <a:cs typeface="Times New Roman" panose="02020603050405020304" pitchFamily="18" charset="0"/>
              </a:rPr>
              <a:t> </a:t>
            </a:r>
            <a:endParaRPr lang="tr-TR" sz="2000" dirty="0"/>
          </a:p>
        </p:txBody>
      </p:sp>
    </p:spTree>
    <p:extLst>
      <p:ext uri="{BB962C8B-B14F-4D97-AF65-F5344CB8AC3E}">
        <p14:creationId xmlns:p14="http://schemas.microsoft.com/office/powerpoint/2010/main" xmlns="" val="2156409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026FF327-2912-DE42-B636-C9AFCD1D8464}"/>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CC0BA33C-C9B3-9F4F-88BB-5E5C171A17B9}"/>
              </a:ext>
            </a:extLst>
          </p:cNvPr>
          <p:cNvSpPr>
            <a:spLocks noGrp="1"/>
          </p:cNvSpPr>
          <p:nvPr>
            <p:ph idx="1"/>
          </p:nvPr>
        </p:nvSpPr>
        <p:spPr/>
        <p:txBody>
          <a:bodyPr>
            <a:normAutofit/>
          </a:bodyPr>
          <a:lstStyle/>
          <a:p>
            <a:pPr fontAlgn="base"/>
            <a:r>
              <a:rPr lang="tr-TR" sz="2000" b="1" dirty="0">
                <a:solidFill>
                  <a:srgbClr val="333333"/>
                </a:solidFill>
                <a:effectLst/>
                <a:latin typeface="inherit"/>
                <a:ea typeface="Times New Roman" panose="02020603050405020304" pitchFamily="18" charset="0"/>
              </a:rPr>
              <a:t>15</a:t>
            </a:r>
            <a:r>
              <a:rPr lang="tr-TR" sz="2000" dirty="0">
                <a:solidFill>
                  <a:srgbClr val="333333"/>
                </a:solidFill>
                <a:effectLst/>
                <a:latin typeface="PT Sans"/>
                <a:ea typeface="Times New Roman" panose="02020603050405020304" pitchFamily="18" charset="0"/>
              </a:rPr>
              <a:t>. Konfüçyüs, “İdeal Bir İnsan ve Topluma Dair Konuşmalar” adlı eserinde “Erdem, erdem içindedir.” sözüyle bir erdemin diğer erdemle birbirini tamamlayan bir yapıda olması gerektiğini ifade etmektedir.</a:t>
            </a:r>
            <a:endParaRPr lang="tr-TR" sz="2000" dirty="0">
              <a:effectLst/>
              <a:latin typeface="Times New Roman" panose="02020603050405020304" pitchFamily="18" charset="0"/>
              <a:ea typeface="Times New Roman" panose="02020603050405020304" pitchFamily="18" charset="0"/>
            </a:endParaRPr>
          </a:p>
          <a:p>
            <a:pPr fontAlgn="base"/>
            <a:r>
              <a:rPr lang="tr-TR" sz="2000" b="1" dirty="0">
                <a:solidFill>
                  <a:srgbClr val="333333"/>
                </a:solidFill>
                <a:effectLst/>
                <a:latin typeface="inherit"/>
                <a:ea typeface="Times New Roman" panose="02020603050405020304" pitchFamily="18" charset="0"/>
              </a:rPr>
              <a:t>Bu duruma uygun d</a:t>
            </a:r>
            <a:r>
              <a:rPr lang="tr-TR" sz="2000" b="1" dirty="0">
                <a:solidFill>
                  <a:srgbClr val="333333"/>
                </a:solidFill>
                <a:effectLst/>
                <a:latin typeface="Tahoma" panose="020B0604030504040204" pitchFamily="34" charset="0"/>
                <a:ea typeface="Times New Roman" panose="02020603050405020304" pitchFamily="18" charset="0"/>
              </a:rPr>
              <a:t>üş</a:t>
            </a:r>
            <a:r>
              <a:rPr lang="tr-TR" sz="2000" b="1" dirty="0">
                <a:solidFill>
                  <a:srgbClr val="333333"/>
                </a:solidFill>
                <a:effectLst/>
                <a:latin typeface="inherit"/>
                <a:ea typeface="Times New Roman" panose="02020603050405020304" pitchFamily="18" charset="0"/>
              </a:rPr>
              <a:t>ecek </a:t>
            </a:r>
            <a:r>
              <a:rPr lang="tr-TR" sz="2000" b="1" dirty="0">
                <a:solidFill>
                  <a:srgbClr val="333333"/>
                </a:solidFill>
                <a:effectLst/>
                <a:latin typeface="Tahoma" panose="020B0604030504040204" pitchFamily="34" charset="0"/>
                <a:ea typeface="Times New Roman" panose="02020603050405020304" pitchFamily="18" charset="0"/>
              </a:rPr>
              <a:t>ö</a:t>
            </a:r>
            <a:r>
              <a:rPr lang="tr-TR" sz="2000" b="1" dirty="0">
                <a:solidFill>
                  <a:srgbClr val="333333"/>
                </a:solidFill>
                <a:effectLst/>
                <a:latin typeface="inherit"/>
                <a:ea typeface="Times New Roman" panose="02020603050405020304" pitchFamily="18" charset="0"/>
              </a:rPr>
              <a:t>rnek durum a</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a</a:t>
            </a:r>
            <a:r>
              <a:rPr lang="tr-TR" sz="2000" b="1" dirty="0">
                <a:solidFill>
                  <a:srgbClr val="333333"/>
                </a:solidFill>
                <a:effectLst/>
                <a:latin typeface="Tahoma" panose="020B0604030504040204" pitchFamily="34" charset="0"/>
                <a:ea typeface="Times New Roman" panose="02020603050405020304" pitchFamily="18" charset="0"/>
              </a:rPr>
              <a:t>ğı</a:t>
            </a:r>
            <a:r>
              <a:rPr lang="tr-TR" sz="2000" b="1" dirty="0">
                <a:solidFill>
                  <a:srgbClr val="333333"/>
                </a:solidFill>
                <a:effectLst/>
                <a:latin typeface="inherit"/>
                <a:ea typeface="Times New Roman" panose="02020603050405020304" pitchFamily="18" charset="0"/>
              </a:rPr>
              <a:t>dakilerden hangisinde verilmi</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tir?</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Kurnaz esnafın müşterilerine karşı güler yüzlü davranması</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Evde canı sıkılan adamın eşine ev işlerinde yardım etmesi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Mahalle sakinlerinin mahalle çeşmesini tamir etmesi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Akrabalık ilişkilerini seven bir gencin bayram ziyaretlerine katılması</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Kişinin şans oyunlarını haksız kazanç olarak görmesi</a:t>
            </a:r>
            <a:endParaRPr lang="tr-TR" sz="2000" dirty="0">
              <a:effectLst/>
              <a:latin typeface="Times New Roman" panose="02020603050405020304" pitchFamily="18" charset="0"/>
              <a:ea typeface="Times New Roman" panose="02020603050405020304" pitchFamily="18" charset="0"/>
            </a:endParaRPr>
          </a:p>
          <a:p>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D</a:t>
            </a:r>
            <a:r>
              <a:rPr lang="tr-TR" sz="2000" b="1" dirty="0">
                <a:solidFill>
                  <a:srgbClr val="FF0000"/>
                </a:solidFill>
                <a:effectLst/>
                <a:latin typeface="inherit"/>
                <a:ea typeface="Times New Roman" panose="02020603050405020304" pitchFamily="18" charset="0"/>
                <a:cs typeface="Times New Roman" panose="02020603050405020304" pitchFamily="18" charset="0"/>
              </a:rPr>
              <a:t> </a:t>
            </a:r>
            <a:endParaRPr lang="tr-TR" sz="2000" dirty="0"/>
          </a:p>
        </p:txBody>
      </p:sp>
    </p:spTree>
    <p:extLst>
      <p:ext uri="{BB962C8B-B14F-4D97-AF65-F5344CB8AC3E}">
        <p14:creationId xmlns:p14="http://schemas.microsoft.com/office/powerpoint/2010/main" xmlns="" val="2651844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D0D44767-1123-064A-B726-04820D9ABA15}"/>
              </a:ext>
            </a:extLst>
          </p:cNvPr>
          <p:cNvSpPr>
            <a:spLocks noGrp="1"/>
          </p:cNvSpPr>
          <p:nvPr>
            <p:ph idx="1"/>
          </p:nvPr>
        </p:nvSpPr>
        <p:spPr>
          <a:xfrm>
            <a:off x="1828800" y="1143000"/>
            <a:ext cx="9601200" cy="4419600"/>
          </a:xfrm>
        </p:spPr>
        <p:txBody>
          <a:bodyPr>
            <a:normAutofit/>
          </a:bodyPr>
          <a:lstStyle/>
          <a:p>
            <a:pPr fontAlgn="base"/>
            <a:r>
              <a:rPr lang="tr-TR" sz="2000" b="1" dirty="0">
                <a:solidFill>
                  <a:srgbClr val="333333"/>
                </a:solidFill>
                <a:effectLst/>
                <a:latin typeface="inherit"/>
                <a:ea typeface="Times New Roman" panose="02020603050405020304" pitchFamily="18" charset="0"/>
              </a:rPr>
              <a:t>16</a:t>
            </a:r>
            <a:r>
              <a:rPr lang="tr-TR" sz="2000" dirty="0">
                <a:solidFill>
                  <a:srgbClr val="333333"/>
                </a:solidFill>
                <a:effectLst/>
                <a:latin typeface="PT Sans"/>
                <a:ea typeface="Times New Roman" panose="02020603050405020304" pitchFamily="18" charset="0"/>
              </a:rPr>
              <a:t>. </a:t>
            </a:r>
            <a:r>
              <a:rPr lang="tr-TR" sz="2000" dirty="0" err="1">
                <a:solidFill>
                  <a:srgbClr val="333333"/>
                </a:solidFill>
                <a:effectLst/>
                <a:latin typeface="PT Sans"/>
                <a:ea typeface="Times New Roman" panose="02020603050405020304" pitchFamily="18" charset="0"/>
              </a:rPr>
              <a:t>Thales</a:t>
            </a:r>
            <a:r>
              <a:rPr lang="tr-TR" sz="2000" dirty="0">
                <a:solidFill>
                  <a:srgbClr val="333333"/>
                </a:solidFill>
                <a:effectLst/>
                <a:latin typeface="PT Sans"/>
                <a:ea typeface="Times New Roman" panose="02020603050405020304" pitchFamily="18" charset="0"/>
              </a:rPr>
              <a:t>; evrenin ana maddesini, ilk nedenini aramış, doğadaki her şeyin temelinde suyun olduğunu iddia etmiştir. </a:t>
            </a:r>
            <a:r>
              <a:rPr lang="tr-TR" sz="2000" dirty="0" err="1">
                <a:solidFill>
                  <a:srgbClr val="333333"/>
                </a:solidFill>
                <a:effectLst/>
                <a:latin typeface="PT Sans"/>
                <a:ea typeface="Times New Roman" panose="02020603050405020304" pitchFamily="18" charset="0"/>
              </a:rPr>
              <a:t>Thales’ten</a:t>
            </a:r>
            <a:r>
              <a:rPr lang="tr-TR" sz="2000" dirty="0">
                <a:solidFill>
                  <a:srgbClr val="333333"/>
                </a:solidFill>
                <a:effectLst/>
                <a:latin typeface="PT Sans"/>
                <a:ea typeface="Times New Roman" panose="02020603050405020304" pitchFamily="18" charset="0"/>
              </a:rPr>
              <a:t> sonra </a:t>
            </a:r>
            <a:r>
              <a:rPr lang="tr-TR" sz="2000" dirty="0" err="1">
                <a:solidFill>
                  <a:srgbClr val="333333"/>
                </a:solidFill>
                <a:effectLst/>
                <a:latin typeface="PT Sans"/>
                <a:ea typeface="Times New Roman" panose="02020603050405020304" pitchFamily="18" charset="0"/>
              </a:rPr>
              <a:t>Anaksimandros</a:t>
            </a:r>
            <a:r>
              <a:rPr lang="tr-TR" sz="2000" dirty="0">
                <a:solidFill>
                  <a:srgbClr val="333333"/>
                </a:solidFill>
                <a:effectLst/>
                <a:latin typeface="PT Sans"/>
                <a:ea typeface="Times New Roman" panose="02020603050405020304" pitchFamily="18" charset="0"/>
              </a:rPr>
              <a:t>, </a:t>
            </a:r>
            <a:r>
              <a:rPr lang="tr-TR" sz="2000" dirty="0" err="1">
                <a:solidFill>
                  <a:srgbClr val="333333"/>
                </a:solidFill>
                <a:effectLst/>
                <a:latin typeface="PT Sans"/>
                <a:ea typeface="Times New Roman" panose="02020603050405020304" pitchFamily="18" charset="0"/>
              </a:rPr>
              <a:t>arkhe</a:t>
            </a:r>
            <a:r>
              <a:rPr lang="tr-TR" sz="2000" dirty="0">
                <a:solidFill>
                  <a:srgbClr val="333333"/>
                </a:solidFill>
                <a:effectLst/>
                <a:latin typeface="PT Sans"/>
                <a:ea typeface="Times New Roman" panose="02020603050405020304" pitchFamily="18" charset="0"/>
              </a:rPr>
              <a:t> olarak sonlu bir varlık olan suyun sonsuz sayıda varlığın oluşumunu açıklamada yetersiz olduğunu söyleyerek </a:t>
            </a:r>
            <a:r>
              <a:rPr lang="tr-TR" sz="2000" dirty="0" err="1">
                <a:solidFill>
                  <a:srgbClr val="333333"/>
                </a:solidFill>
                <a:effectLst/>
                <a:latin typeface="PT Sans"/>
                <a:ea typeface="Times New Roman" panose="02020603050405020304" pitchFamily="18" charset="0"/>
              </a:rPr>
              <a:t>arkheyi</a:t>
            </a:r>
            <a:r>
              <a:rPr lang="tr-TR" sz="2000" dirty="0">
                <a:solidFill>
                  <a:srgbClr val="333333"/>
                </a:solidFill>
                <a:effectLst/>
                <a:latin typeface="PT Sans"/>
                <a:ea typeface="Times New Roman" panose="02020603050405020304" pitchFamily="18" charset="0"/>
              </a:rPr>
              <a:t> sonsuz olan “</a:t>
            </a:r>
            <a:r>
              <a:rPr lang="tr-TR" sz="2000" dirty="0" err="1">
                <a:solidFill>
                  <a:srgbClr val="333333"/>
                </a:solidFill>
                <a:effectLst/>
                <a:latin typeface="PT Sans"/>
                <a:ea typeface="Times New Roman" panose="02020603050405020304" pitchFamily="18" charset="0"/>
              </a:rPr>
              <a:t>apeiron</a:t>
            </a:r>
            <a:r>
              <a:rPr lang="tr-TR" sz="2000" dirty="0">
                <a:solidFill>
                  <a:srgbClr val="333333"/>
                </a:solidFill>
                <a:effectLst/>
                <a:latin typeface="PT Sans"/>
                <a:ea typeface="Times New Roman" panose="02020603050405020304" pitchFamily="18" charset="0"/>
              </a:rPr>
              <a:t>” kavramı ile açıklamıştır.</a:t>
            </a:r>
            <a:br>
              <a:rPr lang="tr-TR" sz="2000" dirty="0">
                <a:solidFill>
                  <a:srgbClr val="333333"/>
                </a:solidFill>
                <a:effectLst/>
                <a:latin typeface="PT Sans"/>
                <a:ea typeface="Times New Roman" panose="02020603050405020304" pitchFamily="18" charset="0"/>
              </a:rPr>
            </a:br>
            <a:r>
              <a:rPr lang="tr-TR" sz="2000" b="1" dirty="0">
                <a:solidFill>
                  <a:srgbClr val="333333"/>
                </a:solidFill>
                <a:effectLst/>
                <a:latin typeface="inherit"/>
                <a:ea typeface="Times New Roman" panose="02020603050405020304" pitchFamily="18" charset="0"/>
              </a:rPr>
              <a:t>Buna g</a:t>
            </a:r>
            <a:r>
              <a:rPr lang="tr-TR" sz="2000" b="1" dirty="0">
                <a:solidFill>
                  <a:srgbClr val="333333"/>
                </a:solidFill>
                <a:effectLst/>
                <a:latin typeface="Tahoma" panose="020B0604030504040204" pitchFamily="34" charset="0"/>
                <a:ea typeface="Times New Roman" panose="02020603050405020304" pitchFamily="18" charset="0"/>
              </a:rPr>
              <a:t>ö</a:t>
            </a:r>
            <a:r>
              <a:rPr lang="tr-TR" sz="2000" b="1" dirty="0">
                <a:solidFill>
                  <a:srgbClr val="333333"/>
                </a:solidFill>
                <a:effectLst/>
                <a:latin typeface="inherit"/>
                <a:ea typeface="Times New Roman" panose="02020603050405020304" pitchFamily="18" charset="0"/>
              </a:rPr>
              <a:t>re a</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a</a:t>
            </a:r>
            <a:r>
              <a:rPr lang="tr-TR" sz="2000" b="1" dirty="0">
                <a:solidFill>
                  <a:srgbClr val="333333"/>
                </a:solidFill>
                <a:effectLst/>
                <a:latin typeface="Tahoma" panose="020B0604030504040204" pitchFamily="34" charset="0"/>
                <a:ea typeface="Times New Roman" panose="02020603050405020304" pitchFamily="18" charset="0"/>
              </a:rPr>
              <a:t>ğı</a:t>
            </a:r>
            <a:r>
              <a:rPr lang="tr-TR" sz="2000" b="1" dirty="0">
                <a:solidFill>
                  <a:srgbClr val="333333"/>
                </a:solidFill>
                <a:effectLst/>
                <a:latin typeface="inherit"/>
                <a:ea typeface="Times New Roman" panose="02020603050405020304" pitchFamily="18" charset="0"/>
              </a:rPr>
              <a:t>dakilerden hangisi </a:t>
            </a:r>
            <a:r>
              <a:rPr lang="tr-TR" sz="2000" b="1" dirty="0">
                <a:solidFill>
                  <a:srgbClr val="333333"/>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tr-TR" sz="2000" b="1" dirty="0" err="1">
                <a:solidFill>
                  <a:srgbClr val="333333"/>
                </a:solidFill>
                <a:effectLst/>
                <a:latin typeface="inherit"/>
                <a:ea typeface="Times New Roman" panose="02020603050405020304" pitchFamily="18" charset="0"/>
              </a:rPr>
              <a:t>apei</a:t>
            </a:r>
            <a:r>
              <a:rPr lang="tr-TR" sz="2000" b="1" dirty="0">
                <a:solidFill>
                  <a:srgbClr val="333333"/>
                </a:solidFill>
                <a:effectLst/>
                <a:latin typeface="inherit"/>
                <a:ea typeface="Times New Roman" panose="02020603050405020304" pitchFamily="18" charset="0"/>
              </a:rPr>
              <a:t>- </a:t>
            </a:r>
            <a:r>
              <a:rPr lang="tr-TR" sz="2000" b="1" dirty="0" err="1">
                <a:solidFill>
                  <a:srgbClr val="333333"/>
                </a:solidFill>
                <a:effectLst/>
                <a:latin typeface="inherit"/>
                <a:ea typeface="Times New Roman" panose="02020603050405020304" pitchFamily="18" charset="0"/>
              </a:rPr>
              <a:t>ron</a:t>
            </a:r>
            <a:r>
              <a:rPr lang="tr-TR" sz="2000" b="1" dirty="0" err="1">
                <a:solidFill>
                  <a:srgbClr val="333333"/>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tr-TR" sz="2000" b="1" dirty="0" err="1">
                <a:solidFill>
                  <a:srgbClr val="333333"/>
                </a:solidFill>
                <a:effectLst/>
                <a:latin typeface="inherit"/>
                <a:ea typeface="Times New Roman" panose="02020603050405020304" pitchFamily="18" charset="0"/>
              </a:rPr>
              <a:t>un</a:t>
            </a:r>
            <a:r>
              <a:rPr lang="tr-TR" sz="2000" b="1" dirty="0">
                <a:solidFill>
                  <a:srgbClr val="333333"/>
                </a:solidFill>
                <a:effectLst/>
                <a:latin typeface="inherit"/>
                <a:ea typeface="Times New Roman" panose="02020603050405020304" pitchFamily="18" charset="0"/>
              </a:rPr>
              <a:t> bir </a:t>
            </a:r>
            <a:r>
              <a:rPr lang="tr-TR" sz="2000" b="1" dirty="0">
                <a:solidFill>
                  <a:srgbClr val="333333"/>
                </a:solidFill>
                <a:effectLst/>
                <a:latin typeface="Tahoma" panose="020B0604030504040204" pitchFamily="34" charset="0"/>
                <a:ea typeface="Times New Roman" panose="02020603050405020304" pitchFamily="18" charset="0"/>
              </a:rPr>
              <a:t>ö</a:t>
            </a:r>
            <a:r>
              <a:rPr lang="tr-TR" sz="2000" b="1" dirty="0">
                <a:solidFill>
                  <a:srgbClr val="333333"/>
                </a:solidFill>
                <a:effectLst/>
                <a:latin typeface="inherit"/>
                <a:ea typeface="Times New Roman" panose="02020603050405020304" pitchFamily="18" charset="0"/>
              </a:rPr>
              <a:t>zelli</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i olamaz?</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Nicelik olarak sınırsızdır.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Duyusal, somut bir varlıktır.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Sonsuzluk niteliği vardır.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Bütün varlıkların temelidir.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Nitelik olarak belirsizdir.</a:t>
            </a:r>
            <a:endParaRPr lang="tr-TR" sz="2000" dirty="0">
              <a:effectLst/>
              <a:latin typeface="Times New Roman" panose="02020603050405020304" pitchFamily="18" charset="0"/>
              <a:ea typeface="Times New Roman" panose="02020603050405020304" pitchFamily="18" charset="0"/>
            </a:endParaRPr>
          </a:p>
          <a:p>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B</a:t>
            </a:r>
            <a:r>
              <a:rPr lang="tr-TR" sz="2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tr-TR" sz="2000" dirty="0"/>
          </a:p>
        </p:txBody>
      </p:sp>
    </p:spTree>
    <p:extLst>
      <p:ext uri="{BB962C8B-B14F-4D97-AF65-F5344CB8AC3E}">
        <p14:creationId xmlns:p14="http://schemas.microsoft.com/office/powerpoint/2010/main" xmlns="" val="79152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3FB8FD2E-5B1C-3549-88C0-50CA24BADE04}"/>
              </a:ext>
            </a:extLst>
          </p:cNvPr>
          <p:cNvSpPr>
            <a:spLocks noGrp="1"/>
          </p:cNvSpPr>
          <p:nvPr>
            <p:ph idx="1"/>
          </p:nvPr>
        </p:nvSpPr>
        <p:spPr>
          <a:xfrm>
            <a:off x="1981200" y="838200"/>
            <a:ext cx="9525000" cy="4953000"/>
          </a:xfrm>
        </p:spPr>
        <p:txBody>
          <a:bodyPr>
            <a:normAutofit/>
          </a:bodyPr>
          <a:lstStyle/>
          <a:p>
            <a:pPr fontAlgn="base"/>
            <a:r>
              <a:rPr lang="tr-TR" sz="2000" b="1" dirty="0">
                <a:solidFill>
                  <a:srgbClr val="333333"/>
                </a:solidFill>
                <a:effectLst/>
                <a:latin typeface="inherit"/>
                <a:ea typeface="Times New Roman" panose="02020603050405020304" pitchFamily="18" charset="0"/>
              </a:rPr>
              <a:t>17.</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I. </a:t>
            </a:r>
            <a:r>
              <a:rPr lang="tr-TR" sz="2000" dirty="0" err="1">
                <a:solidFill>
                  <a:srgbClr val="333333"/>
                </a:solidFill>
                <a:effectLst/>
                <a:latin typeface="PT Sans"/>
                <a:ea typeface="Times New Roman" panose="02020603050405020304" pitchFamily="18" charset="0"/>
              </a:rPr>
              <a:t>Diogenes</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II. </a:t>
            </a:r>
            <a:r>
              <a:rPr lang="tr-TR" sz="2000" dirty="0" err="1">
                <a:solidFill>
                  <a:srgbClr val="333333"/>
                </a:solidFill>
                <a:effectLst/>
                <a:latin typeface="PT Sans"/>
                <a:ea typeface="Times New Roman" panose="02020603050405020304" pitchFamily="18" charset="0"/>
              </a:rPr>
              <a:t>Lukianos</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III. Aristoteles</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IV. </a:t>
            </a:r>
            <a:r>
              <a:rPr lang="tr-TR" sz="2000" dirty="0" err="1">
                <a:solidFill>
                  <a:srgbClr val="333333"/>
                </a:solidFill>
                <a:effectLst/>
                <a:latin typeface="PT Sans"/>
                <a:ea typeface="Times New Roman" panose="02020603050405020304" pitchFamily="18" charset="0"/>
              </a:rPr>
              <a:t>Thales</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V </a:t>
            </a:r>
            <a:r>
              <a:rPr lang="tr-TR" sz="2000" dirty="0" err="1">
                <a:solidFill>
                  <a:srgbClr val="333333"/>
                </a:solidFill>
                <a:effectLst/>
                <a:latin typeface="PT Sans"/>
                <a:ea typeface="Times New Roman" panose="02020603050405020304" pitchFamily="18" charset="0"/>
              </a:rPr>
              <a:t>Ksenofanes</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b="1" dirty="0">
                <a:solidFill>
                  <a:srgbClr val="333333"/>
                </a:solidFill>
                <a:effectLst/>
                <a:latin typeface="inherit"/>
                <a:ea typeface="Times New Roman" panose="02020603050405020304" pitchFamily="18" charset="0"/>
              </a:rPr>
              <a:t>Yukar</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da numaraland</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r</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lm</a:t>
            </a:r>
            <a:r>
              <a:rPr lang="tr-TR" sz="2000" b="1" dirty="0">
                <a:solidFill>
                  <a:srgbClr val="333333"/>
                </a:solidFill>
                <a:effectLst/>
                <a:latin typeface="Tahoma" panose="020B0604030504040204" pitchFamily="34" charset="0"/>
                <a:ea typeface="Times New Roman" panose="02020603050405020304" pitchFamily="18" charset="0"/>
              </a:rPr>
              <a:t>ış</a:t>
            </a:r>
            <a:r>
              <a:rPr lang="tr-TR" sz="2000" b="1" dirty="0">
                <a:solidFill>
                  <a:srgbClr val="333333"/>
                </a:solidFill>
                <a:effectLst/>
                <a:latin typeface="inherit"/>
                <a:ea typeface="Times New Roman" panose="02020603050405020304" pitchFamily="18" charset="0"/>
              </a:rPr>
              <a:t> filozoflar</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n hangileri Anadolu</a:t>
            </a:r>
            <a:r>
              <a:rPr lang="tr-TR" sz="2000" b="1" dirty="0">
                <a:solidFill>
                  <a:srgbClr val="333333"/>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tr-TR" sz="2000" b="1" dirty="0">
                <a:solidFill>
                  <a:srgbClr val="333333"/>
                </a:solidFill>
                <a:effectLst/>
                <a:latin typeface="inherit"/>
                <a:ea typeface="Times New Roman" panose="02020603050405020304" pitchFamily="18" charset="0"/>
              </a:rPr>
              <a:t>nun bat</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s</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nda ya</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ayanlar aras</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nda say</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lmaz?</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I-II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II-III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n-m-</a:t>
            </a:r>
            <a:r>
              <a:rPr lang="tr-TR" sz="2000" dirty="0" err="1">
                <a:solidFill>
                  <a:srgbClr val="333333"/>
                </a:solidFill>
                <a:effectLst/>
                <a:latin typeface="PT Sans"/>
                <a:ea typeface="Times New Roman" panose="02020603050405020304" pitchFamily="18" charset="0"/>
              </a:rPr>
              <a:t>ıv</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m-</a:t>
            </a:r>
            <a:r>
              <a:rPr lang="tr-TR" sz="2000" dirty="0" err="1">
                <a:solidFill>
                  <a:srgbClr val="333333"/>
                </a:solidFill>
                <a:effectLst/>
                <a:latin typeface="PT Sans"/>
                <a:ea typeface="Times New Roman" panose="02020603050405020304" pitchFamily="18" charset="0"/>
              </a:rPr>
              <a:t>ıv</a:t>
            </a:r>
            <a:r>
              <a:rPr lang="tr-TR" sz="2000" dirty="0">
                <a:solidFill>
                  <a:srgbClr val="333333"/>
                </a:solidFill>
                <a:effectLst/>
                <a:latin typeface="PT Sans"/>
                <a:ea typeface="Times New Roman" panose="02020603050405020304" pitchFamily="18" charset="0"/>
              </a:rPr>
              <a:t>-v</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ı-n-m-</a:t>
            </a:r>
            <a:r>
              <a:rPr lang="tr-TR" sz="2000" dirty="0" err="1">
                <a:solidFill>
                  <a:srgbClr val="333333"/>
                </a:solidFill>
                <a:effectLst/>
                <a:latin typeface="PT Sans"/>
                <a:ea typeface="Times New Roman" panose="02020603050405020304" pitchFamily="18" charset="0"/>
              </a:rPr>
              <a:t>ıv</a:t>
            </a:r>
            <a:r>
              <a:rPr lang="tr-TR" sz="2000" dirty="0">
                <a:solidFill>
                  <a:srgbClr val="333333"/>
                </a:solidFill>
                <a:effectLst/>
                <a:latin typeface="PT Sans"/>
                <a:ea typeface="Times New Roman" panose="02020603050405020304" pitchFamily="18" charset="0"/>
              </a:rPr>
              <a:t>-v</a:t>
            </a:r>
            <a:endParaRPr lang="tr-TR" sz="2000" dirty="0">
              <a:effectLst/>
              <a:latin typeface="Times New Roman" panose="02020603050405020304" pitchFamily="18" charset="0"/>
              <a:ea typeface="Times New Roman" panose="02020603050405020304" pitchFamily="18" charset="0"/>
            </a:endParaRPr>
          </a:p>
          <a:p>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A</a:t>
            </a:r>
            <a:endParaRPr lang="tr-TR" sz="2000" dirty="0"/>
          </a:p>
        </p:txBody>
      </p:sp>
    </p:spTree>
    <p:extLst>
      <p:ext uri="{BB962C8B-B14F-4D97-AF65-F5344CB8AC3E}">
        <p14:creationId xmlns:p14="http://schemas.microsoft.com/office/powerpoint/2010/main" xmlns="" val="2557003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FF60245B-679F-E146-BA16-BF0050D92025}"/>
              </a:ext>
            </a:extLst>
          </p:cNvPr>
          <p:cNvSpPr>
            <a:spLocks noGrp="1"/>
          </p:cNvSpPr>
          <p:nvPr>
            <p:ph idx="1"/>
          </p:nvPr>
        </p:nvSpPr>
        <p:spPr>
          <a:xfrm>
            <a:off x="1600200" y="1143000"/>
            <a:ext cx="9677400" cy="4876800"/>
          </a:xfrm>
        </p:spPr>
        <p:txBody>
          <a:bodyPr>
            <a:normAutofit/>
          </a:bodyPr>
          <a:lstStyle/>
          <a:p>
            <a:pPr fontAlgn="base"/>
            <a:r>
              <a:rPr lang="tr-TR" sz="2000" b="1" dirty="0">
                <a:solidFill>
                  <a:srgbClr val="333333"/>
                </a:solidFill>
                <a:effectLst/>
                <a:latin typeface="inherit"/>
                <a:ea typeface="Times New Roman" panose="02020603050405020304" pitchFamily="18" charset="0"/>
              </a:rPr>
              <a:t>18</a:t>
            </a:r>
            <a:r>
              <a:rPr lang="tr-TR" sz="2000" dirty="0">
                <a:solidFill>
                  <a:srgbClr val="333333"/>
                </a:solidFill>
                <a:effectLst/>
                <a:latin typeface="PT Sans"/>
                <a:ea typeface="Times New Roman" panose="02020603050405020304" pitchFamily="18" charset="0"/>
              </a:rPr>
              <a:t>. Girdiği evin her köşesine bakan hırsız, bulduğu tüm kıymetli eşyaları çantasına koyar. Kıymetli başka eşyaların da kaldığına dair şüphelerine rağmen çantasını alarak evden uzaklaşır.</a:t>
            </a:r>
            <a:br>
              <a:rPr lang="tr-TR" sz="2000" dirty="0">
                <a:solidFill>
                  <a:srgbClr val="333333"/>
                </a:solidFill>
                <a:effectLst/>
                <a:latin typeface="PT Sans"/>
                <a:ea typeface="Times New Roman" panose="02020603050405020304" pitchFamily="18" charset="0"/>
              </a:rPr>
            </a:br>
            <a:r>
              <a:rPr lang="tr-TR" sz="2000" b="1" dirty="0">
                <a:solidFill>
                  <a:srgbClr val="333333"/>
                </a:solidFill>
                <a:effectLst/>
                <a:latin typeface="Tahoma" panose="020B0604030504040204" pitchFamily="34" charset="0"/>
                <a:ea typeface="Times New Roman" panose="02020603050405020304" pitchFamily="18" charset="0"/>
              </a:rPr>
              <a:t>Ö</a:t>
            </a:r>
            <a:r>
              <a:rPr lang="tr-TR" sz="2000" b="1" dirty="0">
                <a:solidFill>
                  <a:srgbClr val="333333"/>
                </a:solidFill>
                <a:effectLst/>
                <a:latin typeface="inherit"/>
                <a:ea typeface="Times New Roman" panose="02020603050405020304" pitchFamily="18" charset="0"/>
              </a:rPr>
              <a:t>rnek olay a</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a</a:t>
            </a:r>
            <a:r>
              <a:rPr lang="tr-TR" sz="2000" b="1" dirty="0">
                <a:solidFill>
                  <a:srgbClr val="333333"/>
                </a:solidFill>
                <a:effectLst/>
                <a:latin typeface="Tahoma" panose="020B0604030504040204" pitchFamily="34" charset="0"/>
                <a:ea typeface="Times New Roman" panose="02020603050405020304" pitchFamily="18" charset="0"/>
              </a:rPr>
              <a:t>ğı</a:t>
            </a:r>
            <a:r>
              <a:rPr lang="tr-TR" sz="2000" b="1" dirty="0">
                <a:solidFill>
                  <a:srgbClr val="333333"/>
                </a:solidFill>
                <a:effectLst/>
                <a:latin typeface="inherit"/>
                <a:ea typeface="Times New Roman" panose="02020603050405020304" pitchFamily="18" charset="0"/>
              </a:rPr>
              <a:t>da verilen felsefi d</a:t>
            </a:r>
            <a:r>
              <a:rPr lang="tr-TR" sz="2000" b="1" dirty="0">
                <a:solidFill>
                  <a:srgbClr val="333333"/>
                </a:solidFill>
                <a:effectLst/>
                <a:latin typeface="Tahoma" panose="020B0604030504040204" pitchFamily="34" charset="0"/>
                <a:ea typeface="Times New Roman" panose="02020603050405020304" pitchFamily="18" charset="0"/>
              </a:rPr>
              <a:t>üşü</a:t>
            </a:r>
            <a:r>
              <a:rPr lang="tr-TR" sz="2000" b="1" dirty="0">
                <a:solidFill>
                  <a:srgbClr val="333333"/>
                </a:solidFill>
                <a:effectLst/>
                <a:latin typeface="inherit"/>
                <a:ea typeface="Times New Roman" panose="02020603050405020304" pitchFamily="18" charset="0"/>
              </a:rPr>
              <a:t>ncelerin hangisine kar</a:t>
            </a:r>
            <a:r>
              <a:rPr lang="tr-TR" sz="2000" b="1" dirty="0">
                <a:solidFill>
                  <a:srgbClr val="333333"/>
                </a:solidFill>
                <a:effectLst/>
                <a:latin typeface="Tahoma" panose="020B0604030504040204" pitchFamily="34" charset="0"/>
                <a:ea typeface="Times New Roman" panose="02020603050405020304" pitchFamily="18" charset="0"/>
              </a:rPr>
              <a:t>şı</a:t>
            </a:r>
            <a:r>
              <a:rPr lang="tr-TR" sz="2000" b="1" dirty="0">
                <a:solidFill>
                  <a:srgbClr val="333333"/>
                </a:solidFill>
                <a:effectLst/>
                <a:latin typeface="inherit"/>
                <a:ea typeface="Times New Roman" panose="02020603050405020304" pitchFamily="18" charset="0"/>
              </a:rPr>
              <a:t>l</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k gelir?</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İnsan, her şeyin ölçüsüdür.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Doğru, güçlünün işine gelendir.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Hiçbir şey yoktur, olsa da bilemeyiz.</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varlık var olandır, var olmayan değildir.</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İnsan, bilerek ve isteyerek kötülük yapmaz.</a:t>
            </a:r>
            <a:endParaRPr lang="tr-TR" sz="2000" dirty="0">
              <a:effectLst/>
              <a:latin typeface="Times New Roman" panose="02020603050405020304" pitchFamily="18" charset="0"/>
              <a:ea typeface="Times New Roman" panose="02020603050405020304" pitchFamily="18" charset="0"/>
            </a:endParaRPr>
          </a:p>
          <a:p>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C</a:t>
            </a:r>
            <a:r>
              <a:rPr lang="tr-TR" sz="2000" b="1" dirty="0">
                <a:solidFill>
                  <a:srgbClr val="FF0000"/>
                </a:solidFill>
                <a:effectLst/>
                <a:latin typeface="inherit"/>
                <a:ea typeface="Times New Roman" panose="02020603050405020304" pitchFamily="18" charset="0"/>
                <a:cs typeface="Times New Roman" panose="02020603050405020304" pitchFamily="18" charset="0"/>
              </a:rPr>
              <a:t> </a:t>
            </a:r>
            <a:endParaRPr lang="tr-TR" sz="2000" dirty="0"/>
          </a:p>
        </p:txBody>
      </p:sp>
    </p:spTree>
    <p:extLst>
      <p:ext uri="{BB962C8B-B14F-4D97-AF65-F5344CB8AC3E}">
        <p14:creationId xmlns:p14="http://schemas.microsoft.com/office/powerpoint/2010/main" xmlns="" val="1044518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 xmlns:a16="http://schemas.microsoft.com/office/drawing/2014/main" id="{D55145AD-96A4-FD45-88C0-24EA2A3A978B}"/>
              </a:ext>
            </a:extLst>
          </p:cNvPr>
          <p:cNvSpPr>
            <a:spLocks noGrp="1"/>
          </p:cNvSpPr>
          <p:nvPr>
            <p:ph idx="1"/>
          </p:nvPr>
        </p:nvSpPr>
        <p:spPr>
          <a:xfrm>
            <a:off x="1524000" y="1295400"/>
            <a:ext cx="9753600" cy="4648200"/>
          </a:xfrm>
        </p:spPr>
        <p:txBody>
          <a:bodyPr>
            <a:noAutofit/>
          </a:bodyPr>
          <a:lstStyle/>
          <a:p>
            <a:pPr fontAlgn="base"/>
            <a:r>
              <a:rPr lang="tr-TR" sz="2000" b="1" dirty="0">
                <a:solidFill>
                  <a:srgbClr val="333333"/>
                </a:solidFill>
                <a:effectLst/>
                <a:latin typeface="inherit"/>
                <a:ea typeface="Times New Roman" panose="02020603050405020304" pitchFamily="18" charset="0"/>
              </a:rPr>
              <a:t>19. De</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i</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me kar</a:t>
            </a:r>
            <a:r>
              <a:rPr lang="tr-TR" sz="2000" b="1" dirty="0">
                <a:solidFill>
                  <a:srgbClr val="333333"/>
                </a:solidFill>
                <a:effectLst/>
                <a:latin typeface="Tahoma" panose="020B0604030504040204" pitchFamily="34" charset="0"/>
                <a:ea typeface="Times New Roman" panose="02020603050405020304" pitchFamily="18" charset="0"/>
              </a:rPr>
              <a:t>şı</a:t>
            </a:r>
            <a:r>
              <a:rPr lang="tr-TR" sz="2000" b="1" dirty="0">
                <a:solidFill>
                  <a:srgbClr val="333333"/>
                </a:solidFill>
                <a:effectLst/>
                <a:latin typeface="inherit"/>
                <a:ea typeface="Times New Roman" panose="02020603050405020304" pitchFamily="18" charset="0"/>
              </a:rPr>
              <a:t>s</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nda de</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i</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meden kalan as</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l varl</a:t>
            </a:r>
            <a:r>
              <a:rPr lang="tr-TR" sz="2000" b="1" dirty="0">
                <a:solidFill>
                  <a:srgbClr val="333333"/>
                </a:solidFill>
                <a:effectLst/>
                <a:latin typeface="Tahoma" panose="020B0604030504040204" pitchFamily="34" charset="0"/>
                <a:ea typeface="Times New Roman" panose="02020603050405020304" pitchFamily="18" charset="0"/>
              </a:rPr>
              <a:t>ığı</a:t>
            </a:r>
            <a:r>
              <a:rPr lang="tr-TR" sz="2000" b="1" dirty="0">
                <a:solidFill>
                  <a:srgbClr val="333333"/>
                </a:solidFill>
                <a:effectLst/>
                <a:latin typeface="inherit"/>
                <a:ea typeface="Times New Roman" panose="02020603050405020304" pitchFamily="18" charset="0"/>
              </a:rPr>
              <a:t> bilmenin insan hayat</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na faydas</a:t>
            </a:r>
            <a:r>
              <a:rPr lang="tr-TR" sz="2000" b="1" dirty="0">
                <a:solidFill>
                  <a:srgbClr val="333333"/>
                </a:solidFill>
                <a:effectLst/>
                <a:latin typeface="Tahoma" panose="020B0604030504040204" pitchFamily="34" charset="0"/>
                <a:ea typeface="Times New Roman" panose="02020603050405020304" pitchFamily="18" charset="0"/>
              </a:rPr>
              <a:t>ı</a:t>
            </a:r>
            <a:r>
              <a:rPr lang="tr-TR" sz="2000" b="1" dirty="0">
                <a:solidFill>
                  <a:srgbClr val="333333"/>
                </a:solidFill>
                <a:effectLst/>
                <a:latin typeface="inherit"/>
                <a:ea typeface="Times New Roman" panose="02020603050405020304" pitchFamily="18" charset="0"/>
              </a:rPr>
              <a:t> hangi se</a:t>
            </a:r>
            <a:r>
              <a:rPr lang="tr-TR" sz="2000" b="1" dirty="0">
                <a:solidFill>
                  <a:srgbClr val="333333"/>
                </a:solidFill>
                <a:effectLst/>
                <a:latin typeface="Tahoma" panose="020B0604030504040204" pitchFamily="34" charset="0"/>
                <a:ea typeface="Times New Roman" panose="02020603050405020304" pitchFamily="18" charset="0"/>
              </a:rPr>
              <a:t>ç</a:t>
            </a:r>
            <a:r>
              <a:rPr lang="tr-TR" sz="2000" b="1" dirty="0">
                <a:solidFill>
                  <a:srgbClr val="333333"/>
                </a:solidFill>
                <a:effectLst/>
                <a:latin typeface="inherit"/>
                <a:ea typeface="Times New Roman" panose="02020603050405020304" pitchFamily="18" charset="0"/>
              </a:rPr>
              <a:t>enekte do</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ru olarak verilmi</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tir?</a:t>
            </a:r>
            <a:r>
              <a:rPr lang="tr-TR" sz="2000" dirty="0">
                <a:solidFill>
                  <a:srgbClr val="333333"/>
                </a:solidFill>
                <a:effectLst/>
                <a:latin typeface="PT Sans"/>
                <a:ea typeface="Times New Roman" panose="02020603050405020304" pitchFamily="18" charset="0"/>
              </a:rPr>
              <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varlığın yapısının araştırılması ve “ark- </a:t>
            </a:r>
            <a:r>
              <a:rPr lang="tr-TR" sz="2000" dirty="0" err="1">
                <a:solidFill>
                  <a:srgbClr val="333333"/>
                </a:solidFill>
                <a:effectLst/>
                <a:latin typeface="PT Sans"/>
                <a:ea typeface="Times New Roman" panose="02020603050405020304" pitchFamily="18" charset="0"/>
              </a:rPr>
              <a:t>he”nin</a:t>
            </a:r>
            <a:r>
              <a:rPr lang="tr-TR" sz="2000" dirty="0">
                <a:solidFill>
                  <a:srgbClr val="333333"/>
                </a:solidFill>
                <a:effectLst/>
                <a:latin typeface="PT Sans"/>
                <a:ea typeface="Times New Roman" panose="02020603050405020304" pitchFamily="18" charset="0"/>
              </a:rPr>
              <a:t> ne olduğu sorusunun yanıtlanması</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İnsanın gerçek varlığı ve değerli olanı bilmesiyle eylemlerine anlam vermesi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Duyuların bitmeyen bir değişmeyi ve oluşu işaret ederek insanı çevresine yöneltmesi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Değişmenin varlığın asıl gerçeği olup olmadığı konusunda insanı şüpheye düşürmesi</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Değişmenin gerisinde değişmeden kalan ve üstün olan asıl varlığın olduğunu bilmesi</a:t>
            </a:r>
            <a:endParaRPr lang="tr-TR" sz="2000" dirty="0">
              <a:effectLst/>
              <a:latin typeface="Times New Roman" panose="02020603050405020304" pitchFamily="18" charset="0"/>
              <a:ea typeface="Times New Roman" panose="02020603050405020304" pitchFamily="18" charset="0"/>
            </a:endParaRPr>
          </a:p>
          <a:p>
            <a:pPr lvl="0" fontAlgn="base"/>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E</a:t>
            </a:r>
            <a:r>
              <a:rPr lang="tr-TR" sz="2000" b="1" dirty="0">
                <a:effectLst/>
                <a:latin typeface="Calibri" panose="020F0502020204030204" pitchFamily="34" charset="0"/>
                <a:ea typeface="Times New Roman" panose="02020603050405020304" pitchFamily="18" charset="0"/>
                <a:cs typeface="Times New Roman" panose="02020603050405020304" pitchFamily="18" charset="0"/>
              </a:rPr>
              <a:t> </a:t>
            </a:r>
            <a:r>
              <a:rPr lang="tr-TR" sz="2000" b="1" dirty="0">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tr-TR" sz="20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90739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E95BFB48-8547-E44A-B0AE-7F1CCE23DB04}"/>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 xmlns:a16="http://schemas.microsoft.com/office/drawing/2014/main" id="{94BF85FF-695E-0044-AD4E-0F7780EFBD88}"/>
              </a:ext>
            </a:extLst>
          </p:cNvPr>
          <p:cNvSpPr>
            <a:spLocks noGrp="1"/>
          </p:cNvSpPr>
          <p:nvPr>
            <p:ph idx="1"/>
          </p:nvPr>
        </p:nvSpPr>
        <p:spPr/>
        <p:txBody>
          <a:bodyPr>
            <a:normAutofit/>
          </a:bodyPr>
          <a:lstStyle/>
          <a:p>
            <a:pPr fontAlgn="base"/>
            <a:r>
              <a:rPr lang="tr-TR" sz="2000" b="1" dirty="0">
                <a:solidFill>
                  <a:srgbClr val="333333"/>
                </a:solidFill>
                <a:effectLst/>
                <a:latin typeface="inherit"/>
                <a:ea typeface="Times New Roman" panose="02020603050405020304" pitchFamily="18" charset="0"/>
              </a:rPr>
              <a:t>20. Lao </a:t>
            </a:r>
            <a:r>
              <a:rPr lang="tr-TR" sz="2000" b="1" dirty="0" err="1">
                <a:solidFill>
                  <a:srgbClr val="333333"/>
                </a:solidFill>
                <a:effectLst/>
                <a:latin typeface="inherit"/>
                <a:ea typeface="Times New Roman" panose="02020603050405020304" pitchFamily="18" charset="0"/>
              </a:rPr>
              <a:t>Tse</a:t>
            </a:r>
            <a:r>
              <a:rPr lang="tr-TR" sz="2000" b="1" dirty="0" err="1">
                <a:solidFill>
                  <a:srgbClr val="333333"/>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tr-TR" sz="2000" b="1" dirty="0" err="1">
                <a:solidFill>
                  <a:srgbClr val="333333"/>
                </a:solidFill>
                <a:effectLst/>
                <a:latin typeface="inherit"/>
                <a:ea typeface="Times New Roman" panose="02020603050405020304" pitchFamily="18" charset="0"/>
              </a:rPr>
              <a:t>nin</a:t>
            </a:r>
            <a:r>
              <a:rPr lang="tr-TR" sz="2000" b="1" dirty="0">
                <a:solidFill>
                  <a:srgbClr val="333333"/>
                </a:solidFill>
                <a:effectLst/>
                <a:latin typeface="inherit"/>
                <a:ea typeface="Times New Roman" panose="02020603050405020304" pitchFamily="18" charset="0"/>
              </a:rPr>
              <a:t> d</a:t>
            </a:r>
            <a:r>
              <a:rPr lang="tr-TR" sz="2000" b="1" dirty="0">
                <a:solidFill>
                  <a:srgbClr val="333333"/>
                </a:solidFill>
                <a:effectLst/>
                <a:latin typeface="Tahoma" panose="020B0604030504040204" pitchFamily="34" charset="0"/>
                <a:ea typeface="Times New Roman" panose="02020603050405020304" pitchFamily="18" charset="0"/>
              </a:rPr>
              <a:t>üşü</a:t>
            </a:r>
            <a:r>
              <a:rPr lang="tr-TR" sz="2000" b="1" dirty="0">
                <a:solidFill>
                  <a:srgbClr val="333333"/>
                </a:solidFill>
                <a:effectLst/>
                <a:latin typeface="inherit"/>
                <a:ea typeface="Times New Roman" panose="02020603050405020304" pitchFamily="18" charset="0"/>
              </a:rPr>
              <a:t>ncesinde evrendeki her t</a:t>
            </a:r>
            <a:r>
              <a:rPr lang="tr-TR" sz="2000" b="1" dirty="0">
                <a:solidFill>
                  <a:srgbClr val="333333"/>
                </a:solidFill>
                <a:effectLst/>
                <a:latin typeface="Tahoma" panose="020B0604030504040204" pitchFamily="34" charset="0"/>
                <a:ea typeface="Times New Roman" panose="02020603050405020304" pitchFamily="18" charset="0"/>
              </a:rPr>
              <a:t>ü</a:t>
            </a:r>
            <a:r>
              <a:rPr lang="tr-TR" sz="2000" b="1" dirty="0">
                <a:solidFill>
                  <a:srgbClr val="333333"/>
                </a:solidFill>
                <a:effectLst/>
                <a:latin typeface="inherit"/>
                <a:ea typeface="Times New Roman" panose="02020603050405020304" pitchFamily="18" charset="0"/>
              </a:rPr>
              <a:t>rl</a:t>
            </a:r>
            <a:r>
              <a:rPr lang="tr-TR" sz="2000" b="1" dirty="0">
                <a:solidFill>
                  <a:srgbClr val="333333"/>
                </a:solidFill>
                <a:effectLst/>
                <a:latin typeface="Tahoma" panose="020B0604030504040204" pitchFamily="34" charset="0"/>
                <a:ea typeface="Times New Roman" panose="02020603050405020304" pitchFamily="18" charset="0"/>
              </a:rPr>
              <a:t>ü</a:t>
            </a:r>
            <a:r>
              <a:rPr lang="tr-TR" sz="2000" b="1" dirty="0">
                <a:solidFill>
                  <a:srgbClr val="333333"/>
                </a:solidFill>
                <a:effectLst/>
                <a:latin typeface="inherit"/>
                <a:ea typeface="Times New Roman" panose="02020603050405020304" pitchFamily="18" charset="0"/>
              </a:rPr>
              <a:t> de</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i</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imin beslendi</a:t>
            </a:r>
            <a:r>
              <a:rPr lang="tr-TR" sz="2000" b="1" dirty="0">
                <a:solidFill>
                  <a:srgbClr val="333333"/>
                </a:solidFill>
                <a:effectLst/>
                <a:latin typeface="Tahoma" panose="020B0604030504040204" pitchFamily="34" charset="0"/>
                <a:ea typeface="Times New Roman" panose="02020603050405020304" pitchFamily="18" charset="0"/>
              </a:rPr>
              <a:t>ğ</a:t>
            </a:r>
            <a:r>
              <a:rPr lang="tr-TR" sz="2000" b="1" dirty="0">
                <a:solidFill>
                  <a:srgbClr val="333333"/>
                </a:solidFill>
                <a:effectLst/>
                <a:latin typeface="inherit"/>
                <a:ea typeface="Times New Roman" panose="02020603050405020304" pitchFamily="18" charset="0"/>
              </a:rPr>
              <a:t>i sonsuz kaynak a</a:t>
            </a:r>
            <a:r>
              <a:rPr lang="tr-TR" sz="2000" b="1" dirty="0">
                <a:solidFill>
                  <a:srgbClr val="333333"/>
                </a:solidFill>
                <a:effectLst/>
                <a:latin typeface="Tahoma" panose="020B0604030504040204" pitchFamily="34" charset="0"/>
                <a:ea typeface="Times New Roman" panose="02020603050405020304" pitchFamily="18" charset="0"/>
              </a:rPr>
              <a:t>ş</a:t>
            </a:r>
            <a:r>
              <a:rPr lang="tr-TR" sz="2000" b="1" dirty="0">
                <a:solidFill>
                  <a:srgbClr val="333333"/>
                </a:solidFill>
                <a:effectLst/>
                <a:latin typeface="inherit"/>
                <a:ea typeface="Times New Roman" panose="02020603050405020304" pitchFamily="18" charset="0"/>
              </a:rPr>
              <a:t>a</a:t>
            </a:r>
            <a:r>
              <a:rPr lang="tr-TR" sz="2000" b="1" dirty="0">
                <a:solidFill>
                  <a:srgbClr val="333333"/>
                </a:solidFill>
                <a:effectLst/>
                <a:latin typeface="Tahoma" panose="020B0604030504040204" pitchFamily="34" charset="0"/>
                <a:ea typeface="Times New Roman" panose="02020603050405020304" pitchFamily="18" charset="0"/>
              </a:rPr>
              <a:t>ğı</a:t>
            </a:r>
            <a:r>
              <a:rPr lang="tr-TR" sz="2000" b="1" dirty="0">
                <a:solidFill>
                  <a:srgbClr val="333333"/>
                </a:solidFill>
                <a:effectLst/>
                <a:latin typeface="inherit"/>
                <a:ea typeface="Times New Roman" panose="02020603050405020304" pitchFamily="18" charset="0"/>
              </a:rPr>
              <a:t>dakilerden hangisidir?</a:t>
            </a:r>
            <a:br>
              <a:rPr lang="tr-TR" sz="2000" b="1" dirty="0">
                <a:solidFill>
                  <a:srgbClr val="333333"/>
                </a:solidFill>
                <a:effectLst/>
                <a:latin typeface="inherit"/>
                <a:ea typeface="Times New Roman" panose="02020603050405020304" pitchFamily="18" charset="0"/>
              </a:rPr>
            </a:br>
            <a:r>
              <a:rPr lang="tr-TR" sz="2000" dirty="0">
                <a:solidFill>
                  <a:srgbClr val="333333"/>
                </a:solidFill>
                <a:effectLst/>
                <a:latin typeface="PT Sans"/>
                <a:ea typeface="Times New Roman" panose="02020603050405020304" pitchFamily="18" charset="0"/>
              </a:rPr>
              <a:t>A) Tao</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B) İdea</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C) Madde</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D) Form</a:t>
            </a:r>
            <a:br>
              <a:rPr lang="tr-TR" sz="2000" dirty="0">
                <a:solidFill>
                  <a:srgbClr val="333333"/>
                </a:solidFill>
                <a:effectLst/>
                <a:latin typeface="PT Sans"/>
                <a:ea typeface="Times New Roman" panose="02020603050405020304" pitchFamily="18" charset="0"/>
              </a:rPr>
            </a:br>
            <a:r>
              <a:rPr lang="tr-TR" sz="2000" dirty="0">
                <a:solidFill>
                  <a:srgbClr val="333333"/>
                </a:solidFill>
                <a:effectLst/>
                <a:latin typeface="PT Sans"/>
                <a:ea typeface="Times New Roman" panose="02020603050405020304" pitchFamily="18" charset="0"/>
              </a:rPr>
              <a:t>E) </a:t>
            </a:r>
            <a:r>
              <a:rPr lang="tr-TR" sz="2000" dirty="0" err="1">
                <a:solidFill>
                  <a:srgbClr val="333333"/>
                </a:solidFill>
                <a:effectLst/>
                <a:latin typeface="PT Sans"/>
                <a:ea typeface="Times New Roman" panose="02020603050405020304" pitchFamily="18" charset="0"/>
              </a:rPr>
              <a:t>Aperion</a:t>
            </a:r>
            <a:endParaRPr lang="tr-TR" sz="2000" dirty="0">
              <a:effectLst/>
              <a:latin typeface="Times New Roman" panose="02020603050405020304" pitchFamily="18" charset="0"/>
              <a:ea typeface="Times New Roman" panose="02020603050405020304" pitchFamily="18" charset="0"/>
            </a:endParaRPr>
          </a:p>
          <a:p>
            <a:pPr lvl="0" fontAlgn="base"/>
            <a:r>
              <a:rPr lang="tr-TR" sz="2000" b="1" dirty="0">
                <a:solidFill>
                  <a:srgbClr val="FF0000"/>
                </a:solidFill>
                <a:effectLst/>
                <a:latin typeface="inherit"/>
                <a:ea typeface="Times New Roman" panose="02020603050405020304" pitchFamily="18" charset="0"/>
                <a:cs typeface="Times New Roman" panose="02020603050405020304" pitchFamily="18" charset="0"/>
              </a:rPr>
              <a:t>Cevap</a:t>
            </a:r>
            <a:r>
              <a:rPr lang="tr-TR" sz="2000" b="1" dirty="0">
                <a:solidFill>
                  <a:srgbClr val="333333"/>
                </a:solidFill>
                <a:effectLst/>
                <a:latin typeface="inherit"/>
                <a:ea typeface="Times New Roman" panose="02020603050405020304" pitchFamily="18" charset="0"/>
                <a:cs typeface="Times New Roman" panose="02020603050405020304" pitchFamily="18" charset="0"/>
              </a:rPr>
              <a:t>: </a:t>
            </a:r>
            <a:r>
              <a:rPr lang="tr-TR" sz="2000" b="1" dirty="0">
                <a:solidFill>
                  <a:srgbClr val="0000FF"/>
                </a:solidFill>
                <a:effectLst/>
                <a:latin typeface="inherit"/>
                <a:ea typeface="Times New Roman" panose="02020603050405020304" pitchFamily="18" charset="0"/>
                <a:cs typeface="Times New Roman" panose="02020603050405020304" pitchFamily="18" charset="0"/>
              </a:rPr>
              <a:t>A</a:t>
            </a:r>
            <a:r>
              <a:rPr lang="tr-TR" sz="2000" b="1" dirty="0">
                <a:effectLst/>
                <a:latin typeface="Calibri" panose="020F0502020204030204" pitchFamily="34" charset="0"/>
                <a:ea typeface="Times New Roman" panose="02020603050405020304" pitchFamily="18" charset="0"/>
                <a:cs typeface="Times New Roman" panose="02020603050405020304" pitchFamily="18" charset="0"/>
              </a:rPr>
              <a:t> </a:t>
            </a:r>
            <a:r>
              <a:rPr lang="tr-TR" sz="2000" b="1" dirty="0">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tr-TR" sz="20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76075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0AB4AC7-2233-974B-82CB-67108292887A}"/>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800DBE39-4747-EF4E-B068-375C9880EEA9}"/>
              </a:ext>
            </a:extLst>
          </p:cNvPr>
          <p:cNvSpPr>
            <a:spLocks noGrp="1"/>
          </p:cNvSpPr>
          <p:nvPr>
            <p:ph idx="1"/>
          </p:nvPr>
        </p:nvSpPr>
        <p:spPr/>
        <p:txBody>
          <a:bodyPr>
            <a:normAutofit/>
          </a:bodyPr>
          <a:lstStyle/>
          <a:p>
            <a:pPr lvl="0"/>
            <a:r>
              <a:rPr lang="tr-TR" sz="2400" b="1" spc="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B</a:t>
            </a:r>
            <a:r>
              <a:rPr lang="tr-TR" sz="2400" b="1"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oşluk</a:t>
            </a:r>
            <a:r>
              <a:rPr lang="tr-TR" sz="2400" b="1" spc="-10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b="1"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Doldurma:</a:t>
            </a:r>
            <a:r>
              <a:rPr lang="tr-TR" sz="2400" b="1"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1.</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M</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addi-</a:t>
            </a:r>
            <a:r>
              <a:rPr lang="tr-TR" sz="2400" spc="-3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F</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ormel-E</a:t>
            </a:r>
            <a:r>
              <a:rPr lang="tr-TR" sz="2400" spc="-1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r</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e</a:t>
            </a:r>
            <a:r>
              <a:rPr lang="tr-TR" sz="2400" spc="-1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k</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a:t>
            </a:r>
            <a:r>
              <a:rPr lang="tr-TR" sz="2400" spc="-4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F</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ai</a:t>
            </a:r>
            <a:r>
              <a:rPr lang="tr-TR" sz="2400" spc="-1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l</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2.</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Bil</a:t>
            </a:r>
            <a:r>
              <a:rPr lang="tr-TR" sz="2400" spc="-1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g</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isizli</a:t>
            </a:r>
            <a:r>
              <a:rPr lang="tr-TR" sz="2400" spc="1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k</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3.</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S</a:t>
            </a:r>
            <a:r>
              <a:rPr lang="tr-TR" sz="2400" spc="-1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ayg</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ılı,</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4.</a:t>
            </a:r>
            <a:r>
              <a:rPr lang="tr-TR" sz="2400" spc="-9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S</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ofistler</a:t>
            </a:r>
            <a:endParaRPr lang="tr-TR" sz="2400" spc="-20" dirty="0">
              <a:effectLst/>
              <a:latin typeface="Georgia" panose="02040502050405020303" pitchFamily="18" charset="0"/>
              <a:ea typeface="Trebuchet MS" panose="020B0603020202020204" pitchFamily="34" charset="0"/>
              <a:cs typeface="Trebuchet MS" panose="020B0603020202020204" pitchFamily="34" charset="0"/>
            </a:endParaRPr>
          </a:p>
          <a:p>
            <a:pPr lvl="0"/>
            <a:r>
              <a:rPr lang="tr-TR" sz="2400" b="1"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Eşleştirme:</a:t>
            </a:r>
            <a:r>
              <a:rPr lang="tr-TR" sz="2400" b="1" spc="-8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I-c,</a:t>
            </a:r>
            <a:r>
              <a:rPr lang="tr-TR" sz="2400" spc="-8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II-e,</a:t>
            </a:r>
            <a:r>
              <a:rPr lang="tr-TR" sz="2400" spc="-8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III-d,</a:t>
            </a:r>
            <a:r>
              <a:rPr lang="tr-TR" sz="2400" spc="-8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IV-ç,</a:t>
            </a:r>
            <a:r>
              <a:rPr lang="tr-TR" sz="2400" spc="-1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V-b,</a:t>
            </a:r>
            <a:r>
              <a:rPr lang="tr-TR" sz="2400" spc="-125" dirty="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tr-TR" sz="2400" spc="-20" dirty="0" smtClean="0">
                <a:solidFill>
                  <a:srgbClr val="FF0000"/>
                </a:solidFill>
                <a:effectLst/>
                <a:latin typeface="Trebuchet MS" panose="020B0603020202020204" pitchFamily="34" charset="0"/>
                <a:ea typeface="Trebuchet MS" panose="020B0603020202020204" pitchFamily="34" charset="0"/>
                <a:cs typeface="Trebuchet MS" panose="020B0603020202020204" pitchFamily="34" charset="0"/>
              </a:rPr>
              <a:t>VI-a</a:t>
            </a:r>
            <a:r>
              <a:rPr lang="tr-TR" sz="2400" b="1" dirty="0">
                <a:solidFill>
                  <a:srgbClr val="FF0000"/>
                </a:solidFill>
                <a:effectLst/>
                <a:latin typeface="Trebuchet MS" panose="020B0603020202020204" pitchFamily="34" charset="0"/>
                <a:ea typeface="Georgia" panose="02040502050405020303" pitchFamily="18" charset="0"/>
                <a:cs typeface="Georgia" panose="02040502050405020303" pitchFamily="18" charset="0"/>
              </a:rPr>
              <a:t> </a:t>
            </a:r>
            <a:endParaRPr lang="tr-TR" sz="2400" dirty="0">
              <a:effectLst/>
              <a:latin typeface="Georgia" panose="02040502050405020303" pitchFamily="18" charset="0"/>
              <a:ea typeface="Georgia" panose="02040502050405020303" pitchFamily="18" charset="0"/>
              <a:cs typeface="Georgia" panose="02040502050405020303" pitchFamily="18" charset="0"/>
            </a:endParaRPr>
          </a:p>
          <a:p>
            <a:r>
              <a:rPr lang="tr-TR" sz="2400" b="1" dirty="0">
                <a:solidFill>
                  <a:srgbClr val="FF0000"/>
                </a:solidFill>
                <a:effectLst/>
                <a:latin typeface="Trebuchet MS" panose="020B0603020202020204" pitchFamily="34" charset="0"/>
                <a:ea typeface="Georgia" panose="02040502050405020303" pitchFamily="18" charset="0"/>
                <a:cs typeface="Georgia" panose="02040502050405020303" pitchFamily="18" charset="0"/>
              </a:rPr>
              <a:t>D) Çoktan Seçmeli: </a:t>
            </a:r>
            <a:r>
              <a:rPr lang="tr-TR" sz="2400" dirty="0">
                <a:solidFill>
                  <a:srgbClr val="FF0000"/>
                </a:solidFill>
                <a:effectLst/>
                <a:latin typeface="Trebuchet MS" panose="020B0603020202020204" pitchFamily="34" charset="0"/>
                <a:ea typeface="Georgia" panose="02040502050405020303" pitchFamily="18" charset="0"/>
                <a:cs typeface="Georgia" panose="02040502050405020303" pitchFamily="18" charset="0"/>
              </a:rPr>
              <a:t>12. E, 13. D, 14. B, 15. A, 16. C 17. B, 18. A</a:t>
            </a:r>
            <a:endParaRPr lang="tr-TR" sz="2400" dirty="0">
              <a:effectLst/>
              <a:latin typeface="Georgia" panose="02040502050405020303" pitchFamily="18" charset="0"/>
              <a:ea typeface="Georgia" panose="02040502050405020303" pitchFamily="18" charset="0"/>
              <a:cs typeface="Georgia" panose="02040502050405020303" pitchFamily="18" charset="0"/>
            </a:endParaRPr>
          </a:p>
        </p:txBody>
      </p:sp>
    </p:spTree>
    <p:extLst>
      <p:ext uri="{BB962C8B-B14F-4D97-AF65-F5344CB8AC3E}">
        <p14:creationId xmlns:p14="http://schemas.microsoft.com/office/powerpoint/2010/main" xmlns="" val="383829949"/>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743</Words>
  <Application>Microsoft Office PowerPoint</Application>
  <PresentationFormat>Özel</PresentationFormat>
  <Paragraphs>91</Paragraphs>
  <Slides>27</Slides>
  <Notes>1</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Duman</vt:lpstr>
      <vt:lpstr>1.ÜNİTE ÖLÇME DEĞERLENDİRME SORULARI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1.ÜNİTE ÖLÇME DEĞERLENDİRME SORULARI</dc:title>
  <dc:creator>Bilinmeyen Kullanıcı</dc:creator>
  <cp:lastModifiedBy>Pc-6</cp:lastModifiedBy>
  <cp:revision>8</cp:revision>
  <dcterms:created xsi:type="dcterms:W3CDTF">2018-11-03T16:55:15Z</dcterms:created>
  <dcterms:modified xsi:type="dcterms:W3CDTF">2018-11-13T19:18:38Z</dcterms:modified>
</cp:coreProperties>
</file>