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0" r:id="rId4"/>
    <p:sldId id="258" r:id="rId5"/>
    <p:sldId id="362" r:id="rId6"/>
    <p:sldId id="259" r:id="rId7"/>
    <p:sldId id="260" r:id="rId8"/>
    <p:sldId id="363" r:id="rId9"/>
    <p:sldId id="261" r:id="rId10"/>
    <p:sldId id="262" r:id="rId11"/>
    <p:sldId id="263" r:id="rId12"/>
    <p:sldId id="364" r:id="rId13"/>
    <p:sldId id="264" r:id="rId14"/>
    <p:sldId id="365" r:id="rId15"/>
    <p:sldId id="265" r:id="rId16"/>
    <p:sldId id="266" r:id="rId17"/>
    <p:sldId id="267" r:id="rId18"/>
    <p:sldId id="268" r:id="rId19"/>
    <p:sldId id="366" r:id="rId20"/>
    <p:sldId id="269" r:id="rId21"/>
    <p:sldId id="367" r:id="rId22"/>
    <p:sldId id="274" r:id="rId23"/>
    <p:sldId id="271" r:id="rId24"/>
    <p:sldId id="272" r:id="rId25"/>
    <p:sldId id="289" r:id="rId26"/>
    <p:sldId id="287" r:id="rId27"/>
    <p:sldId id="288" r:id="rId28"/>
    <p:sldId id="275" r:id="rId29"/>
    <p:sldId id="368" r:id="rId30"/>
    <p:sldId id="276" r:id="rId31"/>
    <p:sldId id="277" r:id="rId32"/>
    <p:sldId id="278" r:id="rId33"/>
    <p:sldId id="279" r:id="rId34"/>
    <p:sldId id="280" r:id="rId35"/>
    <p:sldId id="295" r:id="rId36"/>
    <p:sldId id="281" r:id="rId37"/>
    <p:sldId id="282" r:id="rId38"/>
    <p:sldId id="369" r:id="rId39"/>
    <p:sldId id="283" r:id="rId40"/>
    <p:sldId id="284" r:id="rId41"/>
    <p:sldId id="285" r:id="rId42"/>
    <p:sldId id="296" r:id="rId43"/>
    <p:sldId id="297" r:id="rId44"/>
    <p:sldId id="371" r:id="rId45"/>
    <p:sldId id="298" r:id="rId46"/>
    <p:sldId id="370" r:id="rId47"/>
    <p:sldId id="299" r:id="rId48"/>
    <p:sldId id="300" r:id="rId49"/>
    <p:sldId id="372" r:id="rId50"/>
    <p:sldId id="301" r:id="rId51"/>
    <p:sldId id="302" r:id="rId52"/>
    <p:sldId id="373" r:id="rId53"/>
    <p:sldId id="303" r:id="rId54"/>
    <p:sldId id="405" r:id="rId55"/>
    <p:sldId id="290" r:id="rId56"/>
    <p:sldId id="374" r:id="rId57"/>
    <p:sldId id="375" r:id="rId58"/>
    <p:sldId id="291" r:id="rId59"/>
    <p:sldId id="376" r:id="rId60"/>
    <p:sldId id="292" r:id="rId61"/>
    <p:sldId id="293" r:id="rId62"/>
    <p:sldId id="304" r:id="rId63"/>
    <p:sldId id="377" r:id="rId64"/>
    <p:sldId id="305" r:id="rId65"/>
    <p:sldId id="306" r:id="rId66"/>
    <p:sldId id="308" r:id="rId67"/>
    <p:sldId id="307" r:id="rId68"/>
    <p:sldId id="309" r:id="rId69"/>
    <p:sldId id="310" r:id="rId70"/>
    <p:sldId id="311" r:id="rId71"/>
    <p:sldId id="378" r:id="rId72"/>
    <p:sldId id="312" r:id="rId73"/>
    <p:sldId id="313" r:id="rId74"/>
    <p:sldId id="314" r:id="rId75"/>
    <p:sldId id="379" r:id="rId76"/>
    <p:sldId id="315" r:id="rId77"/>
    <p:sldId id="316" r:id="rId78"/>
    <p:sldId id="317" r:id="rId79"/>
    <p:sldId id="318" r:id="rId80"/>
    <p:sldId id="319" r:id="rId81"/>
    <p:sldId id="320" r:id="rId82"/>
    <p:sldId id="380" r:id="rId83"/>
    <p:sldId id="321" r:id="rId84"/>
    <p:sldId id="322" r:id="rId85"/>
    <p:sldId id="382" r:id="rId86"/>
    <p:sldId id="323" r:id="rId87"/>
    <p:sldId id="383" r:id="rId88"/>
    <p:sldId id="324" r:id="rId89"/>
    <p:sldId id="325" r:id="rId90"/>
    <p:sldId id="390" r:id="rId91"/>
    <p:sldId id="330" r:id="rId92"/>
    <p:sldId id="326" r:id="rId93"/>
    <p:sldId id="327" r:id="rId94"/>
    <p:sldId id="360" r:id="rId95"/>
    <p:sldId id="328" r:id="rId96"/>
    <p:sldId id="329" r:id="rId97"/>
    <p:sldId id="385" r:id="rId98"/>
    <p:sldId id="331" r:id="rId99"/>
    <p:sldId id="386" r:id="rId100"/>
    <p:sldId id="387" r:id="rId101"/>
    <p:sldId id="332" r:id="rId102"/>
    <p:sldId id="388" r:id="rId103"/>
    <p:sldId id="333" r:id="rId104"/>
    <p:sldId id="334" r:id="rId105"/>
    <p:sldId id="389" r:id="rId106"/>
    <p:sldId id="335" r:id="rId107"/>
    <p:sldId id="336" r:id="rId108"/>
    <p:sldId id="391" r:id="rId109"/>
    <p:sldId id="337" r:id="rId110"/>
    <p:sldId id="338" r:id="rId111"/>
    <p:sldId id="339" r:id="rId112"/>
    <p:sldId id="340" r:id="rId113"/>
    <p:sldId id="342" r:id="rId114"/>
    <p:sldId id="343" r:id="rId115"/>
    <p:sldId id="344" r:id="rId116"/>
    <p:sldId id="345" r:id="rId117"/>
    <p:sldId id="394" r:id="rId118"/>
    <p:sldId id="346" r:id="rId119"/>
    <p:sldId id="347" r:id="rId120"/>
    <p:sldId id="348" r:id="rId121"/>
    <p:sldId id="349" r:id="rId122"/>
    <p:sldId id="395" r:id="rId123"/>
    <p:sldId id="350" r:id="rId124"/>
    <p:sldId id="397" r:id="rId125"/>
    <p:sldId id="399" r:id="rId126"/>
    <p:sldId id="351" r:id="rId127"/>
    <p:sldId id="400" r:id="rId128"/>
    <p:sldId id="352" r:id="rId129"/>
    <p:sldId id="402" r:id="rId130"/>
    <p:sldId id="401" r:id="rId131"/>
    <p:sldId id="353" r:id="rId132"/>
    <p:sldId id="403" r:id="rId133"/>
    <p:sldId id="354" r:id="rId134"/>
    <p:sldId id="404" r:id="rId135"/>
    <p:sldId id="361" r:id="rId136"/>
    <p:sldId id="406" r:id="rId13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660"/>
  </p:normalViewPr>
  <p:slideViewPr>
    <p:cSldViewPr>
      <p:cViewPr>
        <p:scale>
          <a:sx n="100" d="100"/>
          <a:sy n="100" d="100"/>
        </p:scale>
        <p:origin x="-18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9F75050-0E15-4C5B-92B0-66D068882F1F}" type="datetimeFigureOut">
              <a:rPr lang="tr-TR" smtClean="0"/>
              <a:pPr/>
              <a:t>12.06.2014</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12.06.2014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12.06.2014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12.06.2014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12.06.2014</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12.06.2014</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12.06.2014</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12.06.2014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12.06.2014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12.06.2014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12.06.2014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pPr/>
              <a:t>12.06.2014</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71472" y="714357"/>
            <a:ext cx="7772400" cy="1071570"/>
          </a:xfrm>
        </p:spPr>
        <p:txBody>
          <a:bodyPr>
            <a:normAutofit/>
          </a:bodyPr>
          <a:lstStyle/>
          <a:p>
            <a:pPr algn="ctr"/>
            <a:r>
              <a:rPr lang="tr-TR" sz="6000" b="1" dirty="0" smtClean="0">
                <a:solidFill>
                  <a:schemeClr val="tx1"/>
                </a:solidFill>
                <a:latin typeface="Berlin Sans FB Demi" pitchFamily="34" charset="0"/>
                <a:cs typeface="Aharoni" pitchFamily="2" charset="-79"/>
              </a:rPr>
              <a:t>YUMUŞAMA DÖNEMİ </a:t>
            </a:r>
            <a:endParaRPr lang="tr-TR" sz="6000" b="1" dirty="0">
              <a:solidFill>
                <a:schemeClr val="tx1"/>
              </a:solidFill>
              <a:latin typeface="Berlin Sans FB Demi" pitchFamily="34" charset="0"/>
              <a:cs typeface="Aharoni" pitchFamily="2" charset="-79"/>
            </a:endParaRPr>
          </a:p>
        </p:txBody>
      </p:sp>
      <p:pic>
        <p:nvPicPr>
          <p:cNvPr id="5" name="4 Resim" descr="yumusamadonemikrizvecatismalari.jpg"/>
          <p:cNvPicPr>
            <a:picLocks noChangeAspect="1"/>
          </p:cNvPicPr>
          <p:nvPr/>
        </p:nvPicPr>
        <p:blipFill>
          <a:blip r:embed="rId2"/>
          <a:stretch>
            <a:fillRect/>
          </a:stretch>
        </p:blipFill>
        <p:spPr>
          <a:xfrm>
            <a:off x="0" y="1928802"/>
            <a:ext cx="9144000" cy="426148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ctr"/>
            <a:r>
              <a:rPr lang="tr-TR" sz="4000" dirty="0" smtClean="0"/>
              <a:t>Yumuşama(Detant) uluslararası anlamda ilişkilerdeki gerginliğin azalması veya siyasi tarihte 1970'ler civarında sosyalist ve kapitalist ülkeler arasındaki </a:t>
            </a:r>
            <a:r>
              <a:rPr lang="tr-TR" sz="4000" b="1" dirty="0" smtClean="0"/>
              <a:t>ilişkilerin iyileşmesidir</a:t>
            </a:r>
            <a:r>
              <a:rPr lang="tr-TR" sz="4000" dirty="0" smtClean="0"/>
              <a:t>.</a:t>
            </a:r>
            <a:endParaRPr lang="tr-TR"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lvl="0" algn="ctr"/>
            <a:r>
              <a:rPr lang="tr-TR" sz="2800" dirty="0" smtClean="0"/>
              <a:t>Bu dönemde izlenen politikalar ile Doğu ve Batı bloğu arasındaki gerginlik azalmıştır.</a:t>
            </a:r>
          </a:p>
          <a:p>
            <a:pPr lvl="0" algn="ctr"/>
            <a:r>
              <a:rPr lang="tr-TR" sz="2800" dirty="0" smtClean="0"/>
              <a:t>Yumuşama dönemi politikası barışa varacak </a:t>
            </a:r>
            <a:r>
              <a:rPr lang="tr-TR" sz="2800" b="1" dirty="0" smtClean="0"/>
              <a:t>yakınlaşma, anlaşma ve işbirliği </a:t>
            </a:r>
            <a:r>
              <a:rPr lang="tr-TR" sz="2800" dirty="0" smtClean="0"/>
              <a:t>aşamalarını oluşturmaktadır.</a:t>
            </a:r>
          </a:p>
          <a:p>
            <a:pPr algn="ctr"/>
            <a:r>
              <a:rPr lang="tr-TR" dirty="0" smtClean="0"/>
              <a:t>Yumuşama dönemine geçilmesinde iki bloğun da </a:t>
            </a:r>
            <a:r>
              <a:rPr lang="tr-TR" b="1" dirty="0" smtClean="0"/>
              <a:t>Nükleer güce sahip olması</a:t>
            </a:r>
            <a:r>
              <a:rPr lang="tr-TR" dirty="0" smtClean="0"/>
              <a:t> etkili olmuştur.</a:t>
            </a:r>
          </a:p>
          <a:p>
            <a:pPr algn="ctr"/>
            <a:r>
              <a:rPr lang="tr-TR" dirty="0" smtClean="0"/>
              <a:t>Bloklar içinde yaşanan gerginlikte yumuşama dönemine zemin hazırlamıştır.</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ctr">
              <a:buNone/>
            </a:pPr>
            <a:r>
              <a:rPr lang="tr-TR" sz="3600" b="1" dirty="0" smtClean="0"/>
              <a:t>KONVANSİYONEL SİLAHLAR</a:t>
            </a:r>
            <a:r>
              <a:rPr lang="tr-TR" sz="3600" dirty="0" smtClean="0"/>
              <a:t>:</a:t>
            </a:r>
          </a:p>
          <a:p>
            <a:pPr algn="ctr"/>
            <a:r>
              <a:rPr lang="tr-TR" sz="3600" dirty="0" smtClean="0"/>
              <a:t>Nükleer biyolojik ve kimyasal silahlar dışında, kara deniz ve hava ordularınca kullanılan her türlü klasik silahlardır. Örnek olarak: top, tank, tüfek, gemi ve denizaltı, nükleer bomba taşımayan uçak ve füzelerdir</a:t>
            </a:r>
            <a:endParaRPr lang="tr-TR"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6" name="5 İçerik Yer Tutucusu" descr="silahsatisi-silahlanma_1.jpg"/>
          <p:cNvPicPr>
            <a:picLocks noGrp="1" noChangeAspect="1"/>
          </p:cNvPicPr>
          <p:nvPr>
            <p:ph idx="1"/>
          </p:nvPr>
        </p:nvPicPr>
        <p:blipFill>
          <a:blip r:embed="rId2"/>
          <a:stretch>
            <a:fillRect/>
          </a:stretch>
        </p:blipFill>
        <p:spPr>
          <a:xfrm>
            <a:off x="428596" y="0"/>
            <a:ext cx="8286776" cy="6661397"/>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algn="ctr"/>
            <a:r>
              <a:rPr lang="tr-TR" sz="3200" dirty="0" smtClean="0"/>
              <a:t>Doğu ile batı bloğu arasındaki ilişkiler Berlin Buhranı ile başladıysa da bir mesafe kat edilemedi.</a:t>
            </a:r>
          </a:p>
          <a:p>
            <a:pPr algn="ctr"/>
            <a:r>
              <a:rPr lang="tr-TR" sz="3200" dirty="0" smtClean="0"/>
              <a:t>Çinin SSCB ile anlaşmazlık yaşaması ABD’yi harekete geçirip kendi yanına çekmesine neden oldu.</a:t>
            </a:r>
          </a:p>
          <a:p>
            <a:pPr lvl="0" algn="ctr"/>
            <a:r>
              <a:rPr lang="tr-TR" sz="3200" dirty="0" smtClean="0"/>
              <a:t>ABD Güney Vietnam’dan askerlerini çekince Çin ile yakınlığı arttı. Çin ile ticari ilişkisini artıran ABD, Çin’in BM’ye tekrar üye olmasında etkili oldu. </a:t>
            </a:r>
          </a:p>
          <a:p>
            <a:pPr>
              <a:buNone/>
            </a:pP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solidFill>
                  <a:srgbClr val="FF0000"/>
                </a:solidFill>
              </a:rPr>
              <a:t>PİNG – PONG DİPLOMASİSİ: </a:t>
            </a:r>
            <a:endParaRPr lang="tr-TR" b="1" dirty="0">
              <a:solidFill>
                <a:srgbClr val="FF0000"/>
              </a:solidFill>
            </a:endParaRPr>
          </a:p>
        </p:txBody>
      </p:sp>
      <p:sp>
        <p:nvSpPr>
          <p:cNvPr id="3" name="2 İçerik Yer Tutucusu"/>
          <p:cNvSpPr>
            <a:spLocks noGrp="1"/>
          </p:cNvSpPr>
          <p:nvPr>
            <p:ph idx="1"/>
          </p:nvPr>
        </p:nvSpPr>
        <p:spPr/>
        <p:txBody>
          <a:bodyPr>
            <a:noAutofit/>
          </a:bodyPr>
          <a:lstStyle/>
          <a:p>
            <a:pPr algn="ctr"/>
            <a:r>
              <a:rPr lang="tr-TR" sz="3200" dirty="0" smtClean="0"/>
              <a:t>ABD masa tenisi takımının 1971’de Çinin daveti ile gelmesi ABD ile Çin arasındaki yakınlığı artırdı. ABD’nin 20 yıldır Çine uyguladığı ambargo kaldırıldı. Çinlilere vize verileceği açıklandı. Amerikan </a:t>
            </a:r>
            <a:r>
              <a:rPr lang="tr-TR" sz="3200" dirty="0" err="1" smtClean="0"/>
              <a:t>PingPong</a:t>
            </a:r>
            <a:r>
              <a:rPr lang="tr-TR" sz="3200" dirty="0" smtClean="0"/>
              <a:t> takımının yaptığı bu ziyaret Çin – ABD temasını başlatmış oldu. Bu temaslar sonrası 1972’de ABD başkanı </a:t>
            </a:r>
            <a:r>
              <a:rPr lang="tr-TR" sz="3200" dirty="0" err="1" smtClean="0"/>
              <a:t>Nixon</a:t>
            </a:r>
            <a:r>
              <a:rPr lang="tr-TR" sz="3200" dirty="0" smtClean="0"/>
              <a:t> Çini ziyaret etti.</a:t>
            </a:r>
            <a:endParaRPr lang="tr-TR"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6" name="5 İçerik Yer Tutucusu" descr="ping-pong-diplomacy4.gif"/>
          <p:cNvPicPr>
            <a:picLocks noGrp="1" noChangeAspect="1"/>
          </p:cNvPicPr>
          <p:nvPr>
            <p:ph idx="1"/>
          </p:nvPr>
        </p:nvPicPr>
        <p:blipFill>
          <a:blip r:embed="rId2"/>
          <a:stretch>
            <a:fillRect/>
          </a:stretch>
        </p:blipFill>
        <p:spPr>
          <a:xfrm>
            <a:off x="0" y="571480"/>
            <a:ext cx="9094064" cy="592933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4000" b="1" u="sng" dirty="0" smtClean="0">
                <a:solidFill>
                  <a:srgbClr val="FF0000"/>
                </a:solidFill>
              </a:rPr>
              <a:t>NÜKLEER SİLAHLARIN SINIRLANDIRILMASI GÖRÜŞMELERİ:</a:t>
            </a:r>
            <a:endParaRPr lang="tr-TR" sz="4000" dirty="0">
              <a:solidFill>
                <a:srgbClr val="FF0000"/>
              </a:solidFill>
            </a:endParaRPr>
          </a:p>
        </p:txBody>
      </p:sp>
      <p:sp>
        <p:nvSpPr>
          <p:cNvPr id="3" name="2 İçerik Yer Tutucusu"/>
          <p:cNvSpPr>
            <a:spLocks noGrp="1"/>
          </p:cNvSpPr>
          <p:nvPr>
            <p:ph idx="1"/>
          </p:nvPr>
        </p:nvSpPr>
        <p:spPr/>
        <p:txBody>
          <a:bodyPr>
            <a:noAutofit/>
          </a:bodyPr>
          <a:lstStyle/>
          <a:p>
            <a:pPr lvl="0" algn="ctr"/>
            <a:r>
              <a:rPr lang="tr-TR" sz="3200" dirty="0" smtClean="0"/>
              <a:t>SSCB ile ABD arasında yaşanan KÜBA bunalımının müzakere ile çözümlenmesi nükleer silahların kısıtlanmasının başlangıcı kabul edilir.</a:t>
            </a:r>
          </a:p>
          <a:p>
            <a:pPr lvl="0" algn="ctr"/>
            <a:r>
              <a:rPr lang="tr-TR" sz="3200" dirty="0" smtClean="0"/>
              <a:t>1963’te ABD, SSCB ve İngiltere Moskova’da ilk kez “ </a:t>
            </a:r>
            <a:r>
              <a:rPr lang="tr-TR" sz="3200" b="1" dirty="0" smtClean="0"/>
              <a:t>NÜKLEER DENEMELERİN KISMEN YASAKLANMASI ANTLAŞMASI’NI</a:t>
            </a:r>
            <a:r>
              <a:rPr lang="tr-TR" sz="3200" dirty="0" smtClean="0"/>
              <a:t>” imzaladı. Bu antlaşmaya rağmen devletler silah yarışına devam etti.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ctr"/>
            <a:r>
              <a:rPr lang="tr-TR" sz="2800" dirty="0" smtClean="0"/>
              <a:t>26 Mayıs 1972'de "</a:t>
            </a:r>
            <a:r>
              <a:rPr lang="tr-TR" sz="2800" b="1" dirty="0" smtClean="0"/>
              <a:t>Füze Karşıtı Füzeleri Sınırlandırma</a:t>
            </a:r>
            <a:r>
              <a:rPr lang="tr-TR" sz="2800" dirty="0" smtClean="0"/>
              <a:t>" Antlaşması, (Amerika-Sovyet Rusya SALT-I)</a:t>
            </a:r>
          </a:p>
          <a:p>
            <a:pPr algn="ctr">
              <a:buNone/>
            </a:pPr>
            <a:endParaRPr lang="tr-TR" sz="2800" dirty="0" smtClean="0"/>
          </a:p>
          <a:p>
            <a:pPr algn="ctr"/>
            <a:r>
              <a:rPr lang="tr-TR" sz="2800" dirty="0" smtClean="0"/>
              <a:t>18 Haziran 1979'da stratejik silahların sınırlandırıl­masına yönelik Amerika ile Sovyet Rusya arasında imzalanan "</a:t>
            </a:r>
            <a:r>
              <a:rPr lang="tr-TR" sz="2800" b="1" dirty="0" smtClean="0"/>
              <a:t>SALT-II</a:t>
            </a:r>
            <a:r>
              <a:rPr lang="tr-TR" sz="2800" dirty="0" smtClean="0"/>
              <a:t>" Antlaşması imzalanarak Sovyet Rusya ve ABD arasındaki yumuşama artarak devam etmiştir.</a:t>
            </a:r>
            <a:endParaRPr lang="tr-TR"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071546"/>
            <a:ext cx="8329642" cy="5253054"/>
          </a:xfrm>
        </p:spPr>
        <p:txBody>
          <a:bodyPr/>
          <a:lstStyle/>
          <a:p>
            <a:pPr algn="ctr"/>
            <a:r>
              <a:rPr lang="tr-TR" sz="3200" b="1" i="1" dirty="0" smtClean="0"/>
              <a:t>SALT - I </a:t>
            </a:r>
            <a:r>
              <a:rPr lang="tr-TR" sz="3200" i="1" dirty="0" smtClean="0"/>
              <a:t>antlaşması ile devletlerarası sorunların barışçıl yolla çözüm süreci başladı. ABD – SSCB arası ilişkilerin temel esasları belirlendi. Görüşmelerin başladığı 1969 yılı yumuşama döneminin de başlangıcı olarak kabul edilir.</a:t>
            </a:r>
            <a:endParaRPr lang="tr-TR" sz="3200" dirty="0" smtClean="0"/>
          </a:p>
          <a:p>
            <a:pPr algn="ctr"/>
            <a:r>
              <a:rPr lang="tr-TR" sz="3200" b="1" i="1" dirty="0" smtClean="0"/>
              <a:t>SALT-</a:t>
            </a:r>
            <a:r>
              <a:rPr lang="tr-TR" sz="3200" b="1" i="1" dirty="0" err="1" smtClean="0"/>
              <a:t>ll</a:t>
            </a:r>
            <a:r>
              <a:rPr lang="tr-TR" sz="3200" i="1" dirty="0" smtClean="0"/>
              <a:t> Antlaşması, </a:t>
            </a:r>
            <a:r>
              <a:rPr lang="tr-TR" sz="3200" b="1" i="1" dirty="0" smtClean="0"/>
              <a:t>Sovyet Rusya'nın Afganistan'ı</a:t>
            </a:r>
            <a:r>
              <a:rPr lang="tr-TR" sz="3200" i="1" dirty="0" smtClean="0"/>
              <a:t> işgal etmesi üzerine, ABD tarafından Temsilciler Kurulunda reddedilmiştir</a:t>
            </a:r>
            <a:r>
              <a:rPr lang="tr-TR" b="1" i="1" dirty="0" smtClean="0"/>
              <a:t>.</a:t>
            </a:r>
            <a:endParaRPr lang="tr-TR" dirty="0" smtClean="0"/>
          </a:p>
          <a:p>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4000" b="1" dirty="0" smtClean="0">
                <a:solidFill>
                  <a:srgbClr val="FF0000"/>
                </a:solidFill>
              </a:rPr>
              <a:t>ABD VE SSCB SALT ANT. İMZALARKEN</a:t>
            </a:r>
            <a:endParaRPr lang="tr-TR" sz="4000" b="1" dirty="0">
              <a:solidFill>
                <a:srgbClr val="FF0000"/>
              </a:solidFill>
            </a:endParaRPr>
          </a:p>
        </p:txBody>
      </p:sp>
      <p:pic>
        <p:nvPicPr>
          <p:cNvPr id="4" name="3 İçerik Yer Tutucusu" descr="300px-Carter_Brezhnev_sign_SALT_II.jpg"/>
          <p:cNvPicPr>
            <a:picLocks noGrp="1" noChangeAspect="1"/>
          </p:cNvPicPr>
          <p:nvPr>
            <p:ph idx="1"/>
          </p:nvPr>
        </p:nvPicPr>
        <p:blipFill>
          <a:blip r:embed="rId2"/>
          <a:stretch>
            <a:fillRect/>
          </a:stretch>
        </p:blipFill>
        <p:spPr>
          <a:xfrm>
            <a:off x="0" y="2071678"/>
            <a:ext cx="9144000" cy="4786322"/>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3200" b="1" dirty="0" smtClean="0">
                <a:solidFill>
                  <a:srgbClr val="FF0000"/>
                </a:solidFill>
              </a:rPr>
              <a:t>AVRUPA GÜVENLİK VE İŞBİRLİĞİ KONFERANSI (AGİK)HELSİNKİ DEKLARASYONU </a:t>
            </a:r>
            <a:br>
              <a:rPr lang="tr-TR" sz="3200" b="1" dirty="0" smtClean="0">
                <a:solidFill>
                  <a:srgbClr val="FF0000"/>
                </a:solidFill>
              </a:rPr>
            </a:br>
            <a:r>
              <a:rPr lang="tr-TR" sz="3200" b="1" dirty="0" smtClean="0">
                <a:solidFill>
                  <a:srgbClr val="FF0000"/>
                </a:solidFill>
              </a:rPr>
              <a:t>(1 Ağustos 1975)</a:t>
            </a:r>
            <a:endParaRPr lang="tr-TR" sz="3200" dirty="0">
              <a:solidFill>
                <a:srgbClr val="FF0000"/>
              </a:solidFill>
            </a:endParaRPr>
          </a:p>
        </p:txBody>
      </p:sp>
      <p:sp>
        <p:nvSpPr>
          <p:cNvPr id="3" name="2 İçerik Yer Tutucusu"/>
          <p:cNvSpPr>
            <a:spLocks noGrp="1"/>
          </p:cNvSpPr>
          <p:nvPr>
            <p:ph idx="1"/>
          </p:nvPr>
        </p:nvSpPr>
        <p:spPr/>
        <p:txBody>
          <a:bodyPr>
            <a:normAutofit fontScale="92500"/>
          </a:bodyPr>
          <a:lstStyle/>
          <a:p>
            <a:pPr lvl="0"/>
            <a:r>
              <a:rPr lang="tr-TR" dirty="0" smtClean="0"/>
              <a:t>Varşova Paktı ve NATO’nun karşılıklı olarak silahsız­lanma çabaları bu kongrenin toplanmasına imkân sağ­lamış, Fin Hükümeti'nin çağrısı üzerine </a:t>
            </a:r>
            <a:r>
              <a:rPr lang="tr-TR" b="1" dirty="0" smtClean="0"/>
              <a:t>Arnavutluk hariç Avrupa ülkeleri,</a:t>
            </a:r>
            <a:r>
              <a:rPr lang="tr-TR" dirty="0" smtClean="0"/>
              <a:t> ABD ve Kanada'nın da katılımı ile (35 ülke) 1 Ağustos 1975'te imzalanmıştır. </a:t>
            </a:r>
          </a:p>
          <a:p>
            <a:pPr lvl="0">
              <a:buNone/>
            </a:pPr>
            <a:r>
              <a:rPr lang="tr-TR" b="1" dirty="0" smtClean="0"/>
              <a:t>	Görüşülen konular: </a:t>
            </a:r>
          </a:p>
          <a:p>
            <a:pPr lvl="0"/>
            <a:r>
              <a:rPr lang="tr-TR" dirty="0" smtClean="0"/>
              <a:t>Avrupa Güvenliğine ait meseleler,</a:t>
            </a:r>
          </a:p>
          <a:p>
            <a:pPr lvl="0"/>
            <a:r>
              <a:rPr lang="tr-TR" dirty="0" smtClean="0"/>
              <a:t>Ekonomik, Bilim, Teknoloji ve Çevre Konularında İşbirliği,</a:t>
            </a:r>
          </a:p>
          <a:p>
            <a:pPr lvl="0"/>
            <a:r>
              <a:rPr lang="tr-TR" dirty="0" smtClean="0"/>
              <a:t>İnsan Haklarının geliştirilmesi,</a:t>
            </a:r>
          </a:p>
          <a:p>
            <a:pPr lvl="0"/>
            <a:r>
              <a:rPr lang="tr-TR" dirty="0" smtClean="0"/>
              <a:t>Alınan kararların tatbikinin gözden geçirilmesidir.</a:t>
            </a:r>
          </a:p>
          <a:p>
            <a:pPr lvl="0"/>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1_22_05_14_3_10_55.bmp"/>
          <p:cNvPicPr>
            <a:picLocks noGrp="1" noChangeAspect="1"/>
          </p:cNvPicPr>
          <p:nvPr>
            <p:ph idx="1"/>
          </p:nvPr>
        </p:nvPicPr>
        <p:blipFill>
          <a:blip r:embed="rId2"/>
          <a:stretch>
            <a:fillRect/>
          </a:stretch>
        </p:blipFill>
        <p:spPr>
          <a:xfrm>
            <a:off x="0" y="857232"/>
            <a:ext cx="9144000" cy="4643832"/>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solidFill>
                  <a:srgbClr val="FF0000"/>
                </a:solidFill>
              </a:rPr>
              <a:t>Helsinki Nihai Senedi:</a:t>
            </a:r>
            <a:endParaRPr lang="tr-TR" b="1" dirty="0">
              <a:solidFill>
                <a:srgbClr val="FF0000"/>
              </a:solidFill>
            </a:endParaRPr>
          </a:p>
        </p:txBody>
      </p:sp>
      <p:sp>
        <p:nvSpPr>
          <p:cNvPr id="3" name="2 İçerik Yer Tutucusu"/>
          <p:cNvSpPr>
            <a:spLocks noGrp="1"/>
          </p:cNvSpPr>
          <p:nvPr>
            <p:ph idx="1"/>
          </p:nvPr>
        </p:nvSpPr>
        <p:spPr/>
        <p:txBody>
          <a:bodyPr>
            <a:normAutofit fontScale="92500"/>
          </a:bodyPr>
          <a:lstStyle/>
          <a:p>
            <a:r>
              <a:rPr lang="tr-TR" dirty="0" smtClean="0"/>
              <a:t>1. Egemen eşitlik ve egemenliğin getirdiği haklara saygı,</a:t>
            </a:r>
          </a:p>
          <a:p>
            <a:r>
              <a:rPr lang="tr-TR" dirty="0" smtClean="0"/>
              <a:t>2. Tehdit ve kuvvet kullanılmaktan kaçınma,</a:t>
            </a:r>
          </a:p>
          <a:p>
            <a:r>
              <a:rPr lang="tr-TR" dirty="0" smtClean="0"/>
              <a:t>3. Sınırların bozulmazlığı,</a:t>
            </a:r>
          </a:p>
          <a:p>
            <a:r>
              <a:rPr lang="tr-TR" dirty="0" smtClean="0"/>
              <a:t>4. Devletlerin toprak bütünlüğü,</a:t>
            </a:r>
          </a:p>
          <a:p>
            <a:r>
              <a:rPr lang="tr-TR" dirty="0" smtClean="0"/>
              <a:t>5. Anlaşmazlıkların barışçıl yolla çözümü,</a:t>
            </a:r>
          </a:p>
          <a:p>
            <a:r>
              <a:rPr lang="tr-TR" dirty="0" smtClean="0"/>
              <a:t>6. İçişlerine müdahale etmeme,</a:t>
            </a:r>
          </a:p>
          <a:p>
            <a:r>
              <a:rPr lang="tr-TR" dirty="0" smtClean="0"/>
              <a:t>7. Din ve vicdan hürriyeti,</a:t>
            </a:r>
          </a:p>
          <a:p>
            <a:r>
              <a:rPr lang="tr-TR" dirty="0" smtClean="0"/>
              <a:t>8. Milletlerin eşit hakları ve kaderlerini kendi tayin etmesi,</a:t>
            </a:r>
          </a:p>
          <a:p>
            <a:r>
              <a:rPr lang="tr-TR" dirty="0" smtClean="0"/>
              <a:t>9. Milletlerarası Hukuk'un yüklediği taahhütlerin yerine getirilmesi.</a:t>
            </a:r>
          </a:p>
          <a:p>
            <a:pPr>
              <a:buNone/>
            </a:pP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algn="ctr"/>
            <a:r>
              <a:rPr lang="tr-TR" sz="3600" dirty="0" smtClean="0"/>
              <a:t>Bu toplantı, Bloklar ve devletler arasında sürekli görüşme sağlayarak uluslararası ilişkilerde yumuşama politikasının hakim olmasında etkili olmuştur. Alınan kararların bağlayıcı bir niteliği yoktur.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solidFill>
                  <a:srgbClr val="FF0000"/>
                </a:solidFill>
              </a:rPr>
              <a:t>YUMUŞAMA DÖNEMİ ÇATIŞMALARI</a:t>
            </a:r>
            <a:endParaRPr lang="tr-TR" dirty="0">
              <a:solidFill>
                <a:srgbClr val="FF0000"/>
              </a:solidFill>
            </a:endParaRPr>
          </a:p>
        </p:txBody>
      </p:sp>
      <p:pic>
        <p:nvPicPr>
          <p:cNvPr id="4" name="3 İçerik Yer Tutucusu" descr="abd-soguk-savas-fuzeleri.jpg"/>
          <p:cNvPicPr>
            <a:picLocks noGrp="1" noChangeAspect="1"/>
          </p:cNvPicPr>
          <p:nvPr>
            <p:ph idx="1"/>
          </p:nvPr>
        </p:nvPicPr>
        <p:blipFill>
          <a:blip r:embed="rId2"/>
          <a:stretch>
            <a:fillRect/>
          </a:stretch>
        </p:blipFill>
        <p:spPr>
          <a:xfrm>
            <a:off x="0" y="2214554"/>
            <a:ext cx="9144000" cy="4420212"/>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solidFill>
                  <a:srgbClr val="FF0000"/>
                </a:solidFill>
              </a:rPr>
              <a:t>KÜBA BUHRANI(1962)</a:t>
            </a:r>
            <a:endParaRPr lang="tr-TR" dirty="0">
              <a:solidFill>
                <a:srgbClr val="FF0000"/>
              </a:solidFill>
            </a:endParaRPr>
          </a:p>
        </p:txBody>
      </p:sp>
      <p:sp>
        <p:nvSpPr>
          <p:cNvPr id="3" name="2 İçerik Yer Tutucusu"/>
          <p:cNvSpPr>
            <a:spLocks noGrp="1"/>
          </p:cNvSpPr>
          <p:nvPr>
            <p:ph idx="1"/>
          </p:nvPr>
        </p:nvSpPr>
        <p:spPr/>
        <p:txBody>
          <a:bodyPr>
            <a:normAutofit fontScale="92500"/>
          </a:bodyPr>
          <a:lstStyle/>
          <a:p>
            <a:pPr lvl="0" algn="ctr"/>
            <a:r>
              <a:rPr lang="tr-TR" sz="3600" dirty="0" smtClean="0"/>
              <a:t>1959’da Küba’da yönetimi ele alan </a:t>
            </a:r>
            <a:r>
              <a:rPr lang="tr-TR" sz="3600" b="1" dirty="0" smtClean="0"/>
              <a:t>Fidel Castro</a:t>
            </a:r>
            <a:r>
              <a:rPr lang="tr-TR" sz="3600" dirty="0" smtClean="0"/>
              <a:t> burada ABD şirketlerinin faaliyetlerini kısıtladı. ABD Castro yönetimini yıkmaya çalışınca Küba SSCB’ye yaklaştı. SSCB 1962 yılları başında Küba’ya füze yerleştirmeye başladı. Bu füzeler ABD topraklarının büyük kısmını vurma menziline sahipti.</a:t>
            </a:r>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kuba_buhran__.jpg"/>
          <p:cNvPicPr>
            <a:picLocks noGrp="1" noChangeAspect="1"/>
          </p:cNvPicPr>
          <p:nvPr>
            <p:ph idx="1"/>
          </p:nvPr>
        </p:nvPicPr>
        <p:blipFill>
          <a:blip r:embed="rId2"/>
          <a:stretch>
            <a:fillRect/>
          </a:stretch>
        </p:blipFill>
        <p:spPr>
          <a:xfrm>
            <a:off x="0" y="0"/>
            <a:ext cx="9144000" cy="685800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lvl="0" algn="ctr"/>
            <a:r>
              <a:rPr lang="tr-TR" sz="3600" dirty="0" smtClean="0"/>
              <a:t>ABD keşif uçuşu sırasında bu  füzeleri keşfetti. Bu durum nükleer savaşı gündeme getirdi. Fakat ABD'nin kesin ve sert tavrı karşısında Sovyet Rusya füzeleri sökmeyi kabul ederken, ABD'de Türkiye'de bulunan</a:t>
            </a:r>
            <a:r>
              <a:rPr lang="tr-TR" sz="3600" b="1" dirty="0" smtClean="0"/>
              <a:t> Jüpiter </a:t>
            </a:r>
            <a:r>
              <a:rPr lang="tr-TR" sz="3600" dirty="0" smtClean="0"/>
              <a:t>füzelerini sökmeyi kabul etmiştir. </a:t>
            </a: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turquie.gif"/>
          <p:cNvPicPr>
            <a:picLocks noGrp="1" noChangeAspect="1"/>
          </p:cNvPicPr>
          <p:nvPr>
            <p:ph idx="1"/>
          </p:nvPr>
        </p:nvPicPr>
        <p:blipFill>
          <a:blip r:embed="rId2"/>
          <a:stretch>
            <a:fillRect/>
          </a:stretch>
        </p:blipFill>
        <p:spPr>
          <a:xfrm>
            <a:off x="0" y="0"/>
            <a:ext cx="4381500" cy="6858000"/>
          </a:xfrm>
        </p:spPr>
      </p:pic>
      <p:pic>
        <p:nvPicPr>
          <p:cNvPr id="5" name="4 Resim" descr="jupiter12.jpg"/>
          <p:cNvPicPr>
            <a:picLocks noChangeAspect="1"/>
          </p:cNvPicPr>
          <p:nvPr/>
        </p:nvPicPr>
        <p:blipFill>
          <a:blip r:embed="rId3"/>
          <a:stretch>
            <a:fillRect/>
          </a:stretch>
        </p:blipFill>
        <p:spPr>
          <a:xfrm>
            <a:off x="4571968" y="-34511"/>
            <a:ext cx="4572032" cy="6892511"/>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algn="ctr"/>
            <a:r>
              <a:rPr lang="tr-TR" sz="3600" b="1" i="1" dirty="0" smtClean="0"/>
              <a:t>Küba bunalımının çözülmesi ile doğu ve batı bloğu arasında diyalog süreci başlamıştır. ABD ve SSCB politik ve askeri alanda dengeye ulaştığını anlamıştır. Bu durum bir çatışmayı önlediği gibi bloklar arası ve devletlerarası ilişkilerde de değişimin başlangıcı olmuştur.</a:t>
            </a:r>
            <a:endParaRPr lang="tr-TR" sz="3600" dirty="0" smtClean="0"/>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solidFill>
                  <a:srgbClr val="FF0000"/>
                </a:solidFill>
              </a:rPr>
              <a:t>VİETNAM SAVAŞI(1965 – 1973)</a:t>
            </a:r>
            <a:endParaRPr lang="tr-TR" dirty="0">
              <a:solidFill>
                <a:srgbClr val="FF0000"/>
              </a:solidFill>
            </a:endParaRPr>
          </a:p>
        </p:txBody>
      </p:sp>
      <p:pic>
        <p:nvPicPr>
          <p:cNvPr id="6" name="5 İçerik Yer Tutucusu" descr="abd-vietnam.jpg"/>
          <p:cNvPicPr>
            <a:picLocks noGrp="1" noChangeAspect="1"/>
          </p:cNvPicPr>
          <p:nvPr>
            <p:ph idx="1"/>
          </p:nvPr>
        </p:nvPicPr>
        <p:blipFill>
          <a:blip r:embed="rId2"/>
          <a:stretch>
            <a:fillRect/>
          </a:stretch>
        </p:blipFill>
        <p:spPr>
          <a:xfrm>
            <a:off x="0" y="1857364"/>
            <a:ext cx="9144000" cy="4719484"/>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214422"/>
            <a:ext cx="8329642" cy="5110178"/>
          </a:xfrm>
        </p:spPr>
        <p:txBody>
          <a:bodyPr>
            <a:normAutofit/>
          </a:bodyPr>
          <a:lstStyle/>
          <a:p>
            <a:r>
              <a:rPr lang="tr-TR" dirty="0" smtClean="0"/>
              <a:t>1954</a:t>
            </a:r>
            <a:r>
              <a:rPr lang="tr-TR" b="1" dirty="0" smtClean="0"/>
              <a:t>Cenevre Antlaşması</a:t>
            </a:r>
            <a:r>
              <a:rPr lang="tr-TR" dirty="0" smtClean="0"/>
              <a:t> ile Kuzey ve Güney Vietnam olmak üzere ikiye ayrılan bu devletlerden, kuzeyini Sovyet Rusya, güneyini ise ABD koruma altına almıştır.</a:t>
            </a:r>
          </a:p>
          <a:p>
            <a:pPr lvl="0"/>
            <a:r>
              <a:rPr lang="tr-TR" b="1" dirty="0" smtClean="0"/>
              <a:t>1965'ten</a:t>
            </a:r>
            <a:r>
              <a:rPr lang="tr-TR" dirty="0" smtClean="0"/>
              <a:t> itibaren Kuzey Vietnam’ı bombalayan ABD istediği sonuçları elde edemezken, Güney Vietnam'a sızma hareketleri de devam etmiştir. Bunun üzerine bu ülkeye 80.000 asker gönderen ABD, bunu zamanla ar­tırarak 600.000 sayısına ulaştıracaktır.</a:t>
            </a:r>
          </a:p>
          <a:p>
            <a:pPr lvl="0"/>
            <a:r>
              <a:rPr lang="tr-TR" dirty="0" smtClean="0"/>
              <a:t>Vietnam’a asker gönderilmesi ABD’de büyük şehirlerde ve üniversitelerde </a:t>
            </a:r>
            <a:r>
              <a:rPr lang="tr-TR" b="1" dirty="0" smtClean="0"/>
              <a:t>tepkiye neden olmuştur</a:t>
            </a:r>
            <a:r>
              <a:rPr lang="tr-TR" dirty="0" smtClean="0"/>
              <a:t>. Gösterilen yaygınlaşması ABD kongresinin savaşa karşı tutumunu değiştirmiştir. </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6" name="5 İçerik Yer Tutucusu" descr="Unit11_map_Vietnam_ver2.GIF"/>
          <p:cNvPicPr>
            <a:picLocks noGrp="1" noChangeAspect="1"/>
          </p:cNvPicPr>
          <p:nvPr>
            <p:ph idx="1"/>
          </p:nvPr>
        </p:nvPicPr>
        <p:blipFill>
          <a:blip r:embed="rId2"/>
          <a:stretch>
            <a:fillRect/>
          </a:stretch>
        </p:blipFill>
        <p:spPr>
          <a:xfrm>
            <a:off x="1000100" y="0"/>
            <a:ext cx="7286644" cy="6835924"/>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Muhammed-Ali-Vietnama-Neden-Gitmiyor.jpg"/>
          <p:cNvPicPr>
            <a:picLocks noGrp="1" noChangeAspect="1"/>
          </p:cNvPicPr>
          <p:nvPr>
            <p:ph idx="1"/>
          </p:nvPr>
        </p:nvPicPr>
        <p:blipFill>
          <a:blip r:embed="rId2"/>
          <a:stretch>
            <a:fillRect/>
          </a:stretch>
        </p:blipFill>
        <p:spPr>
          <a:xfrm>
            <a:off x="0" y="642918"/>
            <a:ext cx="9107095" cy="5357826"/>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muhammed-ali-malcolm-x-vietnam-savası.jpg"/>
          <p:cNvPicPr>
            <a:picLocks noGrp="1" noChangeAspect="1"/>
          </p:cNvPicPr>
          <p:nvPr>
            <p:ph idx="1"/>
          </p:nvPr>
        </p:nvPicPr>
        <p:blipFill>
          <a:blip r:embed="rId2"/>
          <a:stretch>
            <a:fillRect/>
          </a:stretch>
        </p:blipFill>
        <p:spPr>
          <a:xfrm>
            <a:off x="0" y="142852"/>
            <a:ext cx="9144000" cy="6541034"/>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solidFill>
                  <a:srgbClr val="FF0000"/>
                </a:solidFill>
              </a:rPr>
              <a:t>Domino Teorisi</a:t>
            </a:r>
            <a:endParaRPr lang="tr-TR" dirty="0">
              <a:solidFill>
                <a:srgbClr val="FF0000"/>
              </a:solidFill>
            </a:endParaRPr>
          </a:p>
        </p:txBody>
      </p:sp>
      <p:sp>
        <p:nvSpPr>
          <p:cNvPr id="3" name="2 İçerik Yer Tutucusu"/>
          <p:cNvSpPr>
            <a:spLocks noGrp="1"/>
          </p:cNvSpPr>
          <p:nvPr>
            <p:ph idx="1"/>
          </p:nvPr>
        </p:nvSpPr>
        <p:spPr/>
        <p:txBody>
          <a:bodyPr>
            <a:normAutofit/>
          </a:bodyPr>
          <a:lstStyle/>
          <a:p>
            <a:pPr algn="ctr">
              <a:buNone/>
            </a:pPr>
            <a:r>
              <a:rPr lang="tr-TR" sz="3200" i="1" dirty="0" smtClean="0"/>
              <a:t>Domino taşlarının devrildiklerinde sırayla yanlarındaki taşları da devirmeleri esasına dayalı oyundan esinlenerek, ABD'li siyasetçilerin Soğuk Savaş döneminde bir ülkenin komünist idare altına düşmesinin komşu ülkelere de </a:t>
            </a:r>
            <a:r>
              <a:rPr lang="tr-TR" sz="3200" b="1" i="1" dirty="0" smtClean="0"/>
              <a:t>komünizmin</a:t>
            </a:r>
            <a:r>
              <a:rPr lang="tr-TR" sz="3200" i="1" dirty="0" smtClean="0"/>
              <a:t> yayılmasına sebebiyet verebileceği varsayımına dayanan teorileridir.</a:t>
            </a:r>
            <a:endParaRPr lang="tr-TR" dirty="0" smtClean="0"/>
          </a:p>
          <a:p>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5" name="4 Resim" descr="domino_theory.gif"/>
          <p:cNvPicPr>
            <a:picLocks noChangeAspect="1"/>
          </p:cNvPicPr>
          <p:nvPr/>
        </p:nvPicPr>
        <p:blipFill>
          <a:blip r:embed="rId2"/>
          <a:stretch>
            <a:fillRect/>
          </a:stretch>
        </p:blipFill>
        <p:spPr>
          <a:xfrm>
            <a:off x="2500298" y="2900357"/>
            <a:ext cx="3455085" cy="3957643"/>
          </a:xfrm>
          <a:prstGeom prst="rect">
            <a:avLst/>
          </a:prstGeom>
          <a:ln>
            <a:noFill/>
          </a:ln>
          <a:effectLst>
            <a:softEdge rad="112500"/>
          </a:effectLst>
        </p:spPr>
      </p:pic>
      <p:pic>
        <p:nvPicPr>
          <p:cNvPr id="4" name="3 İçerik Yer Tutucusu" descr="586px-Domino_theory.svg.png"/>
          <p:cNvPicPr>
            <a:picLocks noGrp="1" noChangeAspect="1"/>
          </p:cNvPicPr>
          <p:nvPr>
            <p:ph idx="1"/>
          </p:nvPr>
        </p:nvPicPr>
        <p:blipFill>
          <a:blip r:embed="rId3"/>
          <a:stretch>
            <a:fillRect/>
          </a:stretch>
        </p:blipFill>
        <p:spPr>
          <a:xfrm>
            <a:off x="0" y="142852"/>
            <a:ext cx="9144000" cy="247533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000108"/>
            <a:ext cx="8186766" cy="5324492"/>
          </a:xfrm>
        </p:spPr>
        <p:txBody>
          <a:bodyPr>
            <a:normAutofit/>
          </a:bodyPr>
          <a:lstStyle/>
          <a:p>
            <a:pPr lvl="0" algn="ctr"/>
            <a:r>
              <a:rPr lang="tr-TR" sz="3200" dirty="0" smtClean="0"/>
              <a:t>1968’de Kuzey </a:t>
            </a:r>
            <a:r>
              <a:rPr lang="tr-TR" sz="3200" dirty="0" err="1" smtClean="0"/>
              <a:t>Vietnamla</a:t>
            </a:r>
            <a:r>
              <a:rPr lang="tr-TR" sz="3200" dirty="0" smtClean="0"/>
              <a:t> barış görüşmeleri başlamıştır. ABD başkanı </a:t>
            </a:r>
            <a:r>
              <a:rPr lang="tr-TR" sz="3200" dirty="0" err="1" smtClean="0"/>
              <a:t>Nixon</a:t>
            </a:r>
            <a:r>
              <a:rPr lang="tr-TR" sz="3200" dirty="0" smtClean="0"/>
              <a:t> Temmuz 1969 yılında "ABD'nin dünyanın neresinde olursa olsun Vietnam örneği savaşlara girmeyeceğini, müttefiklerine yardım için ABD askeri göndermeyeceğini, bu devletlere ekonomik ve askeri teçhizat gönderileceğini" belirten </a:t>
            </a:r>
            <a:r>
              <a:rPr lang="tr-TR" sz="3200" b="1" dirty="0" smtClean="0"/>
              <a:t>"</a:t>
            </a:r>
            <a:r>
              <a:rPr lang="tr-TR" sz="3200" b="1" dirty="0" err="1" smtClean="0"/>
              <a:t>Nixon</a:t>
            </a:r>
            <a:r>
              <a:rPr lang="tr-TR" sz="3200" b="1" dirty="0" smtClean="0"/>
              <a:t> Doktrini" </a:t>
            </a:r>
            <a:r>
              <a:rPr lang="tr-TR" sz="3200" dirty="0" smtClean="0"/>
              <a:t>yayımlamış ve Paris'te sürdürülen barış çabalarının hızlanmasını sağlamıştır.</a:t>
            </a:r>
          </a:p>
          <a:p>
            <a:pPr lvl="0"/>
            <a:endParaRPr lang="tr-TR" dirty="0" smtClean="0"/>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642918"/>
            <a:ext cx="8501122" cy="6072230"/>
          </a:xfrm>
        </p:spPr>
        <p:txBody>
          <a:bodyPr>
            <a:normAutofit/>
          </a:bodyPr>
          <a:lstStyle/>
          <a:p>
            <a:pPr algn="ctr">
              <a:buNone/>
            </a:pPr>
            <a:r>
              <a:rPr lang="tr-TR" sz="2800" b="1" dirty="0" smtClean="0">
                <a:solidFill>
                  <a:srgbClr val="FF0000"/>
                </a:solidFill>
              </a:rPr>
              <a:t>1973’te yapılan anlaşmaya göre;</a:t>
            </a:r>
            <a:endParaRPr lang="tr-TR" sz="2800" dirty="0" smtClean="0">
              <a:solidFill>
                <a:srgbClr val="FF0000"/>
              </a:solidFill>
            </a:endParaRPr>
          </a:p>
          <a:p>
            <a:r>
              <a:rPr lang="tr-TR" sz="2800" b="1" dirty="0" smtClean="0"/>
              <a:t>1. 1954 </a:t>
            </a:r>
            <a:r>
              <a:rPr lang="tr-TR" sz="2800" dirty="0" smtClean="0"/>
              <a:t>Cenevre Antlaşması sınırlarına geri dönü­lecek,</a:t>
            </a:r>
          </a:p>
          <a:p>
            <a:r>
              <a:rPr lang="tr-TR" sz="2800" b="1" dirty="0" smtClean="0"/>
              <a:t>2. </a:t>
            </a:r>
            <a:r>
              <a:rPr lang="tr-TR" sz="2800" dirty="0" smtClean="0"/>
              <a:t>Amerika Birleşik Devletleri altmış gün içinde Vietnam’ı terk edecek,</a:t>
            </a:r>
          </a:p>
          <a:p>
            <a:r>
              <a:rPr lang="tr-TR" sz="2800" b="1" dirty="0" smtClean="0"/>
              <a:t>3. </a:t>
            </a:r>
            <a:r>
              <a:rPr lang="tr-TR" sz="2800" dirty="0" smtClean="0"/>
              <a:t>Kuzey Vietnam da Güney Vietnam halkının ken­di kaderini kendisinin tayin etmesini sağlaya­caktır gibi kararlar alınmıştır.</a:t>
            </a:r>
          </a:p>
          <a:p>
            <a:r>
              <a:rPr lang="tr-TR" sz="2800" dirty="0" smtClean="0"/>
              <a:t>• ABD Kuzey Vietnam'dan çekildiğinde 55.000 askerini de kaybetmiş olacaktır. Ancak sağlanan bu barış kısa sürecek ve </a:t>
            </a:r>
            <a:r>
              <a:rPr lang="tr-TR" sz="2800" b="1" dirty="0" smtClean="0"/>
              <a:t>Güney Vietnam 1975 yılında Komünist Kuzey Vietnam tarafından ilhak edilecektir.</a:t>
            </a:r>
            <a:endParaRPr lang="tr-TR" sz="2800" dirty="0" smtClean="0"/>
          </a:p>
          <a:p>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5400" b="1" dirty="0" smtClean="0">
                <a:solidFill>
                  <a:srgbClr val="FF0000"/>
                </a:solidFill>
              </a:rPr>
              <a:t>KEŞMİR SORUNU</a:t>
            </a:r>
            <a:endParaRPr lang="tr-TR" sz="5400" dirty="0">
              <a:solidFill>
                <a:srgbClr val="FF0000"/>
              </a:solidFill>
            </a:endParaRPr>
          </a:p>
        </p:txBody>
      </p:sp>
      <p:sp>
        <p:nvSpPr>
          <p:cNvPr id="3" name="2 İçerik Yer Tutucusu"/>
          <p:cNvSpPr>
            <a:spLocks noGrp="1"/>
          </p:cNvSpPr>
          <p:nvPr>
            <p:ph idx="1"/>
          </p:nvPr>
        </p:nvSpPr>
        <p:spPr/>
        <p:txBody>
          <a:bodyPr/>
          <a:lstStyle/>
          <a:p>
            <a:pPr lvl="0" algn="ctr"/>
            <a:r>
              <a:rPr lang="tr-TR" sz="3200" b="1" dirty="0" smtClean="0"/>
              <a:t>Keşmir </a:t>
            </a:r>
            <a:r>
              <a:rPr lang="tr-TR" sz="3200" dirty="0" smtClean="0"/>
              <a:t>Hindistan, Pakistan, Afganistan ve Çin ile kesişme noktasındaydı. Keşmir halkının </a:t>
            </a:r>
            <a:r>
              <a:rPr lang="tr-TR" sz="3200" b="1" dirty="0" smtClean="0"/>
              <a:t>çoğunluğu Müslüman </a:t>
            </a:r>
            <a:r>
              <a:rPr lang="tr-TR" sz="3200" dirty="0" smtClean="0"/>
              <a:t>olduğundan bu bölgede Pakistan hak talep etmiştir. Hindistan bu duruma karşı çıktığından sorun başladı. </a:t>
            </a:r>
          </a:p>
          <a:p>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r"/>
            <a:r>
              <a:rPr lang="tr-TR" dirty="0" smtClean="0"/>
              <a:t>Keşmir Bölgesi</a:t>
            </a:r>
            <a:endParaRPr lang="tr-TR" dirty="0"/>
          </a:p>
        </p:txBody>
      </p:sp>
      <p:pic>
        <p:nvPicPr>
          <p:cNvPr id="4" name="3 İçerik Yer Tutucusu" descr="85_Map_of_Kashmir.jpg"/>
          <p:cNvPicPr>
            <a:picLocks noGrp="1" noChangeAspect="1"/>
          </p:cNvPicPr>
          <p:nvPr>
            <p:ph idx="1"/>
          </p:nvPr>
        </p:nvPicPr>
        <p:blipFill>
          <a:blip r:embed="rId2"/>
          <a:stretch>
            <a:fillRect/>
          </a:stretch>
        </p:blipFill>
        <p:spPr>
          <a:xfrm>
            <a:off x="0" y="0"/>
            <a:ext cx="4929190" cy="6824191"/>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solidFill>
                  <a:srgbClr val="FF0000"/>
                </a:solidFill>
              </a:rPr>
              <a:t>SOVYET RUSYA'NIN AFGANİSTAN'I İŞGALİ</a:t>
            </a:r>
            <a:endParaRPr lang="tr-TR" dirty="0">
              <a:solidFill>
                <a:srgbClr val="FF0000"/>
              </a:solidFill>
            </a:endParaRPr>
          </a:p>
        </p:txBody>
      </p:sp>
      <p:sp>
        <p:nvSpPr>
          <p:cNvPr id="3" name="2 İçerik Yer Tutucusu"/>
          <p:cNvSpPr>
            <a:spLocks noGrp="1"/>
          </p:cNvSpPr>
          <p:nvPr>
            <p:ph idx="1"/>
          </p:nvPr>
        </p:nvSpPr>
        <p:spPr/>
        <p:txBody>
          <a:bodyPr/>
          <a:lstStyle/>
          <a:p>
            <a:pPr lvl="0"/>
            <a:r>
              <a:rPr lang="tr-TR" b="1" dirty="0" smtClean="0"/>
              <a:t>Afganlar 1919’da İngiltere’ye karşı bağımsızlığını kazanmıştır.</a:t>
            </a:r>
            <a:endParaRPr lang="tr-TR" dirty="0" smtClean="0"/>
          </a:p>
          <a:p>
            <a:pPr lvl="0"/>
            <a:r>
              <a:rPr lang="tr-TR" b="1" dirty="0" smtClean="0"/>
              <a:t>27Aralık 1979’da</a:t>
            </a:r>
            <a:r>
              <a:rPr lang="tr-TR" dirty="0" smtClean="0"/>
              <a:t> SSCB Afganistan’ı işgal etti. Daha sonra Basra körfezi ve Orta Doğu petrollerine yöneldi. Bu durumu dünyada birçok devlet kınadı.</a:t>
            </a:r>
          </a:p>
          <a:p>
            <a:r>
              <a:rPr lang="tr-TR" b="1" dirty="0" smtClean="0"/>
              <a:t>Afgan işgali ile ABD SALT II antlaşmasını iptal etti.</a:t>
            </a:r>
            <a:r>
              <a:rPr lang="tr-TR" dirty="0" smtClean="0"/>
              <a:t> </a:t>
            </a:r>
          </a:p>
          <a:p>
            <a:r>
              <a:rPr lang="tr-TR" dirty="0" smtClean="0"/>
              <a:t>Sovyet işgaline karşı “ AFGAN MÜCAHİTLER” harekete geçti. </a:t>
            </a:r>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189_The_invasion_of_Afghanistan.jpg"/>
          <p:cNvPicPr>
            <a:picLocks noGrp="1" noChangeAspect="1"/>
          </p:cNvPicPr>
          <p:nvPr>
            <p:ph idx="1"/>
          </p:nvPr>
        </p:nvPicPr>
        <p:blipFill>
          <a:blip r:embed="rId2"/>
          <a:stretch>
            <a:fillRect/>
          </a:stretch>
        </p:blipFill>
        <p:spPr>
          <a:xfrm>
            <a:off x="142844" y="-74320"/>
            <a:ext cx="9001156" cy="693232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algn="ctr"/>
            <a:r>
              <a:rPr lang="tr-TR" sz="3200" dirty="0" smtClean="0"/>
              <a:t>SSCB 1988’de imzalanan </a:t>
            </a:r>
            <a:r>
              <a:rPr lang="tr-TR" sz="3200" b="1" i="1" dirty="0" smtClean="0"/>
              <a:t>Cenevre Antlaşması</a:t>
            </a:r>
            <a:r>
              <a:rPr lang="tr-TR" sz="3200" dirty="0" smtClean="0"/>
              <a:t> sonrası 15 Şubat </a:t>
            </a:r>
            <a:r>
              <a:rPr lang="tr-TR" sz="3200" b="1" dirty="0" smtClean="0"/>
              <a:t>1989</a:t>
            </a:r>
            <a:r>
              <a:rPr lang="tr-TR" sz="3200" dirty="0" smtClean="0"/>
              <a:t> yılında son askeri birliğini de çekerek Afganistan'ı terk etmiştir.</a:t>
            </a:r>
          </a:p>
          <a:p>
            <a:pPr algn="ctr"/>
            <a:r>
              <a:rPr lang="tr-TR" sz="3200" dirty="0" smtClean="0"/>
              <a:t>Afganistan'ın işgali ise en çok Pakistan'ı rahatsız etmiştir. </a:t>
            </a:r>
            <a:endParaRPr lang="tr-TR" sz="3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solidFill>
                  <a:srgbClr val="FF0000"/>
                </a:solidFill>
              </a:rPr>
              <a:t>BAĞLANTISIZLAR HAREKETİ</a:t>
            </a:r>
            <a:endParaRPr lang="tr-TR" dirty="0">
              <a:solidFill>
                <a:srgbClr val="FF0000"/>
              </a:solidFill>
            </a:endParaRPr>
          </a:p>
        </p:txBody>
      </p:sp>
      <p:sp>
        <p:nvSpPr>
          <p:cNvPr id="3" name="2 İçerik Yer Tutucusu"/>
          <p:cNvSpPr>
            <a:spLocks noGrp="1"/>
          </p:cNvSpPr>
          <p:nvPr>
            <p:ph idx="1"/>
          </p:nvPr>
        </p:nvSpPr>
        <p:spPr/>
        <p:txBody>
          <a:bodyPr/>
          <a:lstStyle/>
          <a:p>
            <a:pPr lvl="0"/>
            <a:r>
              <a:rPr lang="tr-TR" b="1" i="1" dirty="0" smtClean="0"/>
              <a:t>Bağlantısızlar </a:t>
            </a:r>
            <a:r>
              <a:rPr lang="tr-TR" i="1" dirty="0" smtClean="0"/>
              <a:t>diye adlandırılan bu hareketin diğer isimleri </a:t>
            </a:r>
            <a:r>
              <a:rPr lang="tr-TR" b="1" i="1" dirty="0" smtClean="0"/>
              <a:t>"Üçüncü Dünya, Asya-Afrika Bloğu, Tarafsızlar" </a:t>
            </a:r>
            <a:r>
              <a:rPr lang="tr-TR" i="1" dirty="0" smtClean="0"/>
              <a:t>olarak bilinir.</a:t>
            </a:r>
            <a:endParaRPr lang="tr-TR" dirty="0" smtClean="0"/>
          </a:p>
          <a:p>
            <a:pPr lvl="0"/>
            <a:r>
              <a:rPr lang="tr-TR" i="1" dirty="0" smtClean="0"/>
              <a:t>Kore Savaşı sırasında bağlantısızlığını </a:t>
            </a:r>
            <a:r>
              <a:rPr lang="tr-TR" b="1" i="1" dirty="0" smtClean="0"/>
              <a:t>Mısır, Hindistan ve Yugoslavya ilan </a:t>
            </a:r>
            <a:r>
              <a:rPr lang="tr-TR" i="1" dirty="0" smtClean="0"/>
              <a:t>etmiştir.</a:t>
            </a:r>
            <a:endParaRPr lang="tr-TR" dirty="0" smtClean="0"/>
          </a:p>
          <a:p>
            <a:pPr lvl="0"/>
            <a:r>
              <a:rPr lang="tr-TR" dirty="0" smtClean="0"/>
              <a:t>Bu hareketin öncüsü olan ve bu hareketin başlangıç noktası ise Nisan 1955'te, Endonezya’da toplanan "</a:t>
            </a:r>
            <a:r>
              <a:rPr lang="tr-TR" b="1" dirty="0" err="1" smtClean="0"/>
              <a:t>Bandung</a:t>
            </a:r>
            <a:r>
              <a:rPr lang="tr-TR" b="1" dirty="0" smtClean="0"/>
              <a:t> Konferansı’dır”.</a:t>
            </a:r>
            <a:endParaRPr lang="tr-TR" dirty="0" smtClean="0"/>
          </a:p>
          <a:p>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solidFill>
                  <a:srgbClr val="FF0000"/>
                </a:solidFill>
              </a:rPr>
              <a:t>NASIR – NEHRU - TİTO</a:t>
            </a:r>
            <a:endParaRPr lang="tr-TR" b="1" dirty="0">
              <a:solidFill>
                <a:srgbClr val="FF0000"/>
              </a:solidFill>
            </a:endParaRPr>
          </a:p>
        </p:txBody>
      </p:sp>
      <p:pic>
        <p:nvPicPr>
          <p:cNvPr id="4" name="3 İçerik Yer Tutucusu" descr="nasc4b1r.jpg"/>
          <p:cNvPicPr>
            <a:picLocks noGrp="1" noChangeAspect="1"/>
          </p:cNvPicPr>
          <p:nvPr>
            <p:ph idx="1"/>
          </p:nvPr>
        </p:nvPicPr>
        <p:blipFill>
          <a:blip r:embed="rId2"/>
          <a:stretch>
            <a:fillRect/>
          </a:stretch>
        </p:blipFill>
        <p:spPr>
          <a:xfrm>
            <a:off x="0" y="1754666"/>
            <a:ext cx="9144000" cy="5103334"/>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t>JAWAHARLAL NEHRU:</a:t>
            </a:r>
            <a:endParaRPr lang="tr-TR" dirty="0"/>
          </a:p>
        </p:txBody>
      </p:sp>
      <p:sp>
        <p:nvSpPr>
          <p:cNvPr id="3" name="2 İçerik Yer Tutucusu"/>
          <p:cNvSpPr>
            <a:spLocks noGrp="1"/>
          </p:cNvSpPr>
          <p:nvPr>
            <p:ph idx="1"/>
          </p:nvPr>
        </p:nvSpPr>
        <p:spPr/>
        <p:txBody>
          <a:bodyPr>
            <a:normAutofit fontScale="92500" lnSpcReduction="20000"/>
          </a:bodyPr>
          <a:lstStyle/>
          <a:p>
            <a:pPr lvl="0"/>
            <a:r>
              <a:rPr lang="tr-TR" dirty="0" smtClean="0"/>
              <a:t>1889’da doğan </a:t>
            </a:r>
            <a:r>
              <a:rPr lang="tr-TR" dirty="0" err="1" smtClean="0"/>
              <a:t>Nehru</a:t>
            </a:r>
            <a:r>
              <a:rPr lang="tr-TR" dirty="0" smtClean="0"/>
              <a:t> varlıklı bir brahman ailesine mensuptur.</a:t>
            </a:r>
          </a:p>
          <a:p>
            <a:pPr lvl="0"/>
            <a:r>
              <a:rPr lang="tr-TR" dirty="0" smtClean="0"/>
              <a:t>İngiltere’de doğa bilimleri ve hukuk eğitimi aldı.</a:t>
            </a:r>
          </a:p>
          <a:p>
            <a:pPr lvl="0"/>
            <a:r>
              <a:rPr lang="tr-TR" dirty="0" smtClean="0"/>
              <a:t>1912’de Hindistan’a döndü. Pasif direnişte İngiliz polisinin halka ateş açması hayatında dönüm noktasını oluşturdu.</a:t>
            </a:r>
          </a:p>
          <a:p>
            <a:pPr lvl="0"/>
            <a:r>
              <a:rPr lang="tr-TR" dirty="0" smtClean="0"/>
              <a:t>Hindistan Ulusal Kongresi adlı siyasi partinin başkanı oldu. </a:t>
            </a:r>
          </a:p>
          <a:p>
            <a:pPr lvl="0"/>
            <a:r>
              <a:rPr lang="tr-TR" dirty="0" smtClean="0"/>
              <a:t>1942’de düzenlenen </a:t>
            </a:r>
            <a:r>
              <a:rPr lang="tr-TR" b="1" dirty="0" smtClean="0"/>
              <a:t>“</a:t>
            </a:r>
            <a:r>
              <a:rPr lang="tr-TR" b="1" dirty="0" err="1" smtClean="0"/>
              <a:t>Hindistan’ıterk</a:t>
            </a:r>
            <a:r>
              <a:rPr lang="tr-TR" b="1" dirty="0" smtClean="0"/>
              <a:t> edin” </a:t>
            </a:r>
            <a:r>
              <a:rPr lang="tr-TR" dirty="0" smtClean="0"/>
              <a:t>eylemlerinde yer aldı ve tutuklandı. 2. Dünya Savaşının sonuna kadar tutuklu kaldı.</a:t>
            </a:r>
          </a:p>
          <a:p>
            <a:r>
              <a:rPr lang="tr-TR" b="1" dirty="0" smtClean="0"/>
              <a:t>1947’de kurulan Hindistan’ın ilk başbakanı oldu.</a:t>
            </a:r>
            <a:r>
              <a:rPr lang="tr-TR" dirty="0" smtClean="0"/>
              <a:t> Ölene kadar bu görevde kaldı.</a:t>
            </a:r>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Nehru-smoking.jpg"/>
          <p:cNvPicPr>
            <a:picLocks noGrp="1" noChangeAspect="1"/>
          </p:cNvPicPr>
          <p:nvPr>
            <p:ph idx="1"/>
          </p:nvPr>
        </p:nvPicPr>
        <p:blipFill>
          <a:blip r:embed="rId2"/>
          <a:stretch>
            <a:fillRect/>
          </a:stretch>
        </p:blipFill>
        <p:spPr>
          <a:xfrm>
            <a:off x="785786" y="0"/>
            <a:ext cx="7572396" cy="6807584"/>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Nehru_gandhi.jpg"/>
          <p:cNvPicPr>
            <a:picLocks noGrp="1" noChangeAspect="1"/>
          </p:cNvPicPr>
          <p:nvPr>
            <p:ph idx="1"/>
          </p:nvPr>
        </p:nvPicPr>
        <p:blipFill>
          <a:blip r:embed="rId2"/>
          <a:stretch>
            <a:fillRect/>
          </a:stretch>
        </p:blipFill>
        <p:spPr>
          <a:xfrm>
            <a:off x="0" y="0"/>
            <a:ext cx="9144000" cy="6901132"/>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solidFill>
                  <a:srgbClr val="FF0000"/>
                </a:solidFill>
              </a:rPr>
              <a:t>ARAP-İSRAİL SAVAŞLARI</a:t>
            </a:r>
            <a:endParaRPr lang="tr-TR" dirty="0">
              <a:solidFill>
                <a:srgbClr val="FF0000"/>
              </a:solidFill>
            </a:endParaRPr>
          </a:p>
        </p:txBody>
      </p:sp>
      <p:sp>
        <p:nvSpPr>
          <p:cNvPr id="3" name="2 İçerik Yer Tutucusu"/>
          <p:cNvSpPr>
            <a:spLocks noGrp="1"/>
          </p:cNvSpPr>
          <p:nvPr>
            <p:ph idx="1"/>
          </p:nvPr>
        </p:nvSpPr>
        <p:spPr/>
        <p:txBody>
          <a:bodyPr>
            <a:normAutofit/>
          </a:bodyPr>
          <a:lstStyle/>
          <a:p>
            <a:pPr algn="ctr"/>
            <a:r>
              <a:rPr lang="tr-TR" sz="3200" dirty="0" smtClean="0"/>
              <a:t>II. Dünya Savaşı'ndan sonra Filistin topraklarına yer­leşen Yahudiler, İngiltere’nin bu bölgeden çekilmesi ile </a:t>
            </a:r>
            <a:r>
              <a:rPr lang="tr-TR" sz="3200" b="1" dirty="0" smtClean="0"/>
              <a:t>14 </a:t>
            </a:r>
            <a:r>
              <a:rPr lang="tr-TR" sz="3200" dirty="0" smtClean="0"/>
              <a:t>Mayıs </a:t>
            </a:r>
            <a:r>
              <a:rPr lang="tr-TR" sz="3200" b="1" dirty="0" smtClean="0"/>
              <a:t>1948 </a:t>
            </a:r>
            <a:r>
              <a:rPr lang="tr-TR" sz="3200" dirty="0" smtClean="0"/>
              <a:t>günü İsrail devletinin kuruluşunu ilan et­ti. Bu devletin kurulması Araplarla arasında birçok savaşa neden olacaktır.</a:t>
            </a:r>
            <a:endParaRPr lang="tr-TR" sz="3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smtClean="0">
                <a:solidFill>
                  <a:srgbClr val="FF0000"/>
                </a:solidFill>
              </a:rPr>
              <a:t> </a:t>
            </a:r>
            <a:br>
              <a:rPr lang="tr-TR" dirty="0" smtClean="0">
                <a:solidFill>
                  <a:srgbClr val="FF0000"/>
                </a:solidFill>
              </a:rPr>
            </a:br>
            <a:r>
              <a:rPr lang="tr-TR" b="1" dirty="0" smtClean="0">
                <a:solidFill>
                  <a:srgbClr val="FF0000"/>
                </a:solidFill>
              </a:rPr>
              <a:t>I. ARAP-İSRAİL SAVAŞI (1948-49)</a:t>
            </a:r>
            <a:endParaRPr lang="tr-TR" dirty="0">
              <a:solidFill>
                <a:srgbClr val="FF0000"/>
              </a:solidFill>
            </a:endParaRPr>
          </a:p>
        </p:txBody>
      </p:sp>
      <p:sp>
        <p:nvSpPr>
          <p:cNvPr id="3" name="2 İçerik Yer Tutucusu"/>
          <p:cNvSpPr>
            <a:spLocks noGrp="1"/>
          </p:cNvSpPr>
          <p:nvPr>
            <p:ph idx="1"/>
          </p:nvPr>
        </p:nvSpPr>
        <p:spPr/>
        <p:txBody>
          <a:bodyPr/>
          <a:lstStyle/>
          <a:p>
            <a:pPr lvl="0"/>
            <a:r>
              <a:rPr lang="tr-TR" dirty="0" smtClean="0"/>
              <a:t>İsrail Devleti kurulur kurulmaz </a:t>
            </a:r>
            <a:r>
              <a:rPr lang="tr-TR" b="1" dirty="0" smtClean="0"/>
              <a:t>Mısır, Ürdün, Suriye, Lübnan ve Irak</a:t>
            </a:r>
            <a:r>
              <a:rPr lang="tr-TR" dirty="0" smtClean="0"/>
              <a:t> ordularından oluşan Arap orduları 15 Mayıs 1948 yılında İsrail'in üzerine yürüdü.</a:t>
            </a:r>
          </a:p>
          <a:p>
            <a:pPr lvl="0"/>
            <a:r>
              <a:rPr lang="tr-TR" dirty="0" smtClean="0"/>
              <a:t>75.000 kişilik bir orduya sahip olan İsrail, beş Arap or­dusunu da yenerek bir yıldan beri devam eden bu savaştan galip ayrılacaktır. 1949’da BM’nin de aracılığı ile ateşkes imzalandı.</a:t>
            </a:r>
          </a:p>
          <a:p>
            <a:pPr lvl="0"/>
            <a:r>
              <a:rPr lang="tr-TR" b="1" i="1" dirty="0" smtClean="0"/>
              <a:t>Savaşın bir diğer sonucu da beş Arap Devleti'nin az sayıda ki İsrail askerlerine yenilmesi Araplar ’da "milliyetçilik" duygularını güçlendirmiştir.</a:t>
            </a:r>
            <a:endParaRPr lang="tr-TR" dirty="0" smtClean="0"/>
          </a:p>
          <a:p>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harita.png"/>
          <p:cNvPicPr>
            <a:picLocks noGrp="1" noChangeAspect="1"/>
          </p:cNvPicPr>
          <p:nvPr>
            <p:ph idx="1"/>
          </p:nvPr>
        </p:nvPicPr>
        <p:blipFill>
          <a:blip r:embed="rId2"/>
          <a:stretch>
            <a:fillRect/>
          </a:stretch>
        </p:blipFill>
        <p:spPr>
          <a:xfrm>
            <a:off x="0" y="0"/>
            <a:ext cx="9144000" cy="6769884"/>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solidFill>
                  <a:srgbClr val="FF0000"/>
                </a:solidFill>
              </a:rPr>
              <a:t>II. ARAP – İSRAİL SAVAŞI (1956)</a:t>
            </a:r>
            <a:endParaRPr lang="tr-TR" dirty="0">
              <a:solidFill>
                <a:srgbClr val="FF0000"/>
              </a:solidFill>
            </a:endParaRPr>
          </a:p>
        </p:txBody>
      </p:sp>
      <p:sp>
        <p:nvSpPr>
          <p:cNvPr id="3" name="2 İçerik Yer Tutucusu"/>
          <p:cNvSpPr>
            <a:spLocks noGrp="1"/>
          </p:cNvSpPr>
          <p:nvPr>
            <p:ph idx="1"/>
          </p:nvPr>
        </p:nvSpPr>
        <p:spPr/>
        <p:txBody>
          <a:bodyPr/>
          <a:lstStyle/>
          <a:p>
            <a:pPr lvl="0"/>
            <a:r>
              <a:rPr lang="tr-TR" b="1" dirty="0" smtClean="0"/>
              <a:t>Mısır </a:t>
            </a:r>
            <a:r>
              <a:rPr lang="tr-TR" dirty="0" smtClean="0"/>
              <a:t>ile İngiltere ve Fransa’nın desteklediği </a:t>
            </a:r>
            <a:r>
              <a:rPr lang="tr-TR" b="1" dirty="0" smtClean="0"/>
              <a:t>İsrail </a:t>
            </a:r>
            <a:r>
              <a:rPr lang="tr-TR" dirty="0" smtClean="0"/>
              <a:t>arasında yaşanan savaştır.</a:t>
            </a:r>
          </a:p>
          <a:p>
            <a:pPr lvl="0"/>
            <a:r>
              <a:rPr lang="tr-TR" dirty="0" smtClean="0"/>
              <a:t>Savaşa Mısırın Süveyş’i millileştirmesi ve Filistinlilerin ülkelerinden çıkarılması neden oldu.</a:t>
            </a:r>
          </a:p>
          <a:p>
            <a:pPr lvl="0"/>
            <a:r>
              <a:rPr lang="tr-TR" dirty="0" smtClean="0"/>
              <a:t>Savaşta Mısır yenildi. BM kararı ile İngiltere ve Fransa Mısır topraklarından çekildi. İsrail 1949 sınırlarına geri döndü. </a:t>
            </a:r>
          </a:p>
          <a:p>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1956_arap-israil_savasi.jpg"/>
          <p:cNvPicPr>
            <a:picLocks noGrp="1" noChangeAspect="1"/>
          </p:cNvPicPr>
          <p:nvPr>
            <p:ph idx="1"/>
          </p:nvPr>
        </p:nvPicPr>
        <p:blipFill>
          <a:blip r:embed="rId2"/>
          <a:stretch>
            <a:fillRect/>
          </a:stretch>
        </p:blipFill>
        <p:spPr>
          <a:xfrm>
            <a:off x="2000232" y="-1935"/>
            <a:ext cx="4857752" cy="6859935"/>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510466"/>
          </a:xfrm>
        </p:spPr>
        <p:txBody>
          <a:bodyPr>
            <a:noAutofit/>
          </a:bodyPr>
          <a:lstStyle/>
          <a:p>
            <a:pPr algn="ctr"/>
            <a:r>
              <a:rPr lang="tr-TR" sz="4000" b="1" dirty="0" smtClean="0">
                <a:solidFill>
                  <a:srgbClr val="FF0000"/>
                </a:solidFill>
              </a:rPr>
              <a:t>III. ARAP-İSRAİL SAVAŞI 1967 </a:t>
            </a:r>
            <a:br>
              <a:rPr lang="tr-TR" sz="4000" b="1" dirty="0" smtClean="0">
                <a:solidFill>
                  <a:srgbClr val="FF0000"/>
                </a:solidFill>
              </a:rPr>
            </a:br>
            <a:r>
              <a:rPr lang="tr-TR" sz="4000" b="1" dirty="0" smtClean="0">
                <a:solidFill>
                  <a:srgbClr val="FF0000"/>
                </a:solidFill>
              </a:rPr>
              <a:t>(ALTI GÜN SAVAŞI)</a:t>
            </a:r>
            <a:br>
              <a:rPr lang="tr-TR" sz="4000" b="1" dirty="0" smtClean="0">
                <a:solidFill>
                  <a:srgbClr val="FF0000"/>
                </a:solidFill>
              </a:rPr>
            </a:br>
            <a:r>
              <a:rPr lang="tr-TR" sz="4000" b="1" dirty="0" smtClean="0">
                <a:solidFill>
                  <a:srgbClr val="FF0000"/>
                </a:solidFill>
              </a:rPr>
              <a:t>(İsrail – Mısır, Suriye, Ürdün)</a:t>
            </a:r>
            <a:endParaRPr lang="tr-TR" sz="4000" dirty="0">
              <a:solidFill>
                <a:srgbClr val="FF0000"/>
              </a:solidFill>
            </a:endParaRPr>
          </a:p>
        </p:txBody>
      </p:sp>
      <p:sp>
        <p:nvSpPr>
          <p:cNvPr id="3" name="2 İçerik Yer Tutucusu"/>
          <p:cNvSpPr>
            <a:spLocks noGrp="1"/>
          </p:cNvSpPr>
          <p:nvPr>
            <p:ph idx="1"/>
          </p:nvPr>
        </p:nvSpPr>
        <p:spPr>
          <a:xfrm>
            <a:off x="357158" y="2643182"/>
            <a:ext cx="8329642" cy="3681418"/>
          </a:xfrm>
        </p:spPr>
        <p:txBody>
          <a:bodyPr/>
          <a:lstStyle/>
          <a:p>
            <a:pPr lvl="0"/>
            <a:r>
              <a:rPr lang="tr-TR" dirty="0" smtClean="0"/>
              <a:t>Temel nedeni, Mısır’ın Akabe Körfezini İsrail’e kapamasıdır.</a:t>
            </a:r>
          </a:p>
          <a:p>
            <a:pPr lvl="0"/>
            <a:r>
              <a:rPr lang="tr-TR" dirty="0" smtClean="0"/>
              <a:t>İsrail </a:t>
            </a:r>
            <a:r>
              <a:rPr lang="tr-TR" b="1" dirty="0" smtClean="0"/>
              <a:t>5 </a:t>
            </a:r>
            <a:r>
              <a:rPr lang="tr-TR" dirty="0" smtClean="0"/>
              <a:t>Haziran 1967'de </a:t>
            </a:r>
            <a:r>
              <a:rPr lang="tr-TR" b="1" dirty="0" smtClean="0"/>
              <a:t>Mısır, Ürdün ve Suriye'yi</a:t>
            </a:r>
            <a:r>
              <a:rPr lang="tr-TR" dirty="0" smtClean="0"/>
              <a:t> bombalamaya başladı. 3 gün içinde Sina Yarımadasını ele geçiren İsrail önce Mısır'ı </a:t>
            </a:r>
            <a:r>
              <a:rPr lang="tr-TR" b="1" dirty="0" err="1" smtClean="0"/>
              <a:t>Nablus</a:t>
            </a:r>
            <a:r>
              <a:rPr lang="tr-TR" b="1" dirty="0" smtClean="0"/>
              <a:t> Muharebesi'yle</a:t>
            </a:r>
            <a:r>
              <a:rPr lang="tr-TR" dirty="0" smtClean="0"/>
              <a:t> saf dışı edip, 7 Haziran günü </a:t>
            </a:r>
            <a:r>
              <a:rPr lang="tr-TR" b="1" dirty="0" smtClean="0"/>
              <a:t>Ürdün'le,</a:t>
            </a:r>
            <a:r>
              <a:rPr lang="tr-TR" dirty="0" smtClean="0"/>
              <a:t> 19 Haziran günü ise </a:t>
            </a:r>
            <a:r>
              <a:rPr lang="tr-TR" b="1" dirty="0" smtClean="0"/>
              <a:t>Suriye ile</a:t>
            </a:r>
            <a:r>
              <a:rPr lang="tr-TR" dirty="0" smtClean="0"/>
              <a:t> ateşkes yapıp, </a:t>
            </a:r>
            <a:r>
              <a:rPr lang="tr-TR" b="1" dirty="0" smtClean="0"/>
              <a:t>altı gün süren </a:t>
            </a:r>
            <a:r>
              <a:rPr lang="tr-TR" dirty="0" smtClean="0"/>
              <a:t>bu savaşında kesin galibi oldu.</a:t>
            </a:r>
          </a:p>
          <a:p>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b="1" dirty="0" smtClean="0"/>
              <a:t>Savaş sonunda ise İsrail</a:t>
            </a:r>
            <a:r>
              <a:rPr lang="tr-TR" dirty="0" smtClean="0"/>
              <a:t>;</a:t>
            </a:r>
          </a:p>
          <a:p>
            <a:r>
              <a:rPr lang="tr-TR" dirty="0" smtClean="0"/>
              <a:t>1. Topraklarını dört kat daha genişletmiş,</a:t>
            </a:r>
          </a:p>
          <a:p>
            <a:r>
              <a:rPr lang="tr-TR" dirty="0" smtClean="0"/>
              <a:t>2. Tiran Boğazı'na sahip olmuş, İsrail Süveyş Kanalı’na ulaşmış oldu.</a:t>
            </a:r>
          </a:p>
          <a:p>
            <a:r>
              <a:rPr lang="tr-TR" dirty="0" smtClean="0"/>
              <a:t>3. </a:t>
            </a:r>
            <a:r>
              <a:rPr lang="tr-TR" dirty="0" err="1" smtClean="0"/>
              <a:t>Gazze</a:t>
            </a:r>
            <a:r>
              <a:rPr lang="tr-TR" dirty="0" smtClean="0"/>
              <a:t> bölgesini eline geçirmiş ancak İsrail için belki de savaşta alınan en önemli yer Kudüs ol­muştur</a:t>
            </a:r>
            <a:r>
              <a:rPr lang="tr-TR" b="1" dirty="0" smtClean="0"/>
              <a:t>.</a:t>
            </a:r>
            <a:endParaRPr lang="tr-TR" dirty="0" smtClean="0"/>
          </a:p>
          <a:p>
            <a:pPr lvl="0"/>
            <a:r>
              <a:rPr lang="tr-TR" b="1" i="1" dirty="0" smtClean="0"/>
              <a:t>Savaş sonunda SSCB Orta Doğu’daki etkinliğini artırdı. Suriye, Mısır ve Cezayir’de üsler kurarak Akdeniz’de önemli bir güç haline geldi.</a:t>
            </a:r>
            <a:endParaRPr lang="tr-TR" dirty="0" smtClean="0"/>
          </a:p>
          <a:p>
            <a:endParaRPr lang="tr-T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altı-gün-savaşları1.jpg"/>
          <p:cNvPicPr>
            <a:picLocks noGrp="1" noChangeAspect="1"/>
          </p:cNvPicPr>
          <p:nvPr>
            <p:ph idx="1"/>
          </p:nvPr>
        </p:nvPicPr>
        <p:blipFill>
          <a:blip r:embed="rId2"/>
          <a:stretch>
            <a:fillRect/>
          </a:stretch>
        </p:blipFill>
        <p:spPr>
          <a:xfrm>
            <a:off x="1214414" y="642918"/>
            <a:ext cx="6715172" cy="5841280"/>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solidFill>
                  <a:srgbClr val="FF0000"/>
                </a:solidFill>
              </a:rPr>
              <a:t>IV. ARAP-İSRAİL SAVAŞI	</a:t>
            </a:r>
            <a:r>
              <a:rPr lang="tr-TR" dirty="0" smtClean="0">
                <a:solidFill>
                  <a:srgbClr val="FF0000"/>
                </a:solidFill>
              </a:rPr>
              <a:t/>
            </a:r>
            <a:br>
              <a:rPr lang="tr-TR" dirty="0" smtClean="0">
                <a:solidFill>
                  <a:srgbClr val="FF0000"/>
                </a:solidFill>
              </a:rPr>
            </a:br>
            <a:r>
              <a:rPr lang="tr-TR" b="1" dirty="0" smtClean="0">
                <a:solidFill>
                  <a:srgbClr val="FF0000"/>
                </a:solidFill>
              </a:rPr>
              <a:t>(1973 - Yom </a:t>
            </a:r>
            <a:r>
              <a:rPr lang="tr-TR" b="1" dirty="0" err="1" smtClean="0">
                <a:solidFill>
                  <a:srgbClr val="FF0000"/>
                </a:solidFill>
              </a:rPr>
              <a:t>Kippur</a:t>
            </a:r>
            <a:r>
              <a:rPr lang="tr-TR" b="1" dirty="0" smtClean="0">
                <a:solidFill>
                  <a:srgbClr val="FF0000"/>
                </a:solidFill>
              </a:rPr>
              <a:t> Savaşı)</a:t>
            </a:r>
            <a:endParaRPr lang="tr-TR" dirty="0">
              <a:solidFill>
                <a:srgbClr val="FF0000"/>
              </a:solidFill>
            </a:endParaRPr>
          </a:p>
        </p:txBody>
      </p:sp>
      <p:sp>
        <p:nvSpPr>
          <p:cNvPr id="3" name="2 İçerik Yer Tutucusu"/>
          <p:cNvSpPr>
            <a:spLocks noGrp="1"/>
          </p:cNvSpPr>
          <p:nvPr>
            <p:ph idx="1"/>
          </p:nvPr>
        </p:nvSpPr>
        <p:spPr/>
        <p:txBody>
          <a:bodyPr>
            <a:normAutofit/>
          </a:bodyPr>
          <a:lstStyle/>
          <a:p>
            <a:pPr algn="ctr"/>
            <a:r>
              <a:rPr lang="tr-TR" sz="2800" dirty="0" smtClean="0"/>
              <a:t>Üçüncü Arap – İsrail savaşının intikamını almak isteyen Mısır ve Suriye 6 Ekim 1973 günü İsrail'e saldırıya geçtiler. Ancak </a:t>
            </a:r>
            <a:r>
              <a:rPr lang="tr-TR" sz="2800" b="1" dirty="0" smtClean="0"/>
              <a:t>Araplar Suriye ve Sina Cephesi'nde başarılı olamadılar.</a:t>
            </a:r>
          </a:p>
          <a:p>
            <a:pPr algn="ctr"/>
            <a:r>
              <a:rPr lang="tr-TR" sz="2800" b="1" dirty="0" smtClean="0"/>
              <a:t>ABD Dışişleri Bakanı Henry </a:t>
            </a:r>
            <a:r>
              <a:rPr lang="tr-TR" sz="2800" b="1" dirty="0" err="1" smtClean="0"/>
              <a:t>Kissinger</a:t>
            </a:r>
            <a:r>
              <a:rPr lang="tr-TR" sz="2800" dirty="0" smtClean="0"/>
              <a:t> İsrail ve Arap devletleri arasında başlattığı </a:t>
            </a:r>
            <a:r>
              <a:rPr lang="tr-TR" sz="2800" b="1" i="1" dirty="0" smtClean="0"/>
              <a:t>MEKİK </a:t>
            </a:r>
            <a:r>
              <a:rPr lang="tr-TR" sz="2800" b="1" i="1" dirty="0" err="1" smtClean="0"/>
              <a:t>DİPLOMASİSİ’NİN</a:t>
            </a:r>
            <a:r>
              <a:rPr lang="tr-TR" sz="2800" dirty="0" err="1" smtClean="0"/>
              <a:t>sonucunda</a:t>
            </a:r>
            <a:r>
              <a:rPr lang="tr-TR" sz="2800" dirty="0" smtClean="0"/>
              <a:t> 18 Ocak 1974 tarihinde, İsrail'in Sina'dan bel­li ölçülerde çekilmesini sağlayan bir antlaşma daha ya­pıldı.</a:t>
            </a:r>
            <a:endParaRPr lang="tr-TR" sz="2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solidFill>
                  <a:srgbClr val="FF0000"/>
                </a:solidFill>
              </a:rPr>
              <a:t>CAMP DAVID ANLAŞMALARI (1978-1979)</a:t>
            </a:r>
            <a:endParaRPr lang="tr-TR" dirty="0">
              <a:solidFill>
                <a:srgbClr val="FF0000"/>
              </a:solidFill>
            </a:endParaRPr>
          </a:p>
        </p:txBody>
      </p:sp>
      <p:sp>
        <p:nvSpPr>
          <p:cNvPr id="3" name="2 İçerik Yer Tutucusu"/>
          <p:cNvSpPr>
            <a:spLocks noGrp="1"/>
          </p:cNvSpPr>
          <p:nvPr>
            <p:ph idx="1"/>
          </p:nvPr>
        </p:nvSpPr>
        <p:spPr/>
        <p:txBody>
          <a:bodyPr/>
          <a:lstStyle/>
          <a:p>
            <a:pPr algn="ctr"/>
            <a:r>
              <a:rPr lang="tr-TR" sz="3200" b="1" dirty="0" smtClean="0"/>
              <a:t>Mısır, İsrail ve Amerika Birleşik Devletleri arasında "</a:t>
            </a:r>
            <a:r>
              <a:rPr lang="tr-TR" sz="3200" b="1" dirty="0" err="1" smtClean="0"/>
              <a:t>Camp</a:t>
            </a:r>
            <a:r>
              <a:rPr lang="tr-TR" sz="3200" b="1" dirty="0" smtClean="0"/>
              <a:t> </a:t>
            </a:r>
            <a:r>
              <a:rPr lang="tr-TR" sz="3200" b="1" dirty="0" err="1" smtClean="0"/>
              <a:t>David</a:t>
            </a:r>
            <a:r>
              <a:rPr lang="tr-TR" sz="3200" b="1" dirty="0" smtClean="0"/>
              <a:t> Anlaşmaları" imzalandı.</a:t>
            </a:r>
          </a:p>
          <a:p>
            <a:pPr algn="ctr"/>
            <a:r>
              <a:rPr lang="tr-TR" sz="3200" dirty="0" smtClean="0"/>
              <a:t>Bu antlaşma ile Mısır Sina yarımadasını geri aldı.</a:t>
            </a:r>
          </a:p>
          <a:p>
            <a:pPr algn="ctr"/>
            <a:r>
              <a:rPr lang="tr-TR" sz="3200" dirty="0" smtClean="0"/>
              <a:t>İsrail'i resmen tanıyan ilk Arap ülkesi MISIR oldu. Bu da Mısırın Arap dünyasında prestijini sarstı.</a:t>
            </a:r>
          </a:p>
          <a:p>
            <a:pPr algn="ctr">
              <a:buNone/>
            </a:pPr>
            <a:endParaRPr lang="tr-TR" sz="3200" dirty="0" smtClean="0"/>
          </a:p>
          <a:p>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280411_oa_camp.jpg"/>
          <p:cNvPicPr>
            <a:picLocks noGrp="1" noChangeAspect="1"/>
          </p:cNvPicPr>
          <p:nvPr>
            <p:ph idx="1"/>
          </p:nvPr>
        </p:nvPicPr>
        <p:blipFill>
          <a:blip r:embed="rId2"/>
          <a:stretch>
            <a:fillRect/>
          </a:stretch>
        </p:blipFill>
        <p:spPr>
          <a:xfrm>
            <a:off x="0" y="1"/>
            <a:ext cx="4756736" cy="3571876"/>
          </a:xfrm>
          <a:prstGeom prst="rect">
            <a:avLst/>
          </a:prstGeom>
          <a:ln>
            <a:noFill/>
          </a:ln>
          <a:effectLst>
            <a:softEdge rad="112500"/>
          </a:effectLst>
        </p:spPr>
      </p:pic>
      <p:pic>
        <p:nvPicPr>
          <p:cNvPr id="5" name="4 Resim" descr="_60853432_82099575.jpg"/>
          <p:cNvPicPr>
            <a:picLocks noChangeAspect="1"/>
          </p:cNvPicPr>
          <p:nvPr/>
        </p:nvPicPr>
        <p:blipFill>
          <a:blip r:embed="rId3"/>
          <a:stretch>
            <a:fillRect/>
          </a:stretch>
        </p:blipFill>
        <p:spPr>
          <a:xfrm>
            <a:off x="3175001" y="3500438"/>
            <a:ext cx="5968998" cy="3357562"/>
          </a:xfrm>
          <a:prstGeom prst="rect">
            <a:avLst/>
          </a:prstGeom>
          <a:ln>
            <a:noFill/>
          </a:ln>
          <a:effectLst>
            <a:softEdge rad="112500"/>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928670"/>
            <a:ext cx="8258204" cy="5395930"/>
          </a:xfrm>
        </p:spPr>
        <p:txBody>
          <a:bodyPr>
            <a:normAutofit lnSpcReduction="10000"/>
          </a:bodyPr>
          <a:lstStyle/>
          <a:p>
            <a:pPr algn="ctr">
              <a:buNone/>
            </a:pPr>
            <a:r>
              <a:rPr lang="tr-TR" sz="3200" i="1" dirty="0" err="1" smtClean="0"/>
              <a:t>Camp</a:t>
            </a:r>
            <a:r>
              <a:rPr lang="tr-TR" sz="3200" i="1" dirty="0" smtClean="0"/>
              <a:t> </a:t>
            </a:r>
            <a:r>
              <a:rPr lang="tr-TR" sz="3200" i="1" dirty="0" err="1" smtClean="0"/>
              <a:t>David</a:t>
            </a:r>
            <a:r>
              <a:rPr lang="tr-TR" sz="3200" i="1" dirty="0" smtClean="0"/>
              <a:t> anlaşmaları </a:t>
            </a:r>
            <a:r>
              <a:rPr lang="tr-TR" sz="3200" b="1" i="1" dirty="0" smtClean="0"/>
              <a:t>Filistin Meselesi'ne </a:t>
            </a:r>
            <a:r>
              <a:rPr lang="tr-TR" sz="3200" i="1" dirty="0" smtClean="0"/>
              <a:t>kalıcı bir çözüm getirmemiştir. Özellikle anlaşma sonrası İsrail'in Batı </a:t>
            </a:r>
            <a:r>
              <a:rPr lang="tr-TR" sz="3200" i="1" dirty="0" err="1" smtClean="0"/>
              <a:t>Şeria'da</a:t>
            </a:r>
            <a:r>
              <a:rPr lang="tr-TR" sz="3200" i="1" dirty="0" smtClean="0"/>
              <a:t> Yahudi yerleşim bölgeleri inşa etmeye devam etmesi ve Kudüs'ü uluslararası statüden çıkarıp kendi topraklarına katması ve 1967 yılından beri </a:t>
            </a:r>
            <a:r>
              <a:rPr lang="tr-TR" sz="3200" b="1" i="1" dirty="0" smtClean="0"/>
              <a:t>Suriye'ye ait olan </a:t>
            </a:r>
            <a:r>
              <a:rPr lang="tr-TR" sz="3200" b="1" i="1" dirty="0" err="1" smtClean="0"/>
              <a:t>Golan</a:t>
            </a:r>
            <a:r>
              <a:rPr lang="tr-TR" sz="3200" b="1" i="1" dirty="0" smtClean="0"/>
              <a:t> Tepelerini </a:t>
            </a:r>
            <a:r>
              <a:rPr lang="tr-TR" sz="3200" i="1" dirty="0" smtClean="0"/>
              <a:t>de 1981'de ilhak etmesi, Arap Devletleri ile İsrail'in aralarının açılmasına neden olacak ve bu sorun günümüze kadarda devam edecektir.</a:t>
            </a:r>
            <a:endParaRPr lang="tr-TR" sz="3200" dirty="0" smtClean="0"/>
          </a:p>
          <a:p>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fft16_mf808300.Jpeg"/>
          <p:cNvPicPr>
            <a:picLocks noGrp="1" noChangeAspect="1"/>
          </p:cNvPicPr>
          <p:nvPr>
            <p:ph idx="1"/>
          </p:nvPr>
        </p:nvPicPr>
        <p:blipFill>
          <a:blip r:embed="rId2"/>
          <a:stretch>
            <a:fillRect/>
          </a:stretch>
        </p:blipFill>
        <p:spPr>
          <a:xfrm>
            <a:off x="1428728" y="-25051"/>
            <a:ext cx="5857916" cy="6883051"/>
          </a:xfr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solidFill>
                  <a:srgbClr val="FF0000"/>
                </a:solidFill>
              </a:rPr>
              <a:t>İSLAM KONFERANSI ÖRGÜTÜ:</a:t>
            </a:r>
            <a:endParaRPr lang="tr-TR" dirty="0">
              <a:solidFill>
                <a:srgbClr val="FF0000"/>
              </a:solidFill>
            </a:endParaRPr>
          </a:p>
        </p:txBody>
      </p:sp>
      <p:sp>
        <p:nvSpPr>
          <p:cNvPr id="3" name="2 İçerik Yer Tutucusu"/>
          <p:cNvSpPr>
            <a:spLocks noGrp="1"/>
          </p:cNvSpPr>
          <p:nvPr>
            <p:ph idx="1"/>
          </p:nvPr>
        </p:nvSpPr>
        <p:spPr/>
        <p:txBody>
          <a:bodyPr>
            <a:normAutofit lnSpcReduction="10000"/>
          </a:bodyPr>
          <a:lstStyle/>
          <a:p>
            <a:pPr lvl="0" algn="ctr"/>
            <a:r>
              <a:rPr lang="tr-TR" dirty="0" smtClean="0"/>
              <a:t>21 Ağustos 1969’da EL AKSA camisini kundaklanması İslam Dünyasında büyük tepkilere yol açtı.</a:t>
            </a:r>
          </a:p>
          <a:p>
            <a:pPr lvl="0" algn="ctr"/>
            <a:r>
              <a:rPr lang="tr-TR" b="1" dirty="0" smtClean="0"/>
              <a:t>20-25 Eylül RABAT (Fasın Başkenti) Zirvesinde </a:t>
            </a:r>
            <a:r>
              <a:rPr lang="tr-TR" dirty="0" smtClean="0"/>
              <a:t>Türkiye dahil 24 ülkenin katılımı ile İslam Zirvesi toplandı. Zirve sonrası, İsrail’in Kudüs’ü boşaltması, 1967 Haziran Savaşında (6 gün savaşları) aldığı yerleri geri vermesi, İsrail’i tanıyan Arap devletlerinin İsrail ile diplomatik ilişkilerini kesmesi kararlaştırıldı.</a:t>
            </a:r>
          </a:p>
          <a:p>
            <a:pPr lvl="0" algn="ctr"/>
            <a:r>
              <a:rPr lang="tr-TR" b="1" dirty="0" smtClean="0"/>
              <a:t>2005’ten 2014’e kadar İslam Konferansı Örgütünün genel sekreterliğini </a:t>
            </a:r>
            <a:r>
              <a:rPr lang="tr-TR" b="1" dirty="0" err="1" smtClean="0"/>
              <a:t>Ekmeleddin</a:t>
            </a:r>
            <a:r>
              <a:rPr lang="tr-TR" b="1" dirty="0" smtClean="0"/>
              <a:t> </a:t>
            </a:r>
            <a:r>
              <a:rPr lang="tr-TR" b="1" dirty="0" err="1" smtClean="0"/>
              <a:t>İhsanoğlu</a:t>
            </a:r>
            <a:r>
              <a:rPr lang="tr-TR" b="1" dirty="0" smtClean="0"/>
              <a:t> yapmıştır.</a:t>
            </a:r>
            <a:endParaRPr lang="tr-TR" dirty="0" smtClean="0"/>
          </a:p>
          <a:p>
            <a:pPr>
              <a:buNone/>
            </a:pPr>
            <a:endParaRPr lang="tr-T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867524"/>
          </a:xfrm>
        </p:spPr>
        <p:txBody>
          <a:bodyPr/>
          <a:lstStyle/>
          <a:p>
            <a:pPr algn="ctr"/>
            <a:endParaRPr lang="tr-TR" dirty="0"/>
          </a:p>
        </p:txBody>
      </p:sp>
      <p:pic>
        <p:nvPicPr>
          <p:cNvPr id="4" name="3 İçerik Yer Tutucusu" descr="OIC_Map.png"/>
          <p:cNvPicPr>
            <a:picLocks noGrp="1" noChangeAspect="1"/>
          </p:cNvPicPr>
          <p:nvPr>
            <p:ph idx="1"/>
          </p:nvPr>
        </p:nvPicPr>
        <p:blipFill>
          <a:blip r:embed="rId2"/>
          <a:stretch>
            <a:fillRect/>
          </a:stretch>
        </p:blipFill>
        <p:spPr>
          <a:xfrm>
            <a:off x="66239" y="2225610"/>
            <a:ext cx="9077761" cy="3989471"/>
          </a:xfr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r"/>
            <a:r>
              <a:rPr lang="tr-TR" dirty="0" err="1" smtClean="0"/>
              <a:t>Ekmeleddin</a:t>
            </a:r>
            <a:r>
              <a:rPr lang="tr-TR" dirty="0" smtClean="0"/>
              <a:t/>
            </a:r>
            <a:br>
              <a:rPr lang="tr-TR" dirty="0" smtClean="0"/>
            </a:br>
            <a:r>
              <a:rPr lang="tr-TR" dirty="0" err="1" smtClean="0"/>
              <a:t>İhsanoğlu</a:t>
            </a:r>
            <a:endParaRPr lang="tr-TR" dirty="0"/>
          </a:p>
        </p:txBody>
      </p:sp>
      <p:pic>
        <p:nvPicPr>
          <p:cNvPr id="4" name="3 İçerik Yer Tutucusu" descr="Ihsanoglu.jpg"/>
          <p:cNvPicPr>
            <a:picLocks noGrp="1" noChangeAspect="1"/>
          </p:cNvPicPr>
          <p:nvPr>
            <p:ph idx="1"/>
          </p:nvPr>
        </p:nvPicPr>
        <p:blipFill>
          <a:blip r:embed="rId2"/>
          <a:stretch>
            <a:fillRect/>
          </a:stretch>
        </p:blipFill>
        <p:spPr>
          <a:xfrm>
            <a:off x="0" y="0"/>
            <a:ext cx="5000628" cy="6907550"/>
          </a:xfr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2571744"/>
            <a:ext cx="8329642" cy="3752856"/>
          </a:xfrm>
        </p:spPr>
        <p:txBody>
          <a:bodyPr/>
          <a:lstStyle/>
          <a:p>
            <a:pPr lvl="0"/>
            <a:r>
              <a:rPr lang="tr-TR" dirty="0" smtClean="0"/>
              <a:t>SSCB gibi ülkelerin düşük fiyatlarla petrol satması petrol üreticisi ülkeleri olumsuz etkilemiş ve petrol ihraç eden ülkeler 1960’ta </a:t>
            </a:r>
            <a:r>
              <a:rPr lang="tr-TR" b="1" dirty="0" err="1" smtClean="0"/>
              <a:t>OPEC’i</a:t>
            </a:r>
            <a:r>
              <a:rPr lang="tr-TR" b="1" dirty="0" smtClean="0"/>
              <a:t> 1960’da </a:t>
            </a:r>
            <a:r>
              <a:rPr lang="tr-TR" b="1" dirty="0" err="1" smtClean="0"/>
              <a:t>Bağdatta</a:t>
            </a:r>
            <a:r>
              <a:rPr lang="tr-TR" b="1" dirty="0" smtClean="0"/>
              <a:t> kurdular.</a:t>
            </a:r>
            <a:endParaRPr lang="tr-TR" dirty="0" smtClean="0"/>
          </a:p>
          <a:p>
            <a:r>
              <a:rPr lang="tr-TR" b="1" i="1" dirty="0" smtClean="0"/>
              <a:t>OPEC kurulduğunda Orta Doğu petrollerinin varili (7,3 varil ham petrol bir ton etmektedir) 1,80, Libya petrolü 2,17 dolar iken 1982'de varili 34 dolara ka­dar çıkmıştır.</a:t>
            </a:r>
            <a:endParaRPr lang="tr-TR" dirty="0" smtClean="0"/>
          </a:p>
          <a:p>
            <a:endParaRPr lang="tr-TR" dirty="0"/>
          </a:p>
        </p:txBody>
      </p:sp>
      <p:sp>
        <p:nvSpPr>
          <p:cNvPr id="4" name="3 Başlık"/>
          <p:cNvSpPr>
            <a:spLocks noGrp="1"/>
          </p:cNvSpPr>
          <p:nvPr>
            <p:ph type="title"/>
          </p:nvPr>
        </p:nvSpPr>
        <p:spPr>
          <a:xfrm>
            <a:off x="457200" y="704088"/>
            <a:ext cx="8229600" cy="1867656"/>
          </a:xfrm>
        </p:spPr>
        <p:txBody>
          <a:bodyPr>
            <a:normAutofit fontScale="90000"/>
          </a:bodyPr>
          <a:lstStyle/>
          <a:p>
            <a:pPr algn="ctr"/>
            <a:r>
              <a:rPr lang="tr-TR" b="1" dirty="0" smtClean="0">
                <a:solidFill>
                  <a:srgbClr val="FF0000"/>
                </a:solidFill>
              </a:rPr>
              <a:t>OPEC </a:t>
            </a:r>
            <a:br>
              <a:rPr lang="tr-TR" b="1" dirty="0" smtClean="0">
                <a:solidFill>
                  <a:srgbClr val="FF0000"/>
                </a:solidFill>
              </a:rPr>
            </a:br>
            <a:r>
              <a:rPr lang="tr-TR" b="1" dirty="0" smtClean="0">
                <a:solidFill>
                  <a:srgbClr val="FF0000"/>
                </a:solidFill>
              </a:rPr>
              <a:t>(Petrol İhraç Eden Ülkeler Teşkilatı)</a:t>
            </a:r>
            <a:endParaRPr lang="tr-TR" dirty="0">
              <a:solidFill>
                <a:srgbClr val="FF0000"/>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_53300685_000030950-1.jpg"/>
          <p:cNvPicPr>
            <a:picLocks noGrp="1" noChangeAspect="1"/>
          </p:cNvPicPr>
          <p:nvPr>
            <p:ph idx="1"/>
          </p:nvPr>
        </p:nvPicPr>
        <p:blipFill>
          <a:blip r:embed="rId2"/>
          <a:stretch>
            <a:fillRect/>
          </a:stretch>
        </p:blipFill>
        <p:spPr>
          <a:xfrm>
            <a:off x="0" y="1500174"/>
            <a:ext cx="9168030" cy="4299767"/>
          </a:xfr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u="sng" dirty="0" smtClean="0">
                <a:solidFill>
                  <a:srgbClr val="FF0000"/>
                </a:solidFill>
              </a:rPr>
              <a:t>1973 Petrol Krizi Sebepleri:</a:t>
            </a:r>
            <a:endParaRPr lang="tr-TR" dirty="0">
              <a:solidFill>
                <a:srgbClr val="FF0000"/>
              </a:solidFill>
            </a:endParaRPr>
          </a:p>
        </p:txBody>
      </p:sp>
      <p:sp>
        <p:nvSpPr>
          <p:cNvPr id="3" name="2 İçerik Yer Tutucusu"/>
          <p:cNvSpPr>
            <a:spLocks noGrp="1"/>
          </p:cNvSpPr>
          <p:nvPr>
            <p:ph idx="1"/>
          </p:nvPr>
        </p:nvSpPr>
        <p:spPr/>
        <p:txBody>
          <a:bodyPr/>
          <a:lstStyle/>
          <a:p>
            <a:r>
              <a:rPr lang="tr-TR" dirty="0" smtClean="0"/>
              <a:t>1. 1967 Arap - İsrail savaşlarının sonucunda petrolü batıya karşı siyasi silah olarak kullanılmak istenme­si</a:t>
            </a:r>
          </a:p>
          <a:p>
            <a:r>
              <a:rPr lang="tr-TR" dirty="0" smtClean="0"/>
              <a:t>2. Orta Doğu ülkelerinde petrol şirketlerine el konulma­sı</a:t>
            </a:r>
          </a:p>
          <a:p>
            <a:r>
              <a:rPr lang="tr-TR" dirty="0" smtClean="0"/>
              <a:t>3. İran ve Irak'ın ülkedeki petrol şirketlerini ulusallaş­tırması</a:t>
            </a:r>
          </a:p>
          <a:p>
            <a:r>
              <a:rPr lang="tr-TR" dirty="0" smtClean="0"/>
              <a:t>4. Batılı ülkelerin ve özellikle ABD'nin İsrail'e açıkça destek olması</a:t>
            </a:r>
          </a:p>
          <a:p>
            <a:endParaRPr lang="tr-T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142984"/>
            <a:ext cx="8258204" cy="5181616"/>
          </a:xfrm>
        </p:spPr>
        <p:txBody>
          <a:bodyPr/>
          <a:lstStyle/>
          <a:p>
            <a:pPr lvl="0" algn="ctr"/>
            <a:r>
              <a:rPr lang="tr-TR" sz="2800" b="1" i="1" dirty="0" smtClean="0"/>
              <a:t>Bu yıllarda Amerika'nın kendi üretimi olduğu gibi Venezüella, Nijerya ve Endonezya gibi petrol ihraç eden ülkeler olması Arapların petrol ambargosunu başarısız kılmıştır.</a:t>
            </a:r>
          </a:p>
          <a:p>
            <a:pPr lvl="0" algn="ctr"/>
            <a:r>
              <a:rPr lang="tr-TR" sz="2800" b="1" i="1" dirty="0" smtClean="0"/>
              <a:t>1973'te varili 2.59 dolar olan Arap petrolü 1974'te 11.65 dolara çıkmıştır. </a:t>
            </a:r>
          </a:p>
          <a:p>
            <a:pPr lvl="0" algn="ctr"/>
            <a:r>
              <a:rPr lang="tr-TR" sz="2800" dirty="0" smtClean="0"/>
              <a:t>Petrol fiyatlarındaki artıştan en büyük zarar ise sa­nayi alanında gelişmekte olan ve çıkartılan petrolün kendine yetmediği Türkiye ve Türkiye gibi devletlere olmuştur.</a:t>
            </a:r>
            <a:endParaRPr lang="tr-TR" sz="4400" dirty="0" smtClean="0"/>
          </a:p>
          <a:p>
            <a:pPr lvl="0"/>
            <a:endParaRPr lang="tr-T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u="sng" dirty="0" smtClean="0">
                <a:solidFill>
                  <a:srgbClr val="FF0000"/>
                </a:solidFill>
              </a:rPr>
              <a:t>IRAKTA REJİM DEĞİŞİKLİĞİ</a:t>
            </a:r>
            <a:endParaRPr lang="tr-TR" dirty="0">
              <a:solidFill>
                <a:srgbClr val="FF0000"/>
              </a:solidFill>
            </a:endParaRPr>
          </a:p>
        </p:txBody>
      </p:sp>
      <p:sp>
        <p:nvSpPr>
          <p:cNvPr id="5" name="4 İçerik Yer Tutucusu"/>
          <p:cNvSpPr>
            <a:spLocks noGrp="1"/>
          </p:cNvSpPr>
          <p:nvPr>
            <p:ph idx="1"/>
          </p:nvPr>
        </p:nvSpPr>
        <p:spPr/>
        <p:txBody>
          <a:bodyPr/>
          <a:lstStyle/>
          <a:p>
            <a:r>
              <a:rPr lang="tr-TR" dirty="0" smtClean="0"/>
              <a:t>1963 yılında Irak'ta </a:t>
            </a:r>
            <a:r>
              <a:rPr lang="tr-TR" b="1" dirty="0" smtClean="0"/>
              <a:t>"</a:t>
            </a:r>
            <a:r>
              <a:rPr lang="tr-TR" b="1" dirty="0" err="1" smtClean="0"/>
              <a:t>Baas</a:t>
            </a:r>
            <a:r>
              <a:rPr lang="tr-TR" b="1" dirty="0" smtClean="0"/>
              <a:t> Sosyalist Partisi</a:t>
            </a:r>
            <a:r>
              <a:rPr lang="tr-TR" dirty="0" smtClean="0"/>
              <a:t>" iktidara geldi. Bu parti 1961 yılından beri devam eden Kürt sorununa bir çözüm getirmek amacıyla 1970'te Kürtlere muhtariyet veren bir antlaşma imzaladı. Yeni rejimle birlikte Irak, komünist ülkelerle özellikle Sovyetler Birliği ile ilişkileri geliştirdi ve Sovyetlerden yüklü miktarda silah ve mühimmat aldı.</a:t>
            </a:r>
          </a:p>
          <a:p>
            <a:r>
              <a:rPr lang="tr-TR" dirty="0" smtClean="0"/>
              <a:t>Bu gelişmeler İran ile arasının açılmasına neden oldu. İran Iraktaki </a:t>
            </a:r>
            <a:r>
              <a:rPr lang="tr-TR" dirty="0" err="1" smtClean="0"/>
              <a:t>kürtleri</a:t>
            </a:r>
            <a:r>
              <a:rPr lang="tr-TR" dirty="0" smtClean="0"/>
              <a:t> kullanıp Irakta karışıklık çıkardı.</a:t>
            </a:r>
            <a:endParaRPr lang="tr-T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52536" y="2420888"/>
            <a:ext cx="9463906" cy="1656184"/>
          </a:xfrm>
        </p:spPr>
      </p:pic>
    </p:spTree>
    <p:extLst>
      <p:ext uri="{BB962C8B-B14F-4D97-AF65-F5344CB8AC3E}">
        <p14:creationId xmlns:p14="http://schemas.microsoft.com/office/powerpoint/2010/main" xmlns="" val="34326943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algn="ctr"/>
            <a:r>
              <a:rPr lang="tr-TR" sz="3200" dirty="0" smtClean="0"/>
              <a:t>1975'te Cezayir'in </a:t>
            </a:r>
            <a:r>
              <a:rPr lang="tr-TR" sz="3200" dirty="0" err="1" smtClean="0"/>
              <a:t>arabulucuğuyla</a:t>
            </a:r>
            <a:r>
              <a:rPr lang="tr-TR" sz="3200" dirty="0" smtClean="0"/>
              <a:t> "</a:t>
            </a:r>
            <a:r>
              <a:rPr lang="tr-TR" sz="3200" i="1" dirty="0" smtClean="0"/>
              <a:t>Cezayir Antlaşması</a:t>
            </a:r>
            <a:r>
              <a:rPr lang="tr-TR" sz="3200" dirty="0" smtClean="0"/>
              <a:t>" imzalandı. Bu antlaşma ile </a:t>
            </a:r>
            <a:r>
              <a:rPr lang="tr-TR" sz="3200" dirty="0" err="1" smtClean="0"/>
              <a:t>Şattül</a:t>
            </a:r>
            <a:r>
              <a:rPr lang="tr-TR" sz="3200" dirty="0" smtClean="0"/>
              <a:t> Arap suyolunun en derin yeri sınır kabul edildi.</a:t>
            </a:r>
          </a:p>
          <a:p>
            <a:pPr lvl="0" algn="ctr"/>
            <a:r>
              <a:rPr lang="tr-TR" sz="3200" i="1" dirty="0" smtClean="0"/>
              <a:t>Mısır </a:t>
            </a:r>
            <a:r>
              <a:rPr lang="tr-TR" sz="3200" i="1" dirty="0" err="1" smtClean="0"/>
              <a:t>Camp</a:t>
            </a:r>
            <a:r>
              <a:rPr lang="tr-TR" sz="3200" i="1" dirty="0" smtClean="0"/>
              <a:t> </a:t>
            </a:r>
            <a:r>
              <a:rPr lang="tr-TR" sz="3200" i="1" dirty="0" err="1" smtClean="0"/>
              <a:t>David</a:t>
            </a:r>
            <a:r>
              <a:rPr lang="tr-TR" sz="3200" i="1" dirty="0" smtClean="0"/>
              <a:t> Antlaşması ile önemini yitirince Irak’ın liderliğine zemin hazırlandı. </a:t>
            </a:r>
            <a:r>
              <a:rPr lang="tr-TR" sz="3200" i="1" dirty="0" err="1" smtClean="0"/>
              <a:t>OPEC’in</a:t>
            </a:r>
            <a:r>
              <a:rPr lang="tr-TR" sz="3200" i="1" dirty="0" smtClean="0"/>
              <a:t> petrol fiyatlarını artırması ile Irak’ın petrol gelirleri de arttı. Bu durum Irak’ın uluslararası önemini artırdı.</a:t>
            </a:r>
            <a:endParaRPr lang="tr-TR" sz="3200" dirty="0" smtClean="0"/>
          </a:p>
          <a:p>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285860"/>
            <a:ext cx="8258204" cy="5038740"/>
          </a:xfrm>
        </p:spPr>
        <p:txBody>
          <a:bodyPr>
            <a:normAutofit/>
          </a:bodyPr>
          <a:lstStyle/>
          <a:p>
            <a:pPr algn="ctr"/>
            <a:r>
              <a:rPr lang="tr-TR" sz="4000" b="1" dirty="0" smtClean="0"/>
              <a:t>1963’te ırakta iktidara gelen </a:t>
            </a:r>
            <a:r>
              <a:rPr lang="tr-TR" sz="4000" b="1" dirty="0" err="1" smtClean="0"/>
              <a:t>Baas</a:t>
            </a:r>
            <a:r>
              <a:rPr lang="tr-TR" sz="4000" b="1" dirty="0" smtClean="0"/>
              <a:t> Partisi 1968’de darbeyle yönetime tam hâkim oldu. 1979’da yine bir darbe ile yönetimden uzaklaştırılıp SADDAM HÜSEYİN yönetime geldi.</a:t>
            </a:r>
            <a:r>
              <a:rPr lang="tr-TR" sz="4000" dirty="0" smtClean="0"/>
              <a:t> </a:t>
            </a:r>
            <a:endParaRPr lang="tr-TR" sz="4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0,,634591_4,00.jpg"/>
          <p:cNvPicPr>
            <a:picLocks noGrp="1" noChangeAspect="1"/>
          </p:cNvPicPr>
          <p:nvPr>
            <p:ph idx="1"/>
          </p:nvPr>
        </p:nvPicPr>
        <p:blipFill>
          <a:blip r:embed="rId2"/>
          <a:stretch>
            <a:fillRect/>
          </a:stretch>
        </p:blipFill>
        <p:spPr>
          <a:xfrm>
            <a:off x="0" y="0"/>
            <a:ext cx="9275163" cy="6858000"/>
          </a:xfr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solidFill>
                  <a:srgbClr val="FF0000"/>
                </a:solidFill>
              </a:rPr>
              <a:t>İRANDA REJİM DEĞİŞİKLİĞİ:</a:t>
            </a:r>
            <a:endParaRPr lang="tr-TR" dirty="0">
              <a:solidFill>
                <a:srgbClr val="FF0000"/>
              </a:solidFill>
            </a:endParaRPr>
          </a:p>
        </p:txBody>
      </p:sp>
      <p:sp>
        <p:nvSpPr>
          <p:cNvPr id="3" name="2 İçerik Yer Tutucusu"/>
          <p:cNvSpPr>
            <a:spLocks noGrp="1"/>
          </p:cNvSpPr>
          <p:nvPr>
            <p:ph idx="1"/>
          </p:nvPr>
        </p:nvSpPr>
        <p:spPr/>
        <p:txBody>
          <a:bodyPr/>
          <a:lstStyle/>
          <a:p>
            <a:pPr lvl="0"/>
            <a:r>
              <a:rPr lang="tr-TR" b="1" i="1" dirty="0" smtClean="0"/>
              <a:t>1979'da Ayetullah Humeyni ve taraftarlarının İran'da şahı devirmesiyle </a:t>
            </a:r>
            <a:r>
              <a:rPr lang="tr-TR" i="1" dirty="0" smtClean="0"/>
              <a:t>"</a:t>
            </a:r>
            <a:r>
              <a:rPr lang="tr-TR" b="1" i="1" u="sng" dirty="0" smtClean="0"/>
              <a:t>İran İslam Cumhuriyeti</a:t>
            </a:r>
            <a:r>
              <a:rPr lang="tr-TR" i="1" dirty="0" smtClean="0"/>
              <a:t>"</a:t>
            </a:r>
            <a:r>
              <a:rPr lang="tr-TR" b="1" i="1" dirty="0" smtClean="0"/>
              <a:t> kuruldu ve iki ülke arasında ilişkiler tekrar bozulmaya başladı. Humeyni, Irak devrimini, yönetimini ve ülkedeki yönetici partiyi ortadan kaldırmayı amaçlamıştı.</a:t>
            </a:r>
          </a:p>
          <a:p>
            <a:r>
              <a:rPr lang="tr-TR" dirty="0" smtClean="0"/>
              <a:t>1960larda hızla güçlenen </a:t>
            </a:r>
            <a:r>
              <a:rPr lang="tr-TR" b="1" dirty="0" smtClean="0"/>
              <a:t>İran’ın temel amacı Basra Körfezinde egemen güç olmaktı.</a:t>
            </a:r>
            <a:r>
              <a:rPr lang="tr-TR" dirty="0" smtClean="0"/>
              <a:t> Bölgeden İngiltere çekilince İran bu bölgede etkili olmaya çalıştı. </a:t>
            </a:r>
          </a:p>
          <a:p>
            <a:pPr lvl="0"/>
            <a:endParaRPr lang="tr-T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543956" cy="1224714"/>
          </a:xfrm>
        </p:spPr>
        <p:txBody>
          <a:bodyPr/>
          <a:lstStyle/>
          <a:p>
            <a:pPr algn="r"/>
            <a:r>
              <a:rPr lang="tr-TR" b="1" dirty="0" smtClean="0"/>
              <a:t>Humeyni</a:t>
            </a:r>
            <a:endParaRPr lang="tr-TR" b="1" dirty="0"/>
          </a:p>
        </p:txBody>
      </p:sp>
      <p:pic>
        <p:nvPicPr>
          <p:cNvPr id="4" name="3 İçerik Yer Tutucusu" descr="iran-islam-devrimi-lideri-humeyni-aniliyor-4696651_495_o.jpg"/>
          <p:cNvPicPr>
            <a:picLocks noGrp="1" noChangeAspect="1"/>
          </p:cNvPicPr>
          <p:nvPr>
            <p:ph idx="1"/>
          </p:nvPr>
        </p:nvPicPr>
        <p:blipFill>
          <a:blip r:embed="rId2"/>
          <a:stretch>
            <a:fillRect/>
          </a:stretch>
        </p:blipFill>
        <p:spPr>
          <a:xfrm>
            <a:off x="0" y="0"/>
            <a:ext cx="6527816" cy="6715148"/>
          </a:xfr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solidFill>
                  <a:srgbClr val="FF0000"/>
                </a:solidFill>
              </a:rPr>
              <a:t>İRAN-IRAK SAVAŞI(1980-1988)</a:t>
            </a:r>
            <a:endParaRPr lang="tr-TR" dirty="0">
              <a:solidFill>
                <a:srgbClr val="FF0000"/>
              </a:solidFill>
            </a:endParaRPr>
          </a:p>
        </p:txBody>
      </p:sp>
      <p:pic>
        <p:nvPicPr>
          <p:cNvPr id="4" name="3 İçerik Yer Tutucusu" descr="iranirak-savasi11.jpg"/>
          <p:cNvPicPr>
            <a:picLocks noGrp="1" noChangeAspect="1"/>
          </p:cNvPicPr>
          <p:nvPr>
            <p:ph idx="1"/>
          </p:nvPr>
        </p:nvPicPr>
        <p:blipFill>
          <a:blip r:embed="rId2"/>
          <a:stretch>
            <a:fillRect/>
          </a:stretch>
        </p:blipFill>
        <p:spPr>
          <a:xfrm>
            <a:off x="0" y="1857364"/>
            <a:ext cx="9144000" cy="5143536"/>
          </a:xfr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928670"/>
            <a:ext cx="8258204" cy="5572164"/>
          </a:xfrm>
        </p:spPr>
        <p:txBody>
          <a:bodyPr>
            <a:normAutofit/>
          </a:bodyPr>
          <a:lstStyle/>
          <a:p>
            <a:r>
              <a:rPr lang="tr-TR" sz="2800" b="1" dirty="0" smtClean="0"/>
              <a:t> Nedenleri:</a:t>
            </a:r>
            <a:endParaRPr lang="tr-TR" sz="4000" dirty="0" smtClean="0"/>
          </a:p>
          <a:p>
            <a:pPr lvl="1"/>
            <a:r>
              <a:rPr lang="tr-TR" dirty="0" smtClean="0"/>
              <a:t>İran hâkimiyetinde bulunan fakat Cezayir Antlaşması’na göre Irak'a devredilmesi gereken çeşitli kontrol noktalarının İran'ın devretmemesi</a:t>
            </a:r>
            <a:endParaRPr lang="tr-TR" sz="3600" dirty="0" smtClean="0"/>
          </a:p>
          <a:p>
            <a:pPr lvl="1"/>
            <a:r>
              <a:rPr lang="tr-TR" dirty="0" smtClean="0"/>
              <a:t>Irak'ın </a:t>
            </a:r>
            <a:r>
              <a:rPr lang="tr-TR" dirty="0" err="1" smtClean="0"/>
              <a:t>Kuzistan</a:t>
            </a:r>
            <a:r>
              <a:rPr lang="tr-TR" dirty="0" smtClean="0"/>
              <a:t> bölgesinde kontrolü elde etmek istemesi</a:t>
            </a:r>
            <a:endParaRPr lang="tr-TR" sz="3600" dirty="0" smtClean="0"/>
          </a:p>
          <a:p>
            <a:pPr lvl="1"/>
            <a:r>
              <a:rPr lang="tr-TR" dirty="0" smtClean="0"/>
              <a:t>Irak'ın İslam dünyasında gerçek bir lider olduğunu ispatlamak istemesi</a:t>
            </a:r>
            <a:endParaRPr lang="tr-TR" sz="3600" dirty="0" smtClean="0"/>
          </a:p>
          <a:p>
            <a:pPr lvl="1"/>
            <a:r>
              <a:rPr lang="tr-TR" dirty="0" smtClean="0"/>
              <a:t>İran'ın Basra bölgesindeki ortak hâkimiyete kesin bir son vermek istemesi</a:t>
            </a:r>
            <a:endParaRPr lang="tr-TR" sz="3600" dirty="0" smtClean="0"/>
          </a:p>
          <a:p>
            <a:pPr lvl="1"/>
            <a:r>
              <a:rPr lang="tr-TR" dirty="0" smtClean="0"/>
              <a:t>Humeyni rejiminin Irak için bir tehdit oluşturması</a:t>
            </a:r>
            <a:endParaRPr lang="tr-TR" sz="3600" dirty="0" smtClean="0"/>
          </a:p>
          <a:p>
            <a:pPr lvl="1"/>
            <a:r>
              <a:rPr lang="tr-TR" dirty="0" err="1" smtClean="0"/>
              <a:t>Şattülarap'ta</a:t>
            </a:r>
            <a:r>
              <a:rPr lang="tr-TR" dirty="0" smtClean="0"/>
              <a:t> Irak'ın çıkarlarını korumak istemesi</a:t>
            </a:r>
            <a:endParaRPr lang="tr-TR" sz="3600" dirty="0" smtClean="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41753" y="476672"/>
            <a:ext cx="9209417" cy="6381328"/>
          </a:xfrm>
        </p:spPr>
      </p:pic>
    </p:spTree>
    <p:extLst>
      <p:ext uri="{BB962C8B-B14F-4D97-AF65-F5344CB8AC3E}">
        <p14:creationId xmlns:p14="http://schemas.microsoft.com/office/powerpoint/2010/main" xmlns="" val="5232097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İran’da yaşanan iç karışıklıktan yararlanmak isteyen Irak yönetimi Cezayir Antlaşmasını feshettiğini bildirerek 22 Eylü1 1980 yılında başlayan savaş 8 yıl sürdü. Zaman zaman çok şiddetlenen savaşta ne Irak ne de İran birbirine üstünlük sağlayamadı.</a:t>
            </a:r>
          </a:p>
          <a:p>
            <a:pPr lvl="0"/>
            <a:r>
              <a:rPr lang="tr-TR" b="1" i="1" dirty="0" smtClean="0"/>
              <a:t>Savaşta ABD tarafsız kalıp her iki devletinde toprak bütünlüğünü sağlamaya çalışırken, SSCB ise Basra Körfezinde etkili olmak ve Afganistan işgalinde hareket etmek için İran’ı destekledi.</a:t>
            </a:r>
            <a:endParaRPr lang="tr-TR" dirty="0" smtClean="0"/>
          </a:p>
          <a:p>
            <a:endParaRPr lang="tr-T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1000108"/>
            <a:ext cx="8115328" cy="5324492"/>
          </a:xfrm>
        </p:spPr>
        <p:txBody>
          <a:bodyPr>
            <a:normAutofit fontScale="70000" lnSpcReduction="20000"/>
          </a:bodyPr>
          <a:lstStyle/>
          <a:p>
            <a:pPr algn="ctr">
              <a:buNone/>
            </a:pPr>
            <a:r>
              <a:rPr lang="tr-TR" b="1" u="sng" dirty="0" smtClean="0"/>
              <a:t>SONUÇLARI:</a:t>
            </a:r>
            <a:endParaRPr lang="tr-TR" dirty="0" smtClean="0"/>
          </a:p>
          <a:p>
            <a:pPr lvl="0"/>
            <a:r>
              <a:rPr lang="tr-TR" sz="2900" dirty="0" smtClean="0"/>
              <a:t>Her iki ülkeden yaklaşık bir milyon insan ölmüş üç milyon kişi sakat kalmıştır.</a:t>
            </a:r>
          </a:p>
          <a:p>
            <a:pPr lvl="0"/>
            <a:r>
              <a:rPr lang="tr-TR" sz="2900" dirty="0" smtClean="0"/>
              <a:t>İran'ın Ortadoğu'ya yayılma, rejimini yayma ve lider olma planı başarısız olmuştur.</a:t>
            </a:r>
          </a:p>
          <a:p>
            <a:pPr lvl="0"/>
            <a:r>
              <a:rPr lang="tr-TR" sz="2900" dirty="0" smtClean="0"/>
              <a:t>Irak'ın bu savaşta büyük zararla çıkması Saddam'ın Kuveyt'e saldırmasına ortam hazırlamıştır.</a:t>
            </a:r>
          </a:p>
          <a:p>
            <a:pPr lvl="0"/>
            <a:r>
              <a:rPr lang="tr-TR" sz="2900" dirty="0" smtClean="0"/>
              <a:t>AB ülkeleri iki tarafa silah satarak ekonomilerini güçlendirmişlerdir.</a:t>
            </a:r>
          </a:p>
          <a:p>
            <a:pPr lvl="0"/>
            <a:r>
              <a:rPr lang="tr-TR" sz="2900" dirty="0" smtClean="0"/>
              <a:t>Türkiye tarafsız olmasından dolayı iki taraf arasındaki ticaret hacmini milyarlarca dolara çıkarmıştır.</a:t>
            </a:r>
          </a:p>
          <a:p>
            <a:pPr lvl="0"/>
            <a:r>
              <a:rPr lang="tr-TR" sz="2900" dirty="0" smtClean="0"/>
              <a:t>Savaşın bitişinden bir yıl sonra Humeyni ölmüş yerine </a:t>
            </a:r>
            <a:r>
              <a:rPr lang="tr-TR" sz="2900" dirty="0" err="1" smtClean="0"/>
              <a:t>Hamaney</a:t>
            </a:r>
            <a:r>
              <a:rPr lang="tr-TR" sz="2900" dirty="0" smtClean="0"/>
              <a:t> getirilmiştir.</a:t>
            </a:r>
          </a:p>
          <a:p>
            <a:pPr lvl="0"/>
            <a:r>
              <a:rPr lang="tr-TR" sz="2900" dirty="0" smtClean="0"/>
              <a:t>ABD'nin bölgedeki etkinliği artmıştır.</a:t>
            </a:r>
          </a:p>
          <a:p>
            <a:pPr lvl="0"/>
            <a:r>
              <a:rPr lang="tr-TR" sz="2900" dirty="0" smtClean="0"/>
              <a:t>Savaş Irak'ın iç politikasına olumlu etkilemiş Saddam Hüseyin'in kişisel durumunu ve itibarını güçlendirmiştir.</a:t>
            </a:r>
          </a:p>
          <a:p>
            <a:pPr lvl="0"/>
            <a:r>
              <a:rPr lang="tr-TR" sz="2900" dirty="0" smtClean="0"/>
              <a:t>Amerika'nın uzaydaki uydularından aldığı bilgiyi Irak'la paylaşması İran'da müthiş bir yıkıma yol açmıştır.</a:t>
            </a:r>
          </a:p>
          <a:p>
            <a:pPr lvl="0"/>
            <a:r>
              <a:rPr lang="tr-TR" sz="2900" dirty="0" smtClean="0"/>
              <a:t>Arap ülkeleri arasındaki bu mücadele </a:t>
            </a:r>
            <a:r>
              <a:rPr lang="tr-TR" sz="2900" dirty="0" err="1" smtClean="0"/>
              <a:t>İSRAİL’in</a:t>
            </a:r>
            <a:r>
              <a:rPr lang="tr-TR" sz="2900" dirty="0" smtClean="0"/>
              <a:t> Orta Doğu’da daha rahat hareket etmesini sağlamışlardır. </a:t>
            </a:r>
          </a:p>
          <a:p>
            <a:endParaRPr lang="tr-TR"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solidFill>
                  <a:srgbClr val="FF0000"/>
                </a:solidFill>
              </a:rPr>
              <a:t>İRANGATE SKANDALI (OLAYI)(1986)</a:t>
            </a:r>
            <a:endParaRPr lang="tr-TR" dirty="0">
              <a:solidFill>
                <a:srgbClr val="FF0000"/>
              </a:solidFill>
            </a:endParaRPr>
          </a:p>
        </p:txBody>
      </p:sp>
      <p:sp>
        <p:nvSpPr>
          <p:cNvPr id="3" name="2 İçerik Yer Tutucusu"/>
          <p:cNvSpPr>
            <a:spLocks noGrp="1"/>
          </p:cNvSpPr>
          <p:nvPr>
            <p:ph idx="1"/>
          </p:nvPr>
        </p:nvSpPr>
        <p:spPr/>
        <p:txBody>
          <a:bodyPr>
            <a:normAutofit/>
          </a:bodyPr>
          <a:lstStyle/>
          <a:p>
            <a:pPr algn="ctr"/>
            <a:r>
              <a:rPr lang="tr-TR" sz="3200" dirty="0" smtClean="0"/>
              <a:t>İran – Irak savaşı sırasında İran’la arası bozuk olan ABD, İsrail aracılığı ile İran’a bu savaş sırasında silah satmıştır. Gizlice yapılan bu olayın duyulması büyük bir yankı uyandırmış, ABD’nin kendi çıkarları için İran’a bile silah satabileceği, İran’ın da düşmanından silah alabileceğini göstermiştir.</a:t>
            </a:r>
            <a:endParaRPr lang="tr-TR" sz="32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65444" y="836712"/>
            <a:ext cx="9209444" cy="5184576"/>
          </a:xfrm>
        </p:spPr>
      </p:pic>
    </p:spTree>
    <p:extLst>
      <p:ext uri="{BB962C8B-B14F-4D97-AF65-F5344CB8AC3E}">
        <p14:creationId xmlns:p14="http://schemas.microsoft.com/office/powerpoint/2010/main" xmlns="" val="20162664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solidFill>
                  <a:srgbClr val="FF0000"/>
                </a:solidFill>
              </a:rPr>
              <a:t>TÜRK DIŞ POLİTİKASI </a:t>
            </a:r>
            <a:r>
              <a:rPr lang="tr-TR" dirty="0" smtClean="0">
                <a:solidFill>
                  <a:srgbClr val="FF0000"/>
                </a:solidFill>
              </a:rPr>
              <a:t/>
            </a:r>
            <a:br>
              <a:rPr lang="tr-TR" dirty="0" smtClean="0">
                <a:solidFill>
                  <a:srgbClr val="FF0000"/>
                </a:solidFill>
              </a:rPr>
            </a:br>
            <a:r>
              <a:rPr lang="tr-TR" b="1" dirty="0" smtClean="0">
                <a:solidFill>
                  <a:srgbClr val="FF0000"/>
                </a:solidFill>
              </a:rPr>
              <a:t>(1960-1980)</a:t>
            </a:r>
            <a:endParaRPr lang="tr-TR" dirty="0">
              <a:solidFill>
                <a:srgbClr val="FF0000"/>
              </a:solidFill>
            </a:endParaRPr>
          </a:p>
        </p:txBody>
      </p:sp>
      <p:pic>
        <p:nvPicPr>
          <p:cNvPr id="4" name="3 İçerik Yer Tutucusu" descr="turkyunan.jpg"/>
          <p:cNvPicPr>
            <a:picLocks noGrp="1" noChangeAspect="1"/>
          </p:cNvPicPr>
          <p:nvPr>
            <p:ph idx="1"/>
          </p:nvPr>
        </p:nvPicPr>
        <p:blipFill>
          <a:blip r:embed="rId2"/>
          <a:stretch>
            <a:fillRect/>
          </a:stretch>
        </p:blipFill>
        <p:spPr>
          <a:xfrm>
            <a:off x="0" y="1857364"/>
            <a:ext cx="9144000" cy="4844716"/>
          </a:xfr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solidFill>
                  <a:srgbClr val="FF0000"/>
                </a:solidFill>
              </a:rPr>
              <a:t>Türk – Yunan İlişkileri</a:t>
            </a:r>
            <a:endParaRPr lang="tr-TR" b="1" dirty="0">
              <a:solidFill>
                <a:srgbClr val="FF0000"/>
              </a:solidFill>
            </a:endParaRPr>
          </a:p>
        </p:txBody>
      </p:sp>
      <p:sp>
        <p:nvSpPr>
          <p:cNvPr id="3" name="2 İçerik Yer Tutucusu"/>
          <p:cNvSpPr>
            <a:spLocks noGrp="1"/>
          </p:cNvSpPr>
          <p:nvPr>
            <p:ph idx="1"/>
          </p:nvPr>
        </p:nvSpPr>
        <p:spPr/>
        <p:txBody>
          <a:bodyPr/>
          <a:lstStyle/>
          <a:p>
            <a:pPr lvl="0"/>
            <a:r>
              <a:rPr lang="tr-TR" dirty="0" smtClean="0"/>
              <a:t>Lozan Barışı sonrası gerginleşen Türk – Yunan ilişkileri Nüfus Mübadelesi sorununun 1930’da çözümlenmesi ile iyileşmiştir. Türkiye – Yunanistan ilişkileri </a:t>
            </a:r>
            <a:r>
              <a:rPr lang="tr-TR" b="1" dirty="0" smtClean="0"/>
              <a:t>1954 </a:t>
            </a:r>
            <a:r>
              <a:rPr lang="tr-TR" dirty="0" smtClean="0"/>
              <a:t>yılı sonrası Kıbrıs sorunu nedeniyle bozulmuştur.</a:t>
            </a:r>
          </a:p>
          <a:p>
            <a:pPr lvl="0">
              <a:buNone/>
            </a:pPr>
            <a:r>
              <a:rPr lang="tr-TR" dirty="0" smtClean="0"/>
              <a:t>Türk-Yunan ilişkilerini iki kısımda ele almak gerekir. </a:t>
            </a:r>
          </a:p>
          <a:p>
            <a:r>
              <a:rPr lang="tr-TR" dirty="0" smtClean="0"/>
              <a:t>1.</a:t>
            </a:r>
            <a:r>
              <a:rPr lang="tr-TR" b="1" dirty="0" smtClean="0"/>
              <a:t>1974 öncesi:</a:t>
            </a:r>
            <a:r>
              <a:rPr lang="tr-TR" dirty="0" smtClean="0"/>
              <a:t> İlişkiler "Kıbrıs" meselesi üzerinde şekillenir.</a:t>
            </a:r>
          </a:p>
          <a:p>
            <a:r>
              <a:rPr lang="tr-TR" dirty="0" smtClean="0"/>
              <a:t>2.</a:t>
            </a:r>
            <a:r>
              <a:rPr lang="tr-TR" b="1" dirty="0" smtClean="0"/>
              <a:t>1974 sonrası</a:t>
            </a:r>
            <a:r>
              <a:rPr lang="tr-TR" dirty="0" smtClean="0"/>
              <a:t>: İlişkiler "Ege Denizi" üzerinde yoğunlaşır.</a:t>
            </a:r>
          </a:p>
          <a:p>
            <a:endParaRPr lang="tr-T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solidFill>
                  <a:srgbClr val="FF0000"/>
                </a:solidFill>
              </a:rPr>
              <a:t>KIBRIS SORUNU</a:t>
            </a:r>
            <a:endParaRPr lang="tr-TR" dirty="0">
              <a:solidFill>
                <a:srgbClr val="FF0000"/>
              </a:solidFill>
            </a:endParaRPr>
          </a:p>
        </p:txBody>
      </p:sp>
      <p:pic>
        <p:nvPicPr>
          <p:cNvPr id="4" name="3 İçerik Yer Tutucusu" descr="20120403_kibris-sorununun-ab-ile-nato-isbirligini-engellemesinden-endise-ediliyor.jpg"/>
          <p:cNvPicPr>
            <a:picLocks noGrp="1" noChangeAspect="1"/>
          </p:cNvPicPr>
          <p:nvPr>
            <p:ph idx="1"/>
          </p:nvPr>
        </p:nvPicPr>
        <p:blipFill>
          <a:blip r:embed="rId2"/>
          <a:stretch>
            <a:fillRect/>
          </a:stretch>
        </p:blipFill>
        <p:spPr>
          <a:xfrm>
            <a:off x="1071538" y="1884715"/>
            <a:ext cx="6643702" cy="4973285"/>
          </a:xfr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ctr"/>
            <a:r>
              <a:rPr lang="tr-TR" sz="3600" dirty="0" smtClean="0"/>
              <a:t>1954’te İngiltere Kıbrıs'tan çekilme kararı alınca, Kıbrıs Sorunu da doğmuş oldu.</a:t>
            </a:r>
          </a:p>
          <a:p>
            <a:pPr algn="ctr"/>
            <a:r>
              <a:rPr lang="tr-TR" sz="3600" dirty="0" smtClean="0"/>
              <a:t>1951’de Yunanlar Kıbrıs'ın kendilerine verilmesini istediyse de olumlu yanıt alınamadı.</a:t>
            </a:r>
          </a:p>
          <a:p>
            <a:endParaRPr lang="tr-T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lvl="0" algn="ctr"/>
            <a:r>
              <a:rPr lang="tr-TR" sz="2800" dirty="0" smtClean="0"/>
              <a:t>1959’da Kıbrıs Sorunu için Yunanistan ve Türkiye başbakanları ZÜRİHTE bir araya geldi. Görüşme sonrası </a:t>
            </a:r>
            <a:r>
              <a:rPr lang="tr-TR" sz="2800" b="1" dirty="0" smtClean="0"/>
              <a:t>ZÜRİH ANTLAŞMASI</a:t>
            </a:r>
            <a:r>
              <a:rPr lang="tr-TR" sz="2800" dirty="0" smtClean="0"/>
              <a:t> imzalandı. Aynı yıl Londra’da yapılan toplantıda İngiltere, Türkiye ve Yunanistan </a:t>
            </a:r>
            <a:r>
              <a:rPr lang="tr-TR" sz="2800" b="1" dirty="0" smtClean="0"/>
              <a:t>ZÜRİH</a:t>
            </a:r>
            <a:r>
              <a:rPr lang="tr-TR" sz="2800" dirty="0" smtClean="0"/>
              <a:t> antlaşması esasına dayalı </a:t>
            </a:r>
            <a:r>
              <a:rPr lang="tr-TR" sz="2800" b="1" dirty="0" smtClean="0"/>
              <a:t>KIBRIS CUMHURİYETİNİN</a:t>
            </a:r>
            <a:r>
              <a:rPr lang="tr-TR" sz="2800" dirty="0" smtClean="0"/>
              <a:t> kurulması antlaşması, </a:t>
            </a:r>
            <a:r>
              <a:rPr lang="tr-TR" sz="2800" b="1" dirty="0" smtClean="0"/>
              <a:t>GARANTİ </a:t>
            </a:r>
            <a:r>
              <a:rPr lang="tr-TR" sz="2800" dirty="0" smtClean="0"/>
              <a:t>antlaşması, </a:t>
            </a:r>
            <a:r>
              <a:rPr lang="tr-TR" sz="2800" b="1" dirty="0" smtClean="0"/>
              <a:t>İTTİFAK </a:t>
            </a:r>
            <a:r>
              <a:rPr lang="tr-TR" sz="2800" dirty="0" smtClean="0"/>
              <a:t>antlaşması ve </a:t>
            </a:r>
            <a:r>
              <a:rPr lang="tr-TR" sz="2800" b="1" dirty="0" smtClean="0"/>
              <a:t>UYUŞMA </a:t>
            </a:r>
            <a:r>
              <a:rPr lang="tr-TR" sz="2800" dirty="0" smtClean="0"/>
              <a:t>antlaşmaları imzalandı.</a:t>
            </a:r>
          </a:p>
          <a:p>
            <a:endParaRPr lang="tr-T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lvl="0" algn="ctr"/>
            <a:r>
              <a:rPr lang="tr-TR" sz="3600" b="1" dirty="0" smtClean="0"/>
              <a:t>Zürih ve Londra Antlaşmaları</a:t>
            </a:r>
            <a:r>
              <a:rPr lang="tr-TR" sz="3600" dirty="0" smtClean="0"/>
              <a:t> doğrultusunda </a:t>
            </a:r>
            <a:r>
              <a:rPr lang="tr-TR" sz="3600" b="1" dirty="0" smtClean="0"/>
              <a:t>1960’ta KIBRIS CUMHURİYETİ</a:t>
            </a:r>
            <a:r>
              <a:rPr lang="tr-TR" sz="3600" dirty="0" smtClean="0"/>
              <a:t> ilan edildi. Cumhurbaşkanı </a:t>
            </a:r>
            <a:r>
              <a:rPr lang="tr-TR" sz="3600" b="1" dirty="0" err="1" smtClean="0"/>
              <a:t>Makarios</a:t>
            </a:r>
            <a:r>
              <a:rPr lang="tr-TR" sz="3600" b="1" dirty="0" smtClean="0"/>
              <a:t>,</a:t>
            </a:r>
            <a:r>
              <a:rPr lang="tr-TR" sz="3600" dirty="0" smtClean="0"/>
              <a:t> yardımcısı ise Türk lider </a:t>
            </a:r>
            <a:r>
              <a:rPr lang="tr-TR" sz="3600" b="1" dirty="0" smtClean="0"/>
              <a:t>Fazıl Küçük</a:t>
            </a:r>
            <a:r>
              <a:rPr lang="tr-TR" sz="3600" dirty="0" smtClean="0"/>
              <a:t> oldu.</a:t>
            </a:r>
          </a:p>
          <a:p>
            <a:endParaRPr lang="tr-TR"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51520" y="552881"/>
            <a:ext cx="4536504" cy="5900455"/>
          </a:xfrm>
        </p:spPr>
      </p:pic>
      <p:pic>
        <p:nvPicPr>
          <p:cNvPr id="5" name="Resim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932040" y="401236"/>
            <a:ext cx="3960440" cy="6034956"/>
          </a:xfrm>
          <a:prstGeom prst="rect">
            <a:avLst/>
          </a:prstGeom>
        </p:spPr>
      </p:pic>
    </p:spTree>
    <p:extLst>
      <p:ext uri="{BB962C8B-B14F-4D97-AF65-F5344CB8AC3E}">
        <p14:creationId xmlns:p14="http://schemas.microsoft.com/office/powerpoint/2010/main" xmlns="" val="42616062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t>FAZIL KÜÇÜK</a:t>
            </a:r>
            <a:endParaRPr lang="tr-TR" dirty="0"/>
          </a:p>
        </p:txBody>
      </p:sp>
      <p:sp>
        <p:nvSpPr>
          <p:cNvPr id="3" name="2 İçerik Yer Tutucusu"/>
          <p:cNvSpPr>
            <a:spLocks noGrp="1"/>
          </p:cNvSpPr>
          <p:nvPr>
            <p:ph idx="1"/>
          </p:nvPr>
        </p:nvSpPr>
        <p:spPr/>
        <p:txBody>
          <a:bodyPr>
            <a:normAutofit/>
          </a:bodyPr>
          <a:lstStyle/>
          <a:p>
            <a:pPr algn="ctr"/>
            <a:r>
              <a:rPr lang="tr-TR" sz="3200" dirty="0" smtClean="0"/>
              <a:t>14 Mart 1906’da Lefkoşa’da dünyaya geldi. Lozan Tıp Fakültesini bitirdi. Kıbrıs Türk’tür partisi ile Türk toplumunun haklarını savunmaya başladı.  Kıbrıs Cumhuriyetinde Cumhurbaşkanı yardımcısı oldu. 1974 Kıbrıs Barış Harekâtı sonrası bu görevi düştü. Siyasi hayattan bu olay sonrası çekildi. 1984’te hayatını kaybetti. </a:t>
            </a:r>
            <a:endParaRPr lang="tr-TR" sz="32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t>ENOSİS</a:t>
            </a:r>
            <a:endParaRPr lang="tr-TR" dirty="0"/>
          </a:p>
        </p:txBody>
      </p:sp>
      <p:sp>
        <p:nvSpPr>
          <p:cNvPr id="3" name="2 İçerik Yer Tutucusu"/>
          <p:cNvSpPr>
            <a:spLocks noGrp="1"/>
          </p:cNvSpPr>
          <p:nvPr>
            <p:ph idx="1"/>
          </p:nvPr>
        </p:nvSpPr>
        <p:spPr/>
        <p:txBody>
          <a:bodyPr/>
          <a:lstStyle/>
          <a:p>
            <a:pPr algn="ctr"/>
            <a:r>
              <a:rPr lang="tr-TR" sz="3600" dirty="0" err="1" smtClean="0"/>
              <a:t>Megalo</a:t>
            </a:r>
            <a:r>
              <a:rPr lang="tr-TR" sz="3600" dirty="0" smtClean="0"/>
              <a:t> İdea hedefi çerçevesinde </a:t>
            </a:r>
            <a:r>
              <a:rPr lang="tr-TR" sz="3600" dirty="0" err="1" smtClean="0"/>
              <a:t>Kıbrıs’ıYunanistan’a</a:t>
            </a:r>
            <a:r>
              <a:rPr lang="tr-TR" sz="3600" dirty="0" smtClean="0"/>
              <a:t> bağlama ülküsünü ifade etmektedir. Kelime anlamı İlhak </a:t>
            </a:r>
            <a:r>
              <a:rPr lang="tr-TR" sz="3600" dirty="0" err="1" smtClean="0"/>
              <a:t>demekdir</a:t>
            </a:r>
            <a:r>
              <a:rPr lang="tr-TR" sz="3600" dirty="0" smtClean="0"/>
              <a:t>.1828’de İngiltere, Rusya ve Fransa’ya nota veren Yunanistan resmen ilk kez ENOSİS fikrini ortaya atmıştır.</a:t>
            </a:r>
          </a:p>
          <a:p>
            <a:endParaRPr lang="tr-TR"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5024" y="0"/>
            <a:ext cx="9248312" cy="6965901"/>
          </a:xfrm>
        </p:spPr>
      </p:pic>
    </p:spTree>
    <p:extLst>
      <p:ext uri="{BB962C8B-B14F-4D97-AF65-F5344CB8AC3E}">
        <p14:creationId xmlns:p14="http://schemas.microsoft.com/office/powerpoint/2010/main" xmlns="" val="287066372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solidFill>
                  <a:srgbClr val="FF0000"/>
                </a:solidFill>
              </a:rPr>
              <a:t>EOKA </a:t>
            </a:r>
            <a:br>
              <a:rPr lang="tr-TR" b="1" dirty="0" smtClean="0">
                <a:solidFill>
                  <a:srgbClr val="FF0000"/>
                </a:solidFill>
              </a:rPr>
            </a:br>
            <a:r>
              <a:rPr lang="tr-TR" b="1" dirty="0" smtClean="0">
                <a:solidFill>
                  <a:srgbClr val="FF0000"/>
                </a:solidFill>
              </a:rPr>
              <a:t>(Kıbrıs Mücadelesi Rum Örgütü)</a:t>
            </a:r>
            <a:endParaRPr lang="tr-TR" dirty="0">
              <a:solidFill>
                <a:srgbClr val="FF0000"/>
              </a:solidFill>
            </a:endParaRPr>
          </a:p>
        </p:txBody>
      </p:sp>
      <p:sp>
        <p:nvSpPr>
          <p:cNvPr id="3" name="2 İçerik Yer Tutucusu"/>
          <p:cNvSpPr>
            <a:spLocks noGrp="1"/>
          </p:cNvSpPr>
          <p:nvPr>
            <p:ph idx="1"/>
          </p:nvPr>
        </p:nvSpPr>
        <p:spPr/>
        <p:txBody>
          <a:bodyPr>
            <a:normAutofit/>
          </a:bodyPr>
          <a:lstStyle/>
          <a:p>
            <a:pPr algn="ctr"/>
            <a:r>
              <a:rPr lang="tr-TR" sz="2800" dirty="0" smtClean="0"/>
              <a:t>Kıbrıs Rumlarının ENOSİS amacını gerçekleştirmek için İngiliz sömürge idaresine karşı kurduğu örgüttür</a:t>
            </a:r>
            <a:r>
              <a:rPr lang="tr-TR" sz="2800" b="1" i="1" dirty="0" smtClean="0"/>
              <a:t>. Temel hedefi İngilizleri Kıbrıs’tan atmak, Türkleri imha etmek ve </a:t>
            </a:r>
            <a:r>
              <a:rPr lang="tr-TR" sz="2800" b="1" i="1" dirty="0" err="1" smtClean="0"/>
              <a:t>Enosisi</a:t>
            </a:r>
            <a:r>
              <a:rPr lang="tr-TR" sz="2800" b="1" i="1" dirty="0" smtClean="0"/>
              <a:t> Gerçekleştirmektir</a:t>
            </a:r>
            <a:r>
              <a:rPr lang="tr-TR" sz="2800" dirty="0" smtClean="0"/>
              <a:t>.1955’te bu amaca ulaşmak için </a:t>
            </a:r>
            <a:r>
              <a:rPr lang="tr-TR" sz="2800" b="1" dirty="0" err="1" smtClean="0"/>
              <a:t>Yorgo</a:t>
            </a:r>
            <a:r>
              <a:rPr lang="tr-TR" sz="2800" b="1" dirty="0" smtClean="0"/>
              <a:t> </a:t>
            </a:r>
            <a:r>
              <a:rPr lang="tr-TR" sz="2800" b="1" dirty="0" err="1" smtClean="0"/>
              <a:t>Grivas</a:t>
            </a:r>
            <a:r>
              <a:rPr lang="tr-TR" sz="2800" b="1" dirty="0" smtClean="0"/>
              <a:t> </a:t>
            </a:r>
            <a:r>
              <a:rPr lang="tr-TR" sz="2800" dirty="0" smtClean="0"/>
              <a:t>liderliğinde “gerilla savaşı” yapmak için kurulmuş gizli örgüttür. Örgüt 1958’e kadar İngilizlere karşı terör saldırıları düzenlerken 1958 sonrası bu saldırılarını Kıbrıslı Türklere yöneltmişlerdir</a:t>
            </a:r>
            <a:endParaRPr lang="tr-TR" sz="28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547664" y="1268760"/>
            <a:ext cx="5544616" cy="4823816"/>
          </a:xfrm>
        </p:spPr>
      </p:pic>
    </p:spTree>
    <p:extLst>
      <p:ext uri="{BB962C8B-B14F-4D97-AF65-F5344CB8AC3E}">
        <p14:creationId xmlns:p14="http://schemas.microsoft.com/office/powerpoint/2010/main" xmlns="" val="354645759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solidFill>
                  <a:srgbClr val="FF0000"/>
                </a:solidFill>
              </a:rPr>
              <a:t>AKRİTAS PLANI:</a:t>
            </a:r>
            <a:endParaRPr lang="tr-TR" dirty="0">
              <a:solidFill>
                <a:srgbClr val="FF0000"/>
              </a:solidFill>
            </a:endParaRPr>
          </a:p>
        </p:txBody>
      </p:sp>
      <p:sp>
        <p:nvSpPr>
          <p:cNvPr id="3" name="2 İçerik Yer Tutucusu"/>
          <p:cNvSpPr>
            <a:spLocks noGrp="1"/>
          </p:cNvSpPr>
          <p:nvPr>
            <p:ph idx="1"/>
          </p:nvPr>
        </p:nvSpPr>
        <p:spPr/>
        <p:txBody>
          <a:bodyPr>
            <a:normAutofit/>
          </a:bodyPr>
          <a:lstStyle/>
          <a:p>
            <a:pPr algn="ctr"/>
            <a:r>
              <a:rPr lang="tr-TR" sz="4400" dirty="0" smtClean="0"/>
              <a:t>1966 </a:t>
            </a:r>
            <a:r>
              <a:rPr lang="tr-TR" sz="4400" dirty="0" err="1" smtClean="0"/>
              <a:t>Parsi</a:t>
            </a:r>
            <a:r>
              <a:rPr lang="tr-TR" sz="4400" dirty="0" smtClean="0"/>
              <a:t> gazetesinin yayınladığı bu plana göre: Türk halkı ani bir saldırı ile yok edilecek ve ada Yunanistan’a bağlanacaktı</a:t>
            </a:r>
            <a:endParaRPr lang="tr-TR" sz="44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solidFill>
                  <a:srgbClr val="FF0000"/>
                </a:solidFill>
              </a:rPr>
              <a:t>1963-1964 Kıbrıs Buhranı</a:t>
            </a:r>
            <a:endParaRPr lang="tr-TR" dirty="0">
              <a:solidFill>
                <a:srgbClr val="FF0000"/>
              </a:solidFill>
            </a:endParaRPr>
          </a:p>
        </p:txBody>
      </p:sp>
      <p:sp>
        <p:nvSpPr>
          <p:cNvPr id="3" name="2 İçerik Yer Tutucusu"/>
          <p:cNvSpPr>
            <a:spLocks noGrp="1"/>
          </p:cNvSpPr>
          <p:nvPr>
            <p:ph idx="1"/>
          </p:nvPr>
        </p:nvSpPr>
        <p:spPr/>
        <p:txBody>
          <a:bodyPr/>
          <a:lstStyle/>
          <a:p>
            <a:pPr algn="ctr"/>
            <a:r>
              <a:rPr lang="tr-TR" sz="3200" dirty="0" smtClean="0"/>
              <a:t>Kıbrıslı Türkler </a:t>
            </a:r>
            <a:r>
              <a:rPr lang="tr-TR" sz="3200" dirty="0" err="1" smtClean="0"/>
              <a:t>Eokacılara</a:t>
            </a:r>
            <a:r>
              <a:rPr lang="tr-TR" sz="3200" dirty="0" smtClean="0"/>
              <a:t> karşı Rauf </a:t>
            </a:r>
            <a:r>
              <a:rPr lang="tr-TR" sz="3200" dirty="0" err="1" smtClean="0"/>
              <a:t>Denktaşın</a:t>
            </a:r>
            <a:r>
              <a:rPr lang="tr-TR" sz="3200" dirty="0" smtClean="0"/>
              <a:t> öncülüğünde </a:t>
            </a:r>
            <a:r>
              <a:rPr lang="tr-TR" sz="3200" b="1" dirty="0" smtClean="0"/>
              <a:t>Türk Mukavemet Teşkilatını </a:t>
            </a:r>
            <a:r>
              <a:rPr lang="tr-TR" sz="3200" dirty="0" smtClean="0"/>
              <a:t>kurdu.</a:t>
            </a:r>
          </a:p>
          <a:p>
            <a:pPr algn="ctr"/>
            <a:r>
              <a:rPr lang="tr-TR" sz="3200" dirty="0" smtClean="0"/>
              <a:t>Rumların 1963'te Türklere saldırarak 24 Türk'ü şehit etmesi ve 40 Türk'ü yaralaması ile olaylar çıktı. 24 Aralıkta </a:t>
            </a:r>
            <a:r>
              <a:rPr lang="tr-TR" sz="3200" b="1" dirty="0" smtClean="0"/>
              <a:t>“Kanlı Noel”</a:t>
            </a:r>
            <a:r>
              <a:rPr lang="tr-TR" sz="3200" dirty="0" smtClean="0"/>
              <a:t> denilen bu olay sonucu Türk uçakları Lefkoşa üzerinden ilk uyarı uçuşunu yaptı. </a:t>
            </a:r>
          </a:p>
          <a:p>
            <a:endParaRPr lang="tr-TR"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907704" y="260648"/>
            <a:ext cx="5400600" cy="6172114"/>
          </a:xfrm>
        </p:spPr>
      </p:pic>
    </p:spTree>
    <p:extLst>
      <p:ext uri="{BB962C8B-B14F-4D97-AF65-F5344CB8AC3E}">
        <p14:creationId xmlns:p14="http://schemas.microsoft.com/office/powerpoint/2010/main" xmlns="" val="329115428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kanli_noel_1963.jpg"/>
          <p:cNvPicPr>
            <a:picLocks noGrp="1" noChangeAspect="1"/>
          </p:cNvPicPr>
          <p:nvPr>
            <p:ph idx="1"/>
          </p:nvPr>
        </p:nvPicPr>
        <p:blipFill>
          <a:blip r:embed="rId2"/>
          <a:stretch>
            <a:fillRect/>
          </a:stretch>
        </p:blipFill>
        <p:spPr>
          <a:xfrm>
            <a:off x="571472" y="1936"/>
            <a:ext cx="8072462" cy="6856064"/>
          </a:xfr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Kibrista_kanli_Noel_ve_Makariosun_katliam_buyrugu.jpg"/>
          <p:cNvPicPr>
            <a:picLocks noGrp="1" noChangeAspect="1"/>
          </p:cNvPicPr>
          <p:nvPr>
            <p:ph idx="1"/>
          </p:nvPr>
        </p:nvPicPr>
        <p:blipFill>
          <a:blip r:embed="rId2"/>
          <a:stretch>
            <a:fillRect/>
          </a:stretch>
        </p:blipFill>
        <p:spPr>
          <a:xfrm>
            <a:off x="0" y="0"/>
            <a:ext cx="9429784" cy="7072338"/>
          </a:xfr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476672"/>
            <a:ext cx="8363272" cy="5847928"/>
          </a:xfrm>
        </p:spPr>
        <p:txBody>
          <a:bodyPr>
            <a:noAutofit/>
          </a:bodyPr>
          <a:lstStyle/>
          <a:p>
            <a:pPr algn="ctr"/>
            <a:r>
              <a:rPr lang="tr-TR" sz="3200" dirty="0" smtClean="0"/>
              <a:t>1964'te </a:t>
            </a:r>
            <a:r>
              <a:rPr lang="tr-TR" sz="3200" b="1" dirty="0" err="1" smtClean="0"/>
              <a:t>Makarios'un</a:t>
            </a:r>
            <a:r>
              <a:rPr lang="tr-TR" sz="3200" b="1" dirty="0" smtClean="0"/>
              <a:t> </a:t>
            </a:r>
            <a:r>
              <a:rPr lang="tr-TR" sz="3200" i="1" dirty="0" smtClean="0"/>
              <a:t>Kıbrıs'ta mec­buri askerlik sistemini kurması, Rumları askere almaya başlaması, </a:t>
            </a:r>
            <a:r>
              <a:rPr lang="tr-TR" sz="3200" i="1" dirty="0" err="1" smtClean="0"/>
              <a:t>dışardan</a:t>
            </a:r>
            <a:r>
              <a:rPr lang="tr-TR" sz="3200" i="1" dirty="0" smtClean="0"/>
              <a:t> ağır silahlar alması, tam bağım­sızlık düşüncesine vurgu yapması </a:t>
            </a:r>
            <a:r>
              <a:rPr lang="tr-TR" sz="3200" dirty="0" smtClean="0"/>
              <a:t>gibi faaliyetleri Türkiye’nin BM’yi devreye koyması ile barış gücünün kurulması kararı aldı. </a:t>
            </a:r>
          </a:p>
          <a:p>
            <a:pPr algn="ctr"/>
            <a:r>
              <a:rPr lang="tr-TR" sz="3200" dirty="0" smtClean="0"/>
              <a:t>7 Haziran 1964'te planlanan Kıbrıs Barış Harekâtı 5 Haziran'da gelen </a:t>
            </a:r>
            <a:r>
              <a:rPr lang="tr-TR" sz="3200" b="1" dirty="0" smtClean="0"/>
              <a:t>"Johnson Mektubu"</a:t>
            </a:r>
            <a:r>
              <a:rPr lang="tr-TR" sz="3200" dirty="0" smtClean="0"/>
              <a:t> ile engellendi. ABD başkanı Johnson İsmet İnönü’ye tehdit dolu bir mektup gönderdi. </a:t>
            </a:r>
            <a:endParaRPr lang="tr-TR" sz="32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4" name="3 İçerik Yer Tutucusu" descr="hurriyet-johnson-mektubu.jpg"/>
          <p:cNvPicPr>
            <a:picLocks noChangeAspect="1"/>
          </p:cNvPicPr>
          <p:nvPr/>
        </p:nvPicPr>
        <p:blipFill>
          <a:blip r:embed="rId2"/>
          <a:stretch>
            <a:fillRect/>
          </a:stretch>
        </p:blipFill>
        <p:spPr>
          <a:xfrm>
            <a:off x="0" y="0"/>
            <a:ext cx="9144000" cy="6729821"/>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ctr"/>
            <a:r>
              <a:rPr lang="tr-TR" sz="3200" b="1" i="1" dirty="0" smtClean="0"/>
              <a:t>Johnson mektubu Türkiye'de Amerika'ya olan güve­ni büyük oranda sarsmış ve Türkiye'de Amerika'ya karşı ilk defa olumsuz kamuoyu oluşmaya başlamıştır. Bunun yanı sıra ABD’nin Türkiye’deki Jüpiter füzelerini habersiz sökmesi ve Yunan destekçisi olması Türkiye’yi ABD’den soğutmuştur.</a:t>
            </a:r>
            <a:endParaRPr lang="tr-TR" sz="3200" dirty="0" smtClean="0"/>
          </a:p>
          <a:p>
            <a:endParaRPr lang="tr-TR"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algn="ctr"/>
            <a:r>
              <a:rPr lang="tr-TR" sz="3200" dirty="0" smtClean="0"/>
              <a:t>Johnson mektubu sonrası Türkiye – SSCB ilişkileri üst düzeye yükseldi</a:t>
            </a:r>
          </a:p>
          <a:p>
            <a:pPr lvl="0" algn="ctr"/>
            <a:r>
              <a:rPr lang="tr-TR" sz="3200" b="1" i="1" dirty="0" smtClean="0"/>
              <a:t>1967 yılında Kıbrıslı Türkler Rumlarla bir arada yaşamanın mümkün olamayacağını anlayınca "KIBRIS GEÇİCİ TÜRK YÖNETİMİ"Nİ kurmuştur. Başkanlığına Fazıl KÜÇÜK, yardımcılığına Rauf DENKTAŞ getirilmiştir.</a:t>
            </a:r>
            <a:endParaRPr lang="tr-TR" sz="3200" dirty="0" smtClean="0"/>
          </a:p>
          <a:p>
            <a:endParaRPr lang="tr-TR"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smtClean="0">
                <a:solidFill>
                  <a:srgbClr val="FF0000"/>
                </a:solidFill>
              </a:rPr>
              <a:t>Fazıl Küçük ve Rauf Denktaş</a:t>
            </a:r>
            <a:endParaRPr lang="tr-TR" b="1" dirty="0">
              <a:solidFill>
                <a:srgbClr val="FF0000"/>
              </a:solidFill>
            </a:endParaRP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467544" y="1844824"/>
            <a:ext cx="8263159" cy="4608512"/>
          </a:xfrm>
        </p:spPr>
      </p:pic>
    </p:spTree>
    <p:extLst>
      <p:ext uri="{BB962C8B-B14F-4D97-AF65-F5344CB8AC3E}">
        <p14:creationId xmlns:p14="http://schemas.microsoft.com/office/powerpoint/2010/main" xmlns="" val="34111547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867524"/>
          </a:xfrm>
        </p:spPr>
        <p:txBody>
          <a:bodyPr>
            <a:normAutofit/>
          </a:bodyPr>
          <a:lstStyle/>
          <a:p>
            <a:pPr algn="ctr"/>
            <a:r>
              <a:rPr lang="tr-TR" b="1" dirty="0" smtClean="0">
                <a:solidFill>
                  <a:srgbClr val="FF0000"/>
                </a:solidFill>
              </a:rPr>
              <a:t>Kıbrıs Barış Harekâtı (1974)</a:t>
            </a:r>
            <a:endParaRPr lang="tr-TR" dirty="0">
              <a:solidFill>
                <a:srgbClr val="FF0000"/>
              </a:solidFill>
            </a:endParaRPr>
          </a:p>
        </p:txBody>
      </p:sp>
      <p:sp>
        <p:nvSpPr>
          <p:cNvPr id="3" name="2 İçerik Yer Tutucusu"/>
          <p:cNvSpPr>
            <a:spLocks noGrp="1"/>
          </p:cNvSpPr>
          <p:nvPr>
            <p:ph idx="1"/>
          </p:nvPr>
        </p:nvSpPr>
        <p:spPr/>
        <p:txBody>
          <a:bodyPr/>
          <a:lstStyle/>
          <a:p>
            <a:pPr>
              <a:buNone/>
            </a:pPr>
            <a:r>
              <a:rPr lang="tr-TR" b="1" dirty="0" smtClean="0"/>
              <a:t>Nedenleri:</a:t>
            </a:r>
            <a:endParaRPr lang="tr-TR" dirty="0" smtClean="0"/>
          </a:p>
          <a:p>
            <a:pPr>
              <a:buNone/>
            </a:pPr>
            <a:r>
              <a:rPr lang="tr-TR" dirty="0" smtClean="0"/>
              <a:t>1. Yunanistan'ın </a:t>
            </a:r>
            <a:r>
              <a:rPr lang="tr-TR" dirty="0" err="1" smtClean="0"/>
              <a:t>Enosisi</a:t>
            </a:r>
            <a:r>
              <a:rPr lang="tr-TR" dirty="0" smtClean="0"/>
              <a:t> gerçekleştirmek istemesi</a:t>
            </a:r>
          </a:p>
          <a:p>
            <a:pPr>
              <a:buNone/>
            </a:pPr>
            <a:r>
              <a:rPr lang="tr-TR" dirty="0" smtClean="0"/>
              <a:t>2. Adada gayri resmi bir idarenin kurulması</a:t>
            </a:r>
          </a:p>
          <a:p>
            <a:pPr>
              <a:buNone/>
            </a:pPr>
            <a:r>
              <a:rPr lang="tr-TR" dirty="0" smtClean="0"/>
              <a:t>3. ABD'nin Atina'ya yaptığı baskıya rağmen Yunanistan'ın adadaki subaylarını geri çekmemesi</a:t>
            </a:r>
          </a:p>
          <a:p>
            <a:pPr>
              <a:buNone/>
            </a:pPr>
            <a:r>
              <a:rPr lang="tr-TR" dirty="0" smtClean="0"/>
              <a:t>4. Türkiye'nin adadaki Türk varlığını korumak istemesi</a:t>
            </a:r>
          </a:p>
          <a:p>
            <a:pPr>
              <a:buNone/>
            </a:pPr>
            <a:r>
              <a:rPr lang="tr-TR" dirty="0" smtClean="0"/>
              <a:t>5. Rumların Türk varlığını azınlık statüsünde tutmak istemesi</a:t>
            </a:r>
          </a:p>
          <a:p>
            <a:pPr>
              <a:buNone/>
            </a:pPr>
            <a:r>
              <a:rPr lang="tr-TR" dirty="0" smtClean="0"/>
              <a:t>6. Yunanistan'ın darbeci </a:t>
            </a:r>
            <a:r>
              <a:rPr lang="tr-TR" dirty="0" err="1" smtClean="0"/>
              <a:t>Sampson'u</a:t>
            </a:r>
            <a:r>
              <a:rPr lang="tr-TR" dirty="0" smtClean="0"/>
              <a:t> geri çekmemesi</a:t>
            </a:r>
          </a:p>
          <a:p>
            <a:endParaRPr lang="tr-TR"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835696" y="-20216"/>
            <a:ext cx="5242545" cy="6990060"/>
          </a:xfrm>
        </p:spPr>
      </p:pic>
    </p:spTree>
    <p:extLst>
      <p:ext uri="{BB962C8B-B14F-4D97-AF65-F5344CB8AC3E}">
        <p14:creationId xmlns:p14="http://schemas.microsoft.com/office/powerpoint/2010/main" xmlns="" val="247792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p:spPr>
      </p:pic>
    </p:spTree>
    <p:extLst>
      <p:ext uri="{BB962C8B-B14F-4D97-AF65-F5344CB8AC3E}">
        <p14:creationId xmlns:p14="http://schemas.microsoft.com/office/powerpoint/2010/main" xmlns="" val="9962422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928670"/>
            <a:ext cx="8329642" cy="5395930"/>
          </a:xfrm>
        </p:spPr>
        <p:txBody>
          <a:bodyPr>
            <a:normAutofit/>
          </a:bodyPr>
          <a:lstStyle/>
          <a:p>
            <a:pPr algn="ctr"/>
            <a:r>
              <a:rPr lang="tr-TR" sz="2800" dirty="0" smtClean="0"/>
              <a:t>20 Temmuz 1974 sabahı Türk Silahlı Kuvvetleri </a:t>
            </a:r>
            <a:r>
              <a:rPr lang="tr-TR" sz="2800" b="1" dirty="0" smtClean="0"/>
              <a:t>Londra ve Zürih </a:t>
            </a:r>
            <a:r>
              <a:rPr lang="tr-TR" sz="2800" dirty="0" smtClean="0"/>
              <a:t>Antlaşmalarındaki garantörlüğe dayalı olarak adaya asker gönderdi ve Türk askeri Girne'den asker çı­kardı ve Lefkoşa yakınlarına kadar ele geçirildi</a:t>
            </a:r>
          </a:p>
          <a:p>
            <a:pPr algn="ctr"/>
            <a:r>
              <a:rPr lang="tr-TR" sz="2800" b="1" i="1" dirty="0" smtClean="0"/>
              <a:t>Kıbrıs barış harekâtı Bülent Ecevit hükümeti döneminde yapılmış olup, harekâtın parolası AYŞE TATİLE </a:t>
            </a:r>
            <a:r>
              <a:rPr lang="tr-TR" sz="2800" b="1" i="1" dirty="0" err="1" smtClean="0"/>
              <a:t>ÇIKSIN’dır</a:t>
            </a:r>
            <a:r>
              <a:rPr lang="tr-TR" sz="2800" b="1" i="1" dirty="0" smtClean="0"/>
              <a:t>.</a:t>
            </a:r>
            <a:endParaRPr lang="tr-TR" sz="2800" dirty="0" smtClean="0"/>
          </a:p>
          <a:p>
            <a:pPr algn="ctr"/>
            <a:r>
              <a:rPr lang="tr-TR" sz="2800" b="1" i="1" dirty="0" smtClean="0"/>
              <a:t>23 Temmuz 1974'te ABD ve Güvenlik Konseyinin baskısı ile Yunanistan'da hükümet istifa eder. Hükümeti kurma görevi </a:t>
            </a:r>
            <a:r>
              <a:rPr lang="tr-TR" sz="2800" b="1" i="1" dirty="0" err="1" smtClean="0"/>
              <a:t>Costantin</a:t>
            </a:r>
            <a:r>
              <a:rPr lang="tr-TR" sz="2800" b="1" i="1" dirty="0" smtClean="0"/>
              <a:t> </a:t>
            </a:r>
            <a:r>
              <a:rPr lang="tr-TR" sz="2800" b="1" i="1" dirty="0" err="1" smtClean="0"/>
              <a:t>Karamanlis'e</a:t>
            </a:r>
            <a:r>
              <a:rPr lang="tr-TR" sz="2800" b="1" i="1" dirty="0" smtClean="0"/>
              <a:t> verildi. </a:t>
            </a:r>
            <a:endParaRPr lang="tr-TR" sz="2800" dirty="0" smtClean="0"/>
          </a:p>
          <a:p>
            <a:endParaRPr lang="tr-TR"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2204" y="0"/>
            <a:ext cx="9109323" cy="6858000"/>
          </a:xfrm>
        </p:spPr>
      </p:pic>
    </p:spTree>
    <p:extLst>
      <p:ext uri="{BB962C8B-B14F-4D97-AF65-F5344CB8AC3E}">
        <p14:creationId xmlns:p14="http://schemas.microsoft.com/office/powerpoint/2010/main" xmlns="" val="208579579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1071546"/>
            <a:ext cx="8401080" cy="5253054"/>
          </a:xfrm>
        </p:spPr>
        <p:txBody>
          <a:bodyPr>
            <a:normAutofit/>
          </a:bodyPr>
          <a:lstStyle/>
          <a:p>
            <a:pPr algn="ctr"/>
            <a:r>
              <a:rPr lang="tr-TR" sz="2800" dirty="0" smtClean="0"/>
              <a:t>22 Temmuz 1974'te ateşkes ilan etmesine rağmen Rumların ve Yunanlıların ateşkese yanaşmaması, </a:t>
            </a:r>
            <a:r>
              <a:rPr lang="tr-TR" sz="2800" b="1" i="1" dirty="0" smtClean="0"/>
              <a:t>25 Temmuzda yapılan Cenevre Konferansında (İngiltere – Türkiye ve Yunanistan görüştü) bir sonuç alınamaması </a:t>
            </a:r>
            <a:r>
              <a:rPr lang="tr-TR" sz="2800" dirty="0" smtClean="0"/>
              <a:t>ve adadaki Türklere saldırılara devam etmesi neticesinde </a:t>
            </a:r>
            <a:r>
              <a:rPr lang="tr-TR" sz="2800" b="1" dirty="0" smtClean="0"/>
              <a:t>"II. Kıbrıs Barış Harekâtı" başlar.</a:t>
            </a:r>
            <a:r>
              <a:rPr lang="tr-TR" sz="2800" dirty="0" smtClean="0"/>
              <a:t> Yapılan barış harekâtı ile adanın % 38'ni Türk Silahlı Kuvvetleri ele geçirdi. </a:t>
            </a:r>
          </a:p>
          <a:p>
            <a:pPr algn="ctr"/>
            <a:r>
              <a:rPr lang="tr-TR" sz="2800" b="1" i="1" dirty="0" smtClean="0"/>
              <a:t>II. Kıbrıs Barış Harekâtı'na Yunanistan'ın dışında en büyük tepkiyi Sovyet Rusya ve ABD göstermiştir.</a:t>
            </a:r>
            <a:endParaRPr lang="tr-TR" sz="2800" dirty="0" smtClean="0"/>
          </a:p>
          <a:p>
            <a:pPr algn="ctr"/>
            <a:endParaRPr lang="tr-TR"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a:bodyPr>
          <a:lstStyle/>
          <a:p>
            <a:pPr algn="ctr"/>
            <a:r>
              <a:rPr lang="tr-TR" b="1" i="1" dirty="0" smtClean="0"/>
              <a:t>Amerika 1974 Kıbrıs Barış Harekâtı’nın sonucunda; Türkiye'ye silah ambargosu uygulamış ve Türkiye'yi adadaki suçlu ilan etmiştir.</a:t>
            </a:r>
          </a:p>
          <a:p>
            <a:pPr lvl="0" algn="ctr"/>
            <a:r>
              <a:rPr lang="tr-TR" dirty="0" smtClean="0"/>
              <a:t>Türkiye Cumhuriyeti Amerikan ambargosuna karşılık 1975'te "Kıbrıs Türk Federe Devleti'ni" kurarak ce­vap vermiştir.</a:t>
            </a:r>
          </a:p>
          <a:p>
            <a:pPr algn="ctr"/>
            <a:r>
              <a:rPr lang="tr-TR" dirty="0" smtClean="0"/>
              <a:t>BM genel kurulu 1983’te Kıbrıs Rumlarını KIBRIS Rumları olarak tanıma kararı aldı. Bu gelişmeler karşısında Türk toplumu da </a:t>
            </a:r>
            <a:r>
              <a:rPr lang="tr-TR" b="1" dirty="0" smtClean="0"/>
              <a:t>15 Kasım 1983’te Kuzey Kıbrıs Türk Cumhuriyetini</a:t>
            </a:r>
            <a:r>
              <a:rPr lang="tr-TR" dirty="0" smtClean="0"/>
              <a:t> kurdu. </a:t>
            </a:r>
          </a:p>
          <a:p>
            <a:r>
              <a:rPr lang="tr-TR" dirty="0" smtClean="0"/>
              <a:t> </a:t>
            </a:r>
          </a:p>
          <a:p>
            <a:endParaRPr lang="tr-TR"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466020" y="24011"/>
            <a:ext cx="4211959" cy="3691086"/>
          </a:xfrm>
        </p:spPr>
      </p:pic>
      <p:pic>
        <p:nvPicPr>
          <p:cNvPr id="5" name="Resim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3861048"/>
            <a:ext cx="9144000" cy="2530331"/>
          </a:xfrm>
          <a:prstGeom prst="rect">
            <a:avLst/>
          </a:prstGeom>
        </p:spPr>
      </p:pic>
    </p:spTree>
    <p:extLst>
      <p:ext uri="{BB962C8B-B14F-4D97-AF65-F5344CB8AC3E}">
        <p14:creationId xmlns:p14="http://schemas.microsoft.com/office/powerpoint/2010/main" xmlns="" val="3034771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solidFill>
                  <a:srgbClr val="FF0000"/>
                </a:solidFill>
              </a:rPr>
              <a:t>Kıta Sahanlığı Sorunu:</a:t>
            </a:r>
            <a:endParaRPr lang="tr-TR" dirty="0">
              <a:solidFill>
                <a:srgbClr val="FF0000"/>
              </a:solidFill>
            </a:endParaRPr>
          </a:p>
        </p:txBody>
      </p:sp>
      <p:sp>
        <p:nvSpPr>
          <p:cNvPr id="3" name="2 İçerik Yer Tutucusu"/>
          <p:cNvSpPr>
            <a:spLocks noGrp="1"/>
          </p:cNvSpPr>
          <p:nvPr>
            <p:ph idx="1"/>
          </p:nvPr>
        </p:nvSpPr>
        <p:spPr/>
        <p:txBody>
          <a:bodyPr>
            <a:normAutofit lnSpcReduction="10000"/>
          </a:bodyPr>
          <a:lstStyle/>
          <a:p>
            <a:pPr algn="ctr">
              <a:buNone/>
            </a:pPr>
            <a:r>
              <a:rPr lang="tr-TR" b="1" dirty="0" smtClean="0">
                <a:solidFill>
                  <a:srgbClr val="FF0000"/>
                </a:solidFill>
              </a:rPr>
              <a:t>Kıta sahanlığı:</a:t>
            </a:r>
          </a:p>
          <a:p>
            <a:pPr algn="ctr">
              <a:buNone/>
            </a:pPr>
            <a:r>
              <a:rPr lang="tr-TR" b="1" i="1" dirty="0" smtClean="0"/>
              <a:t>Kıtaların deniz altında devam eden ve derinliği 200 m geçmeyen sığ deniz kıyılarına denir. Kıyıya sahip her devlet kıta sahanlığına da sahiptir. Ancak kıta sahanlığına sahip ülkenin sadece bu bölgedeki canlı cansız doğal kaynakları arama ve işletmede yetkileri vardır. Su alanı ve hava sahası uluslararası statüsünü korur. 1982 BM Deniz Hukuku Sözleşmesinin 76. Maddesine göre her ülke en az 200 deniz mili mesafeye kadar kıta sahanlığına sahiptir.</a:t>
            </a:r>
            <a:endParaRPr lang="tr-TR"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785794"/>
            <a:ext cx="8258204" cy="5538806"/>
          </a:xfrm>
        </p:spPr>
        <p:txBody>
          <a:bodyPr>
            <a:normAutofit fontScale="70000" lnSpcReduction="20000"/>
          </a:bodyPr>
          <a:lstStyle/>
          <a:p>
            <a:pPr lvl="0" algn="ctr"/>
            <a:r>
              <a:rPr lang="tr-TR" sz="3600" dirty="0" smtClean="0"/>
              <a:t>Türk hükümetinin </a:t>
            </a:r>
            <a:r>
              <a:rPr lang="tr-TR" sz="3600" b="1" dirty="0" smtClean="0"/>
              <a:t>1973'te</a:t>
            </a:r>
            <a:r>
              <a:rPr lang="tr-TR" sz="3600" dirty="0" smtClean="0"/>
              <a:t> Ege'nin açık denizlerinde (Türk kıta sahanlığında bulunan) 27 bölgede </a:t>
            </a:r>
            <a:r>
              <a:rPr lang="tr-TR" sz="3600" b="1" dirty="0" smtClean="0"/>
              <a:t>TPAO'na</a:t>
            </a:r>
            <a:r>
              <a:rPr lang="tr-TR" sz="3600" dirty="0" smtClean="0"/>
              <a:t> (Türkiye Petrolleri Anonim Ortaklığı) petrol arama ruhsatı verir. Yunanis­tan bu durumdan rahatsız olur ve bu sahanın kendi kıta sahanlığı içinde olduğunu ilan eder.</a:t>
            </a:r>
          </a:p>
          <a:p>
            <a:pPr lvl="0" algn="ctr"/>
            <a:r>
              <a:rPr lang="tr-TR" sz="3600" dirty="0" smtClean="0"/>
              <a:t>1975’de bu sorun </a:t>
            </a:r>
            <a:r>
              <a:rPr lang="tr-TR" sz="3600" b="1" dirty="0" smtClean="0"/>
              <a:t>uluslararası adalet divanına </a:t>
            </a:r>
            <a:r>
              <a:rPr lang="tr-TR" sz="3600" dirty="0" smtClean="0"/>
              <a:t>taşınmaya çalışıldıysa da sonuç alınamadı.</a:t>
            </a:r>
          </a:p>
          <a:p>
            <a:pPr lvl="0" algn="ctr"/>
            <a:r>
              <a:rPr lang="tr-TR" sz="3600" dirty="0" smtClean="0"/>
              <a:t>1976’da </a:t>
            </a:r>
            <a:r>
              <a:rPr lang="tr-TR" sz="3600" b="1" dirty="0" smtClean="0"/>
              <a:t>SİSMİK I</a:t>
            </a:r>
            <a:r>
              <a:rPr lang="tr-TR" sz="3600" dirty="0" smtClean="0"/>
              <a:t> adlı araştırma gemisinin Ege’de petrol aramaya başlaması üzerine Yunanistan BM ve uluslararası adalet divanına bu sorunu taşıdı</a:t>
            </a:r>
            <a:r>
              <a:rPr lang="tr-TR" sz="3600" b="1" dirty="0" smtClean="0"/>
              <a:t>. BM bu sorunun ikili görüşmelerle çözülmesine karar verdi</a:t>
            </a:r>
            <a:r>
              <a:rPr lang="tr-TR" sz="3600" dirty="0" smtClean="0"/>
              <a:t>. Adalet Divanı ise Türkiye’nin petrol aramasını durdurma isteğini reddetti.</a:t>
            </a:r>
          </a:p>
          <a:p>
            <a:pPr lvl="0" algn="ctr"/>
            <a:r>
              <a:rPr lang="tr-TR" sz="3600" dirty="0" smtClean="0"/>
              <a:t>Bu kararlar sonrası </a:t>
            </a:r>
            <a:r>
              <a:rPr lang="tr-TR" sz="3600" b="1" dirty="0" smtClean="0"/>
              <a:t>BERN DEKLERASYONU</a:t>
            </a:r>
            <a:r>
              <a:rPr lang="tr-TR" sz="3600" dirty="0" smtClean="0"/>
              <a:t> ile iki taraf da kıta sahanlığı ile ilgili hiçbir faaliyette bulunmama kararı aldı. </a:t>
            </a:r>
          </a:p>
          <a:p>
            <a:endParaRPr lang="tr-TR"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467544" y="764704"/>
            <a:ext cx="8424936" cy="5742676"/>
          </a:xfrm>
        </p:spPr>
      </p:pic>
    </p:spTree>
    <p:extLst>
      <p:ext uri="{BB962C8B-B14F-4D97-AF65-F5344CB8AC3E}">
        <p14:creationId xmlns:p14="http://schemas.microsoft.com/office/powerpoint/2010/main" xmlns="" val="366520487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5400" b="1" dirty="0" smtClean="0">
                <a:solidFill>
                  <a:srgbClr val="FF0000"/>
                </a:solidFill>
              </a:rPr>
              <a:t/>
            </a:r>
            <a:br>
              <a:rPr lang="tr-TR" sz="5400" b="1" dirty="0" smtClean="0">
                <a:solidFill>
                  <a:srgbClr val="FF0000"/>
                </a:solidFill>
              </a:rPr>
            </a:br>
            <a:r>
              <a:rPr lang="tr-TR" sz="5400" b="1" dirty="0" smtClean="0">
                <a:solidFill>
                  <a:srgbClr val="FF0000"/>
                </a:solidFill>
              </a:rPr>
              <a:t>FIR Hattı Sorunu</a:t>
            </a:r>
            <a:endParaRPr lang="tr-TR" sz="5400" dirty="0">
              <a:solidFill>
                <a:srgbClr val="FF0000"/>
              </a:solidFill>
            </a:endParaRPr>
          </a:p>
        </p:txBody>
      </p:sp>
      <p:pic>
        <p:nvPicPr>
          <p:cNvPr id="4" name="3 İçerik Yer Tutucusu" descr="yunanistana_fir_hatti_uyarisi_h3287.jpg"/>
          <p:cNvPicPr>
            <a:picLocks noGrp="1" noChangeAspect="1"/>
          </p:cNvPicPr>
          <p:nvPr>
            <p:ph idx="1"/>
          </p:nvPr>
        </p:nvPicPr>
        <p:blipFill>
          <a:blip r:embed="rId2"/>
          <a:stretch>
            <a:fillRect/>
          </a:stretch>
        </p:blipFill>
        <p:spPr>
          <a:xfrm>
            <a:off x="0" y="2113005"/>
            <a:ext cx="9144000" cy="4744995"/>
          </a:xfr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928670"/>
            <a:ext cx="9144000" cy="5715040"/>
          </a:xfrm>
        </p:spPr>
        <p:txBody>
          <a:bodyPr>
            <a:normAutofit/>
          </a:bodyPr>
          <a:lstStyle/>
          <a:p>
            <a:pPr lvl="0"/>
            <a:r>
              <a:rPr lang="tr-TR" dirty="0" smtClean="0"/>
              <a:t>Türkiye Yunanistan’ın 3 mil olan hava kontrol sınırını 10 mile çıkarmasına iyi ilişkilerden dolayı ses çıkarmamıştır.</a:t>
            </a:r>
          </a:p>
          <a:p>
            <a:pPr lvl="0"/>
            <a:r>
              <a:rPr lang="tr-TR" dirty="0" smtClean="0"/>
              <a:t>Uluslararası sivil havacılık örgütü (ICAO) 1952’de kara suları sınırını hava hattı olarak kabul etmesi üzerine Ege’de Yunanistan’ın etkinliği arttı. </a:t>
            </a:r>
          </a:p>
          <a:p>
            <a:pPr lvl="0">
              <a:buNone/>
            </a:pPr>
            <a:r>
              <a:rPr lang="tr-TR" dirty="0" smtClean="0"/>
              <a:t>		</a:t>
            </a:r>
            <a:r>
              <a:rPr lang="tr-TR" b="1" dirty="0" smtClean="0"/>
              <a:t>Bu sorun 1974 buhranı ile ortaya çıkan bir sorundur. </a:t>
            </a:r>
            <a:r>
              <a:rPr lang="tr-TR" dirty="0" smtClean="0"/>
              <a:t>Bu sorunun iki unsuru vardır:</a:t>
            </a:r>
          </a:p>
          <a:p>
            <a:r>
              <a:rPr lang="tr-TR" dirty="0" smtClean="0"/>
              <a:t>a) Ege'de Yunanistan'ın hava sahası yüksekliği</a:t>
            </a:r>
          </a:p>
          <a:p>
            <a:r>
              <a:rPr lang="tr-TR" dirty="0" smtClean="0"/>
              <a:t>b) </a:t>
            </a:r>
            <a:r>
              <a:rPr lang="tr-TR" b="1" dirty="0" smtClean="0"/>
              <a:t>FIR hattı</a:t>
            </a:r>
            <a:r>
              <a:rPr lang="tr-TR" dirty="0" smtClean="0"/>
              <a:t> ( Ege üzerinde uçan uçakların bilgileri </a:t>
            </a:r>
          </a:p>
          <a:p>
            <a:r>
              <a:rPr lang="tr-TR" dirty="0" smtClean="0"/>
              <a:t>İstanbul'a mı yoksa Atina'ya mı verecekleri meselesi)</a:t>
            </a:r>
          </a:p>
          <a:p>
            <a:endParaRPr lang="tr-TR"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1" dirty="0" smtClean="0">
                <a:solidFill>
                  <a:srgbClr val="FF0000"/>
                </a:solidFill>
              </a:rPr>
              <a:t>Karasuları meselesi: </a:t>
            </a:r>
            <a:endParaRPr lang="tr-TR" dirty="0">
              <a:solidFill>
                <a:srgbClr val="FF0000"/>
              </a:solidFill>
            </a:endParaRPr>
          </a:p>
        </p:txBody>
      </p:sp>
      <p:sp>
        <p:nvSpPr>
          <p:cNvPr id="3" name="2 İçerik Yer Tutucusu"/>
          <p:cNvSpPr>
            <a:spLocks noGrp="1"/>
          </p:cNvSpPr>
          <p:nvPr>
            <p:ph idx="1"/>
          </p:nvPr>
        </p:nvSpPr>
        <p:spPr/>
        <p:txBody>
          <a:bodyPr>
            <a:normAutofit lnSpcReduction="10000"/>
          </a:bodyPr>
          <a:lstStyle/>
          <a:p>
            <a:pPr lvl="0" algn="ctr"/>
            <a:r>
              <a:rPr lang="tr-TR" sz="3200" dirty="0" smtClean="0"/>
              <a:t>Lozan Barış Antlaşması'nda Ege kara sularının genişliği 3 mil kabul edilmiştir. Yuna­nistan 1936'da Türkiye 1964’te 6 mile çıkardı. </a:t>
            </a:r>
          </a:p>
          <a:p>
            <a:pPr lvl="0" algn="ctr"/>
            <a:r>
              <a:rPr lang="tr-TR" sz="3200" dirty="0" smtClean="0"/>
              <a:t>Yunanistan 1974 Barış harekâtından sonra Ege'de kara sularının genişliğini 12 mile çıkarmak istemiştir. Türkiye bu durumun savaş sebebi saymış Yunanistan geri adım atmıştır.</a:t>
            </a:r>
          </a:p>
          <a:p>
            <a:pPr>
              <a:buNone/>
            </a:pPr>
            <a:endParaRPr lang="tr-TR"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solidFill>
                  <a:srgbClr val="FF0000"/>
                </a:solidFill>
              </a:rPr>
              <a:t>Ege Adalarının Silahsızlandırılması:</a:t>
            </a:r>
            <a:endParaRPr lang="tr-TR" dirty="0">
              <a:solidFill>
                <a:srgbClr val="FF0000"/>
              </a:solidFill>
            </a:endParaRPr>
          </a:p>
        </p:txBody>
      </p:sp>
      <p:sp>
        <p:nvSpPr>
          <p:cNvPr id="3" name="2 İçerik Yer Tutucusu"/>
          <p:cNvSpPr>
            <a:spLocks noGrp="1"/>
          </p:cNvSpPr>
          <p:nvPr>
            <p:ph idx="1"/>
          </p:nvPr>
        </p:nvSpPr>
        <p:spPr/>
        <p:txBody>
          <a:bodyPr>
            <a:normAutofit lnSpcReduction="10000"/>
          </a:bodyPr>
          <a:lstStyle/>
          <a:p>
            <a:pPr lvl="0" algn="ctr"/>
            <a:r>
              <a:rPr lang="tr-TR" sz="3200" dirty="0" smtClean="0"/>
              <a:t>Yunanistan 1963’te Türkiye’ye yakın adaları, 1947’de İtalya’dan aldığı </a:t>
            </a:r>
            <a:r>
              <a:rPr lang="tr-TR" sz="3200" dirty="0" err="1" smtClean="0"/>
              <a:t>Meis</a:t>
            </a:r>
            <a:r>
              <a:rPr lang="tr-TR" sz="3200" dirty="0" smtClean="0"/>
              <a:t> ve 12 adaları silahlandırmaya başlamıştır. Bu durum Lozan’a aykırıdır.</a:t>
            </a:r>
          </a:p>
          <a:p>
            <a:pPr lvl="0" algn="ctr"/>
            <a:r>
              <a:rPr lang="tr-TR" sz="3200" dirty="0" smtClean="0"/>
              <a:t>1980’de Türkiye’nin veto kullanmaması sonucu NATO’nun askeri kanadına geri döndü. Daha sonra </a:t>
            </a:r>
            <a:r>
              <a:rPr lang="tr-TR" sz="3200" dirty="0" err="1" smtClean="0"/>
              <a:t>Limni</a:t>
            </a:r>
            <a:r>
              <a:rPr lang="tr-TR" sz="3200" dirty="0" smtClean="0"/>
              <a:t> adasını NATO tatbikatlarına dâhil etmeyi amaçladı. Türkiye bu duruma karşı çıktı.</a:t>
            </a:r>
          </a:p>
          <a:p>
            <a:endParaRPr lang="tr-TR"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6" name="5 İçerik Yer Tutucusu" descr="uzaydan-ege-denizi.jpg"/>
          <p:cNvPicPr>
            <a:picLocks noGrp="1" noChangeAspect="1"/>
          </p:cNvPicPr>
          <p:nvPr>
            <p:ph idx="1"/>
          </p:nvPr>
        </p:nvPicPr>
        <p:blipFill>
          <a:blip r:embed="rId2"/>
          <a:stretch>
            <a:fillRect/>
          </a:stretch>
        </p:blipFill>
        <p:spPr>
          <a:xfrm>
            <a:off x="1" y="0"/>
            <a:ext cx="9144000" cy="6858000"/>
          </a:xfr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solidFill>
                  <a:srgbClr val="FF0000"/>
                </a:solidFill>
              </a:rPr>
              <a:t>Türkiye – ABD İlişkileri</a:t>
            </a:r>
            <a:endParaRPr lang="tr-TR" b="1" dirty="0">
              <a:solidFill>
                <a:srgbClr val="FF0000"/>
              </a:solidFill>
            </a:endParaRPr>
          </a:p>
        </p:txBody>
      </p:sp>
      <p:sp>
        <p:nvSpPr>
          <p:cNvPr id="5" name="4 İçerik Yer Tutucusu"/>
          <p:cNvSpPr>
            <a:spLocks noGrp="1"/>
          </p:cNvSpPr>
          <p:nvPr>
            <p:ph idx="1"/>
          </p:nvPr>
        </p:nvSpPr>
        <p:spPr/>
        <p:txBody>
          <a:bodyPr>
            <a:normAutofit fontScale="70000" lnSpcReduction="20000"/>
          </a:bodyPr>
          <a:lstStyle/>
          <a:p>
            <a:pPr lvl="0"/>
            <a:r>
              <a:rPr lang="tr-TR" dirty="0" smtClean="0"/>
              <a:t>1945-1960 yılları arasında Türk Amerikan ilişkileri iyi bir seyir izlemişse de 1960-1980 arasında inişli çıkışlı sarsıntılı ve krizlerle dolu bir dönem olmuştur. </a:t>
            </a:r>
            <a:r>
              <a:rPr lang="tr-TR" b="1" dirty="0" smtClean="0"/>
              <a:t>1960-1980 yılları arasında Türk Amerikan ilişkilerinin bozulmasında;</a:t>
            </a:r>
          </a:p>
          <a:p>
            <a:r>
              <a:rPr lang="tr-TR" dirty="0" smtClean="0"/>
              <a:t>1. 1962'de Amerika'nın Rusya'nın </a:t>
            </a:r>
            <a:r>
              <a:rPr lang="tr-TR" b="1" dirty="0" smtClean="0"/>
              <a:t>Küba'dan füzelerini çekmesi ile Türkiye'ye yerleştirdiği Jüpiter füzelerini sökmesi</a:t>
            </a:r>
          </a:p>
          <a:p>
            <a:r>
              <a:rPr lang="tr-TR" dirty="0" smtClean="0"/>
              <a:t>2. 1964'teki </a:t>
            </a:r>
            <a:r>
              <a:rPr lang="tr-TR" b="1" dirty="0" smtClean="0"/>
              <a:t>Johnson mektubu</a:t>
            </a:r>
          </a:p>
          <a:p>
            <a:r>
              <a:rPr lang="tr-TR" dirty="0" smtClean="0"/>
              <a:t>3. 1964'te Amerika'nın nükleer silah kullanımda NATO'lu müttefiklerinde ortak edilmek istenmesine Türkiye'nin karşı çıkması</a:t>
            </a:r>
          </a:p>
          <a:p>
            <a:r>
              <a:rPr lang="tr-TR" dirty="0" smtClean="0"/>
              <a:t>4. Türkiye'nin Kıbrıs'a Amerikan silahları ile müdahale etmesi</a:t>
            </a:r>
          </a:p>
          <a:p>
            <a:r>
              <a:rPr lang="tr-TR" dirty="0" smtClean="0"/>
              <a:t>5. 1975-1978 yıllarındaki ambargo</a:t>
            </a:r>
          </a:p>
          <a:p>
            <a:r>
              <a:rPr lang="tr-TR" dirty="0" smtClean="0"/>
              <a:t>6. Ambargonun devam ettiği yıllarda Türkiye'nin ülkedeki 20 Amerikan üssüne el koyması</a:t>
            </a:r>
          </a:p>
          <a:p>
            <a:r>
              <a:rPr lang="tr-TR" dirty="0" smtClean="0"/>
              <a:t>7. Türkiye'nin Amerika'nın tepki göstermesine rağmen 1974'te </a:t>
            </a:r>
            <a:r>
              <a:rPr lang="tr-TR" b="1" dirty="0" smtClean="0"/>
              <a:t>haşhaş ekimini </a:t>
            </a:r>
            <a:r>
              <a:rPr lang="tr-TR" dirty="0" smtClean="0"/>
              <a:t>serbest bırakması</a:t>
            </a:r>
          </a:p>
          <a:p>
            <a:r>
              <a:rPr lang="tr-TR" dirty="0" smtClean="0"/>
              <a:t>8. Amerika'daki Yunan lobisinin Türkiye aleyhinde çalışmalar başlatması</a:t>
            </a:r>
          </a:p>
          <a:p>
            <a:pPr lvl="0"/>
            <a:endParaRPr lang="tr-TR" dirty="0" smtClean="0"/>
          </a:p>
          <a:p>
            <a:pPr lvl="0"/>
            <a:r>
              <a:rPr lang="tr-TR" b="1" dirty="0" smtClean="0"/>
              <a:t>Amerika'nın Türkiye'ye uyguladığı ambargo 1978'de kalktı.</a:t>
            </a:r>
          </a:p>
          <a:p>
            <a:pPr>
              <a:buNone/>
            </a:pPr>
            <a:endParaRPr lang="tr-TR" dirty="0" smtClean="0"/>
          </a:p>
          <a:p>
            <a:endParaRPr lang="tr-TR"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653210"/>
          </a:xfrm>
        </p:spPr>
        <p:txBody>
          <a:bodyPr>
            <a:noAutofit/>
          </a:bodyPr>
          <a:lstStyle/>
          <a:p>
            <a:pPr algn="ctr"/>
            <a:r>
              <a:rPr lang="tr-TR" sz="6000" b="1" dirty="0" smtClean="0">
                <a:solidFill>
                  <a:srgbClr val="FF0000"/>
                </a:solidFill>
              </a:rPr>
              <a:t>Türk-Ermeni İlişkileri</a:t>
            </a:r>
            <a:endParaRPr lang="tr-TR" sz="6000" dirty="0">
              <a:solidFill>
                <a:srgbClr val="FF0000"/>
              </a:solidFill>
            </a:endParaRPr>
          </a:p>
        </p:txBody>
      </p:sp>
      <p:pic>
        <p:nvPicPr>
          <p:cNvPr id="4" name="3 İçerik Yer Tutucusu" descr="1326447.jpg"/>
          <p:cNvPicPr>
            <a:picLocks noGrp="1" noChangeAspect="1"/>
          </p:cNvPicPr>
          <p:nvPr>
            <p:ph idx="1"/>
          </p:nvPr>
        </p:nvPicPr>
        <p:blipFill>
          <a:blip r:embed="rId2"/>
          <a:stretch>
            <a:fillRect/>
          </a:stretch>
        </p:blipFill>
        <p:spPr>
          <a:xfrm>
            <a:off x="0" y="1285861"/>
            <a:ext cx="9144000" cy="5572139"/>
          </a:xfrm>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071546"/>
            <a:ext cx="8301038" cy="5500726"/>
          </a:xfrm>
        </p:spPr>
        <p:txBody>
          <a:bodyPr>
            <a:noAutofit/>
          </a:bodyPr>
          <a:lstStyle/>
          <a:p>
            <a:r>
              <a:rPr lang="tr-TR" sz="2800" dirty="0" smtClean="0"/>
              <a:t>Ermeniler 1915 olaylarını bahane ederek 4 t planını: tanınma – tanıtım – tazminat ve toprak gerçekleştirmeyi amaçlamıştır.</a:t>
            </a:r>
          </a:p>
          <a:p>
            <a:r>
              <a:rPr lang="tr-TR" sz="2800" dirty="0" smtClean="0"/>
              <a:t>Bu emellerin gerçekleşmesi için ise 1973’te ASALA (Ermenistan'ın Özgürlüğü için Gizli Ermeni Ordusu) kurulmuştur.</a:t>
            </a:r>
          </a:p>
          <a:p>
            <a:r>
              <a:rPr lang="tr-TR" sz="2800" dirty="0" err="1" smtClean="0"/>
              <a:t>Asalanın</a:t>
            </a:r>
            <a:r>
              <a:rPr lang="tr-TR" sz="2800" dirty="0" smtClean="0"/>
              <a:t> temel hedefi Türk diplomatları öldürmekti.</a:t>
            </a:r>
          </a:p>
          <a:p>
            <a:r>
              <a:rPr lang="tr-TR" sz="2800" dirty="0" smtClean="0"/>
              <a:t>42 Türk diplomatımızı öldürmüşlerdir.</a:t>
            </a:r>
          </a:p>
          <a:p>
            <a:r>
              <a:rPr lang="tr-TR" sz="2800" dirty="0" smtClean="0"/>
              <a:t>1991’de Ermenistan kurulunca faaliyetleri de azalmıştır.</a:t>
            </a:r>
          </a:p>
          <a:p>
            <a:r>
              <a:rPr lang="tr-TR" sz="2800" dirty="0" smtClean="0"/>
              <a:t>1994’te tamamen sona ermiştir.</a:t>
            </a:r>
            <a:endParaRPr lang="tr-TR" sz="2800"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a:solidFill>
                  <a:srgbClr val="FF0000"/>
                </a:solidFill>
              </a:rPr>
              <a:t>Türk-Orta Doğu İlişkileri</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51520" y="1988840"/>
            <a:ext cx="8586954" cy="4320480"/>
          </a:xfrm>
        </p:spPr>
      </p:pic>
    </p:spTree>
    <p:extLst>
      <p:ext uri="{BB962C8B-B14F-4D97-AF65-F5344CB8AC3E}">
        <p14:creationId xmlns:p14="http://schemas.microsoft.com/office/powerpoint/2010/main" xmlns="" val="277516599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endParaRPr lang="tr-TR" dirty="0">
              <a:solidFill>
                <a:srgbClr val="FF0000"/>
              </a:solidFill>
            </a:endParaRPr>
          </a:p>
        </p:txBody>
      </p:sp>
      <p:sp>
        <p:nvSpPr>
          <p:cNvPr id="3" name="2 İçerik Yer Tutucusu"/>
          <p:cNvSpPr>
            <a:spLocks noGrp="1"/>
          </p:cNvSpPr>
          <p:nvPr>
            <p:ph idx="1"/>
          </p:nvPr>
        </p:nvSpPr>
        <p:spPr/>
        <p:txBody>
          <a:bodyPr/>
          <a:lstStyle/>
          <a:p>
            <a:pPr lvl="0"/>
            <a:r>
              <a:rPr lang="tr-TR" dirty="0" smtClean="0"/>
              <a:t>Türkiye ile ABD'nin yakın ilişkisi Arap ülkelerince özellikle de Mısır tarafından tepkiyle karşılanmıştır.</a:t>
            </a:r>
          </a:p>
          <a:p>
            <a:pPr lvl="0"/>
            <a:r>
              <a:rPr lang="tr-TR" dirty="0" smtClean="0"/>
              <a:t>Türkiye'nin Orta Doğu'ya ilk açılması 1967 Arap-İsrail Savaşı ile olur. Türkiye bu savaşta Mısır, Ürdün ve Suriye'ye yiyecek ve giyecek malzemesi gönderir.</a:t>
            </a:r>
          </a:p>
          <a:p>
            <a:pPr lvl="0"/>
            <a:r>
              <a:rPr lang="tr-TR" dirty="0" smtClean="0"/>
              <a:t>Türkiye'nin 1967 savaşında Arap dünyasından yana olması ve </a:t>
            </a:r>
            <a:r>
              <a:rPr lang="tr-TR" dirty="0" err="1" smtClean="0"/>
              <a:t>Mescid</a:t>
            </a:r>
            <a:r>
              <a:rPr lang="tr-TR" dirty="0" smtClean="0"/>
              <a:t>-i Aksa yangınına büyük tepki göstermesi Türk-Arap ilişkilerini olumlu yönde etkilemiştir.</a:t>
            </a:r>
          </a:p>
          <a:p>
            <a:endParaRPr lang="tr-TR"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algn="ctr"/>
            <a:r>
              <a:rPr lang="tr-TR" sz="3200" b="1" i="1" dirty="0" smtClean="0"/>
              <a:t>Türkiye'nin, İsrail'in Kudüs'ü başkent yapmasına tepki göstermesi, İsrail ile olan ilişkileri maslahatgüzar seviyesine indirmesi, Amerika'nın kurduğu "Ortadoğu Çevik Kuvveti’ne” katılmaması, 1980-1988 İran-</a:t>
            </a:r>
            <a:r>
              <a:rPr lang="tr-TR" sz="3200" b="1" i="1" dirty="0" err="1" smtClean="0"/>
              <a:t>lrak</a:t>
            </a:r>
            <a:r>
              <a:rPr lang="tr-TR" sz="3200" b="1" i="1" dirty="0" smtClean="0"/>
              <a:t> savaşında tarafsız olması Arapların gözünde Türkiye imajını bir hayli geliştirmiştir.</a:t>
            </a:r>
            <a:endParaRPr lang="tr-TR" sz="3200" dirty="0" smtClean="0"/>
          </a:p>
          <a:p>
            <a:endParaRPr lang="tr-TR"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3200" b="1" dirty="0" smtClean="0">
                <a:solidFill>
                  <a:srgbClr val="FF0000"/>
                </a:solidFill>
              </a:rPr>
              <a:t>TÜRKİYE'DE MEYDANA GELEN SİYASİ, SOSYAL, KÜLTÜREL VE EKONOMİK GELİŞMELER</a:t>
            </a:r>
            <a:endParaRPr lang="tr-TR" sz="3200" dirty="0">
              <a:solidFill>
                <a:srgbClr val="FF0000"/>
              </a:solidFill>
            </a:endParaRPr>
          </a:p>
        </p:txBody>
      </p:sp>
      <p:sp>
        <p:nvSpPr>
          <p:cNvPr id="3" name="2 İçerik Yer Tutucusu"/>
          <p:cNvSpPr>
            <a:spLocks noGrp="1"/>
          </p:cNvSpPr>
          <p:nvPr>
            <p:ph idx="1"/>
          </p:nvPr>
        </p:nvSpPr>
        <p:spPr/>
        <p:txBody>
          <a:bodyPr/>
          <a:lstStyle/>
          <a:p>
            <a:pPr algn="ctr"/>
            <a:r>
              <a:rPr lang="tr-TR" dirty="0" smtClean="0"/>
              <a:t>1950 yılında iktidara gelen Demokrat Parti 10 yıl iktidarda kaldı.</a:t>
            </a:r>
          </a:p>
          <a:p>
            <a:pPr algn="ctr"/>
            <a:r>
              <a:rPr lang="tr-TR" b="1" i="1" dirty="0" smtClean="0"/>
              <a:t>Türkiye'de 1953'te CHP'nin malları hazineye devredildi. 1952’de Halkevleri - 1954'te Köy Enstitüleri kapatıldı.1954'te Laiklikten uzaklaştığı iddiası ile Millet Partisi kapatıldı.</a:t>
            </a:r>
          </a:p>
          <a:p>
            <a:pPr algn="ctr"/>
            <a:r>
              <a:rPr lang="tr-TR" b="1" i="1" dirty="0" smtClean="0"/>
              <a:t>27 mayıs 1960’ta Türkiye’de ilk kez askeri darbe yaşandı.</a:t>
            </a:r>
            <a:endParaRPr lang="tr-TR" dirty="0" smtClean="0"/>
          </a:p>
          <a:p>
            <a:endParaRPr lang="tr-TR"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908720"/>
            <a:ext cx="8291264" cy="5415880"/>
          </a:xfrm>
        </p:spPr>
        <p:txBody>
          <a:bodyPr>
            <a:normAutofit lnSpcReduction="10000"/>
          </a:bodyPr>
          <a:lstStyle/>
          <a:p>
            <a:pPr lvl="0"/>
            <a:r>
              <a:rPr lang="tr-TR" dirty="0" smtClean="0"/>
              <a:t>26 Ekim 1961 'de Cemal Gürsel, Cumhurbaşkanlığına seçildi. Gürsel yapılan seçimlerden en çok oy alan İsmet İnönü'ye hükümeti kurma görevini verdi. İnönü </a:t>
            </a:r>
            <a:r>
              <a:rPr lang="tr-TR" b="1" dirty="0" smtClean="0"/>
              <a:t>Adalet Partisi</a:t>
            </a:r>
            <a:r>
              <a:rPr lang="tr-TR" dirty="0" smtClean="0"/>
              <a:t> ile koalisyon hükümetini kurdu.</a:t>
            </a:r>
          </a:p>
          <a:p>
            <a:pPr lvl="0"/>
            <a:r>
              <a:rPr lang="tr-TR" dirty="0" smtClean="0"/>
              <a:t>İnönü 30 Mayıs 1962'de hükümetten istifa etti. Yeni hükümet AP dışında meclis­teki bütün partilerin katılımı ile kuruldu. 1953'te DP el koyduğu CHP'nin malları 1963'te iade edildi.</a:t>
            </a:r>
          </a:p>
          <a:p>
            <a:pPr lvl="0"/>
            <a:r>
              <a:rPr lang="tr-TR" dirty="0" smtClean="0"/>
              <a:t>1964'te AP başkanlığına </a:t>
            </a:r>
            <a:r>
              <a:rPr lang="tr-TR" b="1" dirty="0" smtClean="0"/>
              <a:t>Süleyman Demirel </a:t>
            </a:r>
            <a:r>
              <a:rPr lang="tr-TR" dirty="0" smtClean="0"/>
              <a:t>getirildi. AP seçimlere Demokrat Parti'nin sembolünü kullanarak seçimlere girer. Yapılan seçimlerde AP salt çoğunluğu alır.</a:t>
            </a:r>
          </a:p>
          <a:p>
            <a:pPr lvl="0"/>
            <a:r>
              <a:rPr lang="tr-TR" b="1" dirty="0" smtClean="0"/>
              <a:t>AP 1965 – 1971 yılları arası tek başına iktidarda kalmıştır.</a:t>
            </a:r>
            <a:endParaRPr lang="tr-TR" dirty="0" smtClean="0"/>
          </a:p>
          <a:p>
            <a:endParaRPr lang="tr-TR"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763688" y="17964"/>
            <a:ext cx="4788024" cy="6840036"/>
          </a:xfrm>
        </p:spPr>
      </p:pic>
    </p:spTree>
    <p:extLst>
      <p:ext uri="{BB962C8B-B14F-4D97-AF65-F5344CB8AC3E}">
        <p14:creationId xmlns:p14="http://schemas.microsoft.com/office/powerpoint/2010/main" xmlns="" val="2562152463"/>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DEMİREL DÖNEMİ (1965-1969)</a:t>
            </a:r>
            <a:endParaRPr lang="tr-TR" dirty="0"/>
          </a:p>
        </p:txBody>
      </p:sp>
      <p:sp>
        <p:nvSpPr>
          <p:cNvPr id="3" name="2 İçerik Yer Tutucusu"/>
          <p:cNvSpPr>
            <a:spLocks noGrp="1"/>
          </p:cNvSpPr>
          <p:nvPr>
            <p:ph idx="1"/>
          </p:nvPr>
        </p:nvSpPr>
        <p:spPr/>
        <p:txBody>
          <a:bodyPr/>
          <a:lstStyle/>
          <a:p>
            <a:pPr lvl="0"/>
            <a:r>
              <a:rPr lang="tr-TR" dirty="0" smtClean="0"/>
              <a:t>Bu dönem­de sağ görüşlü öğrenciler Komünizm'e karşı mücadele ederken sol görüşlü öğrenciler İstanbul'a gelen </a:t>
            </a:r>
            <a:r>
              <a:rPr lang="tr-TR" b="1" dirty="0" smtClean="0"/>
              <a:t>6.filoya</a:t>
            </a:r>
            <a:r>
              <a:rPr lang="tr-TR" dirty="0" smtClean="0"/>
              <a:t> karşı gösteriler yapar. Ankara üniversitesi Dil Tarih ve Coğrafya Fakültesi'nde başlayan öğrenci olayları ülke­de yaygınlaşır. Gösteriler sırasında bir öğrenci öldürü­lür. Sol görüşlü öğrenciler taşlı sopalı 6.filoya saldırır. İzmir'de bir camide bomba patlatılır. Öğrenci olayların­dan dolayı İstanbul Üniversitesi süresiz kapatılır. ODTÜ'yü ziyaret eden Amerikan büyükelçisinin arabası yakılır.</a:t>
            </a:r>
          </a:p>
          <a:p>
            <a:endParaRPr lang="tr-TR"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996720"/>
          </a:xfrm>
        </p:spPr>
        <p:txBody>
          <a:bodyPr/>
          <a:lstStyle/>
          <a:p>
            <a:pPr algn="ctr"/>
            <a:r>
              <a:rPr lang="tr-TR" b="1" dirty="0">
                <a:solidFill>
                  <a:srgbClr val="FF0000"/>
                </a:solidFill>
              </a:rPr>
              <a:t>Kanlı </a:t>
            </a:r>
            <a:r>
              <a:rPr lang="tr-TR" b="1" dirty="0" smtClean="0">
                <a:solidFill>
                  <a:srgbClr val="FF0000"/>
                </a:solidFill>
              </a:rPr>
              <a:t>Pazar</a:t>
            </a:r>
            <a:r>
              <a:rPr lang="tr-TR" dirty="0" smtClean="0">
                <a:solidFill>
                  <a:srgbClr val="FF0000"/>
                </a:solidFill>
              </a:rPr>
              <a:t> (16 </a:t>
            </a:r>
            <a:r>
              <a:rPr lang="tr-TR" dirty="0">
                <a:solidFill>
                  <a:srgbClr val="FF0000"/>
                </a:solidFill>
              </a:rPr>
              <a:t>Şubat </a:t>
            </a:r>
            <a:r>
              <a:rPr lang="tr-TR" dirty="0" smtClean="0">
                <a:solidFill>
                  <a:srgbClr val="FF0000"/>
                </a:solidFill>
              </a:rPr>
              <a:t>1969) </a:t>
            </a:r>
            <a:endParaRPr lang="tr-TR" dirty="0">
              <a:solidFill>
                <a:srgbClr val="FF0000"/>
              </a:solidFill>
            </a:endParaRPr>
          </a:p>
        </p:txBody>
      </p:sp>
      <p:sp>
        <p:nvSpPr>
          <p:cNvPr id="3" name="İçerik Yer Tutucusu 2"/>
          <p:cNvSpPr>
            <a:spLocks noGrp="1"/>
          </p:cNvSpPr>
          <p:nvPr>
            <p:ph idx="1"/>
          </p:nvPr>
        </p:nvSpPr>
        <p:spPr/>
        <p:txBody>
          <a:bodyPr>
            <a:normAutofit/>
          </a:bodyPr>
          <a:lstStyle/>
          <a:p>
            <a:pPr algn="ctr"/>
            <a:r>
              <a:rPr lang="tr-TR" sz="3600" dirty="0"/>
              <a:t>T</a:t>
            </a:r>
            <a:r>
              <a:rPr lang="tr-TR" sz="3600" dirty="0" smtClean="0"/>
              <a:t>arihinde</a:t>
            </a:r>
            <a:r>
              <a:rPr lang="tr-TR" sz="3600" dirty="0"/>
              <a:t> </a:t>
            </a:r>
            <a:r>
              <a:rPr lang="tr-TR" sz="3600" dirty="0" smtClean="0"/>
              <a:t>İstanbul</a:t>
            </a:r>
            <a:r>
              <a:rPr lang="tr-TR" sz="3600" dirty="0"/>
              <a:t> </a:t>
            </a:r>
            <a:r>
              <a:rPr lang="tr-TR" sz="3600" dirty="0" smtClean="0"/>
              <a:t>Taksim Meydanında</a:t>
            </a:r>
            <a:r>
              <a:rPr lang="tr-TR" sz="3600" dirty="0"/>
              <a:t>  </a:t>
            </a:r>
            <a:r>
              <a:rPr lang="tr-TR" sz="3600" b="1" dirty="0" smtClean="0"/>
              <a:t>ABD’nin 6. FİLOSUNU</a:t>
            </a:r>
            <a:r>
              <a:rPr lang="tr-TR" sz="3600" dirty="0" smtClean="0"/>
              <a:t> protesto </a:t>
            </a:r>
            <a:r>
              <a:rPr lang="tr-TR" sz="3600" dirty="0"/>
              <a:t> için 76 gençlik örgütünün toplandığı sırada meydana gelen olaylardır. Tarihçi </a:t>
            </a:r>
            <a:r>
              <a:rPr lang="tr-TR" sz="3600" dirty="0" err="1"/>
              <a:t>Feroz</a:t>
            </a:r>
            <a:r>
              <a:rPr lang="tr-TR" sz="3600" dirty="0"/>
              <a:t> </a:t>
            </a:r>
            <a:r>
              <a:rPr lang="tr-TR" sz="3600" dirty="0" err="1"/>
              <a:t>Ahmad</a:t>
            </a:r>
            <a:r>
              <a:rPr lang="tr-TR" sz="3600" dirty="0"/>
              <a:t> ise olayı "organize bir faşist şiddet örneği" olarak nitelemiştir</a:t>
            </a:r>
          </a:p>
        </p:txBody>
      </p:sp>
    </p:spTree>
    <p:extLst>
      <p:ext uri="{BB962C8B-B14F-4D97-AF65-F5344CB8AC3E}">
        <p14:creationId xmlns:p14="http://schemas.microsoft.com/office/powerpoint/2010/main" xmlns="" val="286195910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423" y="-26293"/>
            <a:ext cx="5007472" cy="6834523"/>
          </a:xfrm>
        </p:spPr>
      </p:pic>
      <p:pic>
        <p:nvPicPr>
          <p:cNvPr id="5" name="Resim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076056" y="332656"/>
            <a:ext cx="3528392" cy="2289029"/>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981525" y="3573016"/>
            <a:ext cx="3937000" cy="2794000"/>
          </a:xfrm>
          <a:prstGeom prst="rect">
            <a:avLst/>
          </a:prstGeom>
        </p:spPr>
      </p:pic>
    </p:spTree>
    <p:extLst>
      <p:ext uri="{BB962C8B-B14F-4D97-AF65-F5344CB8AC3E}">
        <p14:creationId xmlns:p14="http://schemas.microsoft.com/office/powerpoint/2010/main" xmlns="" val="581228194"/>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lvl="0"/>
            <a:r>
              <a:rPr lang="tr-TR" dirty="0" smtClean="0"/>
              <a:t>Demirel Dönemi'nde, </a:t>
            </a:r>
            <a:r>
              <a:rPr lang="tr-TR" b="1" dirty="0" smtClean="0"/>
              <a:t>1967'de "</a:t>
            </a:r>
            <a:r>
              <a:rPr lang="tr-TR" b="1" dirty="0" err="1" smtClean="0"/>
              <a:t>Anadol</a:t>
            </a:r>
            <a:r>
              <a:rPr lang="tr-TR" dirty="0" smtClean="0"/>
              <a:t>" markalı otomobili piyasaya çıktı.</a:t>
            </a:r>
          </a:p>
          <a:p>
            <a:pPr lvl="0"/>
            <a:r>
              <a:rPr lang="tr-TR" dirty="0" smtClean="0"/>
              <a:t>1968'de ilk televizyon </a:t>
            </a:r>
            <a:r>
              <a:rPr lang="tr-TR" dirty="0" smtClean="0"/>
              <a:t>denemesi </a:t>
            </a:r>
            <a:r>
              <a:rPr lang="tr-TR" dirty="0" smtClean="0"/>
              <a:t>başlatıldı.1970'de İstanbul boğaz köprüsünün temelleri atıldı.</a:t>
            </a:r>
          </a:p>
          <a:p>
            <a:r>
              <a:rPr lang="tr-TR" b="1" i="1" dirty="0" smtClean="0"/>
              <a:t>26 Ocak 1970'te </a:t>
            </a:r>
            <a:r>
              <a:rPr lang="tr-TR" b="1" i="1" dirty="0" err="1" smtClean="0"/>
              <a:t>Necmeddin</a:t>
            </a:r>
            <a:r>
              <a:rPr lang="tr-TR" b="1" i="1" dirty="0" smtClean="0"/>
              <a:t> Erbakan, "Milli Nizam Partisi" kurarak sağ kesimde oluşan boşluğu dol­durmak için siyasete başlar.</a:t>
            </a:r>
            <a:endParaRPr lang="tr-TR" dirty="0" smtClean="0"/>
          </a:p>
          <a:p>
            <a:r>
              <a:rPr lang="tr-TR" dirty="0" smtClean="0"/>
              <a:t>12 Mart 1971 saat 13.30'da </a:t>
            </a:r>
            <a:r>
              <a:rPr lang="tr-TR" b="1" dirty="0" smtClean="0"/>
              <a:t>12 Mart muhtırası ile ordu yönetime sert çıkar. </a:t>
            </a:r>
            <a:r>
              <a:rPr lang="tr-TR" dirty="0" smtClean="0"/>
              <a:t>Bunun neticesinde Demirel görevinden istifa eder. </a:t>
            </a:r>
            <a:endParaRPr lang="tr-TR"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3 İçerik Yer Tutucusu" descr="anadol_22056.jpg"/>
          <p:cNvPicPr>
            <a:picLocks noGrp="1" noChangeAspect="1"/>
          </p:cNvPicPr>
          <p:nvPr>
            <p:ph idx="1"/>
          </p:nvPr>
        </p:nvPicPr>
        <p:blipFill>
          <a:blip r:embed="rId2"/>
          <a:stretch>
            <a:fillRect/>
          </a:stretch>
        </p:blipFill>
        <p:spPr>
          <a:xfrm>
            <a:off x="0" y="1285860"/>
            <a:ext cx="9143535" cy="5072074"/>
          </a:xfrm>
        </p:spPr>
      </p:pic>
    </p:spTree>
    <p:extLst>
      <p:ext uri="{BB962C8B-B14F-4D97-AF65-F5344CB8AC3E}">
        <p14:creationId xmlns:p14="http://schemas.microsoft.com/office/powerpoint/2010/main" xmlns="" val="3263691216"/>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Demirel'den sonra göreve Nihat Erim geçer. Bu dönemde de istikrar sağlanamaz. </a:t>
            </a:r>
          </a:p>
          <a:p>
            <a:pPr lvl="0"/>
            <a:r>
              <a:rPr lang="tr-TR" dirty="0" smtClean="0"/>
              <a:t>1972 yılında İsmet İnönü CHP'nin başkanlığını Bülent Ecevit'e devretmek zorunda kaldı.</a:t>
            </a:r>
            <a:r>
              <a:rPr lang="tr-TR" b="1" dirty="0" smtClean="0"/>
              <a:t>25 Aralık 1973'te İsmet İnönü öldü</a:t>
            </a:r>
            <a:r>
              <a:rPr lang="tr-TR" dirty="0" smtClean="0"/>
              <a:t>. 3 gün sonra devlet töreni ile Anıtkabire defnedildi.</a:t>
            </a:r>
          </a:p>
          <a:p>
            <a:r>
              <a:rPr lang="tr-TR" b="1" i="1" dirty="0" smtClean="0"/>
              <a:t>1961 Anayasası, 1971 ve 1973 yılında askerlerin müdahalesiyle önemli değişikliğe uğradı.</a:t>
            </a:r>
          </a:p>
          <a:p>
            <a:pPr lvl="0"/>
            <a:r>
              <a:rPr lang="tr-TR" dirty="0" smtClean="0"/>
              <a:t>1973’te CHP ve </a:t>
            </a:r>
            <a:r>
              <a:rPr lang="tr-TR" dirty="0" err="1" smtClean="0"/>
              <a:t>AP’nin</a:t>
            </a:r>
            <a:r>
              <a:rPr lang="tr-TR" dirty="0" smtClean="0"/>
              <a:t> desteği ile emekli Oramiral </a:t>
            </a:r>
            <a:r>
              <a:rPr lang="tr-TR" b="1" dirty="0" smtClean="0"/>
              <a:t>FAHRİ KORUTÜRK</a:t>
            </a:r>
            <a:r>
              <a:rPr lang="tr-TR" dirty="0" smtClean="0"/>
              <a:t> 6. Cumhurbaşkanı seçilir.</a:t>
            </a:r>
          </a:p>
          <a:p>
            <a:endParaRPr lang="tr-TR"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732719_detay.jpg"/>
          <p:cNvPicPr>
            <a:picLocks noGrp="1" noChangeAspect="1"/>
          </p:cNvPicPr>
          <p:nvPr>
            <p:ph idx="1"/>
          </p:nvPr>
        </p:nvPicPr>
        <p:blipFill>
          <a:blip r:embed="rId2"/>
          <a:stretch>
            <a:fillRect/>
          </a:stretch>
        </p:blipFill>
        <p:spPr>
          <a:xfrm>
            <a:off x="1357290" y="428604"/>
            <a:ext cx="5978737" cy="6143668"/>
          </a:xfr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images.jpg"/>
          <p:cNvPicPr>
            <a:picLocks noGrp="1" noChangeAspect="1"/>
          </p:cNvPicPr>
          <p:nvPr>
            <p:ph idx="1"/>
          </p:nvPr>
        </p:nvPicPr>
        <p:blipFill>
          <a:blip r:embed="rId2"/>
          <a:stretch>
            <a:fillRect/>
          </a:stretch>
        </p:blipFill>
        <p:spPr>
          <a:xfrm>
            <a:off x="1428728" y="1000108"/>
            <a:ext cx="6286512" cy="4989295"/>
          </a:xfrm>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1973-1980 yılları arasında ülke koalisyon hükümetle­rinin birbirleriyle çekişmesi ile geçer.</a:t>
            </a:r>
          </a:p>
          <a:p>
            <a:pPr>
              <a:buNone/>
            </a:pPr>
            <a:r>
              <a:rPr lang="tr-TR" b="1" dirty="0" smtClean="0"/>
              <a:t>	12 Eylül 1980 askeri darbesinin nedenleri</a:t>
            </a:r>
            <a:r>
              <a:rPr lang="tr-TR" dirty="0" smtClean="0"/>
              <a:t>:</a:t>
            </a:r>
          </a:p>
          <a:p>
            <a:pPr>
              <a:buNone/>
            </a:pPr>
            <a:r>
              <a:rPr lang="tr-TR" dirty="0" smtClean="0"/>
              <a:t>1. 1974 Amerikan ambargosu, dış yardım ve desteğin kesilmesi</a:t>
            </a:r>
          </a:p>
          <a:p>
            <a:pPr>
              <a:buNone/>
            </a:pPr>
            <a:r>
              <a:rPr lang="tr-TR" dirty="0" smtClean="0"/>
              <a:t>2. Artan terör olayları</a:t>
            </a:r>
          </a:p>
          <a:p>
            <a:pPr>
              <a:buNone/>
            </a:pPr>
            <a:r>
              <a:rPr lang="tr-TR" dirty="0" smtClean="0"/>
              <a:t>3. Üniversite olayları</a:t>
            </a:r>
          </a:p>
          <a:p>
            <a:pPr>
              <a:buNone/>
            </a:pPr>
            <a:r>
              <a:rPr lang="tr-TR" dirty="0" smtClean="0"/>
              <a:t>4. Hayat pahalılığı ve halkın can ve mal güvenliğinin kalmaması</a:t>
            </a:r>
          </a:p>
          <a:p>
            <a:pPr>
              <a:buNone/>
            </a:pPr>
            <a:r>
              <a:rPr lang="tr-TR" dirty="0" smtClean="0"/>
              <a:t>5. Sağ sol kavgasının şiddetlenmesi, günlük ortalama 20 vatandaşın öldürülmesi ve bazı üst düzey yöne­ticilerin öldürülmesi (Nihat Erim gibi)</a:t>
            </a:r>
          </a:p>
          <a:p>
            <a:pPr>
              <a:buNone/>
            </a:pPr>
            <a:r>
              <a:rPr lang="tr-TR" dirty="0" smtClean="0"/>
              <a:t>6. Ülkenin kanlı bir kardeş kavgasının eşiğine gelme­si neticesinde 12 Eylül 1980'de Genelkurmay </a:t>
            </a:r>
            <a:r>
              <a:rPr lang="tr-TR" dirty="0" smtClean="0"/>
              <a:t>Başkanı </a:t>
            </a:r>
            <a:r>
              <a:rPr lang="tr-TR" b="1" dirty="0" smtClean="0"/>
              <a:t>Kenan Evren</a:t>
            </a:r>
            <a:r>
              <a:rPr lang="tr-TR" dirty="0" smtClean="0"/>
              <a:t> yönetime el koydu.</a:t>
            </a:r>
          </a:p>
          <a:p>
            <a:endParaRPr lang="tr-TR"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12-EYL~1.JPG"/>
          <p:cNvPicPr>
            <a:picLocks noGrp="1" noChangeAspect="1"/>
          </p:cNvPicPr>
          <p:nvPr>
            <p:ph idx="1"/>
          </p:nvPr>
        </p:nvPicPr>
        <p:blipFill>
          <a:blip r:embed="rId2"/>
          <a:stretch>
            <a:fillRect/>
          </a:stretch>
        </p:blipFill>
        <p:spPr>
          <a:xfrm>
            <a:off x="1857356" y="0"/>
            <a:ext cx="5258530" cy="6858000"/>
          </a:xfr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ctr"/>
            <a:r>
              <a:rPr lang="tr-TR" b="1" i="1" dirty="0" smtClean="0"/>
              <a:t>Kenan Evren milletvekillerinin dokunulmazlığının kaldırılmasına, tüm yurtta sıkıyönetim ilan </a:t>
            </a:r>
            <a:r>
              <a:rPr lang="tr-TR" b="1" i="1" dirty="0" smtClean="0"/>
              <a:t>edilmesine</a:t>
            </a:r>
            <a:r>
              <a:rPr lang="tr-TR" b="1" i="1" dirty="0" smtClean="0"/>
              <a:t>, hükümetin </a:t>
            </a:r>
            <a:r>
              <a:rPr lang="tr-TR" b="1" i="1" dirty="0" smtClean="0"/>
              <a:t>feshedilmesine</a:t>
            </a:r>
            <a:r>
              <a:rPr lang="tr-TR" b="1" i="1" dirty="0" smtClean="0"/>
              <a:t>, sivil toplum örgütü liderlerinin tutuklamasına ve yurtdışı yasağı­nın uygulanmasına karar verdi.</a:t>
            </a:r>
          </a:p>
          <a:p>
            <a:pPr lvl="0" algn="ctr"/>
            <a:r>
              <a:rPr lang="tr-TR" dirty="0" smtClean="0"/>
              <a:t>Kenan Evren başkanlığında Milli Güvenlik Kurulu oluşturuldu. </a:t>
            </a:r>
          </a:p>
          <a:p>
            <a:pPr algn="ctr"/>
            <a:r>
              <a:rPr lang="tr-TR" b="1" dirty="0" smtClean="0"/>
              <a:t>ANAP başkanı Turgut Özal başbakan oldu. </a:t>
            </a:r>
          </a:p>
          <a:p>
            <a:pPr algn="ctr">
              <a:buNone/>
            </a:pPr>
            <a:r>
              <a:rPr lang="tr-TR" b="1" dirty="0" smtClean="0"/>
              <a:t>(1983 – 1993)</a:t>
            </a:r>
            <a:endParaRPr lang="tr-TR" dirty="0" smtClean="0"/>
          </a:p>
          <a:p>
            <a:endParaRPr lang="tr-TR"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1310.jpg"/>
          <p:cNvPicPr>
            <a:picLocks noGrp="1" noChangeAspect="1"/>
          </p:cNvPicPr>
          <p:nvPr>
            <p:ph idx="1"/>
          </p:nvPr>
        </p:nvPicPr>
        <p:blipFill>
          <a:blip r:embed="rId2"/>
          <a:stretch>
            <a:fillRect/>
          </a:stretch>
        </p:blipFill>
        <p:spPr>
          <a:xfrm>
            <a:off x="857224" y="1000108"/>
            <a:ext cx="7000924" cy="5250693"/>
          </a:xfr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724648"/>
          </a:xfrm>
        </p:spPr>
        <p:txBody>
          <a:bodyPr>
            <a:normAutofit fontScale="90000"/>
          </a:bodyPr>
          <a:lstStyle/>
          <a:p>
            <a:pPr algn="ctr"/>
            <a:r>
              <a:rPr lang="tr-TR" b="1" dirty="0" smtClean="0">
                <a:solidFill>
                  <a:srgbClr val="FF0000"/>
                </a:solidFill>
              </a:rPr>
              <a:t>Devrim Arabaları:</a:t>
            </a:r>
            <a:endParaRPr lang="tr-TR" dirty="0">
              <a:solidFill>
                <a:srgbClr val="FF0000"/>
              </a:solidFill>
            </a:endParaRPr>
          </a:p>
        </p:txBody>
      </p:sp>
      <p:sp>
        <p:nvSpPr>
          <p:cNvPr id="3" name="2 İçerik Yer Tutucusu"/>
          <p:cNvSpPr>
            <a:spLocks noGrp="1"/>
          </p:cNvSpPr>
          <p:nvPr>
            <p:ph idx="1"/>
          </p:nvPr>
        </p:nvSpPr>
        <p:spPr>
          <a:xfrm>
            <a:off x="142844" y="1571612"/>
            <a:ext cx="8643998" cy="5072098"/>
          </a:xfrm>
        </p:spPr>
        <p:txBody>
          <a:bodyPr>
            <a:normAutofit fontScale="85000" lnSpcReduction="20000"/>
          </a:bodyPr>
          <a:lstStyle/>
          <a:p>
            <a:pPr lvl="0" algn="ctr"/>
            <a:r>
              <a:rPr lang="tr-TR" b="1" i="1" dirty="0" smtClean="0"/>
              <a:t>Cemal Gürsel döneminde tamamen kendi imkânlarımızla yerli bir otomobilin yapılması için 16 Haziran 1961’de emir verilir. Ordunun hizmetine otomobil yapımı için Demiryolları kendi imkânlarıyla 29 Ekim 1961’e kadar aralıksız çalışmalarını sürdürür. 130 günde en az 12 saat çalışarak 23 Türk mühendis Devrim otomobillerini yapmayı başardı. </a:t>
            </a:r>
            <a:endParaRPr lang="tr-TR" dirty="0" smtClean="0"/>
          </a:p>
          <a:p>
            <a:pPr lvl="0" algn="ctr"/>
            <a:r>
              <a:rPr lang="tr-TR" b="1" i="1" dirty="0" smtClean="0"/>
              <a:t>29 Ekim 1961’e kadar 4 adet otomobil ve 10 adet motor üreten mühendisler açılışa araçları yetiştirdiler.</a:t>
            </a:r>
            <a:endParaRPr lang="tr-TR" dirty="0" smtClean="0"/>
          </a:p>
          <a:p>
            <a:pPr lvl="0" algn="ctr"/>
            <a:r>
              <a:rPr lang="tr-TR" b="1" i="1" dirty="0" smtClean="0"/>
              <a:t>Cemal Gürsel halkın içinde ilk Türk otomobiline bindi ve sadece 200 metre gidebildi. Benzini eksik olan otomobil yolda kalınca Cemal Gürsel “ Garp kafasıyla otomobil yaptık fakat şark kafasıyla benzin koymayı unuttuk” demiştir. Diğer araçla Cemal Gürsel anıtkabire kadar gitmiştir.</a:t>
            </a:r>
            <a:endParaRPr lang="tr-TR" dirty="0" smtClean="0"/>
          </a:p>
          <a:p>
            <a:pPr lvl="0" algn="ctr"/>
            <a:r>
              <a:rPr lang="tr-TR" b="1" i="1" dirty="0" smtClean="0"/>
              <a:t>Günümüzde devrim arabalarından sadece bir tane kalmıştır. </a:t>
            </a:r>
          </a:p>
          <a:p>
            <a:pPr lvl="0" algn="ctr">
              <a:buNone/>
            </a:pPr>
            <a:r>
              <a:rPr lang="tr-TR" b="1" i="1" dirty="0" smtClean="0"/>
              <a:t>O da Eskişehir </a:t>
            </a:r>
            <a:r>
              <a:rPr lang="tr-TR" b="1" i="1" dirty="0" err="1" smtClean="0"/>
              <a:t>Tülomsaş</a:t>
            </a:r>
            <a:r>
              <a:rPr lang="tr-TR" b="1" i="1" dirty="0" smtClean="0"/>
              <a:t> Fabrikasında bulunmakta ve hala çalışmaktadır.</a:t>
            </a:r>
            <a:endParaRPr lang="tr-TR" dirty="0" smtClean="0"/>
          </a:p>
          <a:p>
            <a:endParaRPr lang="tr-TR"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Devrim-Otomobili.jpg"/>
          <p:cNvPicPr>
            <a:picLocks noGrp="1" noChangeAspect="1"/>
          </p:cNvPicPr>
          <p:nvPr>
            <p:ph idx="1"/>
          </p:nvPr>
        </p:nvPicPr>
        <p:blipFill>
          <a:blip r:embed="rId2"/>
          <a:stretch>
            <a:fillRect/>
          </a:stretch>
        </p:blipFill>
        <p:spPr>
          <a:xfrm>
            <a:off x="1285852" y="0"/>
            <a:ext cx="5572132" cy="3184075"/>
          </a:xfrm>
          <a:prstGeom prst="rect">
            <a:avLst/>
          </a:prstGeom>
          <a:ln>
            <a:noFill/>
          </a:ln>
          <a:effectLst>
            <a:softEdge rad="112500"/>
          </a:effectLst>
        </p:spPr>
      </p:pic>
      <p:pic>
        <p:nvPicPr>
          <p:cNvPr id="5" name="4 Resim" descr="14FDDBA36F810CB8D47F05B466EDED7D.jpg"/>
          <p:cNvPicPr>
            <a:picLocks noChangeAspect="1"/>
          </p:cNvPicPr>
          <p:nvPr/>
        </p:nvPicPr>
        <p:blipFill>
          <a:blip r:embed="rId3"/>
          <a:stretch>
            <a:fillRect/>
          </a:stretch>
        </p:blipFill>
        <p:spPr>
          <a:xfrm>
            <a:off x="428596" y="3357562"/>
            <a:ext cx="7934325" cy="3352800"/>
          </a:xfrm>
          <a:prstGeom prst="rect">
            <a:avLst/>
          </a:prstGeom>
          <a:ln>
            <a:noFill/>
          </a:ln>
          <a:effectLst>
            <a:softEdge rad="112500"/>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530</TotalTime>
  <Words>3932</Words>
  <Application>Microsoft Office PowerPoint</Application>
  <PresentationFormat>Ekran Gösterisi (4:3)</PresentationFormat>
  <Paragraphs>281</Paragraphs>
  <Slides>136</Slides>
  <Notes>0</Notes>
  <HiddenSlides>0</HiddenSlides>
  <MMClips>0</MMClips>
  <ScaleCrop>false</ScaleCrop>
  <HeadingPairs>
    <vt:vector size="4" baseType="variant">
      <vt:variant>
        <vt:lpstr>Tema</vt:lpstr>
      </vt:variant>
      <vt:variant>
        <vt:i4>1</vt:i4>
      </vt:variant>
      <vt:variant>
        <vt:lpstr>Slayt Başlıkları</vt:lpstr>
      </vt:variant>
      <vt:variant>
        <vt:i4>136</vt:i4>
      </vt:variant>
    </vt:vector>
  </HeadingPairs>
  <TitlesOfParts>
    <vt:vector size="137" baseType="lpstr">
      <vt:lpstr>Akış</vt:lpstr>
      <vt:lpstr>YUMUŞAMA DÖNEMİ </vt:lpstr>
      <vt:lpstr>Slayt 2</vt:lpstr>
      <vt:lpstr>Slayt 3</vt:lpstr>
      <vt:lpstr>Slayt 4</vt:lpstr>
      <vt:lpstr>Slayt 5</vt:lpstr>
      <vt:lpstr>Slayt 6</vt:lpstr>
      <vt:lpstr>PİNG – PONG DİPLOMASİSİ: </vt:lpstr>
      <vt:lpstr>Slayt 8</vt:lpstr>
      <vt:lpstr>NÜKLEER SİLAHLARIN SINIRLANDIRILMASI GÖRÜŞMELERİ:</vt:lpstr>
      <vt:lpstr>Slayt 10</vt:lpstr>
      <vt:lpstr>Slayt 11</vt:lpstr>
      <vt:lpstr>ABD VE SSCB SALT ANT. İMZALARKEN</vt:lpstr>
      <vt:lpstr>AVRUPA GÜVENLİK VE İŞBİRLİĞİ KONFERANSI (AGİK)HELSİNKİ DEKLARASYONU  (1 Ağustos 1975)</vt:lpstr>
      <vt:lpstr>Slayt 14</vt:lpstr>
      <vt:lpstr>Helsinki Nihai Senedi:</vt:lpstr>
      <vt:lpstr>Slayt 16</vt:lpstr>
      <vt:lpstr>YUMUŞAMA DÖNEMİ ÇATIŞMALARI</vt:lpstr>
      <vt:lpstr>KÜBA BUHRANI(1962)</vt:lpstr>
      <vt:lpstr>Slayt 19</vt:lpstr>
      <vt:lpstr>Slayt 20</vt:lpstr>
      <vt:lpstr>Slayt 21</vt:lpstr>
      <vt:lpstr>Slayt 22</vt:lpstr>
      <vt:lpstr>VİETNAM SAVAŞI(1965 – 1973)</vt:lpstr>
      <vt:lpstr>Slayt 24</vt:lpstr>
      <vt:lpstr>Slayt 25</vt:lpstr>
      <vt:lpstr>Slayt 26</vt:lpstr>
      <vt:lpstr>Slayt 27</vt:lpstr>
      <vt:lpstr>Domino Teorisi</vt:lpstr>
      <vt:lpstr>Slayt 29</vt:lpstr>
      <vt:lpstr>Slayt 30</vt:lpstr>
      <vt:lpstr>Slayt 31</vt:lpstr>
      <vt:lpstr>KEŞMİR SORUNU</vt:lpstr>
      <vt:lpstr>Keşmir Bölgesi</vt:lpstr>
      <vt:lpstr>SOVYET RUSYA'NIN AFGANİSTAN'I İŞGALİ</vt:lpstr>
      <vt:lpstr>Slayt 35</vt:lpstr>
      <vt:lpstr>Slayt 36</vt:lpstr>
      <vt:lpstr>BAĞLANTISIZLAR HAREKETİ</vt:lpstr>
      <vt:lpstr>NASIR – NEHRU - TİTO</vt:lpstr>
      <vt:lpstr>JAWAHARLAL NEHRU:</vt:lpstr>
      <vt:lpstr>Slayt 40</vt:lpstr>
      <vt:lpstr>Slayt 41</vt:lpstr>
      <vt:lpstr>ARAP-İSRAİL SAVAŞLARI</vt:lpstr>
      <vt:lpstr>  I. ARAP-İSRAİL SAVAŞI (1948-49)</vt:lpstr>
      <vt:lpstr>Slayt 44</vt:lpstr>
      <vt:lpstr>II. ARAP – İSRAİL SAVAŞI (1956)</vt:lpstr>
      <vt:lpstr>Slayt 46</vt:lpstr>
      <vt:lpstr>III. ARAP-İSRAİL SAVAŞI 1967  (ALTI GÜN SAVAŞI) (İsrail – Mısır, Suriye, Ürdün)</vt:lpstr>
      <vt:lpstr>Slayt 48</vt:lpstr>
      <vt:lpstr>Slayt 49</vt:lpstr>
      <vt:lpstr>IV. ARAP-İSRAİL SAVAŞI  (1973 - Yom Kippur Savaşı)</vt:lpstr>
      <vt:lpstr>CAMP DAVID ANLAŞMALARI (1978-1979)</vt:lpstr>
      <vt:lpstr>Slayt 52</vt:lpstr>
      <vt:lpstr>Slayt 53</vt:lpstr>
      <vt:lpstr>Slayt 54</vt:lpstr>
      <vt:lpstr>İSLAM KONFERANSI ÖRGÜTÜ:</vt:lpstr>
      <vt:lpstr>Slayt 56</vt:lpstr>
      <vt:lpstr>Ekmeleddin İhsanoğlu</vt:lpstr>
      <vt:lpstr>OPEC  (Petrol İhraç Eden Ülkeler Teşkilatı)</vt:lpstr>
      <vt:lpstr>Slayt 59</vt:lpstr>
      <vt:lpstr>1973 Petrol Krizi Sebepleri:</vt:lpstr>
      <vt:lpstr>Slayt 61</vt:lpstr>
      <vt:lpstr>IRAKTA REJİM DEĞİŞİKLİĞİ</vt:lpstr>
      <vt:lpstr>Slayt 63</vt:lpstr>
      <vt:lpstr>Slayt 64</vt:lpstr>
      <vt:lpstr>Slayt 65</vt:lpstr>
      <vt:lpstr>Slayt 66</vt:lpstr>
      <vt:lpstr>İRANDA REJİM DEĞİŞİKLİĞİ:</vt:lpstr>
      <vt:lpstr>Humeyni</vt:lpstr>
      <vt:lpstr>İRAN-IRAK SAVAŞI(1980-1988)</vt:lpstr>
      <vt:lpstr>Slayt 70</vt:lpstr>
      <vt:lpstr>Slayt 71</vt:lpstr>
      <vt:lpstr>Slayt 72</vt:lpstr>
      <vt:lpstr>Slayt 73</vt:lpstr>
      <vt:lpstr>İRANGATE SKANDALI (OLAYI)(1986)</vt:lpstr>
      <vt:lpstr>Slayt 75</vt:lpstr>
      <vt:lpstr>TÜRK DIŞ POLİTİKASI  (1960-1980)</vt:lpstr>
      <vt:lpstr>Türk – Yunan İlişkileri</vt:lpstr>
      <vt:lpstr>KIBRIS SORUNU</vt:lpstr>
      <vt:lpstr>Slayt 79</vt:lpstr>
      <vt:lpstr>Slayt 80</vt:lpstr>
      <vt:lpstr>Slayt 81</vt:lpstr>
      <vt:lpstr>Slayt 82</vt:lpstr>
      <vt:lpstr>FAZIL KÜÇÜK</vt:lpstr>
      <vt:lpstr>ENOSİS</vt:lpstr>
      <vt:lpstr>Slayt 85</vt:lpstr>
      <vt:lpstr>EOKA  (Kıbrıs Mücadelesi Rum Örgütü)</vt:lpstr>
      <vt:lpstr>Slayt 87</vt:lpstr>
      <vt:lpstr>AKRİTAS PLANI:</vt:lpstr>
      <vt:lpstr>1963-1964 Kıbrıs Buhranı</vt:lpstr>
      <vt:lpstr>Slayt 90</vt:lpstr>
      <vt:lpstr>Slayt 91</vt:lpstr>
      <vt:lpstr>Slayt 92</vt:lpstr>
      <vt:lpstr>Slayt 93</vt:lpstr>
      <vt:lpstr>Slayt 94</vt:lpstr>
      <vt:lpstr>Slayt 95</vt:lpstr>
      <vt:lpstr>Slayt 96</vt:lpstr>
      <vt:lpstr>Fazıl Küçük ve Rauf Denktaş</vt:lpstr>
      <vt:lpstr>Kıbrıs Barış Harekâtı (1974)</vt:lpstr>
      <vt:lpstr>Slayt 99</vt:lpstr>
      <vt:lpstr>Slayt 100</vt:lpstr>
      <vt:lpstr>Slayt 101</vt:lpstr>
      <vt:lpstr>Slayt 102</vt:lpstr>
      <vt:lpstr>Slayt 103</vt:lpstr>
      <vt:lpstr>Slayt 104</vt:lpstr>
      <vt:lpstr>Slayt 105</vt:lpstr>
      <vt:lpstr>Kıta Sahanlığı Sorunu:</vt:lpstr>
      <vt:lpstr>Slayt 107</vt:lpstr>
      <vt:lpstr>Slayt 108</vt:lpstr>
      <vt:lpstr> FIR Hattı Sorunu</vt:lpstr>
      <vt:lpstr>Slayt 110</vt:lpstr>
      <vt:lpstr>Karasuları meselesi: </vt:lpstr>
      <vt:lpstr>Ege Adalarının Silahsızlandırılması:</vt:lpstr>
      <vt:lpstr>Slayt 113</vt:lpstr>
      <vt:lpstr>Türkiye – ABD İlişkileri</vt:lpstr>
      <vt:lpstr>Türk-Ermeni İlişkileri</vt:lpstr>
      <vt:lpstr>Slayt 116</vt:lpstr>
      <vt:lpstr>Türk-Orta Doğu İlişkileri</vt:lpstr>
      <vt:lpstr>Slayt 118</vt:lpstr>
      <vt:lpstr>Slayt 119</vt:lpstr>
      <vt:lpstr>TÜRKİYE'DE MEYDANA GELEN SİYASİ, SOSYAL, KÜLTÜREL VE EKONOMİK GELİŞMELER</vt:lpstr>
      <vt:lpstr>Slayt 121</vt:lpstr>
      <vt:lpstr>Slayt 122</vt:lpstr>
      <vt:lpstr>DEMİREL DÖNEMİ (1965-1969)</vt:lpstr>
      <vt:lpstr>Kanlı Pazar (16 Şubat 1969) </vt:lpstr>
      <vt:lpstr>Slayt 125</vt:lpstr>
      <vt:lpstr>Slayt 126</vt:lpstr>
      <vt:lpstr>Slayt 127</vt:lpstr>
      <vt:lpstr>Slayt 128</vt:lpstr>
      <vt:lpstr>Slayt 129</vt:lpstr>
      <vt:lpstr>Slayt 130</vt:lpstr>
      <vt:lpstr>Slayt 131</vt:lpstr>
      <vt:lpstr>Slayt 132</vt:lpstr>
      <vt:lpstr>Slayt 133</vt:lpstr>
      <vt:lpstr>Slayt 134</vt:lpstr>
      <vt:lpstr>Devrim Arabaları:</vt:lpstr>
      <vt:lpstr>Slayt 136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YUMUŞAMA DÖNEMİ &amp; KÜRESELLEŞEN DÜNYA </dc:title>
  <dc:creator>rümeysa</dc:creator>
  <cp:lastModifiedBy>rümeysa</cp:lastModifiedBy>
  <cp:revision>103</cp:revision>
  <dcterms:created xsi:type="dcterms:W3CDTF">2014-06-03T18:46:55Z</dcterms:created>
  <dcterms:modified xsi:type="dcterms:W3CDTF">2014-06-12T05:33:35Z</dcterms:modified>
</cp:coreProperties>
</file>