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7" r:id="rId2"/>
    <p:sldId id="258" r:id="rId3"/>
    <p:sldId id="284" r:id="rId4"/>
    <p:sldId id="273" r:id="rId5"/>
    <p:sldId id="274" r:id="rId6"/>
    <p:sldId id="259" r:id="rId7"/>
    <p:sldId id="275" r:id="rId8"/>
    <p:sldId id="276" r:id="rId9"/>
    <p:sldId id="260" r:id="rId10"/>
    <p:sldId id="261" r:id="rId11"/>
    <p:sldId id="291" r:id="rId12"/>
    <p:sldId id="289" r:id="rId13"/>
    <p:sldId id="262" r:id="rId14"/>
    <p:sldId id="263" r:id="rId15"/>
    <p:sldId id="278" r:id="rId16"/>
    <p:sldId id="290" r:id="rId17"/>
    <p:sldId id="264" r:id="rId18"/>
    <p:sldId id="296" r:id="rId19"/>
    <p:sldId id="280" r:id="rId20"/>
    <p:sldId id="281" r:id="rId21"/>
    <p:sldId id="282" r:id="rId22"/>
    <p:sldId id="297" r:id="rId23"/>
    <p:sldId id="279" r:id="rId24"/>
    <p:sldId id="265" r:id="rId25"/>
    <p:sldId id="295" r:id="rId26"/>
    <p:sldId id="267" r:id="rId27"/>
    <p:sldId id="283" r:id="rId28"/>
    <p:sldId id="298" r:id="rId29"/>
    <p:sldId id="268" r:id="rId30"/>
    <p:sldId id="299" r:id="rId31"/>
    <p:sldId id="293" r:id="rId32"/>
    <p:sldId id="292" r:id="rId33"/>
    <p:sldId id="294" r:id="rId34"/>
    <p:sldId id="285" r:id="rId35"/>
    <p:sldId id="269" r:id="rId36"/>
    <p:sldId id="270" r:id="rId37"/>
    <p:sldId id="287" r:id="rId38"/>
    <p:sldId id="286" r:id="rId39"/>
    <p:sldId id="271"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9813D4-D1C5-49DC-971C-09FBFF2111C1}" type="datetimeFigureOut">
              <a:rPr lang="tr-TR" smtClean="0"/>
              <a:t>14.10.2018</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0E9D68-B787-436D-B07B-59C3F4E650F9}" type="slidenum">
              <a:rPr lang="tr-TR" smtClean="0"/>
              <a:t>‹#›</a:t>
            </a:fld>
            <a:endParaRPr lang="tr-TR"/>
          </a:p>
        </p:txBody>
      </p:sp>
    </p:spTree>
    <p:extLst>
      <p:ext uri="{BB962C8B-B14F-4D97-AF65-F5344CB8AC3E}">
        <p14:creationId xmlns:p14="http://schemas.microsoft.com/office/powerpoint/2010/main" val="2955128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FDF31699-CD88-4AED-9E44-D4608891EFA2}" type="datetimeFigureOut">
              <a:rPr lang="tr-TR" smtClean="0"/>
              <a:t>14.10.2018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2515123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DF31699-CD88-4AED-9E44-D4608891EFA2}" type="datetimeFigureOut">
              <a:rPr lang="tr-TR" smtClean="0"/>
              <a:t>14.10.2018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2042899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FDF31699-CD88-4AED-9E44-D4608891EFA2}" type="datetimeFigureOut">
              <a:rPr lang="tr-TR" smtClean="0"/>
              <a:t>14.10.2018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4091350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FDF31699-CD88-4AED-9E44-D4608891EFA2}" type="datetimeFigureOut">
              <a:rPr lang="tr-TR" smtClean="0"/>
              <a:t>14.10.2018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751190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Content Placeholder 3"/>
          <p:cNvSpPr>
            <a:spLocks noGrp="1"/>
          </p:cNvSpPr>
          <p:nvPr>
            <p:ph sz="quarter" idx="13"/>
          </p:nvPr>
        </p:nvSpPr>
        <p:spPr>
          <a:xfrm>
            <a:off x="913774" y="3051012"/>
            <a:ext cx="5106027" cy="274018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3" name="Content Placeholder 5"/>
          <p:cNvSpPr>
            <a:spLocks noGrp="1"/>
          </p:cNvSpPr>
          <p:nvPr>
            <p:ph sz="quarter" idx="14"/>
          </p:nvPr>
        </p:nvSpPr>
        <p:spPr>
          <a:xfrm>
            <a:off x="6172200" y="3051012"/>
            <a:ext cx="5105401" cy="274018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FDF31699-CD88-4AED-9E44-D4608891EFA2}" type="datetimeFigureOut">
              <a:rPr lang="tr-TR" smtClean="0"/>
              <a:t>14.10.2018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417949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DF31699-CD88-4AED-9E44-D4608891EFA2}" type="datetimeFigureOut">
              <a:rPr lang="tr-TR" smtClean="0"/>
              <a:t>14.10.2018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248635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FDF31699-CD88-4AED-9E44-D4608891EFA2}" type="datetimeFigureOut">
              <a:rPr lang="tr-TR" smtClean="0"/>
              <a:t>14.10.2018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3046390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tr-TR"/>
              <a:t>Asıl başlık stilini düzenlemek için tıklayın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DF31699-CD88-4AED-9E44-D4608891EFA2}" type="datetimeFigureOut">
              <a:rPr lang="tr-TR" smtClean="0"/>
              <a:t>14.10.2018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180825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DF31699-CD88-4AED-9E44-D4608891EFA2}" type="datetimeFigureOut">
              <a:rPr lang="tr-TR" smtClean="0"/>
              <a:t>14.10.2018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1240748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DF31699-CD88-4AED-9E44-D4608891EFA2}" type="datetimeFigureOut">
              <a:rPr lang="tr-TR" smtClean="0"/>
              <a:t>14.10.2018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431364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DF31699-CD88-4AED-9E44-D4608891EFA2}" type="datetimeFigureOut">
              <a:rPr lang="tr-TR" smtClean="0"/>
              <a:t>14.10.2018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119320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DF31699-CD88-4AED-9E44-D4608891EFA2}" type="datetimeFigureOut">
              <a:rPr lang="tr-TR" smtClean="0"/>
              <a:t>14.10.2018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C1573FD-BB1B-4AE2-B912-F407F6F4192B}" type="slidenum">
              <a:rPr lang="tr-TR" smtClean="0"/>
              <a:t>‹#›</a:t>
            </a:fld>
            <a:endParaRPr lang="tr-T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24997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FDF31699-CD88-4AED-9E44-D4608891EFA2}" type="datetimeFigureOut">
              <a:rPr lang="tr-TR" smtClean="0"/>
              <a:t>14.10.2018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3731697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DF31699-CD88-4AED-9E44-D4608891EFA2}" type="datetimeFigureOut">
              <a:rPr lang="tr-TR" smtClean="0"/>
              <a:t>14.10.2018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91795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DF31699-CD88-4AED-9E44-D4608891EFA2}" type="datetimeFigureOut">
              <a:rPr lang="tr-TR" smtClean="0"/>
              <a:t>14.10.2018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4031077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DF31699-CD88-4AED-9E44-D4608891EFA2}" type="datetimeFigureOut">
              <a:rPr lang="tr-TR" smtClean="0"/>
              <a:t>14.10.2018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2164555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tr-TR"/>
              <a:t>Asıl başlık stilini düzenlemek için tıklayın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DF31699-CD88-4AED-9E44-D4608891EFA2}" type="datetimeFigureOut">
              <a:rPr lang="tr-TR" smtClean="0"/>
              <a:t>14.10.2018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C1573FD-BB1B-4AE2-B912-F407F6F4192B}" type="slidenum">
              <a:rPr lang="tr-TR" smtClean="0"/>
              <a:t>‹#›</a:t>
            </a:fld>
            <a:endParaRPr lang="tr-TR"/>
          </a:p>
        </p:txBody>
      </p:sp>
    </p:spTree>
    <p:extLst>
      <p:ext uri="{BB962C8B-B14F-4D97-AF65-F5344CB8AC3E}">
        <p14:creationId xmlns:p14="http://schemas.microsoft.com/office/powerpoint/2010/main" val="2822324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FDF31699-CD88-4AED-9E44-D4608891EFA2}" type="datetimeFigureOut">
              <a:rPr lang="tr-TR" smtClean="0"/>
              <a:t>14.10.2018</a:t>
            </a:fld>
            <a:endParaRPr lang="tr-T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tr-T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AC1573FD-BB1B-4AE2-B912-F407F6F4192B}" type="slidenum">
              <a:rPr lang="tr-TR" smtClean="0"/>
              <a:t>‹#›</a:t>
            </a:fld>
            <a:endParaRPr lang="tr-TR"/>
          </a:p>
        </p:txBody>
      </p:sp>
    </p:spTree>
    <p:extLst>
      <p:ext uri="{BB962C8B-B14F-4D97-AF65-F5344CB8AC3E}">
        <p14:creationId xmlns:p14="http://schemas.microsoft.com/office/powerpoint/2010/main" val="27434535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A72E6D46-F59F-494D-A3C2-20813BDFF8EF}"/>
              </a:ext>
            </a:extLst>
          </p:cNvPr>
          <p:cNvSpPr txBox="1"/>
          <p:nvPr/>
        </p:nvSpPr>
        <p:spPr>
          <a:xfrm>
            <a:off x="1" y="1669774"/>
            <a:ext cx="11330608" cy="4893647"/>
          </a:xfrm>
          <a:prstGeom prst="rect">
            <a:avLst/>
          </a:prstGeom>
          <a:solidFill>
            <a:schemeClr val="accent2">
              <a:lumMod val="20000"/>
              <a:lumOff val="80000"/>
            </a:schemeClr>
          </a:solidFill>
        </p:spPr>
        <p:txBody>
          <a:bodyPr wrap="square" rtlCol="0">
            <a:spAutoFit/>
          </a:bodyPr>
          <a:lstStyle/>
          <a:p>
            <a:endParaRPr lang="tr-TR" sz="2400" b="1" dirty="0">
              <a:solidFill>
                <a:srgbClr val="C00000"/>
              </a:solidFill>
            </a:endParaRPr>
          </a:p>
          <a:p>
            <a:endParaRPr lang="tr-TR" sz="2400" b="1" dirty="0">
              <a:solidFill>
                <a:srgbClr val="C00000"/>
              </a:solidFill>
            </a:endParaRPr>
          </a:p>
          <a:p>
            <a:endParaRPr lang="tr-TR" sz="2400" b="1" dirty="0">
              <a:solidFill>
                <a:srgbClr val="C00000"/>
              </a:solidFill>
            </a:endParaRPr>
          </a:p>
          <a:p>
            <a:r>
              <a:rPr lang="tr-TR" sz="2400" b="1" dirty="0">
                <a:solidFill>
                  <a:srgbClr val="C00000"/>
                </a:solidFill>
                <a:highlight>
                  <a:srgbClr val="FFFF00"/>
                </a:highlight>
              </a:rPr>
              <a:t>XX. YÜZYIL BAŞLARINDA OSMANLI DEVLETİ VE DÜNYA</a:t>
            </a:r>
          </a:p>
          <a:p>
            <a:endParaRPr lang="tr-TR" sz="2400" b="1" dirty="0">
              <a:solidFill>
                <a:srgbClr val="C00000"/>
              </a:solidFill>
              <a:highlight>
                <a:srgbClr val="FFFF00"/>
              </a:highlight>
            </a:endParaRPr>
          </a:p>
          <a:p>
            <a:r>
              <a:rPr lang="tr-TR" sz="2400" b="1" dirty="0">
                <a:solidFill>
                  <a:srgbClr val="C00000"/>
                </a:solidFill>
                <a:highlight>
                  <a:srgbClr val="FFFF00"/>
                </a:highlight>
              </a:rPr>
              <a:t>1.2.1. SİYASİ DURUM</a:t>
            </a:r>
          </a:p>
          <a:p>
            <a:endParaRPr lang="tr-TR" sz="2400" b="1" dirty="0">
              <a:solidFill>
                <a:srgbClr val="C00000"/>
              </a:solidFill>
            </a:endParaRPr>
          </a:p>
          <a:p>
            <a:r>
              <a:rPr lang="tr-TR" sz="2400" b="1" dirty="0">
                <a:solidFill>
                  <a:srgbClr val="C00000"/>
                </a:solidFill>
                <a:highlight>
                  <a:srgbClr val="FFFF00"/>
                </a:highlight>
              </a:rPr>
              <a:t>1.2.2. SOSYAL DURUM</a:t>
            </a:r>
          </a:p>
          <a:p>
            <a:endParaRPr lang="tr-TR" sz="2400" b="1" dirty="0">
              <a:solidFill>
                <a:srgbClr val="C00000"/>
              </a:solidFill>
            </a:endParaRPr>
          </a:p>
          <a:p>
            <a:r>
              <a:rPr lang="tr-TR" sz="2400" b="1" dirty="0">
                <a:solidFill>
                  <a:srgbClr val="C00000"/>
                </a:solidFill>
                <a:highlight>
                  <a:srgbClr val="FFFF00"/>
                </a:highlight>
              </a:rPr>
              <a:t>1.2.3. EKONOMİK DURUM</a:t>
            </a:r>
          </a:p>
          <a:p>
            <a:endParaRPr lang="tr-TR" sz="2400" b="1" dirty="0">
              <a:solidFill>
                <a:srgbClr val="C00000"/>
              </a:solidFill>
            </a:endParaRPr>
          </a:p>
          <a:p>
            <a:r>
              <a:rPr lang="tr-TR" sz="2400" b="1" dirty="0">
                <a:solidFill>
                  <a:srgbClr val="C00000"/>
                </a:solidFill>
              </a:rPr>
              <a:t>																			</a:t>
            </a:r>
            <a:r>
              <a:rPr lang="tr-TR" sz="2400" b="1" dirty="0"/>
              <a:t>M. T. Yılmaz</a:t>
            </a:r>
          </a:p>
          <a:p>
            <a:endParaRPr lang="tr-TR" sz="2400" b="1" dirty="0">
              <a:solidFill>
                <a:srgbClr val="C00000"/>
              </a:solidFill>
            </a:endParaRPr>
          </a:p>
        </p:txBody>
      </p:sp>
      <p:pic>
        <p:nvPicPr>
          <p:cNvPr id="4" name="Resim 3" descr="metin, harita içeren bir resim&#10;&#10;Çok yüksek güvenilirlikle oluşturulmuş açıklama">
            <a:extLst>
              <a:ext uri="{FF2B5EF4-FFF2-40B4-BE49-F238E27FC236}">
                <a16:creationId xmlns:a16="http://schemas.microsoft.com/office/drawing/2014/main" id="{E9D9AD25-A183-4318-9DC1-5152FCDFC2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9208" y="106017"/>
            <a:ext cx="3718015" cy="1905972"/>
          </a:xfrm>
          <a:prstGeom prst="rect">
            <a:avLst/>
          </a:prstGeom>
        </p:spPr>
      </p:pic>
      <p:pic>
        <p:nvPicPr>
          <p:cNvPr id="6" name="Resim 5" descr="metin, harita içeren bir resim&#10;&#10;Çok yüksek güvenilirlikle oluşturulmuş açıklama">
            <a:extLst>
              <a:ext uri="{FF2B5EF4-FFF2-40B4-BE49-F238E27FC236}">
                <a16:creationId xmlns:a16="http://schemas.microsoft.com/office/drawing/2014/main" id="{B502600C-501D-4604-A4A6-73A192C28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342"/>
            <a:ext cx="4055165" cy="2698528"/>
          </a:xfrm>
          <a:prstGeom prst="rect">
            <a:avLst/>
          </a:prstGeom>
        </p:spPr>
      </p:pic>
      <p:pic>
        <p:nvPicPr>
          <p:cNvPr id="8" name="Resim 7" descr="açık hava, çayır, fotoğraf, at içeren bir resim&#10;&#10;Çok yüksek güvenilirlikle oluşturulmuş açıklama">
            <a:extLst>
              <a:ext uri="{FF2B5EF4-FFF2-40B4-BE49-F238E27FC236}">
                <a16:creationId xmlns:a16="http://schemas.microsoft.com/office/drawing/2014/main" id="{922D1A30-9FE0-49E3-AE07-8BBA80CB4A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7405" y="106017"/>
            <a:ext cx="3718015" cy="2631853"/>
          </a:xfrm>
          <a:prstGeom prst="rect">
            <a:avLst/>
          </a:prstGeom>
        </p:spPr>
      </p:pic>
      <p:pic>
        <p:nvPicPr>
          <p:cNvPr id="10" name="Resim 9" descr="kişi, adam, fotoğraf, kıyafet içeren bir resim&#10;&#10;Yüksek güvenilirlikle oluşturulmuş açıklama">
            <a:extLst>
              <a:ext uri="{FF2B5EF4-FFF2-40B4-BE49-F238E27FC236}">
                <a16:creationId xmlns:a16="http://schemas.microsoft.com/office/drawing/2014/main" id="{E4F2C2B0-B622-4007-A134-5252898044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3506" y="3305103"/>
            <a:ext cx="2288488" cy="3094795"/>
          </a:xfrm>
          <a:prstGeom prst="rect">
            <a:avLst/>
          </a:prstGeom>
        </p:spPr>
      </p:pic>
      <p:pic>
        <p:nvPicPr>
          <p:cNvPr id="12" name="Resim 11">
            <a:extLst>
              <a:ext uri="{FF2B5EF4-FFF2-40B4-BE49-F238E27FC236}">
                <a16:creationId xmlns:a16="http://schemas.microsoft.com/office/drawing/2014/main" id="{E09733CF-3DE2-40F4-9899-482B578441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64714" y="1669774"/>
            <a:ext cx="4372012" cy="3094795"/>
          </a:xfrm>
          <a:prstGeom prst="rect">
            <a:avLst/>
          </a:prstGeom>
        </p:spPr>
      </p:pic>
    </p:spTree>
    <p:extLst>
      <p:ext uri="{BB962C8B-B14F-4D97-AF65-F5344CB8AC3E}">
        <p14:creationId xmlns:p14="http://schemas.microsoft.com/office/powerpoint/2010/main" val="3653591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AF07D44-0F67-4F50-9164-C511C4A30D6C}"/>
              </a:ext>
            </a:extLst>
          </p:cNvPr>
          <p:cNvSpPr/>
          <p:nvPr/>
        </p:nvSpPr>
        <p:spPr>
          <a:xfrm>
            <a:off x="583096" y="569843"/>
            <a:ext cx="11224591" cy="5539978"/>
          </a:xfrm>
          <a:prstGeom prst="rect">
            <a:avLst/>
          </a:prstGeom>
        </p:spPr>
        <p:txBody>
          <a:bodyPr wrap="square">
            <a:spAutoFit/>
          </a:bodyPr>
          <a:lstStyle/>
          <a:p>
            <a:pPr marL="457200" indent="-457200">
              <a:buAutoNum type="arabicPeriod"/>
            </a:pPr>
            <a:r>
              <a:rPr lang="tr-TR" sz="2400" b="1" u="sng" dirty="0">
                <a:solidFill>
                  <a:srgbClr val="FF0000"/>
                </a:solidFill>
                <a:highlight>
                  <a:srgbClr val="FFFF00"/>
                </a:highlight>
              </a:rPr>
              <a:t>2. 1. SİYASİ DURUM</a:t>
            </a:r>
          </a:p>
          <a:p>
            <a:pPr marL="457200" indent="-457200">
              <a:buAutoNum type="arabicPeriod"/>
            </a:pPr>
            <a:endParaRPr lang="tr-TR" sz="2400" b="1" dirty="0">
              <a:solidFill>
                <a:srgbClr val="FF0000"/>
              </a:solidFill>
            </a:endParaRPr>
          </a:p>
          <a:p>
            <a:r>
              <a:rPr lang="tr-TR" sz="2400" b="1" dirty="0">
                <a:solidFill>
                  <a:srgbClr val="FF0000"/>
                </a:solidFill>
              </a:rPr>
              <a:t>	</a:t>
            </a:r>
            <a:r>
              <a:rPr lang="tr-TR" sz="2400" b="1" dirty="0"/>
              <a:t>Osmanlı devletini XIX. yüzyılda olumsuz etkileyen iki önemli gelişme vardır.</a:t>
            </a:r>
          </a:p>
          <a:p>
            <a:endParaRPr lang="tr-TR" sz="2400" b="1" dirty="0"/>
          </a:p>
          <a:p>
            <a:r>
              <a:rPr lang="tr-TR" sz="2400" b="1" dirty="0"/>
              <a:t>	a. </a:t>
            </a:r>
            <a:r>
              <a:rPr lang="tr-TR" sz="2400" b="1" dirty="0">
                <a:solidFill>
                  <a:srgbClr val="C00000"/>
                </a:solidFill>
              </a:rPr>
              <a:t>Fransız İhtilali </a:t>
            </a:r>
            <a:r>
              <a:rPr lang="tr-TR" sz="2400" b="1" dirty="0"/>
              <a:t>ve getirdiği milliyetçilik fikirleri: Bu Osmanlı devleti içerisinde milli isyanların artmasına ve devletin toprak kaybetmesine neden olmuştur.</a:t>
            </a:r>
          </a:p>
          <a:p>
            <a:endParaRPr lang="tr-TR" sz="2400" b="1" dirty="0"/>
          </a:p>
          <a:p>
            <a:r>
              <a:rPr lang="tr-TR" sz="2400" b="1" dirty="0"/>
              <a:t>	b. </a:t>
            </a:r>
            <a:r>
              <a:rPr lang="tr-TR" sz="2400" b="1" dirty="0">
                <a:solidFill>
                  <a:srgbClr val="C00000"/>
                </a:solidFill>
              </a:rPr>
              <a:t>Sanayi inkılabı </a:t>
            </a:r>
            <a:r>
              <a:rPr lang="tr-TR" sz="2400" b="1" dirty="0"/>
              <a:t>: Bu gelişmeye ayak uyduramayan devlet, hem </a:t>
            </a:r>
            <a:r>
              <a:rPr lang="tr-TR" sz="2400" b="1" dirty="0" err="1"/>
              <a:t>Avrupa’lı</a:t>
            </a:r>
            <a:r>
              <a:rPr lang="tr-TR" sz="2400" b="1" dirty="0"/>
              <a:t> sanayileşen devletlerin açık pazarı olmuş hem de zayıflığımızı değerlendiren bu devletler sömürge, pazar ve hammadde ihtiyaçları için topraklarımızı işgal etmeye başlamışlardır.</a:t>
            </a:r>
          </a:p>
          <a:p>
            <a:endParaRPr lang="tr-TR" sz="2400" b="1" dirty="0"/>
          </a:p>
          <a:p>
            <a:r>
              <a:rPr lang="tr-TR" sz="2400" b="1" dirty="0"/>
              <a:t>	Her iki gelişmenin ortaya çıkardığı sonuçlar devleti olumsuz etkiler.</a:t>
            </a:r>
          </a:p>
          <a:p>
            <a:endParaRPr lang="tr-TR" sz="2400" b="1" dirty="0">
              <a:solidFill>
                <a:srgbClr val="FF0000"/>
              </a:solidFill>
            </a:endParaRPr>
          </a:p>
          <a:p>
            <a:endParaRPr lang="tr-TR" dirty="0"/>
          </a:p>
        </p:txBody>
      </p:sp>
    </p:spTree>
    <p:extLst>
      <p:ext uri="{BB962C8B-B14F-4D97-AF65-F5344CB8AC3E}">
        <p14:creationId xmlns:p14="http://schemas.microsoft.com/office/powerpoint/2010/main" val="1945998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071BC733-990F-4738-8BFD-9D0324DB52B5}"/>
              </a:ext>
            </a:extLst>
          </p:cNvPr>
          <p:cNvGraphicFramePr>
            <a:graphicFrameLocks noGrp="1"/>
          </p:cNvGraphicFramePr>
          <p:nvPr>
            <p:extLst>
              <p:ext uri="{D42A27DB-BD31-4B8C-83A1-F6EECF244321}">
                <p14:modId xmlns:p14="http://schemas.microsoft.com/office/powerpoint/2010/main" val="2654361760"/>
              </p:ext>
            </p:extLst>
          </p:nvPr>
        </p:nvGraphicFramePr>
        <p:xfrm>
          <a:off x="119270" y="119270"/>
          <a:ext cx="11661912" cy="6193343"/>
        </p:xfrm>
        <a:graphic>
          <a:graphicData uri="http://schemas.openxmlformats.org/drawingml/2006/table">
            <a:tbl>
              <a:tblPr firstRow="1" bandRow="1">
                <a:tableStyleId>{5C22544A-7EE6-4342-B048-85BDC9FD1C3A}</a:tableStyleId>
              </a:tblPr>
              <a:tblGrid>
                <a:gridCol w="1497495">
                  <a:extLst>
                    <a:ext uri="{9D8B030D-6E8A-4147-A177-3AD203B41FA5}">
                      <a16:colId xmlns:a16="http://schemas.microsoft.com/office/drawing/2014/main" val="488077584"/>
                    </a:ext>
                  </a:extLst>
                </a:gridCol>
                <a:gridCol w="5336414">
                  <a:extLst>
                    <a:ext uri="{9D8B030D-6E8A-4147-A177-3AD203B41FA5}">
                      <a16:colId xmlns:a16="http://schemas.microsoft.com/office/drawing/2014/main" val="2748870406"/>
                    </a:ext>
                  </a:extLst>
                </a:gridCol>
                <a:gridCol w="4828003">
                  <a:extLst>
                    <a:ext uri="{9D8B030D-6E8A-4147-A177-3AD203B41FA5}">
                      <a16:colId xmlns:a16="http://schemas.microsoft.com/office/drawing/2014/main" val="3533845498"/>
                    </a:ext>
                  </a:extLst>
                </a:gridCol>
              </a:tblGrid>
              <a:tr h="412071">
                <a:tc>
                  <a:txBody>
                    <a:bodyPr/>
                    <a:lstStyle/>
                    <a:p>
                      <a:endParaRPr lang="tr-TR" sz="2000" b="1" dirty="0">
                        <a:solidFill>
                          <a:srgbClr val="C00000"/>
                        </a:solidFill>
                      </a:endParaRPr>
                    </a:p>
                  </a:txBody>
                  <a:tcPr/>
                </a:tc>
                <a:tc>
                  <a:txBody>
                    <a:bodyPr/>
                    <a:lstStyle/>
                    <a:p>
                      <a:endParaRPr lang="tr-TR"/>
                    </a:p>
                  </a:txBody>
                  <a:tcPr/>
                </a:tc>
                <a:tc>
                  <a:txBody>
                    <a:bodyPr/>
                    <a:lstStyle/>
                    <a:p>
                      <a:endParaRPr lang="tr-TR"/>
                    </a:p>
                  </a:txBody>
                  <a:tcPr/>
                </a:tc>
                <a:extLst>
                  <a:ext uri="{0D108BD9-81ED-4DB2-BD59-A6C34878D82A}">
                    <a16:rowId xmlns:a16="http://schemas.microsoft.com/office/drawing/2014/main" val="1719887056"/>
                  </a:ext>
                </a:extLst>
              </a:tr>
              <a:tr h="2235346">
                <a:tc>
                  <a:txBody>
                    <a:bodyPr/>
                    <a:lstStyle/>
                    <a:p>
                      <a:r>
                        <a:rPr lang="tr-TR" sz="2000" b="1" dirty="0">
                          <a:solidFill>
                            <a:srgbClr val="C00000"/>
                          </a:solidFill>
                        </a:rPr>
                        <a:t>Osmanlıcılık</a:t>
                      </a:r>
                    </a:p>
                    <a:p>
                      <a:endParaRPr lang="tr-TR" sz="2000" b="1" dirty="0">
                        <a:solidFill>
                          <a:srgbClr val="C00000"/>
                        </a:solidFill>
                      </a:endParaRPr>
                    </a:p>
                    <a:p>
                      <a:r>
                        <a:rPr lang="tr-TR" sz="2000" b="1" dirty="0">
                          <a:solidFill>
                            <a:schemeClr val="tx1"/>
                          </a:solidFill>
                        </a:rPr>
                        <a:t>(İttihat-ı Anasır)</a:t>
                      </a:r>
                    </a:p>
                  </a:txBody>
                  <a:tcPr>
                    <a:solidFill>
                      <a:schemeClr val="accent2">
                        <a:lumMod val="40000"/>
                        <a:lumOff val="60000"/>
                      </a:schemeClr>
                    </a:solidFill>
                  </a:tcPr>
                </a:tc>
                <a:tc>
                  <a:txBody>
                    <a:bodyPr/>
                    <a:lstStyle/>
                    <a:p>
                      <a:r>
                        <a:rPr lang="tr-TR" b="1" dirty="0"/>
                        <a:t>Dil, din ve etnik farklılıkları gözetmeksizin devletin sınırları içerisinde yaşayan bütün toplumları bir arada tutarak bir Osmanlı milleti yaratma amacını taşımaktaydı.</a:t>
                      </a:r>
                    </a:p>
                  </a:txBody>
                  <a:tcPr>
                    <a:solidFill>
                      <a:schemeClr val="accent2">
                        <a:lumMod val="40000"/>
                        <a:lumOff val="60000"/>
                      </a:schemeClr>
                    </a:solidFill>
                  </a:tcPr>
                </a:tc>
                <a:tc>
                  <a:txBody>
                    <a:bodyPr/>
                    <a:lstStyle/>
                    <a:p>
                      <a:r>
                        <a:rPr lang="tr-TR" b="1" dirty="0"/>
                        <a:t>Tanzimat fermanıyla başlar.</a:t>
                      </a:r>
                    </a:p>
                    <a:p>
                      <a:r>
                        <a:rPr lang="tr-TR" b="1" dirty="0"/>
                        <a:t>Vatandaşlık bilinci getirmek ister.</a:t>
                      </a:r>
                    </a:p>
                    <a:p>
                      <a:r>
                        <a:rPr lang="tr-TR" b="1" dirty="0"/>
                        <a:t>Dağılmayı engellemek, olanı korumak amaçtır.</a:t>
                      </a:r>
                    </a:p>
                    <a:p>
                      <a:r>
                        <a:rPr lang="tr-TR" b="1" dirty="0"/>
                        <a:t>Balkanlar’da ki olası kayıpları önlemek amaçlıdır.</a:t>
                      </a:r>
                    </a:p>
                  </a:txBody>
                  <a:tcPr>
                    <a:solidFill>
                      <a:schemeClr val="accent2">
                        <a:lumMod val="40000"/>
                        <a:lumOff val="60000"/>
                      </a:schemeClr>
                    </a:solidFill>
                  </a:tcPr>
                </a:tc>
                <a:extLst>
                  <a:ext uri="{0D108BD9-81ED-4DB2-BD59-A6C34878D82A}">
                    <a16:rowId xmlns:a16="http://schemas.microsoft.com/office/drawing/2014/main" val="1267174150"/>
                  </a:ext>
                </a:extLst>
              </a:tr>
              <a:tr h="1036687">
                <a:tc>
                  <a:txBody>
                    <a:bodyPr/>
                    <a:lstStyle/>
                    <a:p>
                      <a:r>
                        <a:rPr lang="tr-TR" sz="2000" b="1" dirty="0">
                          <a:solidFill>
                            <a:srgbClr val="C00000"/>
                          </a:solidFill>
                        </a:rPr>
                        <a:t>İslamcılık</a:t>
                      </a:r>
                    </a:p>
                    <a:p>
                      <a:endParaRPr lang="tr-TR" sz="2000" b="1" dirty="0">
                        <a:solidFill>
                          <a:srgbClr val="C00000"/>
                        </a:solidFill>
                      </a:endParaRPr>
                    </a:p>
                    <a:p>
                      <a:r>
                        <a:rPr lang="tr-TR" sz="2000" b="1" dirty="0">
                          <a:solidFill>
                            <a:schemeClr val="tx1"/>
                          </a:solidFill>
                        </a:rPr>
                        <a:t>(İttihat-ı İslam)</a:t>
                      </a:r>
                    </a:p>
                  </a:txBody>
                  <a:tcPr>
                    <a:solidFill>
                      <a:srgbClr val="00B0F0"/>
                    </a:solidFill>
                  </a:tcPr>
                </a:tc>
                <a:tc>
                  <a:txBody>
                    <a:bodyPr/>
                    <a:lstStyle/>
                    <a:p>
                      <a:r>
                        <a:rPr lang="tr-TR" b="1" dirty="0">
                          <a:solidFill>
                            <a:srgbClr val="002060"/>
                          </a:solidFill>
                        </a:rPr>
                        <a:t>Hangi milletten olursa olsun bütün Müslümanları halifenin etrafında toplamayı amaçlar.</a:t>
                      </a:r>
                    </a:p>
                  </a:txBody>
                  <a:tcPr>
                    <a:solidFill>
                      <a:srgbClr val="00B0F0"/>
                    </a:solidFill>
                  </a:tcPr>
                </a:tc>
                <a:tc>
                  <a:txBody>
                    <a:bodyPr/>
                    <a:lstStyle/>
                    <a:p>
                      <a:r>
                        <a:rPr lang="tr-TR" b="1" dirty="0">
                          <a:solidFill>
                            <a:srgbClr val="002060"/>
                          </a:solidFill>
                        </a:rPr>
                        <a:t>Arapları ve tüm Müslümanları bağlamak amaçtır.</a:t>
                      </a:r>
                    </a:p>
                    <a:p>
                      <a:r>
                        <a:rPr lang="tr-TR" b="1" dirty="0">
                          <a:solidFill>
                            <a:srgbClr val="002060"/>
                          </a:solidFill>
                        </a:rPr>
                        <a:t>Ortadoğu’da ki kayıpları önlemek amaçtır.</a:t>
                      </a:r>
                    </a:p>
                  </a:txBody>
                  <a:tcPr>
                    <a:solidFill>
                      <a:srgbClr val="00B0F0"/>
                    </a:solidFill>
                  </a:tcPr>
                </a:tc>
                <a:extLst>
                  <a:ext uri="{0D108BD9-81ED-4DB2-BD59-A6C34878D82A}">
                    <a16:rowId xmlns:a16="http://schemas.microsoft.com/office/drawing/2014/main" val="3265491293"/>
                  </a:ext>
                </a:extLst>
              </a:tr>
              <a:tr h="711246">
                <a:tc>
                  <a:txBody>
                    <a:bodyPr/>
                    <a:lstStyle/>
                    <a:p>
                      <a:r>
                        <a:rPr lang="tr-TR" sz="2000" b="1" dirty="0">
                          <a:solidFill>
                            <a:srgbClr val="C00000"/>
                          </a:solidFill>
                        </a:rPr>
                        <a:t>Batıcılık</a:t>
                      </a:r>
                    </a:p>
                  </a:txBody>
                  <a:tcPr>
                    <a:solidFill>
                      <a:schemeClr val="accent4">
                        <a:lumMod val="40000"/>
                        <a:lumOff val="60000"/>
                      </a:schemeClr>
                    </a:solidFill>
                  </a:tcPr>
                </a:tc>
                <a:tc>
                  <a:txBody>
                    <a:bodyPr/>
                    <a:lstStyle/>
                    <a:p>
                      <a:r>
                        <a:rPr lang="tr-TR" b="1" dirty="0">
                          <a:solidFill>
                            <a:schemeClr val="tx1"/>
                          </a:solidFill>
                        </a:rPr>
                        <a:t>Batı’nın siyasi, sosyal, ekonomik, kültürel görüşlerine uygun bir devlet anlayışını savunur. </a:t>
                      </a:r>
                    </a:p>
                  </a:txBody>
                  <a:tcPr>
                    <a:solidFill>
                      <a:schemeClr val="accent4">
                        <a:lumMod val="40000"/>
                        <a:lumOff val="60000"/>
                      </a:schemeClr>
                    </a:solidFill>
                  </a:tcPr>
                </a:tc>
                <a:tc>
                  <a:txBody>
                    <a:bodyPr/>
                    <a:lstStyle/>
                    <a:p>
                      <a:r>
                        <a:rPr lang="tr-TR" b="1" dirty="0">
                          <a:solidFill>
                            <a:schemeClr val="tx1"/>
                          </a:solidFill>
                        </a:rPr>
                        <a:t>Her alanda Batıdan işimize yarayacak yenilikleri almak ve çağdaşlaşmak amaçtır.</a:t>
                      </a:r>
                    </a:p>
                    <a:p>
                      <a:endParaRPr lang="tr-TR" b="1" dirty="0">
                        <a:solidFill>
                          <a:schemeClr val="tx1"/>
                        </a:solidFill>
                      </a:endParaRPr>
                    </a:p>
                  </a:txBody>
                  <a:tcPr>
                    <a:solidFill>
                      <a:schemeClr val="accent4">
                        <a:lumMod val="40000"/>
                        <a:lumOff val="60000"/>
                      </a:schemeClr>
                    </a:solidFill>
                  </a:tcPr>
                </a:tc>
                <a:extLst>
                  <a:ext uri="{0D108BD9-81ED-4DB2-BD59-A6C34878D82A}">
                    <a16:rowId xmlns:a16="http://schemas.microsoft.com/office/drawing/2014/main" val="2657306866"/>
                  </a:ext>
                </a:extLst>
              </a:tr>
              <a:tr h="1320886">
                <a:tc>
                  <a:txBody>
                    <a:bodyPr/>
                    <a:lstStyle/>
                    <a:p>
                      <a:r>
                        <a:rPr lang="tr-TR" sz="2000" b="1" dirty="0">
                          <a:solidFill>
                            <a:srgbClr val="C00000"/>
                          </a:solidFill>
                        </a:rPr>
                        <a:t>Türkçülük</a:t>
                      </a:r>
                    </a:p>
                    <a:p>
                      <a:endParaRPr lang="tr-TR" sz="2000" b="1" dirty="0">
                        <a:solidFill>
                          <a:srgbClr val="C00000"/>
                        </a:solidFill>
                      </a:endParaRPr>
                    </a:p>
                    <a:p>
                      <a:r>
                        <a:rPr lang="tr-TR" sz="2000" b="1" dirty="0">
                          <a:solidFill>
                            <a:schemeClr val="tx1"/>
                          </a:solidFill>
                        </a:rPr>
                        <a:t>(Turancılık)</a:t>
                      </a:r>
                    </a:p>
                  </a:txBody>
                  <a:tcPr>
                    <a:solidFill>
                      <a:schemeClr val="accent6">
                        <a:lumMod val="60000"/>
                        <a:lumOff val="40000"/>
                      </a:schemeClr>
                    </a:solidFill>
                  </a:tcPr>
                </a:tc>
                <a:tc>
                  <a:txBody>
                    <a:bodyPr/>
                    <a:lstStyle/>
                    <a:p>
                      <a:r>
                        <a:rPr lang="tr-TR" b="1" dirty="0">
                          <a:solidFill>
                            <a:srgbClr val="002060"/>
                          </a:solidFill>
                        </a:rPr>
                        <a:t>Türkleri millî bir duygu etrafında birleştirmeyi amaçlamıştır. Türkçülük (Turancılık) fikri Milli Mücadele’nin başarıya ulaşmasındaki en önemli faktörlerdendir</a:t>
                      </a:r>
                    </a:p>
                  </a:txBody>
                  <a:tcPr>
                    <a:solidFill>
                      <a:schemeClr val="accent6">
                        <a:lumMod val="60000"/>
                        <a:lumOff val="40000"/>
                      </a:schemeClr>
                    </a:solidFill>
                  </a:tcPr>
                </a:tc>
                <a:tc>
                  <a:txBody>
                    <a:bodyPr/>
                    <a:lstStyle/>
                    <a:p>
                      <a:r>
                        <a:rPr lang="tr-TR" b="1" dirty="0">
                          <a:solidFill>
                            <a:srgbClr val="002060"/>
                          </a:solidFill>
                        </a:rPr>
                        <a:t>Türk birliğini sağlamak amaçtır.</a:t>
                      </a:r>
                    </a:p>
                    <a:p>
                      <a:r>
                        <a:rPr lang="tr-TR" b="1" dirty="0">
                          <a:solidFill>
                            <a:srgbClr val="002060"/>
                          </a:solidFill>
                        </a:rPr>
                        <a:t>Orta Asya Türkleriyle birleşmek amacını taşıdığı için toprak alma amacı güder.</a:t>
                      </a:r>
                    </a:p>
                  </a:txBody>
                  <a:tcPr>
                    <a:solidFill>
                      <a:schemeClr val="accent6">
                        <a:lumMod val="60000"/>
                        <a:lumOff val="40000"/>
                      </a:schemeClr>
                    </a:solidFill>
                  </a:tcPr>
                </a:tc>
                <a:extLst>
                  <a:ext uri="{0D108BD9-81ED-4DB2-BD59-A6C34878D82A}">
                    <a16:rowId xmlns:a16="http://schemas.microsoft.com/office/drawing/2014/main" val="748760966"/>
                  </a:ext>
                </a:extLst>
              </a:tr>
            </a:tbl>
          </a:graphicData>
        </a:graphic>
      </p:graphicFrame>
    </p:spTree>
    <p:extLst>
      <p:ext uri="{BB962C8B-B14F-4D97-AF65-F5344CB8AC3E}">
        <p14:creationId xmlns:p14="http://schemas.microsoft.com/office/powerpoint/2010/main" val="740991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0959F58-2F88-493B-A6F5-A333F630AB66}"/>
              </a:ext>
            </a:extLst>
          </p:cNvPr>
          <p:cNvSpPr/>
          <p:nvPr/>
        </p:nvSpPr>
        <p:spPr>
          <a:xfrm>
            <a:off x="662609" y="1028343"/>
            <a:ext cx="9674087" cy="433965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tr-TR" sz="2400" b="1" u="sng" dirty="0">
                <a:solidFill>
                  <a:srgbClr val="C00000"/>
                </a:solidFill>
                <a:highlight>
                  <a:srgbClr val="FFFF00"/>
                </a:highlight>
              </a:rPr>
              <a:t>II. Meşrutiyet’in İlanı: </a:t>
            </a:r>
          </a:p>
          <a:p>
            <a:endParaRPr lang="tr-TR" dirty="0"/>
          </a:p>
          <a:p>
            <a:r>
              <a:rPr lang="tr-TR" dirty="0"/>
              <a:t>	</a:t>
            </a:r>
          </a:p>
          <a:p>
            <a:r>
              <a:rPr lang="tr-TR" sz="2400" b="1" dirty="0"/>
              <a:t>	İttihat ve Terakki Cemiyeti, mason ve İtalyan </a:t>
            </a:r>
            <a:r>
              <a:rPr lang="tr-TR" sz="2400" b="1" dirty="0" err="1"/>
              <a:t>Karbonari</a:t>
            </a:r>
            <a:r>
              <a:rPr lang="tr-TR" sz="2400" b="1" dirty="0"/>
              <a:t>  teşkilatlarını örnek alarak kurulan bir örgüttür. </a:t>
            </a:r>
          </a:p>
          <a:p>
            <a:endParaRPr lang="tr-TR" sz="2400" b="1" dirty="0"/>
          </a:p>
          <a:p>
            <a:r>
              <a:rPr lang="tr-TR" sz="2400" b="1" dirty="0"/>
              <a:t>	</a:t>
            </a:r>
            <a:r>
              <a:rPr lang="tr-TR" sz="2400" b="1" dirty="0" err="1"/>
              <a:t>Mekteb</a:t>
            </a:r>
            <a:r>
              <a:rPr lang="tr-TR" sz="2400" b="1" dirty="0"/>
              <a:t>-i Tıbbiye öğrencileri tarafından Yeni Osmanlılar çizgisinde çalışarak teşkilatlanan cemiyet, daha sonra </a:t>
            </a:r>
            <a:r>
              <a:rPr lang="tr-TR" sz="2400" b="1" dirty="0" err="1"/>
              <a:t>Mekteb</a:t>
            </a:r>
            <a:r>
              <a:rPr lang="tr-TR" sz="2400" b="1" dirty="0"/>
              <a:t>-i Harbiye öğrencileri arasında yayıldı. Gizli faaliyet gösteren cemiyet üyeleri II. Abdülhamid’e karşıydı. Fransız İhtilali’nin düşüncelerini kendilerine örnek alan İttihat ve Terakki Cemiyetinin siyasal amacı Meşrutiyet’i ilan edip </a:t>
            </a:r>
            <a:r>
              <a:rPr lang="tr-TR" sz="2400" b="1" dirty="0" err="1"/>
              <a:t>Mebusan</a:t>
            </a:r>
            <a:r>
              <a:rPr lang="tr-TR" sz="2400" b="1" dirty="0"/>
              <a:t> Meclisinin açılmasını sağlamaktı. </a:t>
            </a:r>
          </a:p>
        </p:txBody>
      </p:sp>
    </p:spTree>
    <p:extLst>
      <p:ext uri="{BB962C8B-B14F-4D97-AF65-F5344CB8AC3E}">
        <p14:creationId xmlns:p14="http://schemas.microsoft.com/office/powerpoint/2010/main" val="3175876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DF041D8-D18C-4C58-82BE-768C2FFAB1D5}"/>
              </a:ext>
            </a:extLst>
          </p:cNvPr>
          <p:cNvSpPr/>
          <p:nvPr/>
        </p:nvSpPr>
        <p:spPr>
          <a:xfrm>
            <a:off x="1046921" y="874644"/>
            <a:ext cx="10124661" cy="3046988"/>
          </a:xfrm>
          <a:prstGeom prst="rect">
            <a:avLst/>
          </a:prstGeom>
          <a:solidFill>
            <a:schemeClr val="accent1"/>
          </a:solidFill>
        </p:spPr>
        <p:txBody>
          <a:bodyPr wrap="square">
            <a:spAutoFit/>
          </a:bodyPr>
          <a:lstStyle/>
          <a:p>
            <a:r>
              <a:rPr lang="tr-TR" sz="2400" b="1" dirty="0"/>
              <a:t>	İngiltere ve Rusya’nın </a:t>
            </a:r>
            <a:r>
              <a:rPr lang="tr-TR" sz="2400" b="1" dirty="0" err="1"/>
              <a:t>Reval’de</a:t>
            </a:r>
            <a:r>
              <a:rPr lang="tr-TR" sz="2400" b="1" dirty="0"/>
              <a:t> bir araya gelerek Makedonya ve Boğazlar konusunda yaptıkları görüşmeler, İttihat ve Terakki Cemiyeti üyelerini tedirgin etmişti. Devleti dağılmaktan kurtarmak için bir an önce Meşrutiyet’in ilan edilmesi gerektiğini düşünen cemiyet üyeleri ayaklandılar. </a:t>
            </a:r>
          </a:p>
          <a:p>
            <a:endParaRPr lang="tr-TR" sz="2400" b="1" dirty="0"/>
          </a:p>
          <a:p>
            <a:r>
              <a:rPr lang="tr-TR" sz="2400" b="1" dirty="0"/>
              <a:t>	İttihat ve Terakki Cemiyetinin faaliyetleri neticesinde II. Abdülhamit yeniden Meşrutiyet’i ilan etti (23 Temmuz 1908) ve Kanun-ı Esasi (1876 Anayasası) yeniden yürürlüğe girdi.</a:t>
            </a:r>
          </a:p>
        </p:txBody>
      </p:sp>
    </p:spTree>
    <p:extLst>
      <p:ext uri="{BB962C8B-B14F-4D97-AF65-F5344CB8AC3E}">
        <p14:creationId xmlns:p14="http://schemas.microsoft.com/office/powerpoint/2010/main" val="3513877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8B0766A-DC63-4A79-9817-9EF80A223E94}"/>
              </a:ext>
            </a:extLst>
          </p:cNvPr>
          <p:cNvSpPr/>
          <p:nvPr/>
        </p:nvSpPr>
        <p:spPr>
          <a:xfrm>
            <a:off x="1166191" y="1443841"/>
            <a:ext cx="10137913" cy="4524315"/>
          </a:xfrm>
          <a:prstGeom prst="rect">
            <a:avLst/>
          </a:prstGeom>
          <a:solidFill>
            <a:schemeClr val="accent5">
              <a:lumMod val="40000"/>
              <a:lumOff val="60000"/>
            </a:schemeClr>
          </a:solidFill>
        </p:spPr>
        <p:txBody>
          <a:bodyPr wrap="square">
            <a:spAutoFit/>
          </a:bodyPr>
          <a:lstStyle/>
          <a:p>
            <a:r>
              <a:rPr lang="tr-TR" dirty="0"/>
              <a:t>	</a:t>
            </a:r>
            <a:r>
              <a:rPr lang="tr-TR" sz="2400" b="1" dirty="0">
                <a:solidFill>
                  <a:srgbClr val="C00000"/>
                </a:solidFill>
              </a:rPr>
              <a:t>II. Meşrutiyet Dönemi’nde İttihat ve Terakki Cemiyeti dışında;</a:t>
            </a:r>
          </a:p>
          <a:p>
            <a:r>
              <a:rPr lang="tr-TR" sz="2400" b="1" dirty="0"/>
              <a:t> </a:t>
            </a:r>
          </a:p>
          <a:p>
            <a:r>
              <a:rPr lang="tr-TR" sz="2400" b="1" dirty="0"/>
              <a:t>-    Osmanlı </a:t>
            </a:r>
            <a:r>
              <a:rPr lang="tr-TR" sz="2400" b="1" dirty="0" err="1"/>
              <a:t>Ahrar</a:t>
            </a:r>
            <a:r>
              <a:rPr lang="tr-TR" sz="2400" b="1" dirty="0"/>
              <a:t> Fırkası, </a:t>
            </a:r>
          </a:p>
          <a:p>
            <a:r>
              <a:rPr lang="tr-TR" sz="2400" b="1" dirty="0"/>
              <a:t>-    </a:t>
            </a:r>
            <a:r>
              <a:rPr lang="tr-TR" sz="2400" b="1" dirty="0" err="1"/>
              <a:t>İttihad</a:t>
            </a:r>
            <a:r>
              <a:rPr lang="tr-TR" sz="2400" b="1" dirty="0"/>
              <a:t>-ı Muhammedi Fırkası, </a:t>
            </a:r>
          </a:p>
          <a:p>
            <a:pPr marL="342900" indent="-342900">
              <a:buFontTx/>
              <a:buChar char="-"/>
            </a:pPr>
            <a:r>
              <a:rPr lang="tr-TR" sz="2400" b="1" dirty="0" err="1"/>
              <a:t>Fedakaran</a:t>
            </a:r>
            <a:r>
              <a:rPr lang="tr-TR" sz="2400" b="1" dirty="0"/>
              <a:t>-ı Millet Cemiyeti, </a:t>
            </a:r>
          </a:p>
          <a:p>
            <a:pPr marL="342900" indent="-342900">
              <a:buFontTx/>
              <a:buChar char="-"/>
            </a:pPr>
            <a:r>
              <a:rPr lang="tr-TR" sz="2400" b="1" dirty="0"/>
              <a:t>Heyet-i </a:t>
            </a:r>
            <a:r>
              <a:rPr lang="tr-TR" sz="2400" b="1" dirty="0" err="1"/>
              <a:t>Müttefika</a:t>
            </a:r>
            <a:r>
              <a:rPr lang="tr-TR" sz="2400" b="1" dirty="0"/>
              <a:t>-i Osmaniye Fırkası</a:t>
            </a:r>
          </a:p>
          <a:p>
            <a:pPr marL="342900" indent="-342900">
              <a:buFontTx/>
              <a:buChar char="-"/>
            </a:pPr>
            <a:r>
              <a:rPr lang="tr-TR" sz="2400" b="1" dirty="0"/>
              <a:t>Hürriyet ve İtilaf fırkası</a:t>
            </a:r>
          </a:p>
          <a:p>
            <a:pPr marL="342900" indent="-342900">
              <a:buFontTx/>
              <a:buChar char="-"/>
            </a:pPr>
            <a:r>
              <a:rPr lang="tr-TR" sz="2400" b="1" dirty="0"/>
              <a:t>Osmanlı Sosyalist Fırkası</a:t>
            </a:r>
          </a:p>
          <a:p>
            <a:pPr marL="342900" indent="-342900">
              <a:buFontTx/>
              <a:buChar char="-"/>
            </a:pPr>
            <a:r>
              <a:rPr lang="tr-TR" sz="2400" b="1" dirty="0"/>
              <a:t>Osmanlı Demokrat Fırkası</a:t>
            </a:r>
          </a:p>
          <a:p>
            <a:pPr marL="342900" indent="-342900">
              <a:buFontTx/>
              <a:buChar char="-"/>
            </a:pPr>
            <a:r>
              <a:rPr lang="tr-TR" sz="2400" b="1" dirty="0" err="1"/>
              <a:t>Hizb</a:t>
            </a:r>
            <a:r>
              <a:rPr lang="tr-TR" sz="2400" b="1" dirty="0"/>
              <a:t>-i Cedit ve </a:t>
            </a:r>
            <a:r>
              <a:rPr lang="tr-TR" sz="2400" b="1" dirty="0" err="1"/>
              <a:t>Hizb</a:t>
            </a:r>
            <a:r>
              <a:rPr lang="tr-TR" sz="2400" b="1" dirty="0"/>
              <a:t>-i Terakki  gibi birçok cemiyet veya parti kurulur.</a:t>
            </a:r>
          </a:p>
          <a:p>
            <a:endParaRPr lang="tr-TR" sz="2400" b="1" dirty="0"/>
          </a:p>
          <a:p>
            <a:r>
              <a:rPr lang="tr-TR" sz="2400" b="1" dirty="0">
                <a:solidFill>
                  <a:srgbClr val="C00000"/>
                </a:solidFill>
              </a:rPr>
              <a:t>İlk kez çok partili hayata da geçildi. </a:t>
            </a:r>
          </a:p>
        </p:txBody>
      </p:sp>
    </p:spTree>
    <p:extLst>
      <p:ext uri="{BB962C8B-B14F-4D97-AF65-F5344CB8AC3E}">
        <p14:creationId xmlns:p14="http://schemas.microsoft.com/office/powerpoint/2010/main" val="3964468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BE8423E-66FC-43A3-899E-C4E9F7E8EAD6}"/>
              </a:ext>
            </a:extLst>
          </p:cNvPr>
          <p:cNvSpPr/>
          <p:nvPr/>
        </p:nvSpPr>
        <p:spPr>
          <a:xfrm>
            <a:off x="622853" y="397565"/>
            <a:ext cx="10111408" cy="553997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tr-TR" sz="2400" b="1" dirty="0"/>
              <a:t>Osmanlı devleti meşrutiyet rejiminin tekrar başlaması ile açılması gereken </a:t>
            </a:r>
            <a:r>
              <a:rPr lang="tr-TR" sz="2400" b="1" dirty="0" err="1"/>
              <a:t>Mebusan</a:t>
            </a:r>
            <a:r>
              <a:rPr lang="tr-TR" sz="2400" b="1" dirty="0"/>
              <a:t> meclisi için her yerde seçim yapmaya başlar. Devletin seçimler için çalıştığı dönemde toprak kayıpları olur.</a:t>
            </a:r>
          </a:p>
          <a:p>
            <a:endParaRPr lang="tr-TR" sz="2400" b="1" dirty="0"/>
          </a:p>
          <a:p>
            <a:pPr marL="342900" indent="-342900">
              <a:buAutoNum type="arabicPeriod"/>
            </a:pPr>
            <a:r>
              <a:rPr lang="tr-TR" sz="2400" b="1" dirty="0">
                <a:solidFill>
                  <a:srgbClr val="C00000"/>
                </a:solidFill>
              </a:rPr>
              <a:t>Bulgaristan</a:t>
            </a:r>
            <a:r>
              <a:rPr lang="tr-TR" sz="2400" b="1" dirty="0"/>
              <a:t>’ın bağımsız olması (1908): Prenslikti.</a:t>
            </a:r>
          </a:p>
          <a:p>
            <a:pPr marL="342900" indent="-342900">
              <a:buAutoNum type="arabicPeriod"/>
            </a:pPr>
            <a:r>
              <a:rPr lang="tr-TR" sz="2400" b="1" dirty="0">
                <a:solidFill>
                  <a:srgbClr val="C00000"/>
                </a:solidFill>
              </a:rPr>
              <a:t>Bosna Hersek’in </a:t>
            </a:r>
            <a:r>
              <a:rPr lang="tr-TR" sz="2400" b="1" dirty="0"/>
              <a:t>Avusturya tarafından resmen işgal edilmesi (1908) : Geçici olarak Avusturya tarafından idare ediliyordu.</a:t>
            </a:r>
          </a:p>
          <a:p>
            <a:pPr marL="342900" indent="-342900">
              <a:buAutoNum type="arabicPeriod"/>
            </a:pPr>
            <a:r>
              <a:rPr lang="tr-TR" sz="2400" b="1" dirty="0">
                <a:solidFill>
                  <a:srgbClr val="C00000"/>
                </a:solidFill>
              </a:rPr>
              <a:t>Girit’in</a:t>
            </a:r>
            <a:r>
              <a:rPr lang="tr-TR" sz="2400" b="1" dirty="0"/>
              <a:t> Yunanistan’a katıldığını ilan eder. (1908) Osmanlı’ya bağlı özerkti.</a:t>
            </a:r>
          </a:p>
          <a:p>
            <a:endParaRPr lang="tr-TR" sz="2400" b="1" dirty="0"/>
          </a:p>
          <a:p>
            <a:r>
              <a:rPr lang="tr-TR" sz="2400" b="1" dirty="0"/>
              <a:t>	Bu toprak kayıplarının yaşanmasında seçimlerin buralarda yapılmaya çalışılması etkili olur. Zira Bulgaristan , Bosna-Hersek  ve Girit ayrıcalıklı yönetime sahip olsalar da  hepsi hukuken Osmanlı toprağıydı. Osmanlı devletinin milletvekili alarak bu bölgelerde gücünü artıracağını bilen özel yönetimler ve devletler hızla bağımsızlık ya da ilhak kararlarını alırlar.</a:t>
            </a:r>
          </a:p>
          <a:p>
            <a:pPr marL="342900" indent="-342900">
              <a:buAutoNum type="arabicPeriod"/>
            </a:pPr>
            <a:endParaRPr lang="tr-TR" dirty="0"/>
          </a:p>
        </p:txBody>
      </p:sp>
    </p:spTree>
    <p:extLst>
      <p:ext uri="{BB962C8B-B14F-4D97-AF65-F5344CB8AC3E}">
        <p14:creationId xmlns:p14="http://schemas.microsoft.com/office/powerpoint/2010/main" val="3686060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64ADF1C-6937-4FF7-885C-67181906DE5A}"/>
              </a:ext>
            </a:extLst>
          </p:cNvPr>
          <p:cNvSpPr/>
          <p:nvPr/>
        </p:nvSpPr>
        <p:spPr>
          <a:xfrm>
            <a:off x="1351722" y="1007165"/>
            <a:ext cx="9303026" cy="480131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tr-TR" sz="2400" b="1" dirty="0">
                <a:solidFill>
                  <a:srgbClr val="C00000"/>
                </a:solidFill>
                <a:highlight>
                  <a:srgbClr val="FFFF00"/>
                </a:highlight>
              </a:rPr>
              <a:t> 31 Mart ayaklanması (13 Nisan 1909)</a:t>
            </a:r>
          </a:p>
          <a:p>
            <a:endParaRPr lang="tr-TR" dirty="0"/>
          </a:p>
          <a:p>
            <a:r>
              <a:rPr lang="tr-TR" dirty="0"/>
              <a:t>	</a:t>
            </a:r>
            <a:r>
              <a:rPr lang="tr-TR" sz="2400" b="1" dirty="0"/>
              <a:t>Meşrutiyet yönetimine ve İttihat ve Terakki’ye karşı olanlar tarafından 31 Mart Ayaklanması  çıkarılır.  Ayaklananlar ,özellikle meşrutiyetle beraber çıkarları bozulanlar dini kullanarak harekete geçerler. Kısa sürede İstanbul’da isyan büyür ve şehre hakim duruma gelirler.</a:t>
            </a:r>
          </a:p>
          <a:p>
            <a:r>
              <a:rPr lang="tr-TR" sz="2400" b="1" dirty="0"/>
              <a:t> </a:t>
            </a:r>
          </a:p>
          <a:p>
            <a:endParaRPr lang="tr-TR" sz="2400" b="1" dirty="0"/>
          </a:p>
          <a:p>
            <a:r>
              <a:rPr lang="tr-TR" sz="2400" b="1" dirty="0"/>
              <a:t>	Ayaklanma komutanlığını Mahmut Şevket Paşa’nın yaptığı kurmay başkanlığını Mustafa Kemal’in yaptığı Selanik’ten gelen Hareket Ordusu tarafından bastırıldı . Bu olaydan sonra II. Abdülhamit tahttan indirildi ve yerine Mehmet Reşat (V. Mehmet) tahta çıkarıldı.</a:t>
            </a:r>
          </a:p>
        </p:txBody>
      </p:sp>
    </p:spTree>
    <p:extLst>
      <p:ext uri="{BB962C8B-B14F-4D97-AF65-F5344CB8AC3E}">
        <p14:creationId xmlns:p14="http://schemas.microsoft.com/office/powerpoint/2010/main" val="1515288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83573DE-D8C6-47BE-A31A-63EA17F519EC}"/>
              </a:ext>
            </a:extLst>
          </p:cNvPr>
          <p:cNvSpPr/>
          <p:nvPr/>
        </p:nvSpPr>
        <p:spPr>
          <a:xfrm>
            <a:off x="490331" y="331304"/>
            <a:ext cx="10853530" cy="600164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tr-TR" sz="2400" b="1" dirty="0"/>
              <a:t>31 Mart </a:t>
            </a:r>
            <a:r>
              <a:rPr lang="tr-TR" sz="2400" b="1" dirty="0" err="1"/>
              <a:t>Ayaklanması’nın</a:t>
            </a:r>
            <a:r>
              <a:rPr lang="tr-TR" sz="2400" b="1" dirty="0"/>
              <a:t> bastırılmasından sonra İttihat ve Terakki Cemiyetinin ülke yönetimindeki etkisi daha da arttı. </a:t>
            </a:r>
          </a:p>
          <a:p>
            <a:endParaRPr lang="tr-TR" sz="2400" b="1" dirty="0"/>
          </a:p>
          <a:p>
            <a:r>
              <a:rPr lang="tr-TR" sz="2400" b="1" dirty="0"/>
              <a:t>İsyan ,İttihatçılara karşı idi ama en çokta bu partiye yarar. Çünkü yapılan </a:t>
            </a:r>
            <a:r>
              <a:rPr lang="tr-TR" sz="2400" b="1" dirty="0" err="1"/>
              <a:t>yargılmalar</a:t>
            </a:r>
            <a:r>
              <a:rPr lang="tr-TR" sz="2400" b="1" dirty="0"/>
              <a:t> ve idamlarla İttihat ve Terakki muhalefeti tasfiye eder ve gücünü artırır. </a:t>
            </a:r>
          </a:p>
          <a:p>
            <a:endParaRPr lang="tr-TR" sz="2400" b="1" dirty="0"/>
          </a:p>
          <a:p>
            <a:r>
              <a:rPr lang="tr-TR" sz="2400" b="1" dirty="0">
                <a:solidFill>
                  <a:srgbClr val="C00000"/>
                </a:solidFill>
              </a:rPr>
              <a:t>Kanun-ı Esasi’de değişiklik yapılarak </a:t>
            </a:r>
            <a:r>
              <a:rPr lang="tr-TR" sz="2400" b="1" dirty="0"/>
              <a:t>;</a:t>
            </a:r>
          </a:p>
          <a:p>
            <a:pPr marL="342900" indent="-342900">
              <a:buAutoNum type="arabicPeriod"/>
            </a:pPr>
            <a:r>
              <a:rPr lang="tr-TR" sz="2400" b="1" dirty="0"/>
              <a:t>Padişahın meclisi feshetmesi zorlaştırıldı, </a:t>
            </a:r>
          </a:p>
          <a:p>
            <a:pPr marL="342900" indent="-342900">
              <a:buAutoNum type="arabicPeriod"/>
            </a:pPr>
            <a:r>
              <a:rPr lang="tr-TR" sz="2400" b="1" dirty="0"/>
              <a:t>Padişahın veto hakkı sınırlandırıldı ve </a:t>
            </a:r>
          </a:p>
          <a:p>
            <a:pPr marL="342900" indent="-342900">
              <a:buAutoNum type="arabicPeriod"/>
            </a:pPr>
            <a:r>
              <a:rPr lang="tr-TR" sz="2400" b="1" dirty="0"/>
              <a:t>Hükümet meclise karşı sorumlu hale geldi. </a:t>
            </a:r>
          </a:p>
          <a:p>
            <a:pPr marL="342900" indent="-342900">
              <a:buAutoNum type="arabicPeriod"/>
            </a:pPr>
            <a:endParaRPr lang="tr-TR" sz="2400" b="1" dirty="0"/>
          </a:p>
          <a:p>
            <a:r>
              <a:rPr lang="tr-TR" sz="2400" b="1" dirty="0"/>
              <a:t>	Bu değişikliklerle amaçlanan, anayasayı daha demokratik bir hale getirmekti ve hepsi </a:t>
            </a:r>
            <a:r>
              <a:rPr lang="tr-TR" sz="2400" b="1" dirty="0" err="1"/>
              <a:t>Mebusan</a:t>
            </a:r>
            <a:r>
              <a:rPr lang="tr-TR" sz="2400" b="1" dirty="0"/>
              <a:t> meclisini güçlendiren demokratik adımlardı.</a:t>
            </a:r>
          </a:p>
          <a:p>
            <a:endParaRPr lang="tr-TR" sz="2400" b="1" dirty="0"/>
          </a:p>
          <a:p>
            <a:r>
              <a:rPr lang="tr-TR" sz="2400" b="1" dirty="0"/>
              <a:t>	Osmanlıcılık ve İslamcılık akımlarının sonuçsuz kaldığını gören İttihat ve Terakki Cemiyeti, Türkçülük politikasına ağırlık verdi.</a:t>
            </a:r>
          </a:p>
        </p:txBody>
      </p:sp>
    </p:spTree>
    <p:extLst>
      <p:ext uri="{BB962C8B-B14F-4D97-AF65-F5344CB8AC3E}">
        <p14:creationId xmlns:p14="http://schemas.microsoft.com/office/powerpoint/2010/main" val="2209814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50B5356-CC17-4E0F-94C8-778BD28A9483}"/>
              </a:ext>
            </a:extLst>
          </p:cNvPr>
          <p:cNvSpPr/>
          <p:nvPr/>
        </p:nvSpPr>
        <p:spPr>
          <a:xfrm>
            <a:off x="967409" y="1020418"/>
            <a:ext cx="9197008" cy="443198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tr-TR" sz="2400" b="1" u="sng" dirty="0">
                <a:solidFill>
                  <a:srgbClr val="C00000"/>
                </a:solidFill>
                <a:highlight>
                  <a:srgbClr val="FFFF00"/>
                </a:highlight>
              </a:rPr>
              <a:t>Trablusgarp Savaşı: </a:t>
            </a:r>
          </a:p>
          <a:p>
            <a:endParaRPr lang="tr-TR" dirty="0"/>
          </a:p>
          <a:p>
            <a:r>
              <a:rPr lang="tr-TR" sz="2400" b="1" dirty="0"/>
              <a:t>1870’de siyasi birliğini kuran İtalya, sömürgecilik rekabetine katıldı. XIX. Yüzyılda Osmanlı devletinden ;</a:t>
            </a:r>
          </a:p>
          <a:p>
            <a:endParaRPr lang="tr-TR" sz="2400" b="1" dirty="0"/>
          </a:p>
          <a:p>
            <a:r>
              <a:rPr lang="tr-TR" sz="2400" b="1" dirty="0"/>
              <a:t>Fransa; Tunus, Cezayir ve Fas’ı; </a:t>
            </a:r>
          </a:p>
          <a:p>
            <a:r>
              <a:rPr lang="tr-TR" sz="2400" b="1" dirty="0"/>
              <a:t>İngiltere ise Mısır’ı işgal etmişti. </a:t>
            </a:r>
          </a:p>
          <a:p>
            <a:endParaRPr lang="tr-TR" sz="2400" b="1" dirty="0"/>
          </a:p>
          <a:p>
            <a:r>
              <a:rPr lang="tr-TR" sz="2400" b="1" dirty="0"/>
              <a:t>İtalya da Osmanlı Devleti’nin Kuzey Afrika’daki son toprağı olan Trablusgarp’a yöneldi ve Osmanlı Devleti’ne ültimatom vererek bu toprakların kendisine teslim edilmesini istedi. Osmanlı Devleti bu isteği kabul etmeyince İtalya, Osmanlı’ya savaş ilan etti (1911) </a:t>
            </a:r>
          </a:p>
        </p:txBody>
      </p:sp>
    </p:spTree>
    <p:extLst>
      <p:ext uri="{BB962C8B-B14F-4D97-AF65-F5344CB8AC3E}">
        <p14:creationId xmlns:p14="http://schemas.microsoft.com/office/powerpoint/2010/main" val="2332514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descr="metin içeren bir resim&#10;&#10;Yüksek güvenilirlikle oluşturulmuş açıklama">
            <a:extLst>
              <a:ext uri="{FF2B5EF4-FFF2-40B4-BE49-F238E27FC236}">
                <a16:creationId xmlns:a16="http://schemas.microsoft.com/office/drawing/2014/main" id="{B5DBF8C6-0D1C-40AE-9B8D-FB03E84143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478" y="1463296"/>
            <a:ext cx="7009396" cy="3925261"/>
          </a:xfrm>
          <a:prstGeom prst="rect">
            <a:avLst/>
          </a:prstGeom>
        </p:spPr>
      </p:pic>
    </p:spTree>
    <p:extLst>
      <p:ext uri="{BB962C8B-B14F-4D97-AF65-F5344CB8AC3E}">
        <p14:creationId xmlns:p14="http://schemas.microsoft.com/office/powerpoint/2010/main" val="4056167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descr="metin, harita içeren bir resim&#10;&#10;Çok yüksek güvenilirlikle oluşturulmuş açıklama">
            <a:extLst>
              <a:ext uri="{FF2B5EF4-FFF2-40B4-BE49-F238E27FC236}">
                <a16:creationId xmlns:a16="http://schemas.microsoft.com/office/drawing/2014/main" id="{F268B7A3-F350-4E84-8BEE-8C4DD8866A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1667303"/>
            <a:ext cx="5294716" cy="3523392"/>
          </a:xfrm>
          <a:prstGeom prst="rect">
            <a:avLst/>
          </a:prstGeom>
        </p:spPr>
      </p:pic>
      <p:pic>
        <p:nvPicPr>
          <p:cNvPr id="5" name="Resim 4" descr="kişi, adam, fotoğraf, kıyafet içeren bir resim&#10;&#10;Yüksek güvenilirlikle oluşturulmuş açıklama">
            <a:extLst>
              <a:ext uri="{FF2B5EF4-FFF2-40B4-BE49-F238E27FC236}">
                <a16:creationId xmlns:a16="http://schemas.microsoft.com/office/drawing/2014/main" id="{3150D873-A365-436C-B59D-C2A54056F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1374" y="643467"/>
            <a:ext cx="4119600" cy="5571066"/>
          </a:xfrm>
          <a:prstGeom prst="rect">
            <a:avLst/>
          </a:prstGeom>
        </p:spPr>
      </p:pic>
    </p:spTree>
    <p:extLst>
      <p:ext uri="{BB962C8B-B14F-4D97-AF65-F5344CB8AC3E}">
        <p14:creationId xmlns:p14="http://schemas.microsoft.com/office/powerpoint/2010/main" val="997057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97DAACC-F222-4DF8-BBD2-38CD05723B9F}"/>
              </a:ext>
            </a:extLst>
          </p:cNvPr>
          <p:cNvSpPr/>
          <p:nvPr/>
        </p:nvSpPr>
        <p:spPr>
          <a:xfrm>
            <a:off x="490330" y="874644"/>
            <a:ext cx="11078817" cy="4801314"/>
          </a:xfrm>
          <a:prstGeom prst="rect">
            <a:avLst/>
          </a:prstGeom>
          <a:solidFill>
            <a:schemeClr val="accent4">
              <a:lumMod val="40000"/>
              <a:lumOff val="60000"/>
            </a:schemeClr>
          </a:solidFill>
        </p:spPr>
        <p:txBody>
          <a:bodyPr wrap="square">
            <a:spAutoFit/>
          </a:bodyPr>
          <a:lstStyle/>
          <a:p>
            <a:r>
              <a:rPr lang="tr-TR" sz="2400" b="1" dirty="0"/>
              <a:t>Osmanlı, bölgeye karadan ve denizden gereken yardımı gönderemedi. </a:t>
            </a:r>
          </a:p>
          <a:p>
            <a:endParaRPr lang="tr-TR" sz="2400" b="1" dirty="0"/>
          </a:p>
          <a:p>
            <a:r>
              <a:rPr lang="tr-TR" sz="2400" b="1" dirty="0">
                <a:solidFill>
                  <a:srgbClr val="C00000"/>
                </a:solidFill>
              </a:rPr>
              <a:t>1. Karadan gidemeyiz  </a:t>
            </a:r>
            <a:r>
              <a:rPr lang="tr-TR" sz="2400" b="1" dirty="0"/>
              <a:t>: Mısır’da İngiltere vardı ve Libya ile kara bağlantımız yoktu.</a:t>
            </a:r>
          </a:p>
          <a:p>
            <a:r>
              <a:rPr lang="tr-TR" sz="2400" b="1" dirty="0">
                <a:solidFill>
                  <a:srgbClr val="C00000"/>
                </a:solidFill>
              </a:rPr>
              <a:t>2. Denizden de gidemeyiz </a:t>
            </a:r>
            <a:r>
              <a:rPr lang="tr-TR" sz="2400" b="1" dirty="0"/>
              <a:t>: Donanmamız yetersiz ve  İtalya, Akdeniz’de güçlü bir devletti.</a:t>
            </a:r>
          </a:p>
          <a:p>
            <a:endParaRPr lang="tr-TR" sz="2400" b="1" dirty="0"/>
          </a:p>
          <a:p>
            <a:r>
              <a:rPr lang="tr-TR" sz="2400" b="1" dirty="0"/>
              <a:t>Osmanlı devleti sadece Mustafa Kemal, Enver Bey ve Fethi Bey gibi gönüllü subaylar yollayabilir. Sahte kimliklerle yola koyulan bu subaylar , Trablusgarp’a giderek halkı örgütler ve  İtalyanlara karşı başarılı bir şekilde mücadele ettiler. </a:t>
            </a:r>
          </a:p>
          <a:p>
            <a:endParaRPr lang="tr-TR" sz="2400" b="1" dirty="0"/>
          </a:p>
          <a:p>
            <a:r>
              <a:rPr lang="tr-TR" sz="2400" b="1" dirty="0"/>
              <a:t>Mustafa Kemal, Derne ve </a:t>
            </a:r>
            <a:r>
              <a:rPr lang="tr-TR" sz="2400" b="1" dirty="0" err="1"/>
              <a:t>Tobruk’ta</a:t>
            </a:r>
            <a:r>
              <a:rPr lang="tr-TR" sz="2400" b="1" dirty="0"/>
              <a:t>; Enver Bey, Bingazi’de önemli başarılar kazandılar. </a:t>
            </a:r>
          </a:p>
          <a:p>
            <a:endParaRPr lang="tr-TR" dirty="0"/>
          </a:p>
        </p:txBody>
      </p:sp>
    </p:spTree>
    <p:extLst>
      <p:ext uri="{BB962C8B-B14F-4D97-AF65-F5344CB8AC3E}">
        <p14:creationId xmlns:p14="http://schemas.microsoft.com/office/powerpoint/2010/main" val="141816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B19AED8-C421-4D23-97A6-25938BABA680}"/>
              </a:ext>
            </a:extLst>
          </p:cNvPr>
          <p:cNvSpPr/>
          <p:nvPr/>
        </p:nvSpPr>
        <p:spPr>
          <a:xfrm>
            <a:off x="384314" y="1298713"/>
            <a:ext cx="11039060" cy="267765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tr-TR" sz="2400" b="1" dirty="0"/>
              <a:t>	İtalya, Osmanlı’yı barışa zorlamak  için Çanakkale Boğazı’nı abluka altına aldı ve On İki Ada’yı işgal etti. I. Balkan Savaşı’nın başlaması üzerine Osmanlı Devleti barış istemek zorunda kaldı.</a:t>
            </a:r>
          </a:p>
          <a:p>
            <a:endParaRPr lang="tr-TR" sz="2400" b="1" dirty="0"/>
          </a:p>
          <a:p>
            <a:r>
              <a:rPr lang="tr-TR" sz="2400" b="1" dirty="0"/>
              <a:t>	 İtalya ile Osmanlı Devleti arasında </a:t>
            </a:r>
            <a:r>
              <a:rPr lang="tr-TR" sz="2400" b="1" dirty="0" err="1">
                <a:solidFill>
                  <a:srgbClr val="C00000"/>
                </a:solidFill>
              </a:rPr>
              <a:t>Ouchy</a:t>
            </a:r>
            <a:r>
              <a:rPr lang="tr-TR" sz="2400" b="1" dirty="0">
                <a:solidFill>
                  <a:srgbClr val="C00000"/>
                </a:solidFill>
              </a:rPr>
              <a:t> (</a:t>
            </a:r>
            <a:r>
              <a:rPr lang="tr-TR" sz="2400" b="1" dirty="0" err="1">
                <a:solidFill>
                  <a:srgbClr val="C00000"/>
                </a:solidFill>
              </a:rPr>
              <a:t>Uşi</a:t>
            </a:r>
            <a:r>
              <a:rPr lang="tr-TR" sz="2400" b="1" dirty="0">
                <a:solidFill>
                  <a:srgbClr val="C00000"/>
                </a:solidFill>
              </a:rPr>
              <a:t>) </a:t>
            </a:r>
            <a:r>
              <a:rPr lang="tr-TR" sz="2400" b="1" dirty="0"/>
              <a:t>Antlaşması imzalandı (18 Ekim 1912). Trablusgarp , İtalya’ya bırakıldı. Böylece Osmanlı Devleti’nin Kuzey Afrika’daki varlığı sona erdi. On İki Ada da geçici olarak İtalya’ya bırakıldı.</a:t>
            </a:r>
          </a:p>
        </p:txBody>
      </p:sp>
    </p:spTree>
    <p:extLst>
      <p:ext uri="{BB962C8B-B14F-4D97-AF65-F5344CB8AC3E}">
        <p14:creationId xmlns:p14="http://schemas.microsoft.com/office/powerpoint/2010/main" val="1181626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5F0143E-E20F-4B35-B4F6-3A626A7A6919}"/>
              </a:ext>
            </a:extLst>
          </p:cNvPr>
          <p:cNvSpPr/>
          <p:nvPr/>
        </p:nvSpPr>
        <p:spPr>
          <a:xfrm>
            <a:off x="1391477" y="1155391"/>
            <a:ext cx="10181823" cy="461665"/>
          </a:xfrm>
          <a:prstGeom prst="rect">
            <a:avLst/>
          </a:prstGeom>
          <a:solidFill>
            <a:schemeClr val="tx2">
              <a:lumMod val="60000"/>
              <a:lumOff val="40000"/>
            </a:schemeClr>
          </a:solidFill>
        </p:spPr>
        <p:txBody>
          <a:bodyPr wrap="square">
            <a:spAutoFit/>
          </a:bodyPr>
          <a:lstStyle/>
          <a:p>
            <a:r>
              <a:rPr lang="tr-TR" sz="2400" b="1" dirty="0">
                <a:solidFill>
                  <a:srgbClr val="C00000"/>
                </a:solidFill>
              </a:rPr>
              <a:t>Atatürk’ün ilk askeri başarısı Derne ve </a:t>
            </a:r>
            <a:r>
              <a:rPr lang="tr-TR" sz="2400" b="1" dirty="0" err="1">
                <a:solidFill>
                  <a:srgbClr val="C00000"/>
                </a:solidFill>
              </a:rPr>
              <a:t>Tobruk’u</a:t>
            </a:r>
            <a:r>
              <a:rPr lang="tr-TR" sz="2400" b="1" dirty="0">
                <a:solidFill>
                  <a:srgbClr val="C00000"/>
                </a:solidFill>
              </a:rPr>
              <a:t> İtalyanlardan geri almasıdır.</a:t>
            </a:r>
          </a:p>
        </p:txBody>
      </p:sp>
      <p:sp>
        <p:nvSpPr>
          <p:cNvPr id="3" name="Metin kutusu 2">
            <a:extLst>
              <a:ext uri="{FF2B5EF4-FFF2-40B4-BE49-F238E27FC236}">
                <a16:creationId xmlns:a16="http://schemas.microsoft.com/office/drawing/2014/main" id="{3364F8A5-6855-4D21-8D70-1B0747DBCFF5}"/>
              </a:ext>
            </a:extLst>
          </p:cNvPr>
          <p:cNvSpPr txBox="1"/>
          <p:nvPr/>
        </p:nvSpPr>
        <p:spPr>
          <a:xfrm>
            <a:off x="1391478" y="2067340"/>
            <a:ext cx="10181822" cy="830997"/>
          </a:xfrm>
          <a:prstGeom prst="rect">
            <a:avLst/>
          </a:prstGeom>
          <a:solidFill>
            <a:schemeClr val="accent2">
              <a:lumMod val="60000"/>
              <a:lumOff val="40000"/>
            </a:schemeClr>
          </a:solidFill>
        </p:spPr>
        <p:txBody>
          <a:bodyPr wrap="square" rtlCol="0">
            <a:spAutoFit/>
          </a:bodyPr>
          <a:lstStyle/>
          <a:p>
            <a:r>
              <a:rPr lang="tr-TR" sz="2400" b="1" dirty="0"/>
              <a:t>Ayrıca </a:t>
            </a:r>
            <a:r>
              <a:rPr lang="tr-TR" sz="2400" b="1" dirty="0" err="1"/>
              <a:t>Trablusgarb</a:t>
            </a:r>
            <a:r>
              <a:rPr lang="tr-TR" sz="2400" b="1" dirty="0"/>
              <a:t> savaşı </a:t>
            </a:r>
            <a:r>
              <a:rPr lang="tr-TR" sz="2400" b="1" dirty="0">
                <a:solidFill>
                  <a:srgbClr val="C00000"/>
                </a:solidFill>
              </a:rPr>
              <a:t>Kurtuluş savaşının da provası </a:t>
            </a:r>
            <a:r>
              <a:rPr lang="tr-TR" sz="2400" b="1" dirty="0"/>
              <a:t>kabul edilir. Gönüllü subayların örgütlediği </a:t>
            </a:r>
            <a:r>
              <a:rPr lang="tr-TR" sz="2400" b="1" dirty="0" err="1"/>
              <a:t>Trablusgarb</a:t>
            </a:r>
            <a:r>
              <a:rPr lang="tr-TR" sz="2400" b="1" dirty="0"/>
              <a:t> halkı ile İtalyanlara karşı savaşlar yapılır.</a:t>
            </a:r>
          </a:p>
        </p:txBody>
      </p:sp>
      <p:sp>
        <p:nvSpPr>
          <p:cNvPr id="4" name="Metin kutusu 3">
            <a:extLst>
              <a:ext uri="{FF2B5EF4-FFF2-40B4-BE49-F238E27FC236}">
                <a16:creationId xmlns:a16="http://schemas.microsoft.com/office/drawing/2014/main" id="{BACF89EA-3028-44D0-91C3-35C50C464A63}"/>
              </a:ext>
            </a:extLst>
          </p:cNvPr>
          <p:cNvSpPr txBox="1"/>
          <p:nvPr/>
        </p:nvSpPr>
        <p:spPr>
          <a:xfrm>
            <a:off x="1391477" y="3763617"/>
            <a:ext cx="10181821" cy="1938992"/>
          </a:xfrm>
          <a:prstGeom prst="rect">
            <a:avLst/>
          </a:prstGeom>
          <a:solidFill>
            <a:srgbClr val="92D050"/>
          </a:solidFill>
        </p:spPr>
        <p:txBody>
          <a:bodyPr wrap="square" rtlCol="0">
            <a:spAutoFit/>
          </a:bodyPr>
          <a:lstStyle/>
          <a:p>
            <a:r>
              <a:rPr lang="tr-TR" sz="2400" b="1" dirty="0"/>
              <a:t>Kuzey Afrika’da son toprağımız olan Libya’yı </a:t>
            </a:r>
            <a:r>
              <a:rPr lang="tr-TR" sz="2400" b="1" dirty="0" err="1"/>
              <a:t>Uşi</a:t>
            </a:r>
            <a:r>
              <a:rPr lang="tr-TR" sz="2400" b="1" dirty="0"/>
              <a:t> anlaşması ile kaybederiz. Osmanlı devleti iki kıtaya iner.</a:t>
            </a:r>
          </a:p>
          <a:p>
            <a:endParaRPr lang="tr-TR" sz="2400" b="1" dirty="0"/>
          </a:p>
          <a:p>
            <a:pPr marL="342900" indent="-342900">
              <a:buAutoNum type="arabicPeriod"/>
            </a:pPr>
            <a:r>
              <a:rPr lang="tr-TR" sz="2400" b="1" dirty="0"/>
              <a:t>Orhan Bey 	: İkinci kıtaya Avrupa’ya ayak basıldı. (</a:t>
            </a:r>
            <a:r>
              <a:rPr lang="tr-TR" sz="2400" b="1" dirty="0" err="1"/>
              <a:t>Çimpe</a:t>
            </a:r>
            <a:r>
              <a:rPr lang="tr-TR" sz="2400" b="1" dirty="0"/>
              <a:t>)</a:t>
            </a:r>
          </a:p>
          <a:p>
            <a:pPr marL="342900" indent="-342900">
              <a:buAutoNum type="arabicPeriod"/>
            </a:pPr>
            <a:r>
              <a:rPr lang="tr-TR" sz="2400" b="1" dirty="0"/>
              <a:t>I. Selim	: Üçüncü kıtaya Afrika’ya ayak basıldı.(Mısır)</a:t>
            </a:r>
          </a:p>
        </p:txBody>
      </p:sp>
    </p:spTree>
    <p:extLst>
      <p:ext uri="{BB962C8B-B14F-4D97-AF65-F5344CB8AC3E}">
        <p14:creationId xmlns:p14="http://schemas.microsoft.com/office/powerpoint/2010/main" val="1493931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descr="metin, kitap, fotoğraf, açık hava içeren bir resim&#10;&#10;Çok yüksek güvenilirlikle oluşturulmuş açıklama">
            <a:extLst>
              <a:ext uri="{FF2B5EF4-FFF2-40B4-BE49-F238E27FC236}">
                <a16:creationId xmlns:a16="http://schemas.microsoft.com/office/drawing/2014/main" id="{0835C366-25D7-4BD0-92E4-7D7636792664}"/>
              </a:ext>
            </a:extLst>
          </p:cNvPr>
          <p:cNvPicPr>
            <a:picLocks noChangeAspect="1"/>
          </p:cNvPicPr>
          <p:nvPr/>
        </p:nvPicPr>
        <p:blipFill rotWithShape="1">
          <a:blip r:embed="rId2">
            <a:extLst>
              <a:ext uri="{28A0092B-C50C-407E-A947-70E740481C1C}">
                <a14:useLocalDpi xmlns:a14="http://schemas.microsoft.com/office/drawing/2010/main" val="0"/>
              </a:ext>
            </a:extLst>
          </a:blip>
          <a:srcRect r="-1" b="26513"/>
          <a:stretch/>
        </p:blipFill>
        <p:spPr>
          <a:xfrm>
            <a:off x="20" y="10"/>
            <a:ext cx="7215381" cy="2969294"/>
          </a:xfrm>
          <a:custGeom>
            <a:avLst/>
            <a:gdLst>
              <a:gd name="connsiteX0" fmla="*/ 0 w 7215401"/>
              <a:gd name="connsiteY0" fmla="*/ 0 h 2969304"/>
              <a:gd name="connsiteX1" fmla="*/ 677334 w 7215401"/>
              <a:gd name="connsiteY1" fmla="*/ 0 h 2969304"/>
              <a:gd name="connsiteX2" fmla="*/ 1168036 w 7215401"/>
              <a:gd name="connsiteY2" fmla="*/ 0 h 2969304"/>
              <a:gd name="connsiteX3" fmla="*/ 1205499 w 7215401"/>
              <a:gd name="connsiteY3" fmla="*/ 0 h 2969304"/>
              <a:gd name="connsiteX4" fmla="*/ 1647632 w 7215401"/>
              <a:gd name="connsiteY4" fmla="*/ 0 h 2969304"/>
              <a:gd name="connsiteX5" fmla="*/ 7215401 w 7215401"/>
              <a:gd name="connsiteY5" fmla="*/ 0 h 2969304"/>
              <a:gd name="connsiteX6" fmla="*/ 5840224 w 7215401"/>
              <a:gd name="connsiteY6" fmla="*/ 2969304 h 2969304"/>
              <a:gd name="connsiteX7" fmla="*/ 0 w 7215401"/>
              <a:gd name="connsiteY7" fmla="*/ 2969304 h 296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p:spPr>
      </p:pic>
      <p:pic>
        <p:nvPicPr>
          <p:cNvPr id="9" name="Resim 8" descr="kişi, çayır içeren bir resim&#10;&#10;Yüksek güvenilirlikle oluşturulmuş açıklama">
            <a:extLst>
              <a:ext uri="{FF2B5EF4-FFF2-40B4-BE49-F238E27FC236}">
                <a16:creationId xmlns:a16="http://schemas.microsoft.com/office/drawing/2014/main" id="{944B119A-F4F7-4418-84AC-57C9E221D762}"/>
              </a:ext>
            </a:extLst>
          </p:cNvPr>
          <p:cNvPicPr>
            <a:picLocks noChangeAspect="1"/>
          </p:cNvPicPr>
          <p:nvPr/>
        </p:nvPicPr>
        <p:blipFill rotWithShape="1">
          <a:blip r:embed="rId3">
            <a:extLst>
              <a:ext uri="{28A0092B-C50C-407E-A947-70E740481C1C}">
                <a14:useLocalDpi xmlns:a14="http://schemas.microsoft.com/office/drawing/2010/main" val="0"/>
              </a:ext>
            </a:extLst>
          </a:blip>
          <a:srcRect t="6260" b="53634"/>
          <a:stretch/>
        </p:blipFill>
        <p:spPr>
          <a:xfrm>
            <a:off x="5622233" y="10"/>
            <a:ext cx="6569769" cy="3750724"/>
          </a:xfrm>
          <a:custGeom>
            <a:avLst/>
            <a:gdLst>
              <a:gd name="connsiteX0" fmla="*/ 1738471 w 6569769"/>
              <a:gd name="connsiteY0" fmla="*/ 0 h 3750734"/>
              <a:gd name="connsiteX1" fmla="*/ 6569769 w 6569769"/>
              <a:gd name="connsiteY1" fmla="*/ 0 h 3750734"/>
              <a:gd name="connsiteX2" fmla="*/ 6569769 w 6569769"/>
              <a:gd name="connsiteY2" fmla="*/ 3750734 h 3750734"/>
              <a:gd name="connsiteX3" fmla="*/ 0 w 6569769"/>
              <a:gd name="connsiteY3" fmla="*/ 3750734 h 3750734"/>
            </a:gdLst>
            <a:ahLst/>
            <a:cxnLst>
              <a:cxn ang="0">
                <a:pos x="connsiteX0" y="connsiteY0"/>
              </a:cxn>
              <a:cxn ang="0">
                <a:pos x="connsiteX1" y="connsiteY1"/>
              </a:cxn>
              <a:cxn ang="0">
                <a:pos x="connsiteX2" y="connsiteY2"/>
              </a:cxn>
              <a:cxn ang="0">
                <a:pos x="connsiteX3" y="connsiteY3"/>
              </a:cxn>
            </a:cxnLst>
            <a:rect l="l" t="t" r="r" b="b"/>
            <a:pathLst>
              <a:path w="6569769" h="3750734">
                <a:moveTo>
                  <a:pt x="1738471" y="0"/>
                </a:moveTo>
                <a:lnTo>
                  <a:pt x="6569769" y="0"/>
                </a:lnTo>
                <a:lnTo>
                  <a:pt x="6569769" y="3750734"/>
                </a:lnTo>
                <a:lnTo>
                  <a:pt x="0" y="3750734"/>
                </a:lnTo>
                <a:close/>
              </a:path>
            </a:pathLst>
          </a:custGeom>
        </p:spPr>
      </p:pic>
      <p:pic>
        <p:nvPicPr>
          <p:cNvPr id="3" name="Resim 2" descr="kişi, fotoğraf, zemin, açık hava içeren bir resim&#10;&#10;Çok yüksek güvenilirlikle oluşturulmuş açıklama">
            <a:extLst>
              <a:ext uri="{FF2B5EF4-FFF2-40B4-BE49-F238E27FC236}">
                <a16:creationId xmlns:a16="http://schemas.microsoft.com/office/drawing/2014/main" id="{FF16FAD9-8A2C-4B96-8B45-A49D822BB694}"/>
              </a:ext>
            </a:extLst>
          </p:cNvPr>
          <p:cNvPicPr>
            <a:picLocks noChangeAspect="1"/>
          </p:cNvPicPr>
          <p:nvPr/>
        </p:nvPicPr>
        <p:blipFill rotWithShape="1">
          <a:blip r:embed="rId4">
            <a:extLst>
              <a:ext uri="{28A0092B-C50C-407E-A947-70E740481C1C}">
                <a14:useLocalDpi xmlns:a14="http://schemas.microsoft.com/office/drawing/2010/main" val="0"/>
              </a:ext>
            </a:extLst>
          </a:blip>
          <a:srcRect t="15394" r="1" b="32695"/>
          <a:stretch/>
        </p:blipFill>
        <p:spPr>
          <a:xfrm>
            <a:off x="4182011" y="3887894"/>
            <a:ext cx="8009991" cy="2970106"/>
          </a:xfrm>
          <a:custGeom>
            <a:avLst/>
            <a:gdLst>
              <a:gd name="connsiteX0" fmla="*/ 1376648 w 8009991"/>
              <a:gd name="connsiteY0" fmla="*/ 0 h 2970106"/>
              <a:gd name="connsiteX1" fmla="*/ 8009991 w 8009991"/>
              <a:gd name="connsiteY1" fmla="*/ 0 h 2970106"/>
              <a:gd name="connsiteX2" fmla="*/ 8009991 w 8009991"/>
              <a:gd name="connsiteY2" fmla="*/ 2970106 h 2970106"/>
              <a:gd name="connsiteX3" fmla="*/ 0 w 8009991"/>
              <a:gd name="connsiteY3" fmla="*/ 2970106 h 2970106"/>
            </a:gdLst>
            <a:ahLst/>
            <a:cxnLst>
              <a:cxn ang="0">
                <a:pos x="connsiteX0" y="connsiteY0"/>
              </a:cxn>
              <a:cxn ang="0">
                <a:pos x="connsiteX1" y="connsiteY1"/>
              </a:cxn>
              <a:cxn ang="0">
                <a:pos x="connsiteX2" y="connsiteY2"/>
              </a:cxn>
              <a:cxn ang="0">
                <a:pos x="connsiteX3" y="connsiteY3"/>
              </a:cxn>
            </a:cxnLst>
            <a:rect l="l" t="t" r="r" b="b"/>
            <a:pathLst>
              <a:path w="8009991" h="2970106">
                <a:moveTo>
                  <a:pt x="1376648" y="0"/>
                </a:moveTo>
                <a:lnTo>
                  <a:pt x="8009991" y="0"/>
                </a:lnTo>
                <a:lnTo>
                  <a:pt x="8009991" y="2970106"/>
                </a:lnTo>
                <a:lnTo>
                  <a:pt x="0" y="2970106"/>
                </a:lnTo>
                <a:close/>
              </a:path>
            </a:pathLst>
          </a:custGeom>
        </p:spPr>
      </p:pic>
      <p:pic>
        <p:nvPicPr>
          <p:cNvPr id="7" name="Resim 6" descr="adam, giyme, kişi, kırmızı içeren bir resim&#10;&#10;Yüksek güvenilirlikle oluşturulmuş açıklama">
            <a:extLst>
              <a:ext uri="{FF2B5EF4-FFF2-40B4-BE49-F238E27FC236}">
                <a16:creationId xmlns:a16="http://schemas.microsoft.com/office/drawing/2014/main" id="{10C2300E-62F2-4F38-A38A-A90B6BE1AEB2}"/>
              </a:ext>
            </a:extLst>
          </p:cNvPr>
          <p:cNvPicPr>
            <a:picLocks noChangeAspect="1"/>
          </p:cNvPicPr>
          <p:nvPr/>
        </p:nvPicPr>
        <p:blipFill rotWithShape="1">
          <a:blip r:embed="rId5">
            <a:extLst>
              <a:ext uri="{28A0092B-C50C-407E-A947-70E740481C1C}">
                <a14:useLocalDpi xmlns:a14="http://schemas.microsoft.com/office/drawing/2010/main" val="0"/>
              </a:ext>
            </a:extLst>
          </a:blip>
          <a:srcRect t="9212" r="-1" b="-1"/>
          <a:stretch/>
        </p:blipFill>
        <p:spPr>
          <a:xfrm>
            <a:off x="1" y="3106464"/>
            <a:ext cx="6209553" cy="3751536"/>
          </a:xfrm>
          <a:custGeom>
            <a:avLst/>
            <a:gdLst>
              <a:gd name="connsiteX0" fmla="*/ 0 w 6209553"/>
              <a:gd name="connsiteY0" fmla="*/ 0 h 3751536"/>
              <a:gd name="connsiteX1" fmla="*/ 5776701 w 6209553"/>
              <a:gd name="connsiteY1" fmla="*/ 0 h 3751536"/>
              <a:gd name="connsiteX2" fmla="*/ 4041567 w 6209553"/>
              <a:gd name="connsiteY2" fmla="*/ 3746529 h 3751536"/>
              <a:gd name="connsiteX3" fmla="*/ 6209553 w 6209553"/>
              <a:gd name="connsiteY3" fmla="*/ 3746529 h 3751536"/>
              <a:gd name="connsiteX4" fmla="*/ 6209553 w 6209553"/>
              <a:gd name="connsiteY4" fmla="*/ 3746530 h 3751536"/>
              <a:gd name="connsiteX5" fmla="*/ 1647632 w 6209553"/>
              <a:gd name="connsiteY5" fmla="*/ 3746530 h 3751536"/>
              <a:gd name="connsiteX6" fmla="*/ 1647632 w 6209553"/>
              <a:gd name="connsiteY6" fmla="*/ 3751536 h 3751536"/>
              <a:gd name="connsiteX7" fmla="*/ 0 w 6209553"/>
              <a:gd name="connsiteY7" fmla="*/ 3751536 h 37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p:spPr>
      </p:pic>
    </p:spTree>
    <p:extLst>
      <p:ext uri="{BB962C8B-B14F-4D97-AF65-F5344CB8AC3E}">
        <p14:creationId xmlns:p14="http://schemas.microsoft.com/office/powerpoint/2010/main" val="3491130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7A3247F-B562-4376-B563-9C46D3E5D47A}"/>
              </a:ext>
            </a:extLst>
          </p:cNvPr>
          <p:cNvSpPr/>
          <p:nvPr/>
        </p:nvSpPr>
        <p:spPr>
          <a:xfrm>
            <a:off x="675860" y="622852"/>
            <a:ext cx="10959549" cy="4062651"/>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tr-TR" sz="2400" b="1" u="sng" dirty="0">
                <a:solidFill>
                  <a:srgbClr val="C00000"/>
                </a:solidFill>
                <a:highlight>
                  <a:srgbClr val="FFFF00"/>
                </a:highlight>
              </a:rPr>
              <a:t>BALKAN SAVAŞLARI:</a:t>
            </a:r>
          </a:p>
          <a:p>
            <a:endParaRPr lang="tr-TR" sz="2400" b="1" dirty="0">
              <a:solidFill>
                <a:srgbClr val="C00000"/>
              </a:solidFill>
            </a:endParaRPr>
          </a:p>
          <a:p>
            <a:r>
              <a:rPr lang="tr-TR" sz="2400" b="1" dirty="0">
                <a:solidFill>
                  <a:srgbClr val="C00000"/>
                </a:solidFill>
              </a:rPr>
              <a:t>I. Balkan savaşı </a:t>
            </a:r>
          </a:p>
          <a:p>
            <a:endParaRPr lang="tr-TR" dirty="0"/>
          </a:p>
          <a:p>
            <a:r>
              <a:rPr lang="tr-TR" dirty="0"/>
              <a:t> 	</a:t>
            </a:r>
            <a:r>
              <a:rPr lang="tr-TR" sz="2400" b="1" dirty="0"/>
              <a:t>Balkan Savaşları öncesi Batı Trakya, Makedonya, Arnavutluk ve Doğu Trakya Osmanlı Devleti’nin egemenliğindeydi .  Karadağ, Sırbistan, Bulgaristan ve Yunanistan toprak almak amacıyla İtalya ile devam eden </a:t>
            </a:r>
            <a:r>
              <a:rPr lang="tr-TR" sz="2400" b="1" dirty="0" err="1"/>
              <a:t>Trablusgarb</a:t>
            </a:r>
            <a:r>
              <a:rPr lang="tr-TR" sz="2400" b="1" dirty="0"/>
              <a:t> savaşını değerlendirerek saldırıya geçerler.</a:t>
            </a:r>
          </a:p>
          <a:p>
            <a:endParaRPr lang="tr-TR" sz="2400" b="1" dirty="0"/>
          </a:p>
          <a:p>
            <a:endParaRPr lang="tr-TR" sz="2400" b="1" dirty="0"/>
          </a:p>
          <a:p>
            <a:r>
              <a:rPr lang="tr-TR" sz="2400" b="1" dirty="0"/>
              <a:t>	</a:t>
            </a:r>
            <a:endParaRPr lang="tr-TR" dirty="0"/>
          </a:p>
        </p:txBody>
      </p:sp>
    </p:spTree>
    <p:extLst>
      <p:ext uri="{BB962C8B-B14F-4D97-AF65-F5344CB8AC3E}">
        <p14:creationId xmlns:p14="http://schemas.microsoft.com/office/powerpoint/2010/main" val="3353289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01D5A8D-A5DA-4CFB-ADFD-B71247EC1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6181" y="1517493"/>
            <a:ext cx="5462546" cy="3866746"/>
          </a:xfrm>
          <a:prstGeom prst="rect">
            <a:avLst/>
          </a:prstGeom>
        </p:spPr>
      </p:pic>
    </p:spTree>
    <p:extLst>
      <p:ext uri="{BB962C8B-B14F-4D97-AF65-F5344CB8AC3E}">
        <p14:creationId xmlns:p14="http://schemas.microsoft.com/office/powerpoint/2010/main" val="2627759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604AD56-F356-43CE-B058-1F568A0AF2CB}"/>
              </a:ext>
            </a:extLst>
          </p:cNvPr>
          <p:cNvSpPr/>
          <p:nvPr/>
        </p:nvSpPr>
        <p:spPr>
          <a:xfrm>
            <a:off x="569843" y="861391"/>
            <a:ext cx="10628243" cy="34163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tr-TR" sz="2400" b="1" dirty="0"/>
              <a:t>	</a:t>
            </a:r>
          </a:p>
          <a:p>
            <a:endParaRPr lang="tr-TR" sz="2400" b="1" dirty="0"/>
          </a:p>
          <a:p>
            <a:r>
              <a:rPr lang="tr-TR" sz="2400" b="1" dirty="0"/>
              <a:t>	Bulgarlar, Kırklareli ve Edirne’yi işgal edip Çatalca’ya kadar ilerledi. Yunanlılar, Selanik’i ele geçirip Ege Adaları’nı işgal etti. Sırplar, Üsküp ve arkasından Manastır’ı işgal etti. Karadağlılar, İşkodra’yı ele geçirdi.  </a:t>
            </a:r>
          </a:p>
          <a:p>
            <a:endParaRPr lang="tr-TR" sz="2400" b="1" dirty="0"/>
          </a:p>
          <a:p>
            <a:r>
              <a:rPr lang="tr-TR" sz="2400" b="1" dirty="0"/>
              <a:t>	Bütün bu gelişmeler yaşanırken Arnavutluk bağımsızlığını ilan etti.</a:t>
            </a:r>
          </a:p>
          <a:p>
            <a:endParaRPr lang="tr-TR" sz="2400" b="1" dirty="0"/>
          </a:p>
          <a:p>
            <a:r>
              <a:rPr lang="tr-TR" sz="2400" b="1" dirty="0"/>
              <a:t>	</a:t>
            </a:r>
          </a:p>
        </p:txBody>
      </p:sp>
    </p:spTree>
    <p:extLst>
      <p:ext uri="{BB962C8B-B14F-4D97-AF65-F5344CB8AC3E}">
        <p14:creationId xmlns:p14="http://schemas.microsoft.com/office/powerpoint/2010/main" val="3240379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FCD10D5A-297A-4743-A8FB-5B02A31E2697}"/>
              </a:ext>
            </a:extLst>
          </p:cNvPr>
          <p:cNvSpPr txBox="1"/>
          <p:nvPr/>
        </p:nvSpPr>
        <p:spPr>
          <a:xfrm>
            <a:off x="755375" y="1563757"/>
            <a:ext cx="10310190" cy="452431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tr-TR" sz="2400" b="1" u="sng" dirty="0">
                <a:solidFill>
                  <a:srgbClr val="C00000"/>
                </a:solidFill>
              </a:rPr>
              <a:t>NOT : </a:t>
            </a:r>
            <a:r>
              <a:rPr lang="tr-TR" sz="2400" b="1" u="sng" dirty="0" err="1">
                <a:solidFill>
                  <a:srgbClr val="C00000"/>
                </a:solidFill>
              </a:rPr>
              <a:t>Bab</a:t>
            </a:r>
            <a:r>
              <a:rPr lang="tr-TR" sz="2400" b="1" u="sng" dirty="0">
                <a:solidFill>
                  <a:srgbClr val="C00000"/>
                </a:solidFill>
              </a:rPr>
              <a:t>-ı Ali baskını (23 Ocak 1913)                        </a:t>
            </a:r>
            <a:r>
              <a:rPr lang="tr-TR" sz="2400" b="1" u="sng" dirty="0"/>
              <a:t>(Kitapta yok)</a:t>
            </a:r>
          </a:p>
          <a:p>
            <a:endParaRPr lang="tr-TR" sz="2400" b="1" dirty="0"/>
          </a:p>
          <a:p>
            <a:r>
              <a:rPr lang="tr-TR" sz="2400" b="1" dirty="0"/>
              <a:t>	Kamil Paşa hükümeti, </a:t>
            </a:r>
            <a:r>
              <a:rPr lang="tr-TR" sz="2400" b="1" dirty="0" err="1"/>
              <a:t>teklifedilen</a:t>
            </a:r>
            <a:r>
              <a:rPr lang="tr-TR" sz="2400" b="1" dirty="0"/>
              <a:t> Londra anlaşması hükümlerini görüşmek ve kabul etmek için hükümeti toplamıştı. İttihatçılar ise yenilgiden ve kayıplardan sorumlu tuttukları hükümetin bu anlaşmayı kabul etmesini istemiyordu.  Bu nedenle yapılan darbeyle hükümeti  devirirler. </a:t>
            </a:r>
          </a:p>
          <a:p>
            <a:endParaRPr lang="tr-TR" sz="2400" b="1" dirty="0"/>
          </a:p>
          <a:p>
            <a:r>
              <a:rPr lang="tr-TR" sz="2400" b="1" dirty="0"/>
              <a:t>Hükümet darbesiyle sadrazam Kamil Paşa ve hükümeti istifa eder. Sadrazamlığa Mahmut Şevket Paşa getirilir.</a:t>
            </a:r>
          </a:p>
          <a:p>
            <a:endParaRPr lang="tr-TR" sz="2400" b="1" dirty="0"/>
          </a:p>
          <a:p>
            <a:r>
              <a:rPr lang="tr-TR" sz="2400" b="1" dirty="0"/>
              <a:t>	İttihatçılar Londra anlaşmasını kabul etmeyip savaşı sürdürseler de Balkanlı devletler , Midye-Enez hattına kadar gelirler.</a:t>
            </a:r>
          </a:p>
        </p:txBody>
      </p:sp>
    </p:spTree>
    <p:extLst>
      <p:ext uri="{BB962C8B-B14F-4D97-AF65-F5344CB8AC3E}">
        <p14:creationId xmlns:p14="http://schemas.microsoft.com/office/powerpoint/2010/main" val="4054545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35A463A-38A3-4D6F-8946-88B7F046651E}"/>
              </a:ext>
            </a:extLst>
          </p:cNvPr>
          <p:cNvSpPr/>
          <p:nvPr/>
        </p:nvSpPr>
        <p:spPr>
          <a:xfrm>
            <a:off x="887896" y="1417983"/>
            <a:ext cx="10058400" cy="2308324"/>
          </a:xfrm>
          <a:prstGeom prst="rect">
            <a:avLst/>
          </a:prstGeom>
          <a:solidFill>
            <a:schemeClr val="accent1"/>
          </a:solidFill>
        </p:spPr>
        <p:txBody>
          <a:bodyPr wrap="square">
            <a:spAutoFit/>
          </a:bodyPr>
          <a:lstStyle/>
          <a:p>
            <a:r>
              <a:rPr lang="tr-TR" dirty="0"/>
              <a:t> 	</a:t>
            </a:r>
            <a:r>
              <a:rPr lang="tr-TR" sz="2400" b="1" dirty="0"/>
              <a:t>Büyük devletlerin arabuluculuğu neticesinde tekrar başlayan görüşmeler sonucunda  </a:t>
            </a:r>
            <a:r>
              <a:rPr lang="tr-TR" sz="2400" b="1" dirty="0">
                <a:solidFill>
                  <a:srgbClr val="C00000"/>
                </a:solidFill>
              </a:rPr>
              <a:t>Londra Antlaşması </a:t>
            </a:r>
            <a:r>
              <a:rPr lang="tr-TR" sz="2400" b="1" dirty="0"/>
              <a:t>(30 Mayıs 1913) imzalanır. Bu anlaşma ile Osmanlı Devleti, Midye- Enez hattının batısında kalan topraklarını kaybetti. </a:t>
            </a:r>
          </a:p>
          <a:p>
            <a:endParaRPr lang="tr-TR" sz="2400" b="1" dirty="0"/>
          </a:p>
          <a:p>
            <a:r>
              <a:rPr lang="tr-TR" sz="2400" b="1" dirty="0">
                <a:solidFill>
                  <a:srgbClr val="C00000"/>
                </a:solidFill>
              </a:rPr>
              <a:t>Ege adaları konusunda anlaşılamaz.</a:t>
            </a:r>
          </a:p>
        </p:txBody>
      </p:sp>
    </p:spTree>
    <p:extLst>
      <p:ext uri="{BB962C8B-B14F-4D97-AF65-F5344CB8AC3E}">
        <p14:creationId xmlns:p14="http://schemas.microsoft.com/office/powerpoint/2010/main" val="3602732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descr="fotoğraf, kişi, dik, adam içeren bir resim&#10;&#10;Çok yüksek güvenilirlikle oluşturulmuş açıklama">
            <a:extLst>
              <a:ext uri="{FF2B5EF4-FFF2-40B4-BE49-F238E27FC236}">
                <a16:creationId xmlns:a16="http://schemas.microsoft.com/office/drawing/2014/main" id="{F51E7CD1-5DCF-4B7B-A0C2-851BA4FC0CF6}"/>
              </a:ext>
            </a:extLst>
          </p:cNvPr>
          <p:cNvPicPr>
            <a:picLocks noChangeAspect="1"/>
          </p:cNvPicPr>
          <p:nvPr/>
        </p:nvPicPr>
        <p:blipFill rotWithShape="1">
          <a:blip r:embed="rId2">
            <a:extLst>
              <a:ext uri="{28A0092B-C50C-407E-A947-70E740481C1C}">
                <a14:useLocalDpi xmlns:a14="http://schemas.microsoft.com/office/drawing/2010/main" val="0"/>
              </a:ext>
            </a:extLst>
          </a:blip>
          <a:srcRect l="6098" r="7234" b="-1"/>
          <a:stretch/>
        </p:blipFill>
        <p:spPr>
          <a:xfrm>
            <a:off x="20" y="10"/>
            <a:ext cx="12191980" cy="6857990"/>
          </a:xfrm>
          <a:prstGeom prst="rect">
            <a:avLst/>
          </a:prstGeom>
        </p:spPr>
      </p:pic>
    </p:spTree>
    <p:extLst>
      <p:ext uri="{BB962C8B-B14F-4D97-AF65-F5344CB8AC3E}">
        <p14:creationId xmlns:p14="http://schemas.microsoft.com/office/powerpoint/2010/main" val="3836647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51011AD-6944-4615-9D80-8347E0CE25D3}"/>
              </a:ext>
            </a:extLst>
          </p:cNvPr>
          <p:cNvSpPr/>
          <p:nvPr/>
        </p:nvSpPr>
        <p:spPr>
          <a:xfrm>
            <a:off x="492369" y="787791"/>
            <a:ext cx="11352627" cy="443198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tr-TR" sz="2400" b="1" u="sng" dirty="0">
                <a:solidFill>
                  <a:srgbClr val="C00000"/>
                </a:solidFill>
              </a:rPr>
              <a:t>	</a:t>
            </a:r>
            <a:r>
              <a:rPr lang="tr-TR" sz="2400" b="1" u="sng" dirty="0">
                <a:solidFill>
                  <a:srgbClr val="C00000"/>
                </a:solidFill>
                <a:highlight>
                  <a:srgbClr val="FFFF00"/>
                </a:highlight>
              </a:rPr>
              <a:t>II. BALKAN SAVAŞI :</a:t>
            </a:r>
          </a:p>
          <a:p>
            <a:endParaRPr lang="tr-TR" dirty="0"/>
          </a:p>
          <a:p>
            <a:r>
              <a:rPr lang="tr-TR" dirty="0"/>
              <a:t>	</a:t>
            </a:r>
            <a:r>
              <a:rPr lang="tr-TR" sz="2400" b="1" dirty="0">
                <a:solidFill>
                  <a:srgbClr val="C00000"/>
                </a:solidFill>
              </a:rPr>
              <a:t>Sebep </a:t>
            </a:r>
            <a:r>
              <a:rPr lang="tr-TR" sz="2400" dirty="0"/>
              <a:t>: </a:t>
            </a:r>
            <a:r>
              <a:rPr lang="tr-TR" sz="2400" b="1" dirty="0"/>
              <a:t>Londra anlaşmasında Bulgarların diğerlerine gire daha çok toprak almasıdır.</a:t>
            </a:r>
          </a:p>
          <a:p>
            <a:r>
              <a:rPr lang="tr-TR" sz="2400" b="1" dirty="0"/>
              <a:t>	</a:t>
            </a:r>
          </a:p>
          <a:p>
            <a:r>
              <a:rPr lang="tr-TR" sz="2400" b="1" dirty="0"/>
              <a:t>	Osmanlı Devleti karşısında büyük başarı kazanan Balkan Devletleri, toprak paylaşımı konusunda birbirleriyle anlaşamadılar. Bulgaristan’a karşı diğer Balkan Devletleri tarafından kurulan ittifaktan faydalanan Osmanlı Devleti, saldırıya geçerek Edirne ve </a:t>
            </a:r>
            <a:r>
              <a:rPr lang="tr-TR" sz="2400" b="1" dirty="0" err="1"/>
              <a:t>Kırklareli’yi</a:t>
            </a:r>
            <a:r>
              <a:rPr lang="tr-TR" sz="2400" b="1" dirty="0"/>
              <a:t> düşman işgalinden kurtardı.</a:t>
            </a:r>
          </a:p>
          <a:p>
            <a:endParaRPr lang="tr-TR" sz="2400" dirty="0"/>
          </a:p>
          <a:p>
            <a:r>
              <a:rPr lang="tr-TR" sz="2400" b="1" dirty="0">
                <a:solidFill>
                  <a:srgbClr val="C00000"/>
                </a:solidFill>
              </a:rPr>
              <a:t>Bulgarlar: Sırbistan+ Romanya+ </a:t>
            </a:r>
            <a:r>
              <a:rPr lang="tr-TR" sz="2400" b="1" dirty="0" err="1">
                <a:solidFill>
                  <a:srgbClr val="C00000"/>
                </a:solidFill>
              </a:rPr>
              <a:t>Yunanistan+Karadağ</a:t>
            </a:r>
            <a:r>
              <a:rPr lang="tr-TR" sz="2400" b="1" dirty="0">
                <a:solidFill>
                  <a:srgbClr val="C00000"/>
                </a:solidFill>
              </a:rPr>
              <a:t>+ Osmanlı</a:t>
            </a:r>
          </a:p>
          <a:p>
            <a:endParaRPr lang="tr-TR" sz="2400" b="1" dirty="0">
              <a:solidFill>
                <a:srgbClr val="C00000"/>
              </a:solidFill>
            </a:endParaRPr>
          </a:p>
          <a:p>
            <a:r>
              <a:rPr lang="tr-TR" sz="2400" b="1" dirty="0">
                <a:solidFill>
                  <a:schemeClr val="accent1">
                    <a:lumMod val="50000"/>
                  </a:schemeClr>
                </a:solidFill>
              </a:rPr>
              <a:t>Romanya, I. Balkan savaşında olmadığı halde II. Balkan’a katılır.</a:t>
            </a:r>
          </a:p>
        </p:txBody>
      </p:sp>
    </p:spTree>
    <p:extLst>
      <p:ext uri="{BB962C8B-B14F-4D97-AF65-F5344CB8AC3E}">
        <p14:creationId xmlns:p14="http://schemas.microsoft.com/office/powerpoint/2010/main" val="2888125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398FD53-2E3D-42BC-B107-7DFE07301BB1}"/>
              </a:ext>
            </a:extLst>
          </p:cNvPr>
          <p:cNvSpPr/>
          <p:nvPr/>
        </p:nvSpPr>
        <p:spPr>
          <a:xfrm>
            <a:off x="815926" y="872197"/>
            <a:ext cx="10594196" cy="4154984"/>
          </a:xfrm>
          <a:prstGeom prst="rect">
            <a:avLst/>
          </a:prstGeom>
          <a:solidFill>
            <a:schemeClr val="accent2"/>
          </a:solidFill>
        </p:spPr>
        <p:txBody>
          <a:bodyPr wrap="square">
            <a:spAutoFit/>
          </a:bodyPr>
          <a:lstStyle/>
          <a:p>
            <a:endParaRPr lang="tr-TR" sz="2400" b="1" dirty="0"/>
          </a:p>
          <a:p>
            <a:r>
              <a:rPr lang="tr-TR" sz="2400" b="1" dirty="0"/>
              <a:t>II. Balkan Savaşı sonucunda Balkan Devletleri Bükreş Antlaşması (10 Ağustos 1913) ile Osmanlı Devleti’nden aldıkları yerleri aralarında paylaştılar. </a:t>
            </a:r>
          </a:p>
          <a:p>
            <a:endParaRPr lang="tr-TR" sz="2400" b="1" dirty="0"/>
          </a:p>
          <a:p>
            <a:r>
              <a:rPr lang="tr-TR" sz="2400" b="1" dirty="0"/>
              <a:t>Osmanlı Devleti:  Bulgaristan ile </a:t>
            </a:r>
            <a:r>
              <a:rPr lang="tr-TR" sz="2400" b="1" dirty="0">
                <a:solidFill>
                  <a:srgbClr val="C00000"/>
                </a:solidFill>
              </a:rPr>
              <a:t>İstanbul</a:t>
            </a:r>
            <a:r>
              <a:rPr lang="tr-TR" sz="2400" b="1" dirty="0"/>
              <a:t>, </a:t>
            </a:r>
          </a:p>
          <a:p>
            <a:r>
              <a:rPr lang="tr-TR" sz="2400" b="1" dirty="0"/>
              <a:t>					Yunanistan ile </a:t>
            </a:r>
            <a:r>
              <a:rPr lang="tr-TR" sz="2400" b="1" dirty="0">
                <a:solidFill>
                  <a:srgbClr val="C00000"/>
                </a:solidFill>
              </a:rPr>
              <a:t>Atina</a:t>
            </a:r>
            <a:r>
              <a:rPr lang="tr-TR" sz="2400" b="1" dirty="0"/>
              <a:t> ve </a:t>
            </a:r>
          </a:p>
          <a:p>
            <a:r>
              <a:rPr lang="tr-TR" sz="2400" b="1" dirty="0"/>
              <a:t>					Sırbistan ile </a:t>
            </a:r>
            <a:r>
              <a:rPr lang="tr-TR" sz="2400" b="1" dirty="0">
                <a:solidFill>
                  <a:srgbClr val="C00000"/>
                </a:solidFill>
              </a:rPr>
              <a:t>İstanbul</a:t>
            </a:r>
            <a:r>
              <a:rPr lang="tr-TR" sz="2400" b="1" dirty="0"/>
              <a:t> antlaşmalarını imzaladı. </a:t>
            </a:r>
          </a:p>
          <a:p>
            <a:endParaRPr lang="tr-TR" sz="2400" b="1" dirty="0"/>
          </a:p>
          <a:p>
            <a:r>
              <a:rPr lang="tr-TR" sz="2400" b="1" dirty="0"/>
              <a:t>	Sonuç olarak, Balkan devletlerinin sınırları değişti. Osmanlı Devleti Makedonya, Arnavutluk, Ege Adaları gibi Balkan topraklarının büyük bir kısmını kaybetti .</a:t>
            </a:r>
          </a:p>
        </p:txBody>
      </p:sp>
    </p:spTree>
    <p:extLst>
      <p:ext uri="{BB962C8B-B14F-4D97-AF65-F5344CB8AC3E}">
        <p14:creationId xmlns:p14="http://schemas.microsoft.com/office/powerpoint/2010/main" val="3446779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Resim 4" descr="metin, harita içeren bir resim&#10;&#10;Çok yüksek güvenilirlikle oluşturulmuş açıklama">
            <a:extLst>
              <a:ext uri="{FF2B5EF4-FFF2-40B4-BE49-F238E27FC236}">
                <a16:creationId xmlns:a16="http://schemas.microsoft.com/office/drawing/2014/main" id="{3B226983-182E-49F3-9C3E-169EAC6F6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807" y="1646076"/>
            <a:ext cx="5953370" cy="3333887"/>
          </a:xfrm>
          <a:prstGeom prst="rect">
            <a:avLst/>
          </a:prstGeom>
        </p:spPr>
      </p:pic>
      <p:pic>
        <p:nvPicPr>
          <p:cNvPr id="3" name="Resim 2" descr="metin, harita içeren bir resim&#10;&#10;Çok yüksek güvenilirlikle oluşturulmuş açıklama">
            <a:extLst>
              <a:ext uri="{FF2B5EF4-FFF2-40B4-BE49-F238E27FC236}">
                <a16:creationId xmlns:a16="http://schemas.microsoft.com/office/drawing/2014/main" id="{BE385D5F-31E0-43D4-83F6-0C69D2FA15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3240" y="1646076"/>
            <a:ext cx="4728015" cy="3559702"/>
          </a:xfrm>
          <a:prstGeom prst="rect">
            <a:avLst/>
          </a:prstGeom>
        </p:spPr>
      </p:pic>
    </p:spTree>
    <p:extLst>
      <p:ext uri="{BB962C8B-B14F-4D97-AF65-F5344CB8AC3E}">
        <p14:creationId xmlns:p14="http://schemas.microsoft.com/office/powerpoint/2010/main" val="3945628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CA288CF-09BE-4418-814F-1E87F5E35E5F}"/>
              </a:ext>
            </a:extLst>
          </p:cNvPr>
          <p:cNvSpPr/>
          <p:nvPr/>
        </p:nvSpPr>
        <p:spPr>
          <a:xfrm>
            <a:off x="341195" y="341194"/>
            <a:ext cx="11082180" cy="6001643"/>
          </a:xfrm>
          <a:prstGeom prst="rect">
            <a:avLst/>
          </a:prstGeom>
          <a:solidFill>
            <a:srgbClr val="92D050"/>
          </a:solidFill>
        </p:spPr>
        <p:txBody>
          <a:bodyPr wrap="square">
            <a:spAutoFit/>
          </a:bodyPr>
          <a:lstStyle/>
          <a:p>
            <a:r>
              <a:rPr lang="tr-TR" sz="2400" b="1" u="sng" dirty="0">
                <a:solidFill>
                  <a:srgbClr val="C00000"/>
                </a:solidFill>
                <a:highlight>
                  <a:srgbClr val="FFFF00"/>
                </a:highlight>
              </a:rPr>
              <a:t>II. BALKAN SAVAŞINDAN SONRA YAPTIĞIMIZ ANLAŞMALAR</a:t>
            </a:r>
          </a:p>
          <a:p>
            <a:endParaRPr lang="tr-TR" sz="2400" b="1" u="sng" dirty="0">
              <a:solidFill>
                <a:srgbClr val="C00000"/>
              </a:solidFill>
            </a:endParaRPr>
          </a:p>
          <a:p>
            <a:r>
              <a:rPr lang="tr-TR" sz="2400" b="1" u="sng" dirty="0">
                <a:solidFill>
                  <a:srgbClr val="C00000"/>
                </a:solidFill>
              </a:rPr>
              <a:t>İstanbul Antlaşması </a:t>
            </a:r>
            <a:r>
              <a:rPr lang="tr-TR" sz="2400" b="1" dirty="0">
                <a:solidFill>
                  <a:srgbClr val="C00000"/>
                </a:solidFill>
              </a:rPr>
              <a:t>(29 Eylül 1913) (Osmanlı-Bulgaristan):</a:t>
            </a:r>
          </a:p>
          <a:p>
            <a:r>
              <a:rPr lang="tr-TR" sz="2400" b="1" dirty="0">
                <a:solidFill>
                  <a:srgbClr val="C00000"/>
                </a:solidFill>
              </a:rPr>
              <a:t>	 </a:t>
            </a:r>
            <a:r>
              <a:rPr lang="tr-TR" sz="2400" b="1" dirty="0"/>
              <a:t>İki devlet arasında Meriç Nehri sınıra esas kabul edildi. Böylece Edirne, 	Kırklareli ve Dimetoka Osmanlı Devleti’nde kaldı. </a:t>
            </a:r>
          </a:p>
          <a:p>
            <a:endParaRPr lang="tr-TR" sz="2400" b="1" dirty="0"/>
          </a:p>
          <a:p>
            <a:endParaRPr lang="tr-TR" sz="2400" dirty="0"/>
          </a:p>
          <a:p>
            <a:r>
              <a:rPr lang="tr-TR" sz="2400" b="1" u="sng" dirty="0">
                <a:solidFill>
                  <a:srgbClr val="002060"/>
                </a:solidFill>
              </a:rPr>
              <a:t>Atina Antlaşması </a:t>
            </a:r>
            <a:r>
              <a:rPr lang="tr-TR" sz="2400" b="1" dirty="0">
                <a:solidFill>
                  <a:srgbClr val="002060"/>
                </a:solidFill>
              </a:rPr>
              <a:t>(14 Kasım 1913) (Osmanlı-Yunanistan): </a:t>
            </a:r>
          </a:p>
          <a:p>
            <a:r>
              <a:rPr lang="tr-TR" sz="2400" b="1" dirty="0">
                <a:solidFill>
                  <a:srgbClr val="002060"/>
                </a:solidFill>
              </a:rPr>
              <a:t>	</a:t>
            </a:r>
            <a:r>
              <a:rPr lang="tr-TR" sz="2400" b="1" dirty="0"/>
              <a:t>Taraflar, 30 Mayıs 1913 tarihli Londra Antlaşması’nın beşinci maddesi uyarınca, Ege Adaları’nın geleceğini Büyük Devletlerin kararına bıraktı. </a:t>
            </a:r>
          </a:p>
          <a:p>
            <a:endParaRPr lang="tr-TR" sz="2400" b="1" dirty="0"/>
          </a:p>
          <a:p>
            <a:endParaRPr lang="tr-TR" sz="2400" dirty="0"/>
          </a:p>
          <a:p>
            <a:r>
              <a:rPr lang="tr-TR" sz="2400" b="1" u="sng" dirty="0">
                <a:solidFill>
                  <a:srgbClr val="C00000"/>
                </a:solidFill>
              </a:rPr>
              <a:t>İstanbul Antlaşması </a:t>
            </a:r>
            <a:r>
              <a:rPr lang="tr-TR" sz="2400" b="1" dirty="0">
                <a:solidFill>
                  <a:srgbClr val="C00000"/>
                </a:solidFill>
              </a:rPr>
              <a:t>(13 Mart 1914) (Osmanlı-Sırbistan): </a:t>
            </a:r>
          </a:p>
          <a:p>
            <a:r>
              <a:rPr lang="tr-TR" sz="2400" b="1" dirty="0">
                <a:solidFill>
                  <a:srgbClr val="C00000"/>
                </a:solidFill>
              </a:rPr>
              <a:t>	</a:t>
            </a:r>
            <a:r>
              <a:rPr lang="tr-TR" sz="2400" b="1" dirty="0"/>
              <a:t>Osmanlı ile Sırbistan arasında ortak sınır yoktu. Makedonya’nın Sırbistan’a bırakılan topraklarında kalan Müslüman ve Türk ahalinin hakları ile ilgili anlaşmaya varıldı.</a:t>
            </a:r>
          </a:p>
        </p:txBody>
      </p:sp>
    </p:spTree>
    <p:extLst>
      <p:ext uri="{BB962C8B-B14F-4D97-AF65-F5344CB8AC3E}">
        <p14:creationId xmlns:p14="http://schemas.microsoft.com/office/powerpoint/2010/main" val="1153513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0D7A2A56-9166-4DD7-B57A-2FBFEEDFD8E3}"/>
              </a:ext>
            </a:extLst>
          </p:cNvPr>
          <p:cNvSpPr txBox="1"/>
          <p:nvPr/>
        </p:nvSpPr>
        <p:spPr>
          <a:xfrm>
            <a:off x="503583" y="344557"/>
            <a:ext cx="11453955" cy="5539978"/>
          </a:xfrm>
          <a:prstGeom prst="rect">
            <a:avLst/>
          </a:prstGeom>
          <a:solidFill>
            <a:schemeClr val="accent2">
              <a:lumMod val="40000"/>
              <a:lumOff val="60000"/>
            </a:schemeClr>
          </a:solidFill>
        </p:spPr>
        <p:txBody>
          <a:bodyPr wrap="square" rtlCol="0">
            <a:spAutoFit/>
          </a:bodyPr>
          <a:lstStyle/>
          <a:p>
            <a:r>
              <a:rPr lang="tr-TR" sz="2400" b="1" u="sng" dirty="0">
                <a:solidFill>
                  <a:srgbClr val="C00000"/>
                </a:solidFill>
                <a:highlight>
                  <a:srgbClr val="FFFF00"/>
                </a:highlight>
              </a:rPr>
              <a:t>BALKAN SAVAŞLARININ SONUÇLARI</a:t>
            </a:r>
            <a:r>
              <a:rPr lang="tr-TR" sz="2400" b="1" dirty="0">
                <a:solidFill>
                  <a:srgbClr val="C00000"/>
                </a:solidFill>
                <a:highlight>
                  <a:srgbClr val="FFFF00"/>
                </a:highlight>
              </a:rPr>
              <a:t>	</a:t>
            </a:r>
            <a:r>
              <a:rPr lang="tr-TR" sz="2400" b="1" dirty="0">
                <a:solidFill>
                  <a:srgbClr val="C00000"/>
                </a:solidFill>
              </a:rPr>
              <a:t>		( Kitapta yok)</a:t>
            </a:r>
          </a:p>
          <a:p>
            <a:endParaRPr lang="tr-TR" sz="2400" b="1" dirty="0">
              <a:solidFill>
                <a:srgbClr val="C00000"/>
              </a:solidFill>
            </a:endParaRPr>
          </a:p>
          <a:p>
            <a:pPr marL="342900" indent="-342900">
              <a:buAutoNum type="arabicPeriod"/>
            </a:pPr>
            <a:r>
              <a:rPr lang="tr-TR" sz="2400" b="1" dirty="0"/>
              <a:t>Trakya’nın tamamın kaybedildi.</a:t>
            </a:r>
          </a:p>
          <a:p>
            <a:pPr marL="342900" indent="-342900">
              <a:buAutoNum type="arabicPeriod"/>
            </a:pPr>
            <a:r>
              <a:rPr lang="tr-TR" sz="2400" b="1" dirty="0"/>
              <a:t>Balkanlarda başka devletlerin topraklarında çok sayıda Türk ve Müslüman kaldı.</a:t>
            </a:r>
          </a:p>
          <a:p>
            <a:pPr marL="342900" indent="-342900">
              <a:buAutoNum type="arabicPeriod"/>
            </a:pPr>
            <a:r>
              <a:rPr lang="tr-TR" sz="2400" b="1" dirty="0"/>
              <a:t>Balkanlı devletler ,kendi topraklarında ki Müslümanları asimile etmek için baskı yapar.</a:t>
            </a:r>
          </a:p>
          <a:p>
            <a:pPr marL="342900" indent="-342900">
              <a:buAutoNum type="arabicPeriod"/>
            </a:pPr>
            <a:r>
              <a:rPr lang="tr-TR" sz="2400" b="1" dirty="0"/>
              <a:t>Osmanlı devleti zayıflığını görür. Askeri reformlar artar. Ordunun gençleştirilmesi ve dışarıdan uzmanlar getirilmesi gibi.</a:t>
            </a:r>
          </a:p>
          <a:p>
            <a:pPr marL="342900" indent="-342900">
              <a:buAutoNum type="arabicPeriod"/>
            </a:pPr>
            <a:r>
              <a:rPr lang="tr-TR" sz="2400" b="1" dirty="0"/>
              <a:t>Balkanlarda sınırlar rastgele çizilir. Millet esasına bakılmaz. Bu nedenle kalıcı barış sağlanamaz.</a:t>
            </a:r>
          </a:p>
          <a:p>
            <a:pPr marL="342900" indent="-342900">
              <a:buAutoNum type="arabicPeriod"/>
            </a:pPr>
            <a:r>
              <a:rPr lang="tr-TR" sz="2400" b="1" dirty="0"/>
              <a:t>I. Dünya savaşının en yakın nedenidir.</a:t>
            </a:r>
          </a:p>
          <a:p>
            <a:pPr marL="342900" indent="-342900">
              <a:buAutoNum type="arabicPeriod"/>
            </a:pPr>
            <a:r>
              <a:rPr lang="tr-TR" sz="2400" b="1" dirty="0"/>
              <a:t>Balkanlardan Anadolu’ya göç başlar. </a:t>
            </a:r>
          </a:p>
          <a:p>
            <a:pPr marL="800100" lvl="1" indent="-342900">
              <a:buAutoNum type="alphaLcPeriod"/>
            </a:pPr>
            <a:r>
              <a:rPr lang="tr-TR" sz="2400" b="1" dirty="0"/>
              <a:t>Anadolu’da Türk ve Müslüman nüfus artar.</a:t>
            </a:r>
          </a:p>
          <a:p>
            <a:pPr marL="800100" lvl="1" indent="-342900">
              <a:buAutoNum type="alphaLcPeriod"/>
            </a:pPr>
            <a:r>
              <a:rPr lang="tr-TR" sz="2400" b="1" dirty="0"/>
              <a:t>Anadolu’da Müslümanların gayri Müslimlere oranı artar.</a:t>
            </a:r>
          </a:p>
          <a:p>
            <a:pPr marL="800100" lvl="1" indent="-342900">
              <a:buAutoNum type="alphaLcPeriod"/>
            </a:pPr>
            <a:endParaRPr lang="tr-TR" dirty="0"/>
          </a:p>
        </p:txBody>
      </p:sp>
    </p:spTree>
    <p:extLst>
      <p:ext uri="{BB962C8B-B14F-4D97-AF65-F5344CB8AC3E}">
        <p14:creationId xmlns:p14="http://schemas.microsoft.com/office/powerpoint/2010/main" val="1183515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E84C73BF-584C-4810-9F7E-F056772F7F50}"/>
              </a:ext>
            </a:extLst>
          </p:cNvPr>
          <p:cNvSpPr txBox="1"/>
          <p:nvPr/>
        </p:nvSpPr>
        <p:spPr>
          <a:xfrm>
            <a:off x="225287" y="261739"/>
            <a:ext cx="11741426" cy="6596261"/>
          </a:xfrm>
          <a:prstGeom prst="rect">
            <a:avLst/>
          </a:prstGeom>
          <a:solidFill>
            <a:schemeClr val="accent6">
              <a:lumMod val="60000"/>
              <a:lumOff val="40000"/>
            </a:schemeClr>
          </a:solidFill>
        </p:spPr>
        <p:txBody>
          <a:bodyPr wrap="square" rtlCol="0">
            <a:spAutoFit/>
          </a:bodyPr>
          <a:lstStyle/>
          <a:p>
            <a:endParaRPr lang="tr-TR" sz="2400" b="1" u="sng" dirty="0">
              <a:solidFill>
                <a:srgbClr val="C00000"/>
              </a:solidFill>
            </a:endParaRPr>
          </a:p>
          <a:p>
            <a:r>
              <a:rPr lang="tr-TR" sz="2400" b="1" u="sng" dirty="0">
                <a:solidFill>
                  <a:srgbClr val="C00000"/>
                </a:solidFill>
                <a:highlight>
                  <a:srgbClr val="FFFF00"/>
                </a:highlight>
              </a:rPr>
              <a:t>BALKAN SAVAŞLARINDA NEDEN YENİLDİK?</a:t>
            </a:r>
          </a:p>
          <a:p>
            <a:endParaRPr lang="tr-TR" sz="2400" b="1" dirty="0"/>
          </a:p>
          <a:p>
            <a:pPr marL="342900" indent="-342900">
              <a:buAutoNum type="arabicPeriod"/>
            </a:pPr>
            <a:r>
              <a:rPr lang="tr-TR" sz="2400" b="1" dirty="0"/>
              <a:t>Ordu- siyaset ilişkilerinin iç içe girmesi</a:t>
            </a:r>
          </a:p>
          <a:p>
            <a:pPr marL="342900" indent="-342900">
              <a:buAutoNum type="arabicPeriod"/>
            </a:pPr>
            <a:endParaRPr lang="tr-TR" sz="2400" b="1" dirty="0"/>
          </a:p>
          <a:p>
            <a:pPr marL="342900" indent="-342900">
              <a:buAutoNum type="arabicPeriod"/>
            </a:pPr>
            <a:r>
              <a:rPr lang="tr-TR" sz="2400" b="1" dirty="0"/>
              <a:t>Ordunun siyasallaşması</a:t>
            </a:r>
          </a:p>
          <a:p>
            <a:pPr marL="342900" indent="-342900">
              <a:buAutoNum type="arabicPeriod"/>
            </a:pPr>
            <a:endParaRPr lang="tr-TR" sz="2400" b="1" dirty="0"/>
          </a:p>
          <a:p>
            <a:pPr marL="342900" indent="-342900">
              <a:buAutoNum type="arabicPeriod"/>
            </a:pPr>
            <a:r>
              <a:rPr lang="tr-TR" sz="2400" b="1" dirty="0"/>
              <a:t>Emir-komuta zincirinin bozulması</a:t>
            </a:r>
          </a:p>
          <a:p>
            <a:pPr marL="342900" indent="-342900">
              <a:buAutoNum type="arabicPeriod"/>
            </a:pPr>
            <a:endParaRPr lang="tr-TR" sz="2400" b="1" dirty="0"/>
          </a:p>
          <a:p>
            <a:pPr marL="342900" indent="-342900">
              <a:buAutoNum type="arabicPeriod"/>
            </a:pPr>
            <a:r>
              <a:rPr lang="tr-TR" sz="2400" b="1" dirty="0"/>
              <a:t>Orduda ikmal sorunu</a:t>
            </a:r>
          </a:p>
          <a:p>
            <a:pPr marL="342900" indent="-342900">
              <a:buAutoNum type="arabicPeriod"/>
            </a:pPr>
            <a:endParaRPr lang="tr-TR" sz="2400" b="1" dirty="0"/>
          </a:p>
          <a:p>
            <a:pPr marL="342900" indent="-342900">
              <a:buAutoNum type="arabicPeriod"/>
            </a:pPr>
            <a:r>
              <a:rPr lang="tr-TR" sz="2400" b="1" dirty="0"/>
              <a:t>Hastalıklar, salgınlar, kış şartları</a:t>
            </a:r>
          </a:p>
          <a:p>
            <a:pPr marL="342900" indent="-342900">
              <a:buAutoNum type="arabicPeriod"/>
            </a:pPr>
            <a:endParaRPr lang="tr-TR" sz="2400" b="1" dirty="0"/>
          </a:p>
          <a:p>
            <a:pPr marL="342900" indent="-342900">
              <a:buAutoNum type="arabicPeriod"/>
            </a:pPr>
            <a:r>
              <a:rPr lang="tr-TR" sz="2400" b="1" dirty="0"/>
              <a:t>Orduda kısa süre önce yapılan terhisler</a:t>
            </a:r>
          </a:p>
          <a:p>
            <a:pPr marL="342900" indent="-342900">
              <a:buAutoNum type="arabicPeriod"/>
            </a:pPr>
            <a:endParaRPr lang="tr-TR" sz="2400" b="1" dirty="0"/>
          </a:p>
          <a:p>
            <a:pPr marL="342900" indent="-342900">
              <a:buAutoNum type="arabicPeriod"/>
            </a:pPr>
            <a:r>
              <a:rPr lang="tr-TR" sz="2400" b="1" dirty="0"/>
              <a:t>Harbiye bakanı Nazım Paşa’nın yetersizliği                             </a:t>
            </a:r>
            <a:r>
              <a:rPr lang="tr-TR" sz="2400" b="1" dirty="0">
                <a:highlight>
                  <a:srgbClr val="FFFF00"/>
                </a:highlight>
              </a:rPr>
              <a:t>KİTAPTA YOK</a:t>
            </a:r>
          </a:p>
          <a:p>
            <a:pPr marL="342900" indent="-342900">
              <a:buAutoNum type="arabicPeriod"/>
            </a:pPr>
            <a:endParaRPr lang="tr-TR" sz="2400" b="1" dirty="0"/>
          </a:p>
        </p:txBody>
      </p:sp>
      <p:pic>
        <p:nvPicPr>
          <p:cNvPr id="4" name="Resim 3" descr="metin, harita içeren bir resim&#10;&#10;Çok yüksek güvenilirlikle oluşturulmuş açıklama">
            <a:extLst>
              <a:ext uri="{FF2B5EF4-FFF2-40B4-BE49-F238E27FC236}">
                <a16:creationId xmlns:a16="http://schemas.microsoft.com/office/drawing/2014/main" id="{D41854E0-8457-43A5-BB8A-2C63C37CF7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47114"/>
            <a:ext cx="5726420" cy="4311398"/>
          </a:xfrm>
          <a:prstGeom prst="rect">
            <a:avLst/>
          </a:prstGeom>
        </p:spPr>
      </p:pic>
    </p:spTree>
    <p:extLst>
      <p:ext uri="{BB962C8B-B14F-4D97-AF65-F5344CB8AC3E}">
        <p14:creationId xmlns:p14="http://schemas.microsoft.com/office/powerpoint/2010/main" val="1504832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3469F17-D002-40CE-AE73-E6DBC9ADB639}"/>
              </a:ext>
            </a:extLst>
          </p:cNvPr>
          <p:cNvSpPr/>
          <p:nvPr/>
        </p:nvSpPr>
        <p:spPr>
          <a:xfrm>
            <a:off x="410817" y="556592"/>
            <a:ext cx="11290853" cy="5816977"/>
          </a:xfrm>
          <a:prstGeom prst="rect">
            <a:avLst/>
          </a:prstGeom>
          <a:solidFill>
            <a:schemeClr val="accent4">
              <a:lumMod val="20000"/>
              <a:lumOff val="80000"/>
            </a:schemeClr>
          </a:solidFill>
        </p:spPr>
        <p:txBody>
          <a:bodyPr wrap="square">
            <a:spAutoFit/>
          </a:bodyPr>
          <a:lstStyle/>
          <a:p>
            <a:pPr marL="342900" indent="-342900">
              <a:buAutoNum type="arabicPeriod"/>
            </a:pPr>
            <a:r>
              <a:rPr lang="tr-TR" sz="2400" b="1" u="sng" dirty="0">
                <a:solidFill>
                  <a:srgbClr val="C00000"/>
                </a:solidFill>
                <a:highlight>
                  <a:srgbClr val="FFFF00"/>
                </a:highlight>
              </a:rPr>
              <a:t>2. 2. Sosyal durum</a:t>
            </a:r>
          </a:p>
          <a:p>
            <a:pPr marL="342900" indent="-342900">
              <a:buAutoNum type="arabicPeriod"/>
            </a:pPr>
            <a:endParaRPr lang="tr-TR" b="1" dirty="0">
              <a:solidFill>
                <a:srgbClr val="C00000"/>
              </a:solidFill>
            </a:endParaRPr>
          </a:p>
          <a:p>
            <a:endParaRPr lang="tr-TR" b="1" dirty="0">
              <a:solidFill>
                <a:srgbClr val="C00000"/>
              </a:solidFill>
            </a:endParaRPr>
          </a:p>
          <a:p>
            <a:r>
              <a:rPr lang="tr-TR" dirty="0"/>
              <a:t>	</a:t>
            </a:r>
            <a:r>
              <a:rPr lang="tr-TR" sz="2400" b="1" dirty="0">
                <a:solidFill>
                  <a:srgbClr val="C00000"/>
                </a:solidFill>
              </a:rPr>
              <a:t>Göçler yaşanır </a:t>
            </a:r>
            <a:r>
              <a:rPr lang="tr-TR" sz="2400" b="1" dirty="0"/>
              <a:t>: </a:t>
            </a:r>
          </a:p>
          <a:p>
            <a:endParaRPr lang="tr-TR" sz="2400" b="1" dirty="0"/>
          </a:p>
          <a:p>
            <a:r>
              <a:rPr lang="tr-TR" sz="2400" b="1" dirty="0"/>
              <a:t>	Osmanlı Devleti’nin savaşlarda aldığı ağır yenilgilerle beraber toprak kayıpları da artmıştı. Özellikle Balkan Savaşları sonrasında kaybedilen topraklarda büyük kitleler halinde Türkler bırakıldı. Bu topraklarda kalan Türkler, gördükleri baskılar karşısında Anadolu’ya göç etti </a:t>
            </a:r>
          </a:p>
          <a:p>
            <a:endParaRPr lang="tr-TR" sz="2400" b="1" dirty="0"/>
          </a:p>
          <a:p>
            <a:r>
              <a:rPr lang="tr-TR" sz="2400" b="1" dirty="0"/>
              <a:t>	Doğu Anadolu’da işgale uğrayan yerlerden halk daha güvenli gördüğü başka kentlere göç etmeye başlamıştı. Göçün yaratmış olduğu karmaşa da sosyal hayatı olumsuz etkiledi. Bu karmaşanın yaşandığı yerlerin başında daha fazla göç almaya başladığı için Orta Anadolu gelmekteydi.</a:t>
            </a:r>
          </a:p>
          <a:p>
            <a:endParaRPr lang="tr-TR" sz="2400" b="1" dirty="0"/>
          </a:p>
          <a:p>
            <a:r>
              <a:rPr lang="tr-TR" sz="2400" b="1" dirty="0"/>
              <a:t>Ayrıca köylerden kentlere göçte artar.</a:t>
            </a:r>
          </a:p>
        </p:txBody>
      </p:sp>
    </p:spTree>
    <p:extLst>
      <p:ext uri="{BB962C8B-B14F-4D97-AF65-F5344CB8AC3E}">
        <p14:creationId xmlns:p14="http://schemas.microsoft.com/office/powerpoint/2010/main" val="1834670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565D828-BC71-4917-BA44-EAB819D29692}"/>
              </a:ext>
            </a:extLst>
          </p:cNvPr>
          <p:cNvSpPr/>
          <p:nvPr/>
        </p:nvSpPr>
        <p:spPr>
          <a:xfrm>
            <a:off x="874643" y="1139688"/>
            <a:ext cx="9939131" cy="3785652"/>
          </a:xfrm>
          <a:prstGeom prst="rect">
            <a:avLst/>
          </a:prstGeom>
        </p:spPr>
        <p:txBody>
          <a:bodyPr wrap="square">
            <a:spAutoFit/>
          </a:bodyPr>
          <a:lstStyle/>
          <a:p>
            <a:r>
              <a:rPr lang="tr-TR" sz="2400" b="1" dirty="0"/>
              <a:t>Şevket Süreyya Aydemir, bu </a:t>
            </a:r>
            <a:r>
              <a:rPr lang="tr-TR" sz="2400" b="1" dirty="0">
                <a:solidFill>
                  <a:srgbClr val="C00000"/>
                </a:solidFill>
              </a:rPr>
              <a:t>göç dramını </a:t>
            </a:r>
            <a:r>
              <a:rPr lang="tr-TR" sz="2400" b="1" dirty="0"/>
              <a:t>şu acılı sözlerle belirtir: </a:t>
            </a:r>
          </a:p>
          <a:p>
            <a:endParaRPr lang="tr-TR" sz="2400" b="1" dirty="0"/>
          </a:p>
          <a:p>
            <a:r>
              <a:rPr lang="tr-TR" sz="2400" b="1" dirty="0"/>
              <a:t>	“Evet Rumeli göçüyordu. Rumeli boşalıyordu. Rumeli Türkleri akıp geliyorlardı. Rumeli’yi yüz yıllarca evvel alan, Rumeli’de yüzyıllardır yaşayan son Türkler, 20. yüzyılın başında alevlenen bu yangının alevleri içinde yanarak, çamurlar içinde eriyerek, her sürünüşte biraz daha azalarak, biraz daha kaybolarak, her an daha koyulaşan bir karanlığın içinde, sonu bilinmez geleceklere doğru akıyorlardı. Bu kaçışta ya arkadan düşman yetişir, kafileyi kılıçtan geçirir; ya soğuk, açlık, hastalık, yağmurlar ve bin bir çeşit bela, kafileyi her gün küçültür, yoksullaştırır.”</a:t>
            </a:r>
          </a:p>
        </p:txBody>
      </p:sp>
    </p:spTree>
    <p:extLst>
      <p:ext uri="{BB962C8B-B14F-4D97-AF65-F5344CB8AC3E}">
        <p14:creationId xmlns:p14="http://schemas.microsoft.com/office/powerpoint/2010/main" val="3028052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pic>
        <p:nvPicPr>
          <p:cNvPr id="5" name="Resim 4" descr="açık hava, fotoğraf, insanlar içeren bir resim&#10;&#10;Yüksek güvenilirlikle oluşturulmuş açıklama">
            <a:extLst>
              <a:ext uri="{FF2B5EF4-FFF2-40B4-BE49-F238E27FC236}">
                <a16:creationId xmlns:a16="http://schemas.microsoft.com/office/drawing/2014/main" id="{26FB53C7-CDF6-42CB-BFC6-6CF40F90D229}"/>
              </a:ext>
            </a:extLst>
          </p:cNvPr>
          <p:cNvPicPr>
            <a:picLocks noChangeAspect="1"/>
          </p:cNvPicPr>
          <p:nvPr/>
        </p:nvPicPr>
        <p:blipFill rotWithShape="1">
          <a:blip r:embed="rId2">
            <a:extLst>
              <a:ext uri="{28A0092B-C50C-407E-A947-70E740481C1C}">
                <a14:useLocalDpi xmlns:a14="http://schemas.microsoft.com/office/drawing/2010/main" val="0"/>
              </a:ext>
            </a:extLst>
          </a:blip>
          <a:srcRect l="1393" r="287" b="1"/>
          <a:stretch/>
        </p:blipFill>
        <p:spPr>
          <a:xfrm rot="21480000">
            <a:off x="1137837" y="1003258"/>
            <a:ext cx="9916327" cy="4764396"/>
          </a:xfrm>
          <a:prstGeom prst="rect">
            <a:avLst/>
          </a:prstGeom>
        </p:spPr>
      </p:pic>
    </p:spTree>
    <p:extLst>
      <p:ext uri="{BB962C8B-B14F-4D97-AF65-F5344CB8AC3E}">
        <p14:creationId xmlns:p14="http://schemas.microsoft.com/office/powerpoint/2010/main" val="731986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descr="açık hava, çayır, fotoğraf, at içeren bir resim&#10;&#10;Çok yüksek güvenilirlikle oluşturulmuş açıklama">
            <a:extLst>
              <a:ext uri="{FF2B5EF4-FFF2-40B4-BE49-F238E27FC236}">
                <a16:creationId xmlns:a16="http://schemas.microsoft.com/office/drawing/2014/main" id="{9053A2EE-997A-445F-82B6-18F8EE040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193" y="823650"/>
            <a:ext cx="7361147" cy="5210699"/>
          </a:xfrm>
          <a:prstGeom prst="rect">
            <a:avLst/>
          </a:prstGeom>
        </p:spPr>
      </p:pic>
      <p:pic>
        <p:nvPicPr>
          <p:cNvPr id="5" name="Resim 4" descr="açık hava, zemin, kişi, fotoğraf içeren bir resim&#10;&#10;Çok yüksek güvenilirlikle oluşturulmuş açıklama">
            <a:extLst>
              <a:ext uri="{FF2B5EF4-FFF2-40B4-BE49-F238E27FC236}">
                <a16:creationId xmlns:a16="http://schemas.microsoft.com/office/drawing/2014/main" id="{F1AEE531-3EEF-4403-8FAE-2871DC11AB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4655" y="823650"/>
            <a:ext cx="4172712" cy="5210700"/>
          </a:xfrm>
          <a:prstGeom prst="rect">
            <a:avLst/>
          </a:prstGeom>
        </p:spPr>
      </p:pic>
    </p:spTree>
    <p:extLst>
      <p:ext uri="{BB962C8B-B14F-4D97-AF65-F5344CB8AC3E}">
        <p14:creationId xmlns:p14="http://schemas.microsoft.com/office/powerpoint/2010/main" val="2212571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E14AE92-8479-4004-BAD5-49502E3EA3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0FE9F282-3FA1-484E-AF39-0C8C10F74A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2">
            <a:extLst>
              <a:ext uri="{FF2B5EF4-FFF2-40B4-BE49-F238E27FC236}">
                <a16:creationId xmlns:a16="http://schemas.microsoft.com/office/drawing/2014/main" id="{4E1727D7-C4C0-42F3-94D0-69379A21E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4597" y="643467"/>
            <a:ext cx="10742806" cy="5564129"/>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5" name="Resim 4" descr="açık hava, gök, çayır, fotoğraf içeren bir resim&#10;&#10;Çok yüksek güvenilirlikle oluşturulmuş açıklama">
            <a:extLst>
              <a:ext uri="{FF2B5EF4-FFF2-40B4-BE49-F238E27FC236}">
                <a16:creationId xmlns:a16="http://schemas.microsoft.com/office/drawing/2014/main" id="{379162D5-B3BA-4094-9F61-AC39B307426F}"/>
              </a:ext>
            </a:extLst>
          </p:cNvPr>
          <p:cNvPicPr>
            <a:picLocks noChangeAspect="1"/>
          </p:cNvPicPr>
          <p:nvPr/>
        </p:nvPicPr>
        <p:blipFill rotWithShape="1">
          <a:blip r:embed="rId3">
            <a:extLst>
              <a:ext uri="{28A0092B-C50C-407E-A947-70E740481C1C}">
                <a14:useLocalDpi xmlns:a14="http://schemas.microsoft.com/office/drawing/2010/main" val="0"/>
              </a:ext>
            </a:extLst>
          </a:blip>
          <a:srcRect l="7536" r="11354" b="-1"/>
          <a:stretch/>
        </p:blipFill>
        <p:spPr>
          <a:xfrm>
            <a:off x="1113852" y="1955823"/>
            <a:ext cx="4901713" cy="2873371"/>
          </a:xfrm>
          <a:prstGeom prst="rect">
            <a:avLst/>
          </a:prstGeom>
        </p:spPr>
      </p:pic>
      <p:pic>
        <p:nvPicPr>
          <p:cNvPr id="3" name="Resim 2" descr="açık hava, ağaç, zemin, gök içeren bir resim&#10;&#10;Çok yüksek güvenilirlikle oluşturulmuş açıklama">
            <a:extLst>
              <a:ext uri="{FF2B5EF4-FFF2-40B4-BE49-F238E27FC236}">
                <a16:creationId xmlns:a16="http://schemas.microsoft.com/office/drawing/2014/main" id="{34CD0CB5-CB91-4A8E-8BB7-D282E2309FD8}"/>
              </a:ext>
            </a:extLst>
          </p:cNvPr>
          <p:cNvPicPr>
            <a:picLocks noChangeAspect="1"/>
          </p:cNvPicPr>
          <p:nvPr/>
        </p:nvPicPr>
        <p:blipFill rotWithShape="1">
          <a:blip r:embed="rId4">
            <a:extLst>
              <a:ext uri="{28A0092B-C50C-407E-A947-70E740481C1C}">
                <a14:useLocalDpi xmlns:a14="http://schemas.microsoft.com/office/drawing/2010/main" val="0"/>
              </a:ext>
            </a:extLst>
          </a:blip>
          <a:srcRect t="16447" r="-2" b="6217"/>
          <a:stretch/>
        </p:blipFill>
        <p:spPr>
          <a:xfrm>
            <a:off x="6176433" y="1814021"/>
            <a:ext cx="4898684" cy="3156976"/>
          </a:xfrm>
          <a:prstGeom prst="rect">
            <a:avLst/>
          </a:prstGeom>
        </p:spPr>
      </p:pic>
      <p:pic>
        <p:nvPicPr>
          <p:cNvPr id="16" name="Picture 15">
            <a:extLst>
              <a:ext uri="{FF2B5EF4-FFF2-40B4-BE49-F238E27FC236}">
                <a16:creationId xmlns:a16="http://schemas.microsoft.com/office/drawing/2014/main" id="{D0B5DF69-9834-4AA8-A8AB-B8A1E08F0E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32919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26D8DE7-DFB8-4A4B-AC1D-0C4B5919EAD8}"/>
              </a:ext>
            </a:extLst>
          </p:cNvPr>
          <p:cNvSpPr/>
          <p:nvPr/>
        </p:nvSpPr>
        <p:spPr>
          <a:xfrm>
            <a:off x="556591" y="1378226"/>
            <a:ext cx="10946296" cy="3785652"/>
          </a:xfrm>
          <a:prstGeom prst="rect">
            <a:avLst/>
          </a:prstGeom>
        </p:spPr>
        <p:txBody>
          <a:bodyPr wrap="square">
            <a:spAutoFit/>
          </a:bodyPr>
          <a:lstStyle/>
          <a:p>
            <a:r>
              <a:rPr lang="tr-TR" sz="2400" b="1" dirty="0" err="1">
                <a:solidFill>
                  <a:srgbClr val="C00000"/>
                </a:solidFill>
              </a:rPr>
              <a:t>Eşkiyalık</a:t>
            </a:r>
            <a:r>
              <a:rPr lang="tr-TR" sz="2400" b="1" dirty="0">
                <a:solidFill>
                  <a:srgbClr val="C00000"/>
                </a:solidFill>
              </a:rPr>
              <a:t> faaliyetleri artar: </a:t>
            </a:r>
          </a:p>
          <a:p>
            <a:r>
              <a:rPr lang="tr-TR" sz="2400" b="1" dirty="0"/>
              <a:t>Eşkıyalık faaliyetleri sebebiyle ülkedeki asayişin ortadan kalkar.</a:t>
            </a:r>
            <a:endParaRPr lang="tr-TR" sz="2400" b="1" dirty="0">
              <a:solidFill>
                <a:srgbClr val="C00000"/>
              </a:solidFill>
            </a:endParaRPr>
          </a:p>
          <a:p>
            <a:endParaRPr lang="tr-TR" sz="2400" b="1" dirty="0">
              <a:solidFill>
                <a:srgbClr val="C00000"/>
              </a:solidFill>
            </a:endParaRPr>
          </a:p>
          <a:p>
            <a:r>
              <a:rPr lang="tr-TR" sz="2400" b="1" dirty="0">
                <a:solidFill>
                  <a:srgbClr val="C00000"/>
                </a:solidFill>
              </a:rPr>
              <a:t>Üretim azalır : </a:t>
            </a:r>
          </a:p>
          <a:p>
            <a:r>
              <a:rPr lang="tr-TR" sz="2400" b="1" dirty="0"/>
              <a:t>Temel ihtiyaç ve  gıda maddelerindeki pahalılık artar. Savaşın ilanından sonra fiyatların yükselmesi halkın alım gücünü düşürdü. Çünkü Osmanlı Devleti bir tarım devleti olmakla beraber şeker, un gibi gündelik yaşamda son derece önemli olan tarım ürünlerini ithal eder durumdaydı.</a:t>
            </a:r>
          </a:p>
          <a:p>
            <a:endParaRPr lang="tr-TR" sz="2400" b="1" dirty="0"/>
          </a:p>
          <a:p>
            <a:r>
              <a:rPr lang="tr-TR" sz="2400" b="1" dirty="0">
                <a:solidFill>
                  <a:srgbClr val="C00000"/>
                </a:solidFill>
              </a:rPr>
              <a:t>Enflasyon, fiyatlar artar</a:t>
            </a:r>
          </a:p>
        </p:txBody>
      </p:sp>
    </p:spTree>
    <p:extLst>
      <p:ext uri="{BB962C8B-B14F-4D97-AF65-F5344CB8AC3E}">
        <p14:creationId xmlns:p14="http://schemas.microsoft.com/office/powerpoint/2010/main" val="2504768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F9620B8-2B3D-4E65-B3BB-95AF6375811A}"/>
              </a:ext>
            </a:extLst>
          </p:cNvPr>
          <p:cNvSpPr/>
          <p:nvPr/>
        </p:nvSpPr>
        <p:spPr>
          <a:xfrm>
            <a:off x="834887" y="715617"/>
            <a:ext cx="10721009" cy="452431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tr-TR" sz="2400" b="1" dirty="0">
                <a:solidFill>
                  <a:srgbClr val="C00000"/>
                </a:solidFill>
              </a:rPr>
              <a:t>Olumlu Gelişmeler: </a:t>
            </a:r>
          </a:p>
          <a:p>
            <a:endParaRPr lang="tr-TR" sz="2400" b="1" dirty="0"/>
          </a:p>
          <a:p>
            <a:r>
              <a:rPr lang="tr-TR" sz="2400" b="1" dirty="0"/>
              <a:t>XIX. yüzyılda ulaşım ağının gelişmesiyle şehirlerin sayısı ve hizmetler arttı. Artan şehirleşmeyle beraber altyapı, su, tramvay, hava gazı hizmetlerinin sağlanması çalışmaları önem kazandı. </a:t>
            </a:r>
          </a:p>
          <a:p>
            <a:endParaRPr lang="tr-TR" sz="2400" b="1" dirty="0"/>
          </a:p>
          <a:p>
            <a:r>
              <a:rPr lang="tr-TR" sz="2400" b="1" dirty="0"/>
              <a:t>Osmanlı Devleti’nde 1860’lardan itibaren demir yollarının hizmete girmesiyle şehirler arası ulaşım gelişir. </a:t>
            </a:r>
          </a:p>
          <a:p>
            <a:endParaRPr lang="tr-TR" sz="2400" b="1" dirty="0"/>
          </a:p>
          <a:p>
            <a:r>
              <a:rPr lang="tr-TR" sz="2400" b="1" dirty="0"/>
              <a:t>XIX. yüzyılda posta teşkilatının kurulması, telgrafın yaygınlaşması ve gazetelerin çıkarılmasıyla haberleşmede önemli gelişmeler sağlandı. Yaşanan bu gelişmeler şehirlerin önemini artırdı. </a:t>
            </a:r>
          </a:p>
        </p:txBody>
      </p:sp>
    </p:spTree>
    <p:extLst>
      <p:ext uri="{BB962C8B-B14F-4D97-AF65-F5344CB8AC3E}">
        <p14:creationId xmlns:p14="http://schemas.microsoft.com/office/powerpoint/2010/main" val="1874340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E630E11-78B4-4B57-82C1-B8F503DD5FDC}"/>
              </a:ext>
            </a:extLst>
          </p:cNvPr>
          <p:cNvSpPr/>
          <p:nvPr/>
        </p:nvSpPr>
        <p:spPr>
          <a:xfrm>
            <a:off x="344557" y="318053"/>
            <a:ext cx="11343860" cy="4893647"/>
          </a:xfrm>
          <a:prstGeom prst="rect">
            <a:avLst/>
          </a:prstGeom>
          <a:solidFill>
            <a:srgbClr val="00B0F0"/>
          </a:solidFill>
        </p:spPr>
        <p:txBody>
          <a:bodyPr wrap="square">
            <a:spAutoFit/>
          </a:bodyPr>
          <a:lstStyle/>
          <a:p>
            <a:pPr marL="457200" indent="-457200">
              <a:buAutoNum type="arabicPeriod"/>
            </a:pPr>
            <a:r>
              <a:rPr lang="tr-TR" sz="2400" b="1" u="sng" dirty="0">
                <a:solidFill>
                  <a:srgbClr val="C00000"/>
                </a:solidFill>
              </a:rPr>
              <a:t>2. 3. Ekonomik Durum</a:t>
            </a:r>
          </a:p>
          <a:p>
            <a:endParaRPr lang="tr-TR" sz="2400" b="1" u="sng" dirty="0">
              <a:solidFill>
                <a:srgbClr val="C00000"/>
              </a:solidFill>
            </a:endParaRPr>
          </a:p>
          <a:p>
            <a:r>
              <a:rPr lang="tr-TR" sz="2400" b="1" dirty="0"/>
              <a:t>Avrupa devletleri,  Sanayi </a:t>
            </a:r>
            <a:r>
              <a:rPr lang="tr-TR" sz="2400" b="1" dirty="0" err="1"/>
              <a:t>İnkılabı’yla</a:t>
            </a:r>
            <a:r>
              <a:rPr lang="tr-TR" sz="2400" b="1" dirty="0"/>
              <a:t> beraber hızla ekonomik büyüme sağlarken Osmanlı Devleti kendi sanayileşmesini gerçekleştiremedi. </a:t>
            </a:r>
          </a:p>
          <a:p>
            <a:endParaRPr lang="tr-TR" sz="2400" b="1" dirty="0"/>
          </a:p>
          <a:p>
            <a:r>
              <a:rPr lang="tr-TR" sz="2400" b="1" dirty="0"/>
              <a:t>Avrupa’da başlayan seri üretim ve fabrikasyon mallar Osmanlı pazarlarını doldurdu.</a:t>
            </a:r>
          </a:p>
          <a:p>
            <a:r>
              <a:rPr lang="tr-TR" sz="2400" b="1" dirty="0"/>
              <a:t> </a:t>
            </a:r>
          </a:p>
          <a:p>
            <a:r>
              <a:rPr lang="tr-TR" sz="2400" b="1" dirty="0"/>
              <a:t>Loncalar başta olmak üzere yerli üretim çöküntüye uğradı. </a:t>
            </a:r>
          </a:p>
          <a:p>
            <a:endParaRPr lang="tr-TR" sz="2400" b="1" dirty="0"/>
          </a:p>
          <a:p>
            <a:r>
              <a:rPr lang="tr-TR" sz="2400" b="1" dirty="0"/>
              <a:t>Osmanlı devletinde işsizlik artar.</a:t>
            </a:r>
          </a:p>
          <a:p>
            <a:endParaRPr lang="tr-TR" sz="2400" b="1" dirty="0"/>
          </a:p>
          <a:p>
            <a:r>
              <a:rPr lang="tr-TR" sz="2400" b="1" dirty="0"/>
              <a:t>Osmanlı devleti, </a:t>
            </a:r>
            <a:r>
              <a:rPr lang="tr-TR" sz="2400" b="1" dirty="0" err="1"/>
              <a:t>Avrupa’lı</a:t>
            </a:r>
            <a:r>
              <a:rPr lang="tr-TR" sz="2400" b="1" dirty="0"/>
              <a:t> devletlerin açık pazarı olur.</a:t>
            </a:r>
          </a:p>
          <a:p>
            <a:endParaRPr lang="tr-TR" sz="2400" b="1" dirty="0"/>
          </a:p>
        </p:txBody>
      </p:sp>
    </p:spTree>
    <p:extLst>
      <p:ext uri="{BB962C8B-B14F-4D97-AF65-F5344CB8AC3E}">
        <p14:creationId xmlns:p14="http://schemas.microsoft.com/office/powerpoint/2010/main" val="1834704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06166A9-584D-4662-B524-CB62ED966D8C}"/>
              </a:ext>
            </a:extLst>
          </p:cNvPr>
          <p:cNvSpPr/>
          <p:nvPr/>
        </p:nvSpPr>
        <p:spPr>
          <a:xfrm>
            <a:off x="8161360" y="437323"/>
            <a:ext cx="3487301" cy="4961635"/>
          </a:xfrm>
          <a:prstGeom prst="rect">
            <a:avLst/>
          </a:prstGeom>
          <a:solidFill>
            <a:srgbClr val="92D050"/>
          </a:solidFill>
        </p:spPr>
        <p:txBody>
          <a:bodyPr wrap="square">
            <a:spAutoFit/>
          </a:bodyPr>
          <a:lstStyle/>
          <a:p>
            <a:endParaRPr lang="tr-TR" sz="2400" b="1" dirty="0"/>
          </a:p>
          <a:p>
            <a:r>
              <a:rPr lang="tr-TR" sz="2400" b="1" dirty="0"/>
              <a:t>Osmanlı Devleti’nin ekonomisi, tarıma dayalıydı. </a:t>
            </a:r>
          </a:p>
          <a:p>
            <a:endParaRPr lang="tr-TR" sz="2400" b="1" dirty="0"/>
          </a:p>
          <a:p>
            <a:r>
              <a:rPr lang="tr-TR" sz="2400" b="1" dirty="0"/>
              <a:t>Fakat uzun süren savaşlar, yaşanan toprak kayıpları ve tarımda çalışması gereken nüfusun cephelerde olmasından dolayı tarıma dayalı ekonomi olumsuz etkilendi.</a:t>
            </a:r>
          </a:p>
        </p:txBody>
      </p:sp>
      <p:pic>
        <p:nvPicPr>
          <p:cNvPr id="4" name="Resim 3" descr="açık hava, dağ, gök, fotoğraf içeren bir resim&#10;&#10;Çok yüksek güvenilirlikle oluşturulmuş açıklama">
            <a:extLst>
              <a:ext uri="{FF2B5EF4-FFF2-40B4-BE49-F238E27FC236}">
                <a16:creationId xmlns:a16="http://schemas.microsoft.com/office/drawing/2014/main" id="{8D6CCFA1-5DB7-4098-837C-D7476A8665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277" y="437323"/>
            <a:ext cx="7251702" cy="6177376"/>
          </a:xfrm>
          <a:prstGeom prst="rect">
            <a:avLst/>
          </a:prstGeom>
        </p:spPr>
      </p:pic>
    </p:spTree>
    <p:extLst>
      <p:ext uri="{BB962C8B-B14F-4D97-AF65-F5344CB8AC3E}">
        <p14:creationId xmlns:p14="http://schemas.microsoft.com/office/powerpoint/2010/main" val="2640353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5FE016C-6325-40FE-A935-0D0774350C8F}"/>
              </a:ext>
            </a:extLst>
          </p:cNvPr>
          <p:cNvSpPr/>
          <p:nvPr/>
        </p:nvSpPr>
        <p:spPr>
          <a:xfrm>
            <a:off x="901147" y="1683026"/>
            <a:ext cx="10336695" cy="267765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tr-TR" sz="2400" b="1" dirty="0"/>
              <a:t>	Dış ticaretin yapısı değişti, sanayi tüketim malları ithal eden ve tarımsal ürünler ve madensel ham maddeler ihraç eden ekonomik bir yapı ortaya çıktı. Bu durum dış ticaret açığının büyümesine neden oldu.</a:t>
            </a:r>
          </a:p>
          <a:p>
            <a:endParaRPr lang="tr-TR" sz="2400" b="1" dirty="0"/>
          </a:p>
          <a:p>
            <a:r>
              <a:rPr lang="tr-TR" sz="2400" b="1" dirty="0"/>
              <a:t>	 Bu açıklar 1850 yılına kadar altın ve gümüş ihracı ile karşılanırken 1854 yılında Kırım harbi sırasında başlayan borç alma uygulaması devletin sonuna kadar devam eder. </a:t>
            </a:r>
          </a:p>
        </p:txBody>
      </p:sp>
    </p:spTree>
    <p:extLst>
      <p:ext uri="{BB962C8B-B14F-4D97-AF65-F5344CB8AC3E}">
        <p14:creationId xmlns:p14="http://schemas.microsoft.com/office/powerpoint/2010/main" val="2011538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D99F8FE-5179-4280-AC7E-0EF5872340AB}"/>
              </a:ext>
            </a:extLst>
          </p:cNvPr>
          <p:cNvSpPr/>
          <p:nvPr/>
        </p:nvSpPr>
        <p:spPr>
          <a:xfrm>
            <a:off x="675861" y="889844"/>
            <a:ext cx="11129452" cy="5262979"/>
          </a:xfrm>
          <a:prstGeom prst="rect">
            <a:avLst/>
          </a:prstGeom>
          <a:solidFill>
            <a:srgbClr val="FFFF66"/>
          </a:solidFill>
        </p:spPr>
        <p:txBody>
          <a:bodyPr wrap="square">
            <a:spAutoFit/>
          </a:bodyPr>
          <a:lstStyle/>
          <a:p>
            <a:endParaRPr lang="tr-TR" sz="2400" b="1" u="sng" dirty="0">
              <a:solidFill>
                <a:srgbClr val="C00000"/>
              </a:solidFill>
              <a:effectLst>
                <a:outerShdw blurRad="38100" dist="38100" dir="2700000" algn="tl">
                  <a:srgbClr val="000000">
                    <a:alpha val="43137"/>
                  </a:srgbClr>
                </a:outerShdw>
              </a:effectLst>
            </a:endParaRPr>
          </a:p>
          <a:p>
            <a:r>
              <a:rPr lang="tr-TR" sz="2400" b="1" u="sng" dirty="0">
                <a:solidFill>
                  <a:srgbClr val="C00000"/>
                </a:solidFill>
                <a:effectLst>
                  <a:outerShdw blurRad="38100" dist="38100" dir="2700000" algn="tl">
                    <a:srgbClr val="000000">
                      <a:alpha val="43137"/>
                    </a:srgbClr>
                  </a:outerShdw>
                </a:effectLst>
              </a:rPr>
              <a:t>DIŞ BORÇLAR </a:t>
            </a:r>
          </a:p>
          <a:p>
            <a:endParaRPr lang="tr-TR" sz="2400" b="1" dirty="0"/>
          </a:p>
          <a:p>
            <a:r>
              <a:rPr lang="tr-TR" sz="2400" b="1" dirty="0"/>
              <a:t>	Kırım Savaşı’yla ilk defa yapılan dış borçlanmanın ardından yirmi yıl içinde on beş farklı dış borçlanma daha yapıldı. Alınan paralar, yatırımlar için ya da üretimi arttırmak amacıyla harcanmayıp devletin genel giderleri için harcandı. Osmanlı Devleti, aldığı borçların faizini bile ödeyemeyince iflas ettiğini açıkladı. </a:t>
            </a:r>
          </a:p>
          <a:p>
            <a:endParaRPr lang="tr-TR" sz="2400" b="1" dirty="0"/>
          </a:p>
          <a:p>
            <a:r>
              <a:rPr lang="tr-TR" sz="2400" b="1" dirty="0"/>
              <a:t>	20 Aralık 1881’de yayımlanan Muharrem Kararnamesi ile alacaklı olan devletler </a:t>
            </a:r>
            <a:r>
              <a:rPr lang="tr-TR" sz="2400" b="1" dirty="0">
                <a:solidFill>
                  <a:srgbClr val="C00000"/>
                </a:solidFill>
              </a:rPr>
              <a:t>Düyun-ı Umumiye İdares</a:t>
            </a:r>
            <a:r>
              <a:rPr lang="tr-TR" sz="2400" b="1" dirty="0"/>
              <a:t>ini (Genel Borçlar İdaresi) kurdular. Bu idarenin kurulmasıyla Osmanlı maliyesi alacaklı devletlerin denetimi altına girdi. </a:t>
            </a:r>
          </a:p>
          <a:p>
            <a:endParaRPr lang="tr-TR" sz="2400" b="1" dirty="0"/>
          </a:p>
          <a:p>
            <a:r>
              <a:rPr lang="tr-TR" sz="2400" b="1" dirty="0">
                <a:solidFill>
                  <a:srgbClr val="C00000"/>
                </a:solidFill>
              </a:rPr>
              <a:t>	Bu olumsuz gelişmelerin ardından Osmanlı Devleti ekonomik bağımsızlığını kaybetti.</a:t>
            </a:r>
          </a:p>
        </p:txBody>
      </p:sp>
    </p:spTree>
    <p:extLst>
      <p:ext uri="{BB962C8B-B14F-4D97-AF65-F5344CB8AC3E}">
        <p14:creationId xmlns:p14="http://schemas.microsoft.com/office/powerpoint/2010/main" val="1563309851"/>
      </p:ext>
    </p:extLst>
  </p:cSld>
  <p:clrMapOvr>
    <a:masterClrMapping/>
  </p:clrMapOvr>
</p:sld>
</file>

<file path=ppt/theme/theme1.xml><?xml version="1.0" encoding="utf-8"?>
<a:theme xmlns:a="http://schemas.openxmlformats.org/drawingml/2006/main" name="Damla">
  <a:themeElements>
    <a:clrScheme name="Daml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am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879</Words>
  <Application>Microsoft Office PowerPoint</Application>
  <PresentationFormat>Geniş ekran</PresentationFormat>
  <Paragraphs>249</Paragraphs>
  <Slides>39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39</vt:i4>
      </vt:variant>
    </vt:vector>
  </HeadingPairs>
  <TitlesOfParts>
    <vt:vector size="43" baseType="lpstr">
      <vt:lpstr>Arial</vt:lpstr>
      <vt:lpstr>Calibri</vt:lpstr>
      <vt:lpstr>Tw Cen MT</vt:lpstr>
      <vt:lpstr>Damla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m.tarhan yılmaz</dc:creator>
  <cp:lastModifiedBy>m.tarhan yılmaz</cp:lastModifiedBy>
  <cp:revision>6</cp:revision>
  <dcterms:created xsi:type="dcterms:W3CDTF">2018-10-11T14:13:37Z</dcterms:created>
  <dcterms:modified xsi:type="dcterms:W3CDTF">2018-10-14T06:53:40Z</dcterms:modified>
</cp:coreProperties>
</file>