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70" r:id="rId3"/>
    <p:sldId id="258" r:id="rId4"/>
    <p:sldId id="259" r:id="rId5"/>
    <p:sldId id="260" r:id="rId6"/>
    <p:sldId id="261" r:id="rId7"/>
    <p:sldId id="262" r:id="rId8"/>
    <p:sldId id="263" r:id="rId9"/>
    <p:sldId id="371" r:id="rId10"/>
    <p:sldId id="264" r:id="rId11"/>
    <p:sldId id="265" r:id="rId12"/>
    <p:sldId id="266" r:id="rId13"/>
    <p:sldId id="267" r:id="rId14"/>
    <p:sldId id="268" r:id="rId15"/>
    <p:sldId id="269" r:id="rId16"/>
    <p:sldId id="270" r:id="rId17"/>
    <p:sldId id="372" r:id="rId18"/>
    <p:sldId id="271" r:id="rId19"/>
    <p:sldId id="272" r:id="rId20"/>
    <p:sldId id="273" r:id="rId21"/>
    <p:sldId id="274" r:id="rId22"/>
    <p:sldId id="275" r:id="rId23"/>
    <p:sldId id="276" r:id="rId24"/>
    <p:sldId id="277" r:id="rId25"/>
    <p:sldId id="278" r:id="rId26"/>
    <p:sldId id="279" r:id="rId27"/>
    <p:sldId id="280" r:id="rId28"/>
    <p:sldId id="373" r:id="rId29"/>
    <p:sldId id="282" r:id="rId30"/>
    <p:sldId id="281"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5" r:id="rId1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78AC285-E4DD-4F7B-BB80-EFE654FCD774}" type="datetimeFigureOut">
              <a:rPr lang="tr-TR" smtClean="0"/>
              <a:t>23.09.2018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175288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78AC285-E4DD-4F7B-BB80-EFE654FCD774}" type="datetimeFigureOut">
              <a:rPr lang="tr-TR" smtClean="0"/>
              <a:t>23.09.2018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2191776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78AC285-E4DD-4F7B-BB80-EFE654FCD774}" type="datetimeFigureOut">
              <a:rPr lang="tr-TR" smtClean="0"/>
              <a:t>23.09.2018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2877650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78AC285-E4DD-4F7B-BB80-EFE654FCD774}" type="datetimeFigureOut">
              <a:rPr lang="tr-TR" smtClean="0"/>
              <a:t>23.09.2018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385419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78AC285-E4DD-4F7B-BB80-EFE654FCD774}" type="datetimeFigureOut">
              <a:rPr lang="tr-TR" smtClean="0"/>
              <a:t>23.09.2018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3144073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78AC285-E4DD-4F7B-BB80-EFE654FCD774}" type="datetimeFigureOut">
              <a:rPr lang="tr-TR" smtClean="0"/>
              <a:t>23.09.2018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3300593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78AC285-E4DD-4F7B-BB80-EFE654FCD774}" type="datetimeFigureOut">
              <a:rPr lang="tr-TR" smtClean="0"/>
              <a:t>23.09.2018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411164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78AC285-E4DD-4F7B-BB80-EFE654FCD774}" type="datetimeFigureOut">
              <a:rPr lang="tr-TR" smtClean="0"/>
              <a:t>23.09.2018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1002111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78AC285-E4DD-4F7B-BB80-EFE654FCD774}" type="datetimeFigureOut">
              <a:rPr lang="tr-TR" smtClean="0"/>
              <a:t>23.09.2018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3133566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78AC285-E4DD-4F7B-BB80-EFE654FCD774}" type="datetimeFigureOut">
              <a:rPr lang="tr-TR" smtClean="0"/>
              <a:t>23.09.2018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1366529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78AC285-E4DD-4F7B-BB80-EFE654FCD774}" type="datetimeFigureOut">
              <a:rPr lang="tr-TR" smtClean="0"/>
              <a:t>23.09.2018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6BE32D2-E235-4E5A-8447-62CDABCB947A}" type="slidenum">
              <a:rPr lang="tr-TR" smtClean="0"/>
              <a:t>‹#›</a:t>
            </a:fld>
            <a:endParaRPr lang="tr-TR"/>
          </a:p>
        </p:txBody>
      </p:sp>
    </p:spTree>
    <p:extLst>
      <p:ext uri="{BB962C8B-B14F-4D97-AF65-F5344CB8AC3E}">
        <p14:creationId xmlns:p14="http://schemas.microsoft.com/office/powerpoint/2010/main" val="3587008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8AC285-E4DD-4F7B-BB80-EFE654FCD774}" type="datetimeFigureOut">
              <a:rPr lang="tr-TR" smtClean="0"/>
              <a:t>23.09.2018</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BE32D2-E235-4E5A-8447-62CDABCB947A}" type="slidenum">
              <a:rPr lang="tr-TR" smtClean="0"/>
              <a:t>‹#›</a:t>
            </a:fld>
            <a:endParaRPr lang="tr-TR"/>
          </a:p>
        </p:txBody>
      </p:sp>
    </p:spTree>
    <p:extLst>
      <p:ext uri="{BB962C8B-B14F-4D97-AF65-F5344CB8AC3E}">
        <p14:creationId xmlns:p14="http://schemas.microsoft.com/office/powerpoint/2010/main" val="1840287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tr.wikipedia.org/wiki/Erzurum_Kongresi"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363913" cy="400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1" y="4005262"/>
            <a:ext cx="9144000" cy="2088033"/>
          </a:xfrm>
        </p:spPr>
        <p:txBody>
          <a:bodyPr>
            <a:noAutofit/>
          </a:bodyPr>
          <a:lstStyle/>
          <a:p>
            <a:pPr eaLnBrk="1" hangingPunct="1">
              <a:defRPr/>
            </a:pPr>
            <a:r>
              <a:rPr lang="tr-TR" altLang="tr-TR" sz="7200" b="1" i="1" dirty="0" smtClean="0">
                <a:solidFill>
                  <a:srgbClr val="FF0000"/>
                </a:solidFill>
                <a:effectLst>
                  <a:outerShdw blurRad="38100" dist="38100" dir="2700000" algn="tl">
                    <a:srgbClr val="000000">
                      <a:alpha val="43137"/>
                    </a:srgbClr>
                  </a:outerShdw>
                </a:effectLst>
              </a:rPr>
              <a:t>MİLLİ MÜCADELE HAZIRLIK DÖNEMİ</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51052"/>
            <a:ext cx="5472609" cy="3880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7305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6744"/>
            <a:ext cx="9144000" cy="7106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014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a:bodyPr>
          <a:lstStyle/>
          <a:p>
            <a:pPr marL="0" indent="0">
              <a:buNone/>
            </a:pPr>
            <a:r>
              <a:rPr lang="tr-TR" b="1" u="sng" dirty="0">
                <a:solidFill>
                  <a:srgbClr val="FF0000"/>
                </a:solidFill>
              </a:rPr>
              <a:t>Mustafa Kemalin İstanbul’a Gelişi:</a:t>
            </a:r>
            <a:endParaRPr lang="tr-TR" dirty="0">
              <a:solidFill>
                <a:srgbClr val="FF0000"/>
              </a:solidFill>
            </a:endParaRPr>
          </a:p>
          <a:p>
            <a:r>
              <a:rPr lang="tr-TR" dirty="0"/>
              <a:t>MONDROS sonrası </a:t>
            </a:r>
            <a:r>
              <a:rPr lang="tr-TR" dirty="0" smtClean="0"/>
              <a:t>Suriye de Yıldırım </a:t>
            </a:r>
            <a:r>
              <a:rPr lang="tr-TR" dirty="0"/>
              <a:t>Orduları dağıtılınca Mustafa Kemal 13 Kasım 1918’de İstanbul’a </a:t>
            </a:r>
            <a:r>
              <a:rPr lang="tr-TR" dirty="0" smtClean="0"/>
              <a:t>gelir ve İstanbul’un </a:t>
            </a:r>
            <a:r>
              <a:rPr lang="tr-TR" dirty="0"/>
              <a:t>itilaf devletlerince </a:t>
            </a:r>
            <a:r>
              <a:rPr lang="tr-TR" dirty="0" smtClean="0"/>
              <a:t>işgalini görür, yanındakilere ‘’</a:t>
            </a:r>
            <a:r>
              <a:rPr lang="tr-TR" dirty="0" smtClean="0">
                <a:solidFill>
                  <a:srgbClr val="FF0000"/>
                </a:solidFill>
              </a:rPr>
              <a:t>Geldikleri gibi giderler</a:t>
            </a:r>
            <a:r>
              <a:rPr lang="tr-TR" dirty="0" smtClean="0"/>
              <a:t>’’ der.</a:t>
            </a:r>
          </a:p>
          <a:p>
            <a:pPr lvl="0"/>
            <a:r>
              <a:rPr lang="tr-TR" dirty="0"/>
              <a:t>Mustafa Kemal İstanbul’da </a:t>
            </a:r>
            <a:r>
              <a:rPr lang="tr-TR" u="sng" dirty="0">
                <a:solidFill>
                  <a:srgbClr val="FF0000"/>
                </a:solidFill>
              </a:rPr>
              <a:t>3 kurtuluş çaresinin </a:t>
            </a:r>
            <a:r>
              <a:rPr lang="tr-TR" dirty="0"/>
              <a:t>ortaya çıktığını gördü. Bunlar:</a:t>
            </a:r>
          </a:p>
          <a:p>
            <a:pPr lvl="1"/>
            <a:r>
              <a:rPr lang="tr-TR" sz="3200" dirty="0"/>
              <a:t>İngiliz ve ABD mandası </a:t>
            </a:r>
            <a:r>
              <a:rPr lang="tr-TR" sz="3200" dirty="0" smtClean="0"/>
              <a:t>altına </a:t>
            </a:r>
            <a:r>
              <a:rPr lang="tr-TR" sz="3200" dirty="0"/>
              <a:t>girmek</a:t>
            </a:r>
          </a:p>
          <a:p>
            <a:pPr lvl="1"/>
            <a:r>
              <a:rPr lang="tr-TR" sz="3200" dirty="0"/>
              <a:t>Padişaha güvenip hareket etmek</a:t>
            </a:r>
          </a:p>
          <a:p>
            <a:pPr lvl="1"/>
            <a:r>
              <a:rPr lang="tr-TR" sz="3200" dirty="0"/>
              <a:t>Bölgesel direniş </a:t>
            </a:r>
            <a:r>
              <a:rPr lang="tr-TR" sz="3200" dirty="0" smtClean="0"/>
              <a:t>başlatmak</a:t>
            </a:r>
          </a:p>
          <a:p>
            <a:pPr marL="457200" lvl="1" indent="0">
              <a:buNone/>
            </a:pPr>
            <a:r>
              <a:rPr lang="tr-TR" sz="3200" dirty="0"/>
              <a:t> </a:t>
            </a:r>
            <a:r>
              <a:rPr lang="tr-TR" sz="3200" dirty="0" smtClean="0"/>
              <a:t>- </a:t>
            </a:r>
            <a:r>
              <a:rPr lang="tr-TR" sz="3200" b="1" dirty="0" smtClean="0">
                <a:solidFill>
                  <a:srgbClr val="FF0000"/>
                </a:solidFill>
              </a:rPr>
              <a:t>MİNBER</a:t>
            </a:r>
            <a:r>
              <a:rPr lang="tr-TR" sz="3200" dirty="0" smtClean="0"/>
              <a:t> </a:t>
            </a:r>
            <a:r>
              <a:rPr lang="tr-TR" sz="3200" dirty="0"/>
              <a:t>gazetesinin çıkarılmasına yardımcı oldu</a:t>
            </a:r>
          </a:p>
          <a:p>
            <a:r>
              <a:rPr lang="tr-TR" dirty="0"/>
              <a:t>Mustafa </a:t>
            </a:r>
            <a:r>
              <a:rPr lang="tr-TR" dirty="0" smtClean="0"/>
              <a:t>Kemal </a:t>
            </a:r>
            <a:r>
              <a:rPr lang="tr-TR" dirty="0"/>
              <a:t>bunlardan hiçbirini kabul etmeyip, </a:t>
            </a:r>
            <a:r>
              <a:rPr lang="tr-TR" dirty="0">
                <a:solidFill>
                  <a:srgbClr val="FF0000"/>
                </a:solidFill>
              </a:rPr>
              <a:t>ULUSAL BAĞIMSIZLIĞI </a:t>
            </a:r>
            <a:r>
              <a:rPr lang="tr-TR" dirty="0"/>
              <a:t>savunmuştur</a:t>
            </a:r>
          </a:p>
        </p:txBody>
      </p:sp>
    </p:spTree>
    <p:extLst>
      <p:ext uri="{BB962C8B-B14F-4D97-AF65-F5344CB8AC3E}">
        <p14:creationId xmlns:p14="http://schemas.microsoft.com/office/powerpoint/2010/main" val="2906987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8928992" cy="6480720"/>
          </a:xfrm>
        </p:spPr>
        <p:txBody>
          <a:bodyPr/>
          <a:lstStyle/>
          <a:p>
            <a:r>
              <a:rPr lang="tr-TR" u="sng" dirty="0" smtClean="0">
                <a:solidFill>
                  <a:srgbClr val="FF0000"/>
                </a:solidFill>
              </a:rPr>
              <a:t>SAMSUN’A ÇIKIŞ (16-19 Mayıs 1919)</a:t>
            </a:r>
          </a:p>
          <a:p>
            <a:pPr>
              <a:buFont typeface="Wingdings" pitchFamily="2" charset="2"/>
              <a:buChar char="Ø"/>
            </a:pPr>
            <a:r>
              <a:rPr lang="tr-TR" altLang="tr-TR" dirty="0" smtClean="0">
                <a:effectLst>
                  <a:outerShdw blurRad="38100" dist="38100" dir="2700000" algn="tl">
                    <a:srgbClr val="000000">
                      <a:alpha val="43137"/>
                    </a:srgbClr>
                  </a:outerShdw>
                </a:effectLst>
              </a:rPr>
              <a:t>Doğu Karadeniz Bölgesi’nde </a:t>
            </a:r>
            <a:r>
              <a:rPr lang="tr-TR" altLang="tr-TR" dirty="0" smtClean="0">
                <a:solidFill>
                  <a:srgbClr val="FF0000"/>
                </a:solidFill>
              </a:rPr>
              <a:t>Pontus Rum </a:t>
            </a:r>
            <a:r>
              <a:rPr lang="tr-TR" altLang="tr-TR" dirty="0" smtClean="0"/>
              <a:t>çeteleriyle, Türkler arasında çatışma olması ve İngilizlerin bu çatışmaların durdurulmasını istemesi üzerine İstanbul hükümeti Samsun ve çevresinin güvenliğini sağlama görevini </a:t>
            </a:r>
            <a:r>
              <a:rPr lang="tr-TR" altLang="tr-TR" dirty="0" smtClean="0">
                <a:solidFill>
                  <a:srgbClr val="FF0000"/>
                </a:solidFill>
              </a:rPr>
              <a:t>9.Ordu müfettişi olarak M. Kemal’e vermiştir.</a:t>
            </a:r>
          </a:p>
          <a:p>
            <a:pPr lvl="0"/>
            <a:r>
              <a:rPr lang="tr-TR" altLang="tr-TR" dirty="0" smtClean="0">
                <a:solidFill>
                  <a:srgbClr val="FF3300"/>
                </a:solidFill>
              </a:rPr>
              <a:t>.</a:t>
            </a:r>
            <a:r>
              <a:rPr lang="tr-TR" b="1" dirty="0"/>
              <a:t> 9. Ordu Müfettişliğinin görevleri:</a:t>
            </a:r>
            <a:endParaRPr lang="tr-TR" sz="4400" dirty="0"/>
          </a:p>
          <a:p>
            <a:pPr lvl="1"/>
            <a:r>
              <a:rPr lang="tr-TR" dirty="0"/>
              <a:t>Orduları dağıtmak, silahları toplamak</a:t>
            </a:r>
            <a:endParaRPr lang="tr-TR" sz="4000" dirty="0"/>
          </a:p>
          <a:p>
            <a:pPr lvl="1"/>
            <a:r>
              <a:rPr lang="tr-TR" dirty="0"/>
              <a:t>Direniş örgütlerini yok etmek</a:t>
            </a:r>
            <a:endParaRPr lang="tr-TR" sz="4000" dirty="0"/>
          </a:p>
          <a:p>
            <a:pPr lvl="1"/>
            <a:r>
              <a:rPr lang="tr-TR" dirty="0" smtClean="0"/>
              <a:t>Mondros’u </a:t>
            </a:r>
            <a:r>
              <a:rPr lang="tr-TR" dirty="0"/>
              <a:t>uygulamak</a:t>
            </a:r>
            <a:endParaRPr lang="tr-TR" sz="4000" dirty="0"/>
          </a:p>
          <a:p>
            <a:pPr lvl="1"/>
            <a:r>
              <a:rPr lang="tr-TR" dirty="0"/>
              <a:t>Bölgede huzuru ve sükûneti sağlamak</a:t>
            </a:r>
            <a:endParaRPr lang="tr-TR" sz="4000" dirty="0"/>
          </a:p>
          <a:p>
            <a:pPr marL="0" indent="0">
              <a:buNone/>
            </a:pPr>
            <a:endParaRPr lang="tr-TR" altLang="tr-TR" dirty="0">
              <a:solidFill>
                <a:srgbClr val="FF3300"/>
              </a:solidFill>
            </a:endParaRPr>
          </a:p>
          <a:p>
            <a:pPr>
              <a:buFont typeface="Wingdings" pitchFamily="2" charset="2"/>
              <a:buChar char="Ø"/>
            </a:pPr>
            <a:endParaRPr lang="tr-TR" u="sng" dirty="0"/>
          </a:p>
        </p:txBody>
      </p:sp>
    </p:spTree>
    <p:extLst>
      <p:ext uri="{BB962C8B-B14F-4D97-AF65-F5344CB8AC3E}">
        <p14:creationId xmlns:p14="http://schemas.microsoft.com/office/powerpoint/2010/main" val="23281456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260648"/>
            <a:ext cx="8856984" cy="6480720"/>
          </a:xfrm>
        </p:spPr>
        <p:txBody>
          <a:bodyPr/>
          <a:lstStyle/>
          <a:p>
            <a:pPr marL="0" indent="0">
              <a:buNone/>
            </a:pPr>
            <a:r>
              <a:rPr lang="tr-TR" altLang="tr-TR" sz="4400" dirty="0" smtClean="0">
                <a:solidFill>
                  <a:srgbClr val="FF0000"/>
                </a:solidFill>
              </a:rPr>
              <a:t>            M. Kemal’in amacı ise</a:t>
            </a:r>
          </a:p>
          <a:p>
            <a:pPr>
              <a:buClr>
                <a:srgbClr val="FF3300"/>
              </a:buClr>
              <a:buSzPct val="115000"/>
              <a:buFont typeface="Wingdings" pitchFamily="2" charset="2"/>
              <a:buChar char="Z"/>
              <a:defRPr/>
            </a:pPr>
            <a:r>
              <a:rPr lang="tr-TR" altLang="tr-TR" sz="4400" dirty="0"/>
              <a:t>Ulusal bilinci uyandırmak,</a:t>
            </a:r>
          </a:p>
          <a:p>
            <a:pPr>
              <a:buClr>
                <a:srgbClr val="FF3300"/>
              </a:buClr>
              <a:buSzPct val="115000"/>
              <a:buFont typeface="Wingdings" pitchFamily="2" charset="2"/>
              <a:buChar char="Z"/>
              <a:defRPr/>
            </a:pPr>
            <a:r>
              <a:rPr lang="tr-TR" altLang="tr-TR" sz="4400" dirty="0"/>
              <a:t>Milli birlik ve beraberliği sağlamak,</a:t>
            </a:r>
          </a:p>
          <a:p>
            <a:pPr>
              <a:buClr>
                <a:srgbClr val="FF3300"/>
              </a:buClr>
              <a:buSzPct val="115000"/>
              <a:buFont typeface="Wingdings" pitchFamily="2" charset="2"/>
              <a:buChar char="Z"/>
              <a:defRPr/>
            </a:pPr>
            <a:r>
              <a:rPr lang="tr-TR" altLang="tr-TR" sz="4400" dirty="0"/>
              <a:t> Yurdu düşman işgalinden </a:t>
            </a:r>
            <a:r>
              <a:rPr lang="tr-TR" altLang="tr-TR" sz="4400" dirty="0" smtClean="0"/>
              <a:t>kurtarmak</a:t>
            </a:r>
          </a:p>
          <a:p>
            <a:pPr>
              <a:buClr>
                <a:srgbClr val="FF3300"/>
              </a:buClr>
              <a:buSzPct val="115000"/>
              <a:buFont typeface="Wingdings" pitchFamily="2" charset="2"/>
              <a:buChar char="Z"/>
              <a:defRPr/>
            </a:pPr>
            <a:r>
              <a:rPr lang="tr-TR" sz="4400" b="1" dirty="0" smtClean="0"/>
              <a:t>Uyarı:</a:t>
            </a:r>
            <a:r>
              <a:rPr lang="tr-TR" sz="4400" b="1" i="1" dirty="0" smtClean="0"/>
              <a:t> Mustafa Kemalin Samsuna çıkışı Milli mücadelenin fiilen başlangıcı sayılır. </a:t>
            </a:r>
            <a:endParaRPr lang="tr-TR" altLang="tr-TR" sz="4400" dirty="0" smtClean="0"/>
          </a:p>
          <a:p>
            <a:pPr marL="0" indent="0">
              <a:buClr>
                <a:srgbClr val="FF3300"/>
              </a:buClr>
              <a:buSzPct val="115000"/>
              <a:buNone/>
              <a:defRPr/>
            </a:pPr>
            <a:endParaRPr lang="tr-TR" dirty="0"/>
          </a:p>
        </p:txBody>
      </p:sp>
    </p:spTree>
    <p:extLst>
      <p:ext uri="{BB962C8B-B14F-4D97-AF65-F5344CB8AC3E}">
        <p14:creationId xmlns:p14="http://schemas.microsoft.com/office/powerpoint/2010/main" val="2179697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0"/>
            <a:ext cx="9036496" cy="6858000"/>
          </a:xfrm>
        </p:spPr>
        <p:txBody>
          <a:bodyPr>
            <a:normAutofit lnSpcReduction="10000"/>
          </a:bodyPr>
          <a:lstStyle/>
          <a:p>
            <a:pPr marL="0" indent="0">
              <a:buNone/>
            </a:pPr>
            <a:r>
              <a:rPr lang="tr-TR" b="1" dirty="0">
                <a:solidFill>
                  <a:srgbClr val="FF0000"/>
                </a:solidFill>
              </a:rPr>
              <a:t>Samsun Raporu (20 – 22 Mayıs 1919)</a:t>
            </a:r>
            <a:endParaRPr lang="tr-TR" dirty="0">
              <a:solidFill>
                <a:srgbClr val="FF0000"/>
              </a:solidFill>
            </a:endParaRPr>
          </a:p>
          <a:p>
            <a:pPr lvl="0"/>
            <a:r>
              <a:rPr lang="tr-TR" dirty="0"/>
              <a:t>Bölgede karışıklığın temel sorumlusu Rum çeteleridir.</a:t>
            </a:r>
          </a:p>
          <a:p>
            <a:pPr lvl="0"/>
            <a:r>
              <a:rPr lang="tr-TR" dirty="0"/>
              <a:t>Yunanların İzmir’i işgali haksızdır</a:t>
            </a:r>
          </a:p>
          <a:p>
            <a:pPr lvl="0"/>
            <a:r>
              <a:rPr lang="tr-TR" dirty="0"/>
              <a:t>Türklüğün manda ve himayeye tahammülü yoktur</a:t>
            </a:r>
          </a:p>
          <a:p>
            <a:pPr lvl="0"/>
            <a:r>
              <a:rPr lang="tr-TR" dirty="0"/>
              <a:t>Türk milleti egemenlik ve bağımsızlığı elde etmede kesin kararlıdır</a:t>
            </a:r>
            <a:r>
              <a:rPr lang="tr-TR" dirty="0" smtClean="0"/>
              <a:t>.</a:t>
            </a:r>
            <a:r>
              <a:rPr lang="tr-TR" b="1" i="1" dirty="0"/>
              <a:t> </a:t>
            </a:r>
            <a:endParaRPr lang="tr-TR" dirty="0"/>
          </a:p>
          <a:p>
            <a:pPr marL="0" indent="0">
              <a:buNone/>
            </a:pPr>
            <a:r>
              <a:rPr lang="tr-TR" b="1" i="1" dirty="0"/>
              <a:t>Uyarı: </a:t>
            </a:r>
            <a:endParaRPr lang="tr-TR" dirty="0"/>
          </a:p>
          <a:p>
            <a:pPr lvl="0">
              <a:buFont typeface="Wingdings" pitchFamily="2" charset="2"/>
              <a:buChar char="Ø"/>
            </a:pPr>
            <a:r>
              <a:rPr lang="tr-TR" b="1" i="1" dirty="0"/>
              <a:t>Bu rapor milli mücadelenin </a:t>
            </a:r>
            <a:r>
              <a:rPr lang="tr-TR" b="1" i="1" dirty="0">
                <a:solidFill>
                  <a:srgbClr val="FF0000"/>
                </a:solidFill>
              </a:rPr>
              <a:t>ilk resmi belgesidir. </a:t>
            </a:r>
            <a:endParaRPr lang="tr-TR" dirty="0">
              <a:solidFill>
                <a:srgbClr val="FF0000"/>
              </a:solidFill>
            </a:endParaRPr>
          </a:p>
          <a:p>
            <a:pPr lvl="0">
              <a:buFont typeface="Wingdings" pitchFamily="2" charset="2"/>
              <a:buChar char="Ø"/>
            </a:pPr>
            <a:r>
              <a:rPr lang="tr-TR" b="1" i="1" dirty="0" smtClean="0"/>
              <a:t>Mustafa </a:t>
            </a:r>
            <a:r>
              <a:rPr lang="tr-TR" b="1" i="1" dirty="0"/>
              <a:t>kemalin Osmanlıdan aldığı </a:t>
            </a:r>
            <a:r>
              <a:rPr lang="tr-TR" b="1" i="1" dirty="0">
                <a:solidFill>
                  <a:srgbClr val="FF0000"/>
                </a:solidFill>
              </a:rPr>
              <a:t>son resmi görev, 9. Ordu Müfettişliği görevidir. </a:t>
            </a:r>
            <a:endParaRPr lang="tr-TR" dirty="0">
              <a:solidFill>
                <a:srgbClr val="FF0000"/>
              </a:solidFill>
            </a:endParaRPr>
          </a:p>
          <a:p>
            <a:pPr lvl="0">
              <a:buFont typeface="Wingdings" pitchFamily="2" charset="2"/>
              <a:buChar char="Ø"/>
            </a:pPr>
            <a:r>
              <a:rPr lang="tr-TR" b="1" i="1" dirty="0" smtClean="0"/>
              <a:t>Mustafa </a:t>
            </a:r>
            <a:r>
              <a:rPr lang="tr-TR" b="1" i="1" dirty="0"/>
              <a:t>Kemal </a:t>
            </a:r>
            <a:r>
              <a:rPr lang="tr-TR" b="1" i="1" dirty="0">
                <a:solidFill>
                  <a:srgbClr val="FF0000"/>
                </a:solidFill>
              </a:rPr>
              <a:t>ilk kez </a:t>
            </a:r>
            <a:r>
              <a:rPr lang="tr-TR" b="1" i="1" dirty="0"/>
              <a:t>IX. Ordu müfettişliği </a:t>
            </a:r>
            <a:r>
              <a:rPr lang="tr-TR" b="1" i="1" dirty="0">
                <a:solidFill>
                  <a:srgbClr val="FF0000"/>
                </a:solidFill>
              </a:rPr>
              <a:t>görevinin dışına çıkmıştır.   </a:t>
            </a:r>
            <a:endParaRPr lang="tr-TR" dirty="0">
              <a:solidFill>
                <a:srgbClr val="FF0000"/>
              </a:solidFill>
            </a:endParaRPr>
          </a:p>
          <a:p>
            <a:endParaRPr lang="tr-TR" dirty="0"/>
          </a:p>
        </p:txBody>
      </p:sp>
    </p:spTree>
    <p:extLst>
      <p:ext uri="{BB962C8B-B14F-4D97-AF65-F5344CB8AC3E}">
        <p14:creationId xmlns:p14="http://schemas.microsoft.com/office/powerpoint/2010/main" val="8414263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9036496" cy="6552728"/>
          </a:xfrm>
        </p:spPr>
        <p:txBody>
          <a:bodyPr>
            <a:normAutofit fontScale="85000" lnSpcReduction="10000"/>
          </a:bodyPr>
          <a:lstStyle/>
          <a:p>
            <a:pPr marL="0" indent="0">
              <a:buNone/>
            </a:pPr>
            <a:r>
              <a:rPr lang="tr-TR" sz="3600" b="1" u="sng" dirty="0">
                <a:solidFill>
                  <a:srgbClr val="FF0000"/>
                </a:solidFill>
              </a:rPr>
              <a:t>Havza Tamimi (28 Mayıs </a:t>
            </a:r>
            <a:r>
              <a:rPr lang="tr-TR" sz="3600" b="1" u="sng" dirty="0" smtClean="0">
                <a:solidFill>
                  <a:srgbClr val="FF0000"/>
                </a:solidFill>
              </a:rPr>
              <a:t>1919)</a:t>
            </a:r>
            <a:endParaRPr lang="tr-TR" sz="3600" dirty="0">
              <a:solidFill>
                <a:srgbClr val="FF0000"/>
              </a:solidFill>
            </a:endParaRPr>
          </a:p>
          <a:p>
            <a:pPr marL="0" indent="0">
              <a:buNone/>
            </a:pPr>
            <a:r>
              <a:rPr lang="tr-TR" b="1" dirty="0" smtClean="0">
                <a:solidFill>
                  <a:srgbClr val="FF0000"/>
                </a:solidFill>
              </a:rPr>
              <a:t>Amacı</a:t>
            </a:r>
            <a:r>
              <a:rPr lang="tr-TR" b="1" dirty="0">
                <a:solidFill>
                  <a:srgbClr val="FF0000"/>
                </a:solidFill>
              </a:rPr>
              <a:t>:</a:t>
            </a:r>
            <a:endParaRPr lang="tr-TR" dirty="0" smtClean="0">
              <a:solidFill>
                <a:srgbClr val="FF0000"/>
              </a:solidFill>
              <a:effectLst/>
            </a:endParaRPr>
          </a:p>
          <a:p>
            <a:pPr lvl="1"/>
            <a:r>
              <a:rPr lang="tr-TR" sz="3900" dirty="0"/>
              <a:t>Türk halkını işgallere karşı uyarmak</a:t>
            </a:r>
            <a:endParaRPr lang="tr-TR" sz="3900" dirty="0" smtClean="0">
              <a:effectLst/>
            </a:endParaRPr>
          </a:p>
          <a:p>
            <a:pPr lvl="1"/>
            <a:r>
              <a:rPr lang="tr-TR" sz="3900" dirty="0"/>
              <a:t>Ulusal bilinci uyandırmak</a:t>
            </a:r>
            <a:endParaRPr lang="tr-TR" sz="3900" dirty="0" smtClean="0">
              <a:effectLst/>
            </a:endParaRPr>
          </a:p>
          <a:p>
            <a:pPr lvl="1"/>
            <a:r>
              <a:rPr lang="tr-TR" sz="3900" dirty="0"/>
              <a:t>İzmir’in işgaline tepki gösterilmesini </a:t>
            </a:r>
            <a:r>
              <a:rPr lang="tr-TR" sz="3900" dirty="0" smtClean="0"/>
              <a:t>sağlamak. </a:t>
            </a:r>
            <a:endParaRPr lang="tr-TR" sz="3900" dirty="0" smtClean="0">
              <a:effectLst/>
            </a:endParaRPr>
          </a:p>
          <a:p>
            <a:pPr marL="0" lvl="0" indent="0">
              <a:buNone/>
            </a:pPr>
            <a:r>
              <a:rPr lang="tr-TR" sz="3600" b="1" dirty="0" smtClean="0"/>
              <a:t>Maddeleri:</a:t>
            </a:r>
            <a:endParaRPr lang="tr-TR" sz="3600" dirty="0"/>
          </a:p>
          <a:p>
            <a:pPr lvl="0">
              <a:buFont typeface="Wingdings" pitchFamily="2" charset="2"/>
              <a:buChar char="v"/>
            </a:pPr>
            <a:r>
              <a:rPr lang="tr-TR" sz="3600" dirty="0" smtClean="0"/>
              <a:t>İşgaller </a:t>
            </a:r>
            <a:r>
              <a:rPr lang="tr-TR" sz="3600" dirty="0"/>
              <a:t>yurt genelinde mitingler ile protesto edilmelidir</a:t>
            </a:r>
            <a:r>
              <a:rPr lang="tr-TR" sz="3600" dirty="0" smtClean="0"/>
              <a:t>.(</a:t>
            </a:r>
            <a:r>
              <a:rPr lang="tr-TR" sz="3600" dirty="0" smtClean="0">
                <a:solidFill>
                  <a:srgbClr val="FF0000"/>
                </a:solidFill>
              </a:rPr>
              <a:t>Milli Mücadelenin ilk fiili adımı atıldı.)</a:t>
            </a:r>
            <a:endParaRPr lang="tr-TR" sz="3600" dirty="0"/>
          </a:p>
          <a:p>
            <a:pPr lvl="0">
              <a:buFont typeface="Wingdings" pitchFamily="2" charset="2"/>
              <a:buChar char="v"/>
            </a:pPr>
            <a:r>
              <a:rPr lang="tr-TR" sz="3600" dirty="0" smtClean="0"/>
              <a:t>Gösteriler </a:t>
            </a:r>
            <a:r>
              <a:rPr lang="tr-TR" sz="3600" dirty="0"/>
              <a:t>sırasında Hıristiyan halka taşkınlık yapılmamalıdır</a:t>
            </a:r>
            <a:r>
              <a:rPr lang="tr-TR" sz="3600" dirty="0" smtClean="0"/>
              <a:t>.(</a:t>
            </a:r>
            <a:r>
              <a:rPr lang="tr-TR" sz="3600" dirty="0" smtClean="0">
                <a:solidFill>
                  <a:srgbClr val="FF0000"/>
                </a:solidFill>
              </a:rPr>
              <a:t>Yeni işgalleri engelleme- 7. Madde)</a:t>
            </a:r>
            <a:endParaRPr lang="tr-TR" sz="3600" dirty="0"/>
          </a:p>
          <a:p>
            <a:pPr lvl="0">
              <a:buFont typeface="Wingdings" pitchFamily="2" charset="2"/>
              <a:buChar char="v"/>
            </a:pPr>
            <a:r>
              <a:rPr lang="tr-TR" sz="3600" dirty="0" smtClean="0"/>
              <a:t>İstanbul </a:t>
            </a:r>
            <a:r>
              <a:rPr lang="tr-TR" sz="3600" dirty="0"/>
              <a:t>hükümetine ve büyük devletleri kınayacak telgraflar çekilmelidir.</a:t>
            </a:r>
            <a:endParaRPr lang="tr-TR" sz="3600" dirty="0" smtClean="0">
              <a:effectLst/>
            </a:endParaRPr>
          </a:p>
          <a:p>
            <a:pPr lvl="1"/>
            <a:endParaRPr lang="tr-TR" sz="3600" dirty="0">
              <a:effectLst/>
            </a:endParaRPr>
          </a:p>
        </p:txBody>
      </p:sp>
    </p:spTree>
    <p:extLst>
      <p:ext uri="{BB962C8B-B14F-4D97-AF65-F5344CB8AC3E}">
        <p14:creationId xmlns:p14="http://schemas.microsoft.com/office/powerpoint/2010/main" val="3351460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85000" lnSpcReduction="20000"/>
          </a:bodyPr>
          <a:lstStyle/>
          <a:p>
            <a:pPr marL="0" indent="0">
              <a:buNone/>
            </a:pPr>
            <a:r>
              <a:rPr lang="tr-TR" sz="4200" b="1" dirty="0" smtClean="0">
                <a:solidFill>
                  <a:srgbClr val="FF0000"/>
                </a:solidFill>
              </a:rPr>
              <a:t>                   ÖNEMİ VE SONUÇLARI</a:t>
            </a:r>
            <a:endParaRPr lang="tr-TR" sz="4200" dirty="0" smtClean="0">
              <a:solidFill>
                <a:srgbClr val="FF0000"/>
              </a:solidFill>
              <a:effectLst/>
            </a:endParaRPr>
          </a:p>
          <a:p>
            <a:pPr lvl="0"/>
            <a:r>
              <a:rPr lang="tr-TR" sz="4300" dirty="0"/>
              <a:t>Genelge sonrası yurt genelinde </a:t>
            </a:r>
            <a:r>
              <a:rPr lang="tr-TR" sz="4300" dirty="0">
                <a:solidFill>
                  <a:srgbClr val="FF0000"/>
                </a:solidFill>
              </a:rPr>
              <a:t>96 miting </a:t>
            </a:r>
            <a:r>
              <a:rPr lang="tr-TR" sz="4300" dirty="0"/>
              <a:t>düzenlenmiştir. İlki ise havzada yapılmıştır</a:t>
            </a:r>
            <a:r>
              <a:rPr lang="tr-TR" sz="4300" dirty="0" smtClean="0"/>
              <a:t>.</a:t>
            </a:r>
          </a:p>
          <a:p>
            <a:pPr lvl="0"/>
            <a:r>
              <a:rPr lang="tr-TR" sz="4300" dirty="0" smtClean="0"/>
              <a:t> </a:t>
            </a:r>
            <a:r>
              <a:rPr lang="tr-TR" sz="4300" dirty="0"/>
              <a:t>Bu mitingler sırasında </a:t>
            </a:r>
            <a:r>
              <a:rPr lang="tr-TR" sz="4300" dirty="0">
                <a:solidFill>
                  <a:srgbClr val="FF0000"/>
                </a:solidFill>
              </a:rPr>
              <a:t>İngilizler 67 Türk aydınını Malta’ya sürgün etmiştir. </a:t>
            </a:r>
            <a:endParaRPr lang="tr-TR" sz="4300" dirty="0" smtClean="0">
              <a:solidFill>
                <a:srgbClr val="FF0000"/>
              </a:solidFill>
              <a:effectLst/>
            </a:endParaRPr>
          </a:p>
          <a:p>
            <a:pPr lvl="0"/>
            <a:r>
              <a:rPr lang="tr-TR" sz="4300" dirty="0"/>
              <a:t>Mustafa Kemal İstanbul hükümeti </a:t>
            </a:r>
            <a:r>
              <a:rPr lang="tr-TR" sz="4300" dirty="0">
                <a:solidFill>
                  <a:srgbClr val="FF0000"/>
                </a:solidFill>
              </a:rPr>
              <a:t>tarafından ilk kez </a:t>
            </a:r>
            <a:r>
              <a:rPr lang="tr-TR" sz="4300" dirty="0"/>
              <a:t>bu genelge sonrası </a:t>
            </a:r>
            <a:r>
              <a:rPr lang="tr-TR" sz="4300" dirty="0">
                <a:solidFill>
                  <a:srgbClr val="FF0000"/>
                </a:solidFill>
              </a:rPr>
              <a:t>İstanbul’a geri </a:t>
            </a:r>
            <a:r>
              <a:rPr lang="tr-TR" sz="4300" dirty="0" smtClean="0">
                <a:solidFill>
                  <a:srgbClr val="FF0000"/>
                </a:solidFill>
              </a:rPr>
              <a:t>çağırılmıştır</a:t>
            </a:r>
            <a:r>
              <a:rPr lang="tr-TR" sz="4300" dirty="0" smtClean="0"/>
              <a:t>.</a:t>
            </a:r>
          </a:p>
          <a:p>
            <a:pPr lvl="0"/>
            <a:r>
              <a:rPr lang="tr-TR" sz="4300" dirty="0" smtClean="0"/>
              <a:t>Havza </a:t>
            </a:r>
            <a:r>
              <a:rPr lang="tr-TR" sz="4300" dirty="0"/>
              <a:t>genelgesi </a:t>
            </a:r>
            <a:r>
              <a:rPr lang="tr-TR" sz="4300" dirty="0">
                <a:solidFill>
                  <a:srgbClr val="FF0000"/>
                </a:solidFill>
              </a:rPr>
              <a:t>milli mücadelenin ilk genelgesi </a:t>
            </a:r>
            <a:r>
              <a:rPr lang="tr-TR" sz="4300" dirty="0"/>
              <a:t>oldu</a:t>
            </a:r>
            <a:r>
              <a:rPr lang="tr-TR" sz="4300" dirty="0" smtClean="0"/>
              <a:t>.</a:t>
            </a:r>
          </a:p>
          <a:p>
            <a:pPr lvl="0"/>
            <a:r>
              <a:rPr lang="tr-TR" sz="4300" dirty="0" smtClean="0"/>
              <a:t>İstanbul Sultan Ahmet mitingine </a:t>
            </a:r>
            <a:r>
              <a:rPr lang="tr-TR" sz="4300" dirty="0" smtClean="0">
                <a:solidFill>
                  <a:srgbClr val="FF0000"/>
                </a:solidFill>
              </a:rPr>
              <a:t>H. Edip, M. E. Yurdakul,</a:t>
            </a:r>
            <a:r>
              <a:rPr lang="tr-TR" sz="4300" dirty="0" smtClean="0"/>
              <a:t> </a:t>
            </a:r>
            <a:r>
              <a:rPr lang="tr-TR" sz="4300" dirty="0" err="1" smtClean="0">
                <a:solidFill>
                  <a:srgbClr val="FF0000"/>
                </a:solidFill>
              </a:rPr>
              <a:t>Nakiye</a:t>
            </a:r>
            <a:r>
              <a:rPr lang="tr-TR" sz="4300" dirty="0" smtClean="0">
                <a:solidFill>
                  <a:srgbClr val="FF0000"/>
                </a:solidFill>
              </a:rPr>
              <a:t> Hanım, Selim Sırrı </a:t>
            </a:r>
            <a:r>
              <a:rPr lang="tr-TR" sz="4300" dirty="0" smtClean="0"/>
              <a:t>katılmışlardır.</a:t>
            </a:r>
            <a:endParaRPr lang="tr-TR" sz="4300" dirty="0" smtClean="0">
              <a:effectLst/>
            </a:endParaRPr>
          </a:p>
          <a:p>
            <a:endParaRPr lang="tr-TR" sz="4300" dirty="0"/>
          </a:p>
        </p:txBody>
      </p:sp>
    </p:spTree>
    <p:extLst>
      <p:ext uri="{BB962C8B-B14F-4D97-AF65-F5344CB8AC3E}">
        <p14:creationId xmlns:p14="http://schemas.microsoft.com/office/powerpoint/2010/main" val="2312579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76" y="0"/>
            <a:ext cx="978585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7803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99392"/>
            <a:ext cx="9144000" cy="6858000"/>
          </a:xfrm>
        </p:spPr>
        <p:txBody>
          <a:bodyPr>
            <a:normAutofit/>
          </a:bodyPr>
          <a:lstStyle/>
          <a:p>
            <a:r>
              <a:rPr lang="tr-TR" b="1" u="sng" dirty="0"/>
              <a:t>AMASYA GENELGESİ (22 HAZİRAN 1919)</a:t>
            </a:r>
            <a:endParaRPr lang="tr-TR" sz="4000" dirty="0"/>
          </a:p>
          <a:p>
            <a:pPr marL="0" lvl="0" indent="0">
              <a:buNone/>
            </a:pPr>
            <a:r>
              <a:rPr lang="tr-TR" b="1" dirty="0" smtClean="0"/>
              <a:t>       </a:t>
            </a:r>
            <a:r>
              <a:rPr lang="tr-TR" b="1" dirty="0" smtClean="0">
                <a:solidFill>
                  <a:srgbClr val="FF0000"/>
                </a:solidFill>
                <a:effectLst>
                  <a:outerShdw blurRad="38100" dist="38100" dir="2700000" algn="tl">
                    <a:srgbClr val="000000">
                      <a:alpha val="43137"/>
                    </a:srgbClr>
                  </a:outerShdw>
                </a:effectLst>
              </a:rPr>
              <a:t>Çok imzalı yayımlanır:</a:t>
            </a:r>
          </a:p>
          <a:p>
            <a:pPr lvl="0"/>
            <a:r>
              <a:rPr lang="tr-TR" dirty="0" smtClean="0"/>
              <a:t>Genelgeye </a:t>
            </a:r>
            <a:r>
              <a:rPr lang="tr-TR" dirty="0"/>
              <a:t>Eski Bahriye Nazırı </a:t>
            </a:r>
            <a:r>
              <a:rPr lang="tr-TR" u="sng" dirty="0">
                <a:solidFill>
                  <a:srgbClr val="FF0000"/>
                </a:solidFill>
                <a:effectLst>
                  <a:outerShdw blurRad="38100" dist="38100" dir="2700000" algn="tl">
                    <a:srgbClr val="000000">
                      <a:alpha val="43137"/>
                    </a:srgbClr>
                  </a:outerShdw>
                </a:effectLst>
              </a:rPr>
              <a:t>Rauf Bey</a:t>
            </a:r>
            <a:r>
              <a:rPr lang="tr-TR" dirty="0"/>
              <a:t>, </a:t>
            </a:r>
            <a:r>
              <a:rPr lang="tr-TR" u="sng" dirty="0">
                <a:solidFill>
                  <a:srgbClr val="FF0000"/>
                </a:solidFill>
                <a:effectLst>
                  <a:outerShdw blurRad="38100" dist="38100" dir="2700000" algn="tl">
                    <a:srgbClr val="000000">
                      <a:alpha val="43137"/>
                    </a:srgbClr>
                  </a:outerShdw>
                </a:effectLst>
              </a:rPr>
              <a:t>Ali Fuat </a:t>
            </a:r>
            <a:r>
              <a:rPr lang="tr-TR" dirty="0">
                <a:solidFill>
                  <a:srgbClr val="FF0000"/>
                </a:solidFill>
              </a:rPr>
              <a:t>(XX. Kolordu Komutanı), </a:t>
            </a:r>
            <a:r>
              <a:rPr lang="tr-TR" u="sng" dirty="0">
                <a:solidFill>
                  <a:srgbClr val="FF0000"/>
                </a:solidFill>
                <a:effectLst>
                  <a:outerShdw blurRad="38100" dist="38100" dir="2700000" algn="tl">
                    <a:srgbClr val="000000">
                      <a:alpha val="43137"/>
                    </a:srgbClr>
                  </a:outerShdw>
                </a:effectLst>
              </a:rPr>
              <a:t>Refet Bele</a:t>
            </a:r>
            <a:r>
              <a:rPr lang="tr-TR" dirty="0">
                <a:solidFill>
                  <a:srgbClr val="FF0000"/>
                </a:solidFill>
              </a:rPr>
              <a:t>, Mersinli </a:t>
            </a:r>
            <a:r>
              <a:rPr lang="tr-TR" u="sng" dirty="0">
                <a:solidFill>
                  <a:srgbClr val="FF0000"/>
                </a:solidFill>
                <a:effectLst>
                  <a:outerShdw blurRad="38100" dist="38100" dir="2700000" algn="tl">
                    <a:srgbClr val="000000">
                      <a:alpha val="43137"/>
                    </a:srgbClr>
                  </a:outerShdw>
                </a:effectLst>
              </a:rPr>
              <a:t>Cemal Paşa </a:t>
            </a:r>
            <a:r>
              <a:rPr lang="tr-TR" dirty="0">
                <a:solidFill>
                  <a:srgbClr val="FF0000"/>
                </a:solidFill>
              </a:rPr>
              <a:t>(Konya II. Ordu müfettişi) ve </a:t>
            </a:r>
            <a:r>
              <a:rPr lang="tr-TR" u="sng" dirty="0">
                <a:solidFill>
                  <a:srgbClr val="FF0000"/>
                </a:solidFill>
                <a:effectLst>
                  <a:outerShdw blurRad="38100" dist="38100" dir="2700000" algn="tl">
                    <a:srgbClr val="000000">
                      <a:alpha val="43137"/>
                    </a:srgbClr>
                  </a:outerShdw>
                </a:effectLst>
              </a:rPr>
              <a:t>Kazım Karabekir</a:t>
            </a:r>
            <a:r>
              <a:rPr lang="tr-TR" dirty="0">
                <a:solidFill>
                  <a:srgbClr val="FF0000"/>
                </a:solidFill>
              </a:rPr>
              <a:t> (15. Kolordu Komutanı)onay verdi</a:t>
            </a:r>
            <a:r>
              <a:rPr lang="tr-TR" dirty="0"/>
              <a:t>. Bu komutanların onayının alınmasında:</a:t>
            </a:r>
            <a:endParaRPr lang="tr-TR" dirty="0" smtClean="0">
              <a:effectLst/>
            </a:endParaRPr>
          </a:p>
          <a:p>
            <a:pPr lvl="1">
              <a:buFont typeface="Wingdings" pitchFamily="2" charset="2"/>
              <a:buChar char="q"/>
            </a:pPr>
            <a:r>
              <a:rPr lang="tr-TR" sz="4000" dirty="0"/>
              <a:t>Orduyu milli mücadeleye </a:t>
            </a:r>
            <a:r>
              <a:rPr lang="tr-TR" sz="4000" dirty="0" smtClean="0"/>
              <a:t>çekmek</a:t>
            </a:r>
            <a:endParaRPr lang="tr-TR" sz="4000" dirty="0"/>
          </a:p>
          <a:p>
            <a:pPr lvl="1">
              <a:buFont typeface="Wingdings" pitchFamily="2" charset="2"/>
              <a:buChar char="q"/>
            </a:pPr>
            <a:r>
              <a:rPr lang="tr-TR" sz="4000" dirty="0" smtClean="0"/>
              <a:t>Genelgeye </a:t>
            </a:r>
            <a:r>
              <a:rPr lang="tr-TR" sz="4000" dirty="0"/>
              <a:t>güveni </a:t>
            </a:r>
            <a:r>
              <a:rPr lang="tr-TR" sz="4000" dirty="0" smtClean="0"/>
              <a:t>artırmak</a:t>
            </a:r>
            <a:endParaRPr lang="tr-TR" sz="4000" dirty="0"/>
          </a:p>
          <a:p>
            <a:pPr lvl="1">
              <a:buFont typeface="Wingdings" pitchFamily="2" charset="2"/>
              <a:buChar char="q"/>
            </a:pPr>
            <a:r>
              <a:rPr lang="tr-TR" sz="4000" dirty="0" smtClean="0"/>
              <a:t>Milli </a:t>
            </a:r>
            <a:r>
              <a:rPr lang="tr-TR" sz="4000" dirty="0"/>
              <a:t>mücadeleyi kişisellikten çıkarmak amaçlandı.</a:t>
            </a:r>
            <a:endParaRPr lang="tr-TR" sz="4000" dirty="0" smtClean="0">
              <a:effectLst/>
            </a:endParaRPr>
          </a:p>
          <a:p>
            <a:endParaRPr lang="tr-TR" dirty="0"/>
          </a:p>
        </p:txBody>
      </p:sp>
    </p:spTree>
    <p:extLst>
      <p:ext uri="{BB962C8B-B14F-4D97-AF65-F5344CB8AC3E}">
        <p14:creationId xmlns:p14="http://schemas.microsoft.com/office/powerpoint/2010/main" val="1792990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marL="0" indent="0">
              <a:buNone/>
            </a:pPr>
            <a:r>
              <a:rPr lang="tr-TR" b="1" dirty="0"/>
              <a:t>MADDELERİ:</a:t>
            </a:r>
            <a:endParaRPr lang="tr-TR" dirty="0" smtClean="0">
              <a:effectLst/>
            </a:endParaRPr>
          </a:p>
          <a:p>
            <a:pPr marL="0" lvl="0" indent="0">
              <a:buNone/>
            </a:pPr>
            <a:r>
              <a:rPr lang="tr-TR" b="1" dirty="0" smtClean="0"/>
              <a:t>     1- </a:t>
            </a:r>
            <a:r>
              <a:rPr lang="tr-TR" b="1" dirty="0" smtClean="0">
                <a:effectLst>
                  <a:outerShdw blurRad="38100" dist="38100" dir="2700000" algn="tl">
                    <a:srgbClr val="000000">
                      <a:alpha val="43137"/>
                    </a:srgbClr>
                  </a:outerShdw>
                </a:effectLst>
              </a:rPr>
              <a:t>Vatanın </a:t>
            </a:r>
            <a:r>
              <a:rPr lang="tr-TR" b="1" dirty="0">
                <a:effectLst>
                  <a:outerShdw blurRad="38100" dist="38100" dir="2700000" algn="tl">
                    <a:srgbClr val="000000">
                      <a:alpha val="43137"/>
                    </a:srgbClr>
                  </a:outerShdw>
                </a:effectLst>
              </a:rPr>
              <a:t>bütünlüğü milletin bağımsızlığı tehlikededir.</a:t>
            </a:r>
            <a:endParaRPr lang="tr-TR" b="1" dirty="0" smtClean="0">
              <a:effectLst>
                <a:outerShdw blurRad="38100" dist="38100" dir="2700000" algn="tl">
                  <a:srgbClr val="000000">
                    <a:alpha val="43137"/>
                  </a:srgbClr>
                </a:outerShdw>
              </a:effectLst>
            </a:endParaRPr>
          </a:p>
          <a:p>
            <a:pPr lvl="1"/>
            <a:r>
              <a:rPr lang="tr-TR" sz="3200" dirty="0"/>
              <a:t>Kurtuluş savaşının </a:t>
            </a:r>
            <a:r>
              <a:rPr lang="tr-TR" sz="3200" b="1" i="1" dirty="0" smtClean="0">
                <a:solidFill>
                  <a:srgbClr val="FF0000"/>
                </a:solidFill>
              </a:rPr>
              <a:t>gerekçesidir.</a:t>
            </a:r>
          </a:p>
          <a:p>
            <a:pPr lvl="1"/>
            <a:r>
              <a:rPr lang="tr-TR" sz="3200" b="1" i="1" dirty="0" smtClean="0">
                <a:solidFill>
                  <a:srgbClr val="FF0000"/>
                </a:solidFill>
                <a:effectLst>
                  <a:outerShdw blurRad="38100" dist="38100" dir="2700000" algn="tl">
                    <a:srgbClr val="000000">
                      <a:alpha val="43137"/>
                    </a:srgbClr>
                  </a:outerShdw>
                </a:effectLst>
              </a:rPr>
              <a:t>Bölgesel</a:t>
            </a:r>
            <a:r>
              <a:rPr lang="tr-TR" sz="3200" i="1" dirty="0" smtClean="0"/>
              <a:t> </a:t>
            </a:r>
            <a:r>
              <a:rPr lang="tr-TR" sz="3200" dirty="0"/>
              <a:t>direnişin değil yurt savunmasının önemi </a:t>
            </a:r>
            <a:endParaRPr lang="tr-TR" sz="3200" dirty="0" smtClean="0"/>
          </a:p>
          <a:p>
            <a:pPr lvl="1"/>
            <a:r>
              <a:rPr lang="tr-TR" sz="3200" b="1" i="1" dirty="0" smtClean="0">
                <a:solidFill>
                  <a:srgbClr val="FF0000"/>
                </a:solidFill>
                <a:effectLst>
                  <a:outerShdw blurRad="38100" dist="38100" dir="2700000" algn="tl">
                    <a:srgbClr val="000000">
                      <a:alpha val="43137"/>
                    </a:srgbClr>
                  </a:outerShdw>
                </a:effectLst>
              </a:rPr>
              <a:t>Ulusal bağımsızlık </a:t>
            </a:r>
            <a:r>
              <a:rPr lang="tr-TR" sz="3200" dirty="0" smtClean="0"/>
              <a:t>vurgulanmıştır.</a:t>
            </a:r>
          </a:p>
          <a:p>
            <a:pPr marL="457200" lvl="1" indent="0">
              <a:buNone/>
            </a:pPr>
            <a:r>
              <a:rPr lang="tr-TR" sz="3200" b="1" dirty="0" smtClean="0"/>
              <a:t>2-İstanbul </a:t>
            </a:r>
            <a:r>
              <a:rPr lang="tr-TR" sz="3200" b="1" dirty="0"/>
              <a:t>hükümeti aldığı sorumluluğun gereğini yerine getirememektedir. </a:t>
            </a:r>
            <a:r>
              <a:rPr lang="tr-TR" sz="3200" b="1" dirty="0">
                <a:effectLst>
                  <a:outerShdw blurRad="38100" dist="38100" dir="2700000" algn="tl">
                    <a:srgbClr val="000000">
                      <a:alpha val="43137"/>
                    </a:srgbClr>
                  </a:outerShdw>
                </a:effectLst>
              </a:rPr>
              <a:t>Bu durum milletimizi yok olmuş gösteriyor.</a:t>
            </a:r>
          </a:p>
          <a:p>
            <a:pPr lvl="1"/>
            <a:r>
              <a:rPr lang="tr-TR" sz="3200" dirty="0"/>
              <a:t>Kurtuluş savaşının </a:t>
            </a:r>
            <a:r>
              <a:rPr lang="tr-TR" sz="3200" b="1" i="1" dirty="0">
                <a:solidFill>
                  <a:srgbClr val="FF0000"/>
                </a:solidFill>
              </a:rPr>
              <a:t>ikinci gerekçesi </a:t>
            </a:r>
            <a:r>
              <a:rPr lang="tr-TR" sz="3200" dirty="0"/>
              <a:t>açıklanmıştır.</a:t>
            </a:r>
          </a:p>
          <a:p>
            <a:pPr lvl="1"/>
            <a:r>
              <a:rPr lang="tr-TR" sz="3200" dirty="0"/>
              <a:t>İstanbul hükümetine </a:t>
            </a:r>
            <a:r>
              <a:rPr lang="tr-TR" sz="3200" b="1" i="1" dirty="0">
                <a:solidFill>
                  <a:srgbClr val="FF0000"/>
                </a:solidFill>
                <a:effectLst>
                  <a:outerShdw blurRad="38100" dist="38100" dir="2700000" algn="tl">
                    <a:srgbClr val="000000">
                      <a:alpha val="43137"/>
                    </a:srgbClr>
                  </a:outerShdw>
                </a:effectLst>
              </a:rPr>
              <a:t>ilk açık tepkidir.</a:t>
            </a:r>
            <a:r>
              <a:rPr lang="tr-TR" sz="3200" u="sng" dirty="0">
                <a:effectLst>
                  <a:outerShdw blurRad="38100" dist="38100" dir="2700000" algn="tl">
                    <a:srgbClr val="000000">
                      <a:alpha val="43137"/>
                    </a:srgbClr>
                  </a:outerShdw>
                </a:effectLst>
              </a:rPr>
              <a:t> </a:t>
            </a:r>
            <a:endParaRPr lang="tr-TR" sz="3200" dirty="0" smtClean="0"/>
          </a:p>
        </p:txBody>
      </p:sp>
    </p:spTree>
    <p:extLst>
      <p:ext uri="{BB962C8B-B14F-4D97-AF65-F5344CB8AC3E}">
        <p14:creationId xmlns:p14="http://schemas.microsoft.com/office/powerpoint/2010/main" val="2427098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pPr marL="0" lvl="0" indent="0">
              <a:buNone/>
            </a:pPr>
            <a:r>
              <a:rPr lang="tr-TR" sz="3600" b="1" i="1" dirty="0" smtClean="0">
                <a:effectLst>
                  <a:outerShdw blurRad="38100" dist="38100" dir="2700000" algn="tl">
                    <a:srgbClr val="000000">
                      <a:alpha val="43137"/>
                    </a:srgbClr>
                  </a:outerShdw>
                </a:effectLst>
              </a:rPr>
              <a:t>3-Milletin </a:t>
            </a:r>
            <a:r>
              <a:rPr lang="tr-TR" sz="3600" b="1" i="1" dirty="0">
                <a:effectLst>
                  <a:outerShdw blurRad="38100" dist="38100" dir="2700000" algn="tl">
                    <a:srgbClr val="000000">
                      <a:alpha val="43137"/>
                    </a:srgbClr>
                  </a:outerShdw>
                </a:effectLst>
              </a:rPr>
              <a:t>bağımsızlığını, yine milletin azim ve kararı </a:t>
            </a:r>
            <a:r>
              <a:rPr lang="tr-TR" sz="3600" b="1" i="1" dirty="0" smtClean="0">
                <a:effectLst>
                  <a:outerShdw blurRad="38100" dist="38100" dir="2700000" algn="tl">
                    <a:srgbClr val="000000">
                      <a:alpha val="43137"/>
                    </a:srgbClr>
                  </a:outerShdw>
                </a:effectLst>
              </a:rPr>
              <a:t>kurtaracaktır.</a:t>
            </a:r>
            <a:endParaRPr lang="tr-TR" sz="3600" i="1" dirty="0">
              <a:effectLst>
                <a:outerShdw blurRad="38100" dist="38100" dir="2700000" algn="tl">
                  <a:srgbClr val="000000">
                    <a:alpha val="43137"/>
                  </a:srgbClr>
                </a:outerShdw>
              </a:effectLst>
            </a:endParaRPr>
          </a:p>
          <a:p>
            <a:pPr lvl="0">
              <a:buFont typeface="Wingdings" pitchFamily="2" charset="2"/>
              <a:buChar char="q"/>
            </a:pPr>
            <a:r>
              <a:rPr lang="tr-TR" dirty="0" smtClean="0"/>
              <a:t>Kurtuluş </a:t>
            </a:r>
            <a:r>
              <a:rPr lang="tr-TR" dirty="0"/>
              <a:t>savaşının </a:t>
            </a:r>
            <a:r>
              <a:rPr lang="tr-TR" b="1" u="sng" dirty="0">
                <a:solidFill>
                  <a:srgbClr val="C00000"/>
                </a:solidFill>
                <a:effectLst>
                  <a:outerShdw blurRad="38100" dist="38100" dir="2700000" algn="tl">
                    <a:srgbClr val="000000">
                      <a:alpha val="43137"/>
                    </a:srgbClr>
                  </a:outerShdw>
                </a:effectLst>
              </a:rPr>
              <a:t>Amaç ve Yöntemi </a:t>
            </a:r>
            <a:r>
              <a:rPr lang="tr-TR" dirty="0"/>
              <a:t>ortaya </a:t>
            </a:r>
            <a:r>
              <a:rPr lang="tr-TR" dirty="0" smtClean="0"/>
              <a:t>konulur.</a:t>
            </a:r>
            <a:endParaRPr lang="tr-TR" dirty="0"/>
          </a:p>
          <a:p>
            <a:pPr lvl="0">
              <a:buFont typeface="Wingdings" pitchFamily="2" charset="2"/>
              <a:buChar char="q"/>
            </a:pPr>
            <a:r>
              <a:rPr lang="tr-TR" dirty="0" smtClean="0">
                <a:solidFill>
                  <a:srgbClr val="FF0000"/>
                </a:solidFill>
                <a:effectLst>
                  <a:outerShdw blurRad="38100" dist="38100" dir="2700000" algn="tl">
                    <a:srgbClr val="000000">
                      <a:alpha val="43137"/>
                    </a:srgbClr>
                  </a:outerShdw>
                </a:effectLst>
              </a:rPr>
              <a:t>Ulusal bağımsızlık </a:t>
            </a:r>
            <a:r>
              <a:rPr lang="tr-TR" dirty="0" smtClean="0"/>
              <a:t>ve </a:t>
            </a:r>
            <a:r>
              <a:rPr lang="tr-TR" u="sng" dirty="0">
                <a:solidFill>
                  <a:srgbClr val="C00000"/>
                </a:solidFill>
                <a:effectLst>
                  <a:outerShdw blurRad="38100" dist="38100" dir="2700000" algn="tl">
                    <a:srgbClr val="000000">
                      <a:alpha val="43137"/>
                    </a:srgbClr>
                  </a:outerShdw>
                </a:effectLst>
              </a:rPr>
              <a:t>Ulusal Egemenlikten</a:t>
            </a:r>
            <a:r>
              <a:rPr lang="tr-TR" dirty="0"/>
              <a:t> </a:t>
            </a:r>
            <a:r>
              <a:rPr lang="tr-TR" dirty="0" smtClean="0"/>
              <a:t>birlikte bahsedilmiştir</a:t>
            </a:r>
            <a:r>
              <a:rPr lang="tr-TR" dirty="0"/>
              <a:t>. İlk kez bu yolla yeni bir rejimden bahsedildi. </a:t>
            </a:r>
            <a:endParaRPr lang="tr-TR" dirty="0" smtClean="0"/>
          </a:p>
          <a:p>
            <a:pPr lvl="0">
              <a:buFont typeface="Wingdings" pitchFamily="2" charset="2"/>
              <a:buChar char="q"/>
            </a:pPr>
            <a:r>
              <a:rPr lang="tr-TR" dirty="0" smtClean="0"/>
              <a:t>Bu durum milli mücadelenin </a:t>
            </a:r>
            <a:r>
              <a:rPr lang="tr-TR" dirty="0" smtClean="0">
                <a:solidFill>
                  <a:srgbClr val="FF0000"/>
                </a:solidFill>
                <a:effectLst>
                  <a:outerShdw blurRad="38100" dist="38100" dir="2700000" algn="tl">
                    <a:srgbClr val="000000">
                      <a:alpha val="43137"/>
                    </a:srgbClr>
                  </a:outerShdw>
                </a:effectLst>
              </a:rPr>
              <a:t>hem işgalcilere </a:t>
            </a:r>
            <a:r>
              <a:rPr lang="tr-TR" dirty="0" err="1" smtClean="0">
                <a:solidFill>
                  <a:srgbClr val="FF0000"/>
                </a:solidFill>
                <a:effectLst>
                  <a:outerShdw blurRad="38100" dist="38100" dir="2700000" algn="tl">
                    <a:srgbClr val="000000">
                      <a:alpha val="43137"/>
                    </a:srgbClr>
                  </a:outerShdw>
                </a:effectLst>
              </a:rPr>
              <a:t>hemde</a:t>
            </a:r>
            <a:r>
              <a:rPr lang="tr-TR" dirty="0" smtClean="0">
                <a:solidFill>
                  <a:srgbClr val="FF0000"/>
                </a:solidFill>
                <a:effectLst>
                  <a:outerShdw blurRad="38100" dist="38100" dir="2700000" algn="tl">
                    <a:srgbClr val="000000">
                      <a:alpha val="43137"/>
                    </a:srgbClr>
                  </a:outerShdw>
                </a:effectLst>
              </a:rPr>
              <a:t> Saltanatçılara</a:t>
            </a:r>
            <a:r>
              <a:rPr lang="tr-TR" dirty="0" smtClean="0"/>
              <a:t> karşı yapılacağını gösterir.</a:t>
            </a:r>
            <a:endParaRPr lang="tr-TR" dirty="0"/>
          </a:p>
          <a:p>
            <a:pPr lvl="0">
              <a:buFont typeface="Wingdings" pitchFamily="2" charset="2"/>
              <a:buChar char="q"/>
            </a:pPr>
            <a:r>
              <a:rPr lang="tr-TR" dirty="0" smtClean="0"/>
              <a:t>Var </a:t>
            </a:r>
            <a:r>
              <a:rPr lang="tr-TR" dirty="0"/>
              <a:t>olan </a:t>
            </a:r>
            <a:r>
              <a:rPr lang="tr-TR" u="sng" dirty="0">
                <a:solidFill>
                  <a:srgbClr val="C00000"/>
                </a:solidFill>
                <a:effectLst>
                  <a:outerShdw blurRad="38100" dist="38100" dir="2700000" algn="tl">
                    <a:srgbClr val="000000">
                      <a:alpha val="43137"/>
                    </a:srgbClr>
                  </a:outerShdw>
                </a:effectLst>
              </a:rPr>
              <a:t>rejimin değişeceği üstü kapalı ilk kez </a:t>
            </a:r>
            <a:r>
              <a:rPr lang="tr-TR" dirty="0"/>
              <a:t>dile getirildi</a:t>
            </a:r>
            <a:r>
              <a:rPr lang="tr-TR" dirty="0" smtClean="0"/>
              <a:t>. (Ortam hazır değil)</a:t>
            </a:r>
          </a:p>
          <a:p>
            <a:pPr lvl="0">
              <a:buFont typeface="Wingdings" pitchFamily="2" charset="2"/>
              <a:buChar char="q"/>
            </a:pPr>
            <a:r>
              <a:rPr lang="tr-TR" dirty="0" smtClean="0"/>
              <a:t> </a:t>
            </a:r>
            <a:r>
              <a:rPr lang="tr-TR" dirty="0"/>
              <a:t>Bu da bu belgeyi </a:t>
            </a:r>
            <a:r>
              <a:rPr lang="tr-TR" u="sng" dirty="0">
                <a:solidFill>
                  <a:srgbClr val="C00000"/>
                </a:solidFill>
                <a:effectLst>
                  <a:outerShdw blurRad="38100" dist="38100" dir="2700000" algn="tl">
                    <a:srgbClr val="000000">
                      <a:alpha val="43137"/>
                    </a:srgbClr>
                  </a:outerShdw>
                </a:effectLst>
              </a:rPr>
              <a:t>İhtilal Bildirisi </a:t>
            </a:r>
            <a:r>
              <a:rPr lang="tr-TR" dirty="0"/>
              <a:t>niteliğine </a:t>
            </a:r>
            <a:r>
              <a:rPr lang="tr-TR" dirty="0" smtClean="0"/>
              <a:t>taşıdı.</a:t>
            </a:r>
            <a:endParaRPr lang="tr-TR" dirty="0"/>
          </a:p>
          <a:p>
            <a:pPr lvl="0">
              <a:buFont typeface="Wingdings" pitchFamily="2" charset="2"/>
              <a:buChar char="q"/>
            </a:pPr>
            <a:r>
              <a:rPr lang="tr-TR" dirty="0" smtClean="0"/>
              <a:t>Bu </a:t>
            </a:r>
            <a:r>
              <a:rPr lang="tr-TR" dirty="0"/>
              <a:t>madde Türk </a:t>
            </a:r>
            <a:r>
              <a:rPr lang="tr-TR" dirty="0" smtClean="0"/>
              <a:t>İnkılâbına </a:t>
            </a:r>
            <a:r>
              <a:rPr lang="tr-TR" b="1" u="sng" dirty="0" smtClean="0">
                <a:solidFill>
                  <a:srgbClr val="C00000"/>
                </a:solidFill>
              </a:rPr>
              <a:t>evrensellik </a:t>
            </a:r>
            <a:r>
              <a:rPr lang="tr-TR" dirty="0" smtClean="0"/>
              <a:t>kazandırır.</a:t>
            </a:r>
          </a:p>
          <a:p>
            <a:pPr lvl="0">
              <a:buFont typeface="Wingdings" pitchFamily="2" charset="2"/>
              <a:buChar char="q"/>
            </a:pPr>
            <a:r>
              <a:rPr lang="tr-TR" dirty="0" smtClean="0"/>
              <a:t>Wilson </a:t>
            </a:r>
            <a:r>
              <a:rPr lang="tr-TR" dirty="0"/>
              <a:t>ilkelerinin izlerini taşır.</a:t>
            </a:r>
          </a:p>
          <a:p>
            <a:endParaRPr lang="tr-TR" dirty="0"/>
          </a:p>
        </p:txBody>
      </p:sp>
    </p:spTree>
    <p:extLst>
      <p:ext uri="{BB962C8B-B14F-4D97-AF65-F5344CB8AC3E}">
        <p14:creationId xmlns:p14="http://schemas.microsoft.com/office/powerpoint/2010/main" val="10089782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pPr marL="0" lvl="0" indent="0">
              <a:buNone/>
            </a:pPr>
            <a:r>
              <a:rPr lang="tr-TR" sz="3600" dirty="0" smtClean="0">
                <a:effectLst>
                  <a:outerShdw blurRad="38100" dist="38100" dir="2700000" algn="tl">
                    <a:srgbClr val="000000">
                      <a:alpha val="43137"/>
                    </a:srgbClr>
                  </a:outerShdw>
                </a:effectLst>
              </a:rPr>
              <a:t>4-Milletin </a:t>
            </a:r>
            <a:r>
              <a:rPr lang="tr-TR" sz="3600" dirty="0">
                <a:effectLst>
                  <a:outerShdw blurRad="38100" dist="38100" dir="2700000" algn="tl">
                    <a:srgbClr val="000000">
                      <a:alpha val="43137"/>
                    </a:srgbClr>
                  </a:outerShdw>
                </a:effectLst>
              </a:rPr>
              <a:t>içinde bulunduğu durum ve şartların gereğini yerine getirmek ve haklarını gür sesle cihana duyurmak için, her türlü baskı ve kontrolden uzak milli bir heyetin varlığı </a:t>
            </a:r>
            <a:r>
              <a:rPr lang="tr-TR" sz="3600" dirty="0" smtClean="0">
                <a:effectLst>
                  <a:outerShdw blurRad="38100" dist="38100" dir="2700000" algn="tl">
                    <a:srgbClr val="000000">
                      <a:alpha val="43137"/>
                    </a:srgbClr>
                  </a:outerShdw>
                </a:effectLst>
              </a:rPr>
              <a:t>zaruridir.</a:t>
            </a:r>
          </a:p>
          <a:p>
            <a:pPr lvl="0">
              <a:buFont typeface="Wingdings" pitchFamily="2" charset="2"/>
              <a:buChar char="§"/>
            </a:pPr>
            <a:r>
              <a:rPr lang="tr-TR" sz="3600" dirty="0" smtClean="0"/>
              <a:t>İlk kez </a:t>
            </a:r>
            <a:r>
              <a:rPr lang="tr-TR" sz="3600" dirty="0" smtClean="0">
                <a:solidFill>
                  <a:srgbClr val="FF0000"/>
                </a:solidFill>
                <a:effectLst>
                  <a:outerShdw blurRad="38100" dist="38100" dir="2700000" algn="tl">
                    <a:srgbClr val="000000">
                      <a:alpha val="43137"/>
                    </a:srgbClr>
                  </a:outerShdw>
                </a:effectLst>
              </a:rPr>
              <a:t>yeni bir hükümet </a:t>
            </a:r>
            <a:r>
              <a:rPr lang="tr-TR" sz="3600" dirty="0" smtClean="0"/>
              <a:t>kurma fikrinden bahsedilmiştir.</a:t>
            </a:r>
          </a:p>
          <a:p>
            <a:pPr lvl="0">
              <a:buFont typeface="Wingdings" pitchFamily="2" charset="2"/>
              <a:buChar char="§"/>
            </a:pPr>
            <a:r>
              <a:rPr lang="tr-TR" sz="3600" dirty="0" smtClean="0">
                <a:solidFill>
                  <a:srgbClr val="FF0000"/>
                </a:solidFill>
                <a:effectLst>
                  <a:outerShdw blurRad="38100" dist="38100" dir="2700000" algn="tl">
                    <a:srgbClr val="000000">
                      <a:alpha val="43137"/>
                    </a:srgbClr>
                  </a:outerShdw>
                </a:effectLst>
              </a:rPr>
              <a:t>Temsil Heyetinden </a:t>
            </a:r>
            <a:r>
              <a:rPr lang="tr-TR" sz="4000" dirty="0" smtClean="0"/>
              <a:t>ilk kez bahsedildi.</a:t>
            </a:r>
          </a:p>
          <a:p>
            <a:pPr lvl="0">
              <a:buFont typeface="Wingdings" pitchFamily="2" charset="2"/>
              <a:buChar char="§"/>
            </a:pPr>
            <a:r>
              <a:rPr lang="tr-TR" sz="4000" dirty="0" smtClean="0"/>
              <a:t>Milli </a:t>
            </a:r>
            <a:r>
              <a:rPr lang="tr-TR" sz="4000" dirty="0"/>
              <a:t>mücadelede </a:t>
            </a:r>
            <a:r>
              <a:rPr lang="tr-TR" sz="3600" dirty="0">
                <a:solidFill>
                  <a:srgbClr val="FF0000"/>
                </a:solidFill>
                <a:effectLst>
                  <a:outerShdw blurRad="38100" dist="38100" dir="2700000" algn="tl">
                    <a:srgbClr val="000000">
                      <a:alpha val="43137"/>
                    </a:srgbClr>
                  </a:outerShdw>
                </a:effectLst>
              </a:rPr>
              <a:t>kurumsallaşma</a:t>
            </a:r>
            <a:r>
              <a:rPr lang="tr-TR" sz="4000" dirty="0"/>
              <a:t> vurgusu </a:t>
            </a:r>
            <a:r>
              <a:rPr lang="tr-TR" sz="4000" dirty="0" smtClean="0"/>
              <a:t>yapılmıştır.</a:t>
            </a:r>
          </a:p>
          <a:p>
            <a:pPr lvl="0">
              <a:buFont typeface="Wingdings" pitchFamily="2" charset="2"/>
              <a:buChar char="§"/>
            </a:pPr>
            <a:r>
              <a:rPr lang="tr-TR" sz="4000" dirty="0" smtClean="0"/>
              <a:t>İstanbul Hükümetine karşı çıkılır.</a:t>
            </a:r>
            <a:endParaRPr lang="tr-TR" sz="4000" dirty="0">
              <a:solidFill>
                <a:srgbClr val="FF0000"/>
              </a:solidFill>
            </a:endParaRPr>
          </a:p>
        </p:txBody>
      </p:sp>
    </p:spTree>
    <p:extLst>
      <p:ext uri="{BB962C8B-B14F-4D97-AF65-F5344CB8AC3E}">
        <p14:creationId xmlns:p14="http://schemas.microsoft.com/office/powerpoint/2010/main" val="2703491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0" lvl="0" indent="0">
              <a:buNone/>
            </a:pPr>
            <a:r>
              <a:rPr lang="tr-TR" b="1" dirty="0" smtClean="0"/>
              <a:t>5-</a:t>
            </a:r>
            <a:r>
              <a:rPr lang="tr-TR" sz="2800" b="1" dirty="0" smtClean="0"/>
              <a:t>Anadolu’nun güvenli bir yeri olan </a:t>
            </a:r>
            <a:r>
              <a:rPr lang="tr-TR" sz="2800" b="1" dirty="0" smtClean="0">
                <a:solidFill>
                  <a:srgbClr val="FF0000"/>
                </a:solidFill>
              </a:rPr>
              <a:t>Sivas ta</a:t>
            </a:r>
            <a:r>
              <a:rPr lang="tr-TR" sz="2800" b="1" dirty="0" smtClean="0"/>
              <a:t> bir kongre yapılacaktır. </a:t>
            </a:r>
            <a:r>
              <a:rPr lang="tr-TR" sz="2800" b="1" dirty="0"/>
              <a:t>B</a:t>
            </a:r>
            <a:r>
              <a:rPr lang="tr-TR" sz="2800" b="1" dirty="0" smtClean="0"/>
              <a:t>ütün </a:t>
            </a:r>
            <a:r>
              <a:rPr lang="tr-TR" sz="2800" b="1" dirty="0"/>
              <a:t>illerin her sancağından </a:t>
            </a:r>
            <a:r>
              <a:rPr lang="tr-TR" sz="2800" b="1" dirty="0">
                <a:solidFill>
                  <a:srgbClr val="FF0000"/>
                </a:solidFill>
              </a:rPr>
              <a:t>milletin güvenini kazanmış üç temsilcinin </a:t>
            </a:r>
            <a:r>
              <a:rPr lang="tr-TR" sz="2800" b="1" dirty="0" smtClean="0">
                <a:solidFill>
                  <a:srgbClr val="FF0000"/>
                </a:solidFill>
              </a:rPr>
              <a:t>(</a:t>
            </a:r>
            <a:r>
              <a:rPr lang="tr-TR" sz="2800" b="1" dirty="0" smtClean="0"/>
              <a:t>isimleri gizli tutulacak) mümkün </a:t>
            </a:r>
            <a:r>
              <a:rPr lang="tr-TR" sz="2800" b="1" dirty="0"/>
              <a:t>olan en kısa zamanda yetişmek üzere yola çıkılması gerekmektedir. Bu delegeleri </a:t>
            </a:r>
            <a:r>
              <a:rPr lang="tr-TR" sz="2800" b="1" dirty="0">
                <a:solidFill>
                  <a:srgbClr val="FF0000"/>
                </a:solidFill>
              </a:rPr>
              <a:t>Reddi İlhak, </a:t>
            </a:r>
            <a:r>
              <a:rPr lang="tr-TR" sz="2800" b="1" dirty="0" err="1">
                <a:solidFill>
                  <a:srgbClr val="FF0000"/>
                </a:solidFill>
              </a:rPr>
              <a:t>Müdafai</a:t>
            </a:r>
            <a:r>
              <a:rPr lang="tr-TR" sz="2800" b="1" dirty="0">
                <a:solidFill>
                  <a:srgbClr val="FF0000"/>
                </a:solidFill>
              </a:rPr>
              <a:t> Hukuk ve Belediyeler</a:t>
            </a:r>
            <a:r>
              <a:rPr lang="tr-TR" sz="2800" b="1" dirty="0"/>
              <a:t> </a:t>
            </a:r>
            <a:r>
              <a:rPr lang="tr-TR" sz="2800" b="1" dirty="0" smtClean="0"/>
              <a:t>seçecektir.</a:t>
            </a:r>
            <a:endParaRPr lang="tr-TR" sz="2800" dirty="0"/>
          </a:p>
          <a:p>
            <a:pPr lvl="0">
              <a:buFont typeface="Wingdings" pitchFamily="2" charset="2"/>
              <a:buChar char="§"/>
            </a:pPr>
            <a:r>
              <a:rPr lang="tr-TR" dirty="0" smtClean="0"/>
              <a:t>Amaç </a:t>
            </a:r>
            <a:r>
              <a:rPr lang="tr-TR" dirty="0"/>
              <a:t>halkın güvenini kazanmış kişilerin seçilmesini sağlamaktır. </a:t>
            </a:r>
            <a:endParaRPr lang="tr-TR" dirty="0" smtClean="0"/>
          </a:p>
          <a:p>
            <a:pPr lvl="0">
              <a:buFont typeface="Wingdings" pitchFamily="2" charset="2"/>
              <a:buChar char="§"/>
            </a:pPr>
            <a:r>
              <a:rPr lang="tr-TR" dirty="0" smtClean="0"/>
              <a:t>Seçimin </a:t>
            </a:r>
            <a:r>
              <a:rPr lang="tr-TR" dirty="0"/>
              <a:t>uygulanması demokratik yöntemlerin kullanıldığını </a:t>
            </a:r>
            <a:r>
              <a:rPr lang="tr-TR" dirty="0" smtClean="0"/>
              <a:t>kanıtlar.</a:t>
            </a:r>
          </a:p>
          <a:p>
            <a:pPr lvl="0">
              <a:buFont typeface="Wingdings" pitchFamily="2" charset="2"/>
              <a:buChar char="§"/>
            </a:pPr>
            <a:r>
              <a:rPr lang="tr-TR" dirty="0" smtClean="0"/>
              <a:t>Halk milli mücadeleye çekilmek istenir.</a:t>
            </a:r>
          </a:p>
          <a:p>
            <a:pPr lvl="0">
              <a:buFont typeface="Wingdings" pitchFamily="2" charset="2"/>
              <a:buChar char="§"/>
            </a:pPr>
            <a:r>
              <a:rPr lang="tr-TR" dirty="0" smtClean="0"/>
              <a:t>Milli cemiyetler ve yerel idareler etkin duruma getirilmek istenir.</a:t>
            </a:r>
          </a:p>
          <a:p>
            <a:pPr lvl="1"/>
            <a:endParaRPr lang="tr-TR" sz="4000" dirty="0"/>
          </a:p>
        </p:txBody>
      </p:sp>
    </p:spTree>
    <p:extLst>
      <p:ext uri="{BB962C8B-B14F-4D97-AF65-F5344CB8AC3E}">
        <p14:creationId xmlns:p14="http://schemas.microsoft.com/office/powerpoint/2010/main" val="3416888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lstStyle/>
          <a:p>
            <a:pPr marL="0" lvl="0" indent="0">
              <a:buNone/>
            </a:pPr>
            <a:r>
              <a:rPr lang="tr-TR" sz="3600" b="1" dirty="0" smtClean="0"/>
              <a:t>6-Doğu </a:t>
            </a:r>
            <a:r>
              <a:rPr lang="tr-TR" sz="3600" b="1" dirty="0"/>
              <a:t>illeri adına 10 Temmuz’da Erzurum’da bir kongre toplanacaktır. O tarihe kadar öteki illerin temsilcileri de Sivas’a gelebilirlerse </a:t>
            </a:r>
            <a:r>
              <a:rPr lang="tr-TR" sz="3600" b="1" u="sng" dirty="0">
                <a:hlinkClick r:id="rId2" tooltip="Erzurum Kongresi"/>
              </a:rPr>
              <a:t>Erzurum Kongresi</a:t>
            </a:r>
            <a:r>
              <a:rPr lang="tr-TR" sz="3600" b="1" dirty="0"/>
              <a:t>'nin üyeleri de Sivas genel kongresine katılmak üzere hareket ederler.</a:t>
            </a:r>
            <a:endParaRPr lang="tr-TR" sz="3600" dirty="0"/>
          </a:p>
          <a:p>
            <a:pPr lvl="1"/>
            <a:r>
              <a:rPr lang="tr-TR" dirty="0">
                <a:solidFill>
                  <a:srgbClr val="FF0000"/>
                </a:solidFill>
              </a:rPr>
              <a:t>Sivas </a:t>
            </a:r>
            <a:r>
              <a:rPr lang="tr-TR" dirty="0" smtClean="0">
                <a:solidFill>
                  <a:srgbClr val="FF0000"/>
                </a:solidFill>
              </a:rPr>
              <a:t>kongresi  </a:t>
            </a:r>
            <a:r>
              <a:rPr lang="tr-TR" dirty="0">
                <a:solidFill>
                  <a:srgbClr val="FF0000"/>
                </a:solidFill>
              </a:rPr>
              <a:t>için zaman kazanılmaya çalışıldı</a:t>
            </a:r>
            <a:r>
              <a:rPr lang="tr-TR" dirty="0" smtClean="0">
                <a:solidFill>
                  <a:srgbClr val="FF0000"/>
                </a:solidFill>
              </a:rPr>
              <a:t>.</a:t>
            </a:r>
            <a:endParaRPr lang="tr-TR" sz="4000" dirty="0" smtClean="0">
              <a:solidFill>
                <a:srgbClr val="FF0000"/>
              </a:solidFill>
            </a:endParaRPr>
          </a:p>
          <a:p>
            <a:pPr marL="0" lvl="0" indent="0">
              <a:buNone/>
            </a:pPr>
            <a:r>
              <a:rPr lang="tr-TR" b="1" dirty="0" smtClean="0"/>
              <a:t>7- </a:t>
            </a:r>
            <a:r>
              <a:rPr lang="tr-TR" sz="3600" b="1" dirty="0" smtClean="0"/>
              <a:t>Askeri </a:t>
            </a:r>
            <a:r>
              <a:rPr lang="tr-TR" sz="3600" b="1" dirty="0"/>
              <a:t>ve sivil milli örgütler dağıtılmamalıdır. </a:t>
            </a:r>
            <a:endParaRPr lang="tr-TR" sz="3600" dirty="0"/>
          </a:p>
          <a:p>
            <a:pPr lvl="1"/>
            <a:r>
              <a:rPr lang="tr-TR" dirty="0">
                <a:solidFill>
                  <a:srgbClr val="FF0000"/>
                </a:solidFill>
              </a:rPr>
              <a:t>Silahlı mücadele mesajı verilmiştir.</a:t>
            </a:r>
            <a:endParaRPr lang="tr-TR" sz="4000" dirty="0">
              <a:solidFill>
                <a:srgbClr val="FF0000"/>
              </a:solidFill>
            </a:endParaRPr>
          </a:p>
          <a:p>
            <a:pPr lvl="1"/>
            <a:r>
              <a:rPr lang="tr-TR" dirty="0">
                <a:solidFill>
                  <a:srgbClr val="FF0000"/>
                </a:solidFill>
              </a:rPr>
              <a:t>Mondros’a tepki </a:t>
            </a:r>
            <a:r>
              <a:rPr lang="tr-TR" dirty="0" smtClean="0">
                <a:solidFill>
                  <a:srgbClr val="FF0000"/>
                </a:solidFill>
              </a:rPr>
              <a:t>mahiyetindedir</a:t>
            </a:r>
            <a:endParaRPr lang="tr-TR" sz="4000" dirty="0">
              <a:solidFill>
                <a:srgbClr val="FF0000"/>
              </a:solidFill>
            </a:endParaRPr>
          </a:p>
        </p:txBody>
      </p:sp>
    </p:spTree>
    <p:extLst>
      <p:ext uri="{BB962C8B-B14F-4D97-AF65-F5344CB8AC3E}">
        <p14:creationId xmlns:p14="http://schemas.microsoft.com/office/powerpoint/2010/main" val="42360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Autofit/>
          </a:bodyPr>
          <a:lstStyle/>
          <a:p>
            <a:pPr marL="0" indent="0" algn="ctr">
              <a:buNone/>
            </a:pPr>
            <a:r>
              <a:rPr lang="tr-TR" b="1" dirty="0">
                <a:solidFill>
                  <a:srgbClr val="FF0000"/>
                </a:solidFill>
              </a:rPr>
              <a:t>Amasya Genelgesinin Önemi ve Sonuçları:</a:t>
            </a:r>
            <a:endParaRPr lang="tr-TR" dirty="0" smtClean="0">
              <a:solidFill>
                <a:srgbClr val="FF0000"/>
              </a:solidFill>
              <a:effectLst/>
            </a:endParaRPr>
          </a:p>
          <a:p>
            <a:pPr lvl="0"/>
            <a:r>
              <a:rPr lang="tr-TR" sz="2400" dirty="0"/>
              <a:t>Türk kurtuluş savaşının </a:t>
            </a:r>
            <a:r>
              <a:rPr lang="tr-TR" sz="2400" dirty="0">
                <a:solidFill>
                  <a:srgbClr val="FF0000"/>
                </a:solidFill>
              </a:rPr>
              <a:t>amaç, gerekçe ve yöntemi </a:t>
            </a:r>
            <a:r>
              <a:rPr lang="tr-TR" sz="2400" dirty="0"/>
              <a:t>belirlenmiştir.</a:t>
            </a:r>
            <a:endParaRPr lang="tr-TR" sz="2400" dirty="0" smtClean="0">
              <a:effectLst/>
            </a:endParaRPr>
          </a:p>
          <a:p>
            <a:pPr lvl="0"/>
            <a:r>
              <a:rPr lang="tr-TR" sz="2400" dirty="0"/>
              <a:t> Türk inkılâbının </a:t>
            </a:r>
            <a:r>
              <a:rPr lang="tr-TR" sz="2400" dirty="0">
                <a:solidFill>
                  <a:srgbClr val="FF0000"/>
                </a:solidFill>
              </a:rPr>
              <a:t>İhtilal evresini </a:t>
            </a:r>
            <a:r>
              <a:rPr lang="tr-TR" sz="2400" dirty="0"/>
              <a:t>başlatmıştır.</a:t>
            </a:r>
            <a:endParaRPr lang="tr-TR" sz="2400" dirty="0" smtClean="0">
              <a:effectLst/>
            </a:endParaRPr>
          </a:p>
          <a:p>
            <a:pPr lvl="0"/>
            <a:r>
              <a:rPr lang="tr-TR" sz="2400" dirty="0"/>
              <a:t>Kurtuluş Savaşı resmen başlamıştır.</a:t>
            </a:r>
            <a:endParaRPr lang="tr-TR" sz="2400" dirty="0" smtClean="0">
              <a:effectLst/>
            </a:endParaRPr>
          </a:p>
          <a:p>
            <a:pPr lvl="0"/>
            <a:r>
              <a:rPr lang="tr-TR" sz="2400" dirty="0">
                <a:solidFill>
                  <a:srgbClr val="FF0000"/>
                </a:solidFill>
              </a:rPr>
              <a:t>Ulusal egemenlikten üstü kapalı olarak ilk kez </a:t>
            </a:r>
            <a:r>
              <a:rPr lang="tr-TR" sz="2400" dirty="0"/>
              <a:t>bahsedilmiştir.</a:t>
            </a:r>
            <a:endParaRPr lang="tr-TR" sz="2400" dirty="0" smtClean="0">
              <a:effectLst/>
            </a:endParaRPr>
          </a:p>
          <a:p>
            <a:pPr lvl="0"/>
            <a:r>
              <a:rPr lang="tr-TR" sz="2400" dirty="0">
                <a:solidFill>
                  <a:srgbClr val="FF0000"/>
                </a:solidFill>
              </a:rPr>
              <a:t>Milli Egemenliğe dayalı Türk devleti yapılanmasının ilk adımıdır.</a:t>
            </a:r>
            <a:endParaRPr lang="tr-TR" sz="2400" dirty="0" smtClean="0">
              <a:solidFill>
                <a:srgbClr val="FF0000"/>
              </a:solidFill>
              <a:effectLst/>
            </a:endParaRPr>
          </a:p>
          <a:p>
            <a:pPr lvl="0"/>
            <a:r>
              <a:rPr lang="tr-TR" sz="2400" dirty="0"/>
              <a:t>Ulusal hareketi düşünceden eyleme döken </a:t>
            </a:r>
            <a:r>
              <a:rPr lang="tr-TR" sz="2400" dirty="0">
                <a:solidFill>
                  <a:srgbClr val="FF0000"/>
                </a:solidFill>
              </a:rPr>
              <a:t>ilk resmi belgedir</a:t>
            </a:r>
            <a:r>
              <a:rPr lang="tr-TR" sz="2400" dirty="0"/>
              <a:t>.</a:t>
            </a:r>
            <a:endParaRPr lang="tr-TR" sz="2400" dirty="0" smtClean="0">
              <a:effectLst/>
            </a:endParaRPr>
          </a:p>
          <a:p>
            <a:pPr lvl="0"/>
            <a:r>
              <a:rPr lang="tr-TR" sz="2400" dirty="0">
                <a:solidFill>
                  <a:srgbClr val="0000CC"/>
                </a:solidFill>
              </a:rPr>
              <a:t>Mustafa Kemalin IX. Ordu müfettişi olarak yayınladığı son belgedir.</a:t>
            </a:r>
            <a:endParaRPr lang="tr-TR" sz="2400" dirty="0" smtClean="0">
              <a:solidFill>
                <a:srgbClr val="0000CC"/>
              </a:solidFill>
              <a:effectLst/>
            </a:endParaRPr>
          </a:p>
          <a:p>
            <a:pPr lvl="0"/>
            <a:r>
              <a:rPr lang="tr-TR" sz="2400" dirty="0" smtClean="0"/>
              <a:t>8 </a:t>
            </a:r>
            <a:r>
              <a:rPr lang="tr-TR" sz="2400" dirty="0"/>
              <a:t>Temmuz 1919’da Mustafa </a:t>
            </a:r>
            <a:r>
              <a:rPr lang="tr-TR" sz="2400" dirty="0" smtClean="0"/>
              <a:t>Kemal </a:t>
            </a:r>
            <a:r>
              <a:rPr lang="tr-TR" sz="2400" dirty="0">
                <a:solidFill>
                  <a:srgbClr val="FF0000"/>
                </a:solidFill>
              </a:rPr>
              <a:t>askerlik ve müfettişlik görevinden istifa </a:t>
            </a:r>
            <a:r>
              <a:rPr lang="tr-TR" sz="2400" dirty="0" smtClean="0">
                <a:solidFill>
                  <a:srgbClr val="FF0000"/>
                </a:solidFill>
              </a:rPr>
              <a:t>etti</a:t>
            </a:r>
            <a:r>
              <a:rPr lang="tr-TR" sz="2400" dirty="0"/>
              <a:t> </a:t>
            </a:r>
            <a:r>
              <a:rPr lang="tr-TR" sz="2400" dirty="0" smtClean="0"/>
              <a:t>ve </a:t>
            </a:r>
            <a:r>
              <a:rPr lang="tr-TR" sz="2400" dirty="0" smtClean="0">
                <a:solidFill>
                  <a:srgbClr val="FF0000"/>
                </a:solidFill>
              </a:rPr>
              <a:t>SİNE-İ MİLLETE döndü. </a:t>
            </a:r>
            <a:r>
              <a:rPr lang="tr-TR" sz="2400" dirty="0" smtClean="0"/>
              <a:t>29 </a:t>
            </a:r>
            <a:r>
              <a:rPr lang="tr-TR" sz="2400" dirty="0"/>
              <a:t>Temmuz 1919’da Mustafa Kemal ve Rauf Orbay hakkında tutuklama kararı çıktı. </a:t>
            </a:r>
            <a:endParaRPr lang="tr-TR" sz="2400" dirty="0" smtClean="0">
              <a:effectLst/>
            </a:endParaRPr>
          </a:p>
          <a:p>
            <a:r>
              <a:rPr lang="tr-TR" sz="2400" dirty="0"/>
              <a:t>Mustafa </a:t>
            </a:r>
            <a:r>
              <a:rPr lang="tr-TR" sz="2400" dirty="0" smtClean="0"/>
              <a:t>Kemal </a:t>
            </a:r>
            <a:r>
              <a:rPr lang="tr-TR" sz="2400" dirty="0"/>
              <a:t>İstanbul hükümetine çektiği telgrafta” İstanbul Hükümeti Anadolu’ya hâkim değil tabi olmak zorundadır.” İfadesini kullanmıştır</a:t>
            </a:r>
          </a:p>
        </p:txBody>
      </p:sp>
    </p:spTree>
    <p:extLst>
      <p:ext uri="{BB962C8B-B14F-4D97-AF65-F5344CB8AC3E}">
        <p14:creationId xmlns:p14="http://schemas.microsoft.com/office/powerpoint/2010/main" val="17563893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268760"/>
          </a:xfrm>
        </p:spPr>
        <p:txBody>
          <a:bodyPr>
            <a:normAutofit fontScale="90000"/>
          </a:bodyPr>
          <a:lstStyle/>
          <a:p>
            <a:pPr marL="0" indent="0"/>
            <a:r>
              <a:rPr lang="tr-TR" sz="6700" b="1" i="1" dirty="0">
                <a:solidFill>
                  <a:srgbClr val="FF0000"/>
                </a:solidFill>
                <a:effectLst>
                  <a:outerShdw blurRad="38100" dist="38100" dir="2700000" algn="tl">
                    <a:srgbClr val="000000">
                      <a:alpha val="43137"/>
                    </a:srgbClr>
                  </a:outerShdw>
                </a:effectLst>
              </a:rPr>
              <a:t>ERZURUM KONGRESİ </a:t>
            </a:r>
            <a:r>
              <a:rPr lang="tr-TR" b="1" dirty="0" smtClean="0">
                <a:solidFill>
                  <a:srgbClr val="FF0000"/>
                </a:solidFill>
                <a:effectLst>
                  <a:outerShdw blurRad="38100" dist="38100" dir="2700000" algn="tl">
                    <a:srgbClr val="000000">
                      <a:alpha val="43137"/>
                    </a:srgbClr>
                  </a:outerShdw>
                </a:effectLst>
              </a:rPr>
              <a:t/>
            </a:r>
            <a:br>
              <a:rPr lang="tr-TR" b="1" dirty="0" smtClean="0">
                <a:solidFill>
                  <a:srgbClr val="FF0000"/>
                </a:solidFill>
                <a:effectLst>
                  <a:outerShdw blurRad="38100" dist="38100" dir="2700000" algn="tl">
                    <a:srgbClr val="000000">
                      <a:alpha val="43137"/>
                    </a:srgbClr>
                  </a:outerShdw>
                </a:effectLst>
              </a:rPr>
            </a:br>
            <a:r>
              <a:rPr lang="tr-TR" b="1" dirty="0" smtClean="0">
                <a:solidFill>
                  <a:srgbClr val="FF0000"/>
                </a:solidFill>
                <a:effectLst>
                  <a:outerShdw blurRad="38100" dist="38100" dir="2700000" algn="tl">
                    <a:srgbClr val="000000">
                      <a:alpha val="43137"/>
                    </a:srgbClr>
                  </a:outerShdw>
                </a:effectLst>
              </a:rPr>
              <a:t> </a:t>
            </a:r>
            <a:r>
              <a:rPr lang="tr-TR" b="1" dirty="0">
                <a:solidFill>
                  <a:srgbClr val="FF0000"/>
                </a:solidFill>
                <a:effectLst>
                  <a:outerShdw blurRad="38100" dist="38100" dir="2700000" algn="tl">
                    <a:srgbClr val="000000">
                      <a:alpha val="43137"/>
                    </a:srgbClr>
                  </a:outerShdw>
                </a:effectLst>
              </a:rPr>
              <a:t>( 23 TEMMUZ – 7 AĞUSTOS 1919)</a:t>
            </a:r>
          </a:p>
        </p:txBody>
      </p:sp>
      <p:sp>
        <p:nvSpPr>
          <p:cNvPr id="3" name="İçerik Yer Tutucusu 2"/>
          <p:cNvSpPr>
            <a:spLocks noGrp="1"/>
          </p:cNvSpPr>
          <p:nvPr>
            <p:ph idx="1"/>
          </p:nvPr>
        </p:nvSpPr>
        <p:spPr/>
        <p:txBody>
          <a:bodyPr/>
          <a:lstStyle/>
          <a:p>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44000" cy="558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5596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lnSpcReduction="10000"/>
          </a:bodyPr>
          <a:lstStyle/>
          <a:p>
            <a:r>
              <a:rPr lang="tr-TR" sz="3500" dirty="0" smtClean="0"/>
              <a:t>Mustafa Kemalin </a:t>
            </a:r>
            <a:r>
              <a:rPr lang="tr-TR" sz="3500" dirty="0">
                <a:solidFill>
                  <a:srgbClr val="FF0000"/>
                </a:solidFill>
                <a:effectLst>
                  <a:outerShdw blurRad="38100" dist="38100" dir="2700000" algn="tl">
                    <a:srgbClr val="000000">
                      <a:alpha val="43137"/>
                    </a:srgbClr>
                  </a:outerShdw>
                </a:effectLst>
              </a:rPr>
              <a:t>ilk sivil çalışması </a:t>
            </a:r>
            <a:r>
              <a:rPr lang="tr-TR" sz="3500" dirty="0"/>
              <a:t>Erzurum Kongresi olacaktır</a:t>
            </a:r>
            <a:r>
              <a:rPr lang="tr-TR" sz="3500" dirty="0" smtClean="0"/>
              <a:t>.</a:t>
            </a:r>
            <a:r>
              <a:rPr lang="tr-TR" sz="3500" dirty="0"/>
              <a:t> Kongre toplandığı sırada Kazım Karabekir’e Mustafa Kemali tutuklama emri verildi. Fakat buna uymadı. </a:t>
            </a:r>
            <a:endParaRPr lang="tr-TR" sz="3500" dirty="0" smtClean="0"/>
          </a:p>
          <a:p>
            <a:r>
              <a:rPr lang="tr-TR" sz="3500" dirty="0"/>
              <a:t>Mustafa </a:t>
            </a:r>
            <a:r>
              <a:rPr lang="tr-TR" sz="3500" dirty="0" smtClean="0"/>
              <a:t>Kemalin </a:t>
            </a:r>
            <a:r>
              <a:rPr lang="tr-TR" sz="3500" dirty="0"/>
              <a:t>ve Rauf Orbay’ın üyeliği için </a:t>
            </a:r>
            <a:r>
              <a:rPr lang="tr-TR" sz="3500" dirty="0">
                <a:solidFill>
                  <a:srgbClr val="FF0000"/>
                </a:solidFill>
              </a:rPr>
              <a:t>Kazım </a:t>
            </a:r>
            <a:r>
              <a:rPr lang="tr-TR" sz="3500" dirty="0" err="1">
                <a:solidFill>
                  <a:srgbClr val="FF0000"/>
                </a:solidFill>
              </a:rPr>
              <a:t>Yurdalan</a:t>
            </a:r>
            <a:r>
              <a:rPr lang="tr-TR" sz="3500" dirty="0">
                <a:solidFill>
                  <a:srgbClr val="FF0000"/>
                </a:solidFill>
              </a:rPr>
              <a:t> ve Cevat </a:t>
            </a:r>
            <a:r>
              <a:rPr lang="tr-TR" sz="3500" dirty="0" smtClean="0">
                <a:solidFill>
                  <a:srgbClr val="FF0000"/>
                </a:solidFill>
              </a:rPr>
              <a:t>Dursunoğlu </a:t>
            </a:r>
            <a:r>
              <a:rPr lang="tr-TR" sz="3500" dirty="0"/>
              <a:t>istifa </a:t>
            </a:r>
            <a:r>
              <a:rPr lang="tr-TR" sz="3500" dirty="0" smtClean="0"/>
              <a:t>etmiştir. </a:t>
            </a:r>
            <a:endParaRPr lang="tr-TR" sz="3500" dirty="0" smtClean="0">
              <a:effectLst/>
            </a:endParaRPr>
          </a:p>
          <a:p>
            <a:pPr lvl="0"/>
            <a:r>
              <a:rPr lang="tr-TR" sz="3500" dirty="0"/>
              <a:t>Kongreye 5 doğu </a:t>
            </a:r>
            <a:r>
              <a:rPr lang="tr-TR" sz="3500" dirty="0" smtClean="0"/>
              <a:t>ilinden: </a:t>
            </a:r>
            <a:r>
              <a:rPr lang="tr-TR" sz="3500" dirty="0"/>
              <a:t>Erzurum, Van, Bitlis, Sivas ve Trabzon 62 delege katıldı. </a:t>
            </a:r>
            <a:r>
              <a:rPr lang="tr-TR" sz="3500" dirty="0">
                <a:solidFill>
                  <a:srgbClr val="FF0000"/>
                </a:solidFill>
              </a:rPr>
              <a:t>Diyarbakır,  Elazığ ve Mardin</a:t>
            </a:r>
            <a:r>
              <a:rPr lang="tr-TR" sz="3500" dirty="0"/>
              <a:t> delegeleri hükümet baskısı nedeniyle katılamadılar.</a:t>
            </a:r>
            <a:endParaRPr lang="tr-TR" sz="3500" dirty="0" smtClean="0">
              <a:effectLst/>
            </a:endParaRPr>
          </a:p>
          <a:p>
            <a:pPr lvl="0"/>
            <a:r>
              <a:rPr lang="tr-TR" sz="3500" dirty="0"/>
              <a:t>Mustafa </a:t>
            </a:r>
            <a:r>
              <a:rPr lang="tr-TR" sz="3500" dirty="0" smtClean="0"/>
              <a:t>Kemal </a:t>
            </a:r>
            <a:r>
              <a:rPr lang="tr-TR" sz="3500" dirty="0">
                <a:solidFill>
                  <a:srgbClr val="FF0000"/>
                </a:solidFill>
              </a:rPr>
              <a:t>38 oyla kongre başkanı </a:t>
            </a:r>
            <a:r>
              <a:rPr lang="tr-TR" sz="3500" dirty="0"/>
              <a:t>seçildi. Bu sayede kongrede </a:t>
            </a:r>
            <a:r>
              <a:rPr lang="tr-TR" sz="3500" dirty="0">
                <a:solidFill>
                  <a:srgbClr val="FF0000"/>
                </a:solidFill>
              </a:rPr>
              <a:t>ulusal kararların çıkışı </a:t>
            </a:r>
            <a:r>
              <a:rPr lang="tr-TR" sz="3500" dirty="0"/>
              <a:t>kolaylaştı.</a:t>
            </a:r>
            <a:endParaRPr lang="tr-TR" sz="3500" dirty="0" smtClean="0">
              <a:effectLst/>
            </a:endParaRPr>
          </a:p>
          <a:p>
            <a:pPr lvl="0"/>
            <a:r>
              <a:rPr lang="tr-TR" sz="3500" dirty="0"/>
              <a:t>Kongreye katılanlar partilerle ilişkilerinin olmadığına yemin ettiler.</a:t>
            </a:r>
            <a:endParaRPr lang="tr-TR" sz="3500" dirty="0" smtClean="0">
              <a:effectLst/>
            </a:endParaRPr>
          </a:p>
          <a:p>
            <a:pPr lvl="0"/>
            <a:endParaRPr lang="tr-TR" dirty="0">
              <a:effectLst/>
            </a:endParaRPr>
          </a:p>
        </p:txBody>
      </p:sp>
    </p:spTree>
    <p:extLst>
      <p:ext uri="{BB962C8B-B14F-4D97-AF65-F5344CB8AC3E}">
        <p14:creationId xmlns:p14="http://schemas.microsoft.com/office/powerpoint/2010/main" val="2283633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marL="0" lvl="0" indent="0">
              <a:buNone/>
            </a:pPr>
            <a:r>
              <a:rPr lang="tr-TR" sz="3600" b="1" dirty="0"/>
              <a:t>Kongreyi hazırlayanlar:</a:t>
            </a:r>
            <a:r>
              <a:rPr lang="tr-TR" sz="3600" dirty="0"/>
              <a:t> Şark Vilayetleri </a:t>
            </a:r>
            <a:r>
              <a:rPr lang="tr-TR" sz="3600" dirty="0" smtClean="0"/>
              <a:t> </a:t>
            </a:r>
            <a:r>
              <a:rPr lang="tr-TR" sz="3600" dirty="0"/>
              <a:t>ve Trabzon </a:t>
            </a:r>
            <a:r>
              <a:rPr lang="tr-TR" sz="3600" dirty="0" err="1" smtClean="0"/>
              <a:t>Müdafa</a:t>
            </a:r>
            <a:r>
              <a:rPr lang="tr-TR" sz="3600" dirty="0" smtClean="0"/>
              <a:t>-i Hukuk Cemiyetleri </a:t>
            </a:r>
            <a:r>
              <a:rPr lang="tr-TR" sz="3600" dirty="0"/>
              <a:t>idi.</a:t>
            </a:r>
            <a:endParaRPr lang="tr-TR" sz="3600" dirty="0" smtClean="0">
              <a:effectLst/>
            </a:endParaRPr>
          </a:p>
          <a:p>
            <a:pPr marL="0" lvl="0" indent="0">
              <a:buNone/>
            </a:pPr>
            <a:r>
              <a:rPr lang="tr-TR" sz="3600" b="1" dirty="0"/>
              <a:t>Toplanma amacı: </a:t>
            </a:r>
            <a:endParaRPr lang="tr-TR" sz="3600" dirty="0"/>
          </a:p>
          <a:p>
            <a:pPr lvl="0"/>
            <a:r>
              <a:rPr lang="tr-TR" sz="3600" dirty="0" smtClean="0"/>
              <a:t>Doğudaki </a:t>
            </a:r>
            <a:r>
              <a:rPr lang="tr-TR" sz="3600" dirty="0"/>
              <a:t>Ermeni ve Rumlara karşı </a:t>
            </a:r>
            <a:r>
              <a:rPr lang="tr-TR" sz="3600" dirty="0" smtClean="0"/>
              <a:t>önlem almak</a:t>
            </a:r>
            <a:endParaRPr lang="tr-TR" sz="3600" dirty="0"/>
          </a:p>
          <a:p>
            <a:pPr lvl="0"/>
            <a:r>
              <a:rPr lang="tr-TR" sz="3600" dirty="0" smtClean="0"/>
              <a:t>Bölgenin </a:t>
            </a:r>
            <a:r>
              <a:rPr lang="tr-TR" sz="3600" dirty="0"/>
              <a:t>güvenliğini </a:t>
            </a:r>
            <a:r>
              <a:rPr lang="tr-TR" sz="3600" dirty="0" smtClean="0"/>
              <a:t>sağlamak</a:t>
            </a:r>
            <a:endParaRPr lang="tr-TR" sz="3600" dirty="0"/>
          </a:p>
          <a:p>
            <a:pPr lvl="0"/>
            <a:r>
              <a:rPr lang="tr-TR" sz="3600" dirty="0" smtClean="0"/>
              <a:t>Doğudaki </a:t>
            </a:r>
            <a:r>
              <a:rPr lang="tr-TR" sz="3600" dirty="0"/>
              <a:t>milli güçleri </a:t>
            </a:r>
            <a:r>
              <a:rPr lang="tr-TR" sz="3600" dirty="0" smtClean="0"/>
              <a:t>birleştirmek</a:t>
            </a:r>
            <a:endParaRPr lang="tr-TR" sz="3600" dirty="0"/>
          </a:p>
          <a:p>
            <a:pPr lvl="0"/>
            <a:r>
              <a:rPr lang="tr-TR" sz="3600" dirty="0" smtClean="0"/>
              <a:t>Bölgedeki </a:t>
            </a:r>
            <a:r>
              <a:rPr lang="tr-TR" sz="3600" dirty="0"/>
              <a:t>göçleri </a:t>
            </a:r>
            <a:r>
              <a:rPr lang="tr-TR" sz="3600" dirty="0" smtClean="0"/>
              <a:t>engellemek</a:t>
            </a:r>
          </a:p>
          <a:p>
            <a:pPr marL="457200" lvl="1" indent="0">
              <a:buNone/>
            </a:pPr>
            <a:r>
              <a:rPr lang="tr-TR" sz="3600" dirty="0" smtClean="0">
                <a:effectLst/>
              </a:rPr>
              <a:t> </a:t>
            </a:r>
            <a:r>
              <a:rPr lang="tr-TR" sz="3600" dirty="0" smtClean="0">
                <a:effectLst>
                  <a:outerShdw blurRad="38100" dist="38100" dir="2700000" algn="tl">
                    <a:srgbClr val="000000">
                      <a:alpha val="43137"/>
                    </a:srgbClr>
                  </a:outerShdw>
                </a:effectLst>
              </a:rPr>
              <a:t>UYARI: </a:t>
            </a:r>
            <a:r>
              <a:rPr lang="tr-TR" sz="3600" dirty="0" smtClean="0">
                <a:effectLst/>
              </a:rPr>
              <a:t>Kongre toplanma</a:t>
            </a:r>
            <a:r>
              <a:rPr lang="tr-TR" sz="3600" dirty="0" smtClean="0">
                <a:solidFill>
                  <a:srgbClr val="FF0000"/>
                </a:solidFill>
                <a:effectLst/>
              </a:rPr>
              <a:t> amacı </a:t>
            </a:r>
            <a:r>
              <a:rPr lang="tr-TR" sz="3600" dirty="0" smtClean="0">
                <a:effectLst/>
              </a:rPr>
              <a:t>bakımından </a:t>
            </a:r>
            <a:r>
              <a:rPr lang="tr-TR" sz="3600" dirty="0" smtClean="0">
                <a:solidFill>
                  <a:srgbClr val="FF0000"/>
                </a:solidFill>
                <a:effectLst/>
              </a:rPr>
              <a:t>BÖLGESEL; kararları </a:t>
            </a:r>
            <a:r>
              <a:rPr lang="tr-TR" sz="3600" dirty="0" smtClean="0">
                <a:effectLst/>
              </a:rPr>
              <a:t>bakımından</a:t>
            </a:r>
            <a:r>
              <a:rPr lang="tr-TR" sz="3600" dirty="0" smtClean="0">
                <a:solidFill>
                  <a:srgbClr val="FF0000"/>
                </a:solidFill>
                <a:effectLst/>
              </a:rPr>
              <a:t> ULUSALDIR.</a:t>
            </a:r>
          </a:p>
          <a:p>
            <a:endParaRPr lang="tr-TR" dirty="0"/>
          </a:p>
        </p:txBody>
      </p:sp>
    </p:spTree>
    <p:extLst>
      <p:ext uri="{BB962C8B-B14F-4D97-AF65-F5344CB8AC3E}">
        <p14:creationId xmlns:p14="http://schemas.microsoft.com/office/powerpoint/2010/main" val="3303945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marL="0" lvl="0" indent="0">
              <a:buNone/>
            </a:pPr>
            <a:r>
              <a:rPr lang="tr-TR" sz="3000" b="1" dirty="0" smtClean="0"/>
              <a:t>      KARARLAR</a:t>
            </a:r>
          </a:p>
          <a:p>
            <a:pPr marL="0" lvl="0" indent="0">
              <a:buNone/>
            </a:pPr>
            <a:r>
              <a:rPr lang="tr-TR" sz="3000" b="1" dirty="0" smtClean="0"/>
              <a:t> 1- </a:t>
            </a:r>
            <a:r>
              <a:rPr lang="tr-TR" sz="3000" b="1" dirty="0" smtClean="0">
                <a:effectLst>
                  <a:outerShdw blurRad="38100" dist="38100" dir="2700000" algn="tl">
                    <a:srgbClr val="000000">
                      <a:alpha val="43137"/>
                    </a:srgbClr>
                  </a:outerShdw>
                </a:effectLst>
              </a:rPr>
              <a:t>Milli </a:t>
            </a:r>
            <a:r>
              <a:rPr lang="tr-TR" sz="3000" b="1" dirty="0">
                <a:effectLst>
                  <a:outerShdw blurRad="38100" dist="38100" dir="2700000" algn="tl">
                    <a:srgbClr val="000000">
                      <a:alpha val="43137"/>
                    </a:srgbClr>
                  </a:outerShdw>
                </a:effectLst>
              </a:rPr>
              <a:t>sınırlar içinde vatan bir </a:t>
            </a:r>
            <a:r>
              <a:rPr lang="tr-TR" sz="3000" b="1" dirty="0" smtClean="0">
                <a:effectLst>
                  <a:outerShdw blurRad="38100" dist="38100" dir="2700000" algn="tl">
                    <a:srgbClr val="000000">
                      <a:alpha val="43137"/>
                    </a:srgbClr>
                  </a:outerShdw>
                </a:effectLst>
              </a:rPr>
              <a:t>bütündür, parçalanamaz</a:t>
            </a:r>
            <a:r>
              <a:rPr lang="tr-TR" sz="3000" b="1" dirty="0" smtClean="0"/>
              <a:t>.</a:t>
            </a:r>
            <a:endParaRPr lang="tr-TR" sz="3000" dirty="0"/>
          </a:p>
          <a:p>
            <a:pPr lvl="0"/>
            <a:r>
              <a:rPr lang="tr-TR" sz="3200" dirty="0" smtClean="0">
                <a:solidFill>
                  <a:srgbClr val="FF0000"/>
                </a:solidFill>
                <a:effectLst>
                  <a:outerShdw blurRad="38100" dist="38100" dir="2700000" algn="tl">
                    <a:srgbClr val="000000">
                      <a:alpha val="43137"/>
                    </a:srgbClr>
                  </a:outerShdw>
                </a:effectLst>
              </a:rPr>
              <a:t>İlk </a:t>
            </a:r>
            <a:r>
              <a:rPr lang="tr-TR" sz="3200" dirty="0">
                <a:solidFill>
                  <a:srgbClr val="FF0000"/>
                </a:solidFill>
                <a:effectLst>
                  <a:outerShdw blurRad="38100" dist="38100" dir="2700000" algn="tl">
                    <a:srgbClr val="000000">
                      <a:alpha val="43137"/>
                    </a:srgbClr>
                  </a:outerShdw>
                </a:effectLst>
              </a:rPr>
              <a:t>kez milli sınırlardan </a:t>
            </a:r>
            <a:r>
              <a:rPr lang="tr-TR" sz="3200" dirty="0" smtClean="0">
                <a:solidFill>
                  <a:srgbClr val="FF0000"/>
                </a:solidFill>
              </a:rPr>
              <a:t>bahsedilmiştir.</a:t>
            </a:r>
            <a:endParaRPr lang="tr-TR" dirty="0">
              <a:solidFill>
                <a:srgbClr val="FF0000"/>
              </a:solidFill>
            </a:endParaRPr>
          </a:p>
          <a:p>
            <a:pPr lvl="0"/>
            <a:r>
              <a:rPr lang="tr-TR" sz="3200" dirty="0" smtClean="0">
                <a:solidFill>
                  <a:srgbClr val="FF0000"/>
                </a:solidFill>
              </a:rPr>
              <a:t>Bu</a:t>
            </a:r>
            <a:r>
              <a:rPr lang="tr-TR" sz="3200" dirty="0" smtClean="0"/>
              <a:t> </a:t>
            </a:r>
            <a:r>
              <a:rPr lang="tr-TR" sz="3200" dirty="0"/>
              <a:t>madde </a:t>
            </a:r>
            <a:r>
              <a:rPr lang="tr-TR" sz="3200" dirty="0" smtClean="0">
                <a:solidFill>
                  <a:srgbClr val="FF0000"/>
                </a:solidFill>
                <a:effectLst>
                  <a:outerShdw blurRad="38100" dist="38100" dir="2700000" algn="tl">
                    <a:srgbClr val="000000">
                      <a:alpha val="43137"/>
                    </a:srgbClr>
                  </a:outerShdw>
                </a:effectLst>
              </a:rPr>
              <a:t>Misakı Millinin </a:t>
            </a:r>
            <a:r>
              <a:rPr lang="tr-TR" sz="3200" dirty="0"/>
              <a:t>de temelini </a:t>
            </a:r>
            <a:r>
              <a:rPr lang="tr-TR" sz="3200" dirty="0" smtClean="0">
                <a:solidFill>
                  <a:srgbClr val="FF0000"/>
                </a:solidFill>
              </a:rPr>
              <a:t>oluşturmuştur</a:t>
            </a:r>
            <a:endParaRPr lang="tr-TR" dirty="0" smtClean="0">
              <a:solidFill>
                <a:srgbClr val="FF0000"/>
              </a:solidFill>
            </a:endParaRPr>
          </a:p>
          <a:p>
            <a:pPr lvl="0"/>
            <a:r>
              <a:rPr lang="tr-TR" sz="3200" dirty="0" smtClean="0">
                <a:solidFill>
                  <a:srgbClr val="FF0000"/>
                </a:solidFill>
              </a:rPr>
              <a:t>Azınlıklara</a:t>
            </a:r>
            <a:r>
              <a:rPr lang="tr-TR" sz="3200" dirty="0" smtClean="0"/>
              <a:t> </a:t>
            </a:r>
            <a:r>
              <a:rPr lang="tr-TR" sz="3200" dirty="0"/>
              <a:t>(Ermeni ve Pontus) ve işgalci devletlere karşı tepki </a:t>
            </a:r>
            <a:r>
              <a:rPr lang="tr-TR" sz="3200" dirty="0" smtClean="0"/>
              <a:t>mahiyetindedir.</a:t>
            </a:r>
          </a:p>
          <a:p>
            <a:pPr lvl="0"/>
            <a:r>
              <a:rPr lang="tr-TR" sz="3200" dirty="0" smtClean="0">
                <a:solidFill>
                  <a:srgbClr val="FF0000"/>
                </a:solidFill>
              </a:rPr>
              <a:t>Ulusal Bağımsızlıkla </a:t>
            </a:r>
            <a:r>
              <a:rPr lang="tr-TR" sz="3200" dirty="0" smtClean="0"/>
              <a:t>ilgilidir.</a:t>
            </a:r>
          </a:p>
          <a:p>
            <a:pPr marL="0" lvl="0" indent="0">
              <a:buNone/>
            </a:pPr>
            <a:r>
              <a:rPr lang="tr-TR" b="1" dirty="0">
                <a:effectLst>
                  <a:outerShdw blurRad="38100" dist="38100" dir="2700000" algn="tl">
                    <a:srgbClr val="000000">
                      <a:alpha val="43137"/>
                    </a:srgbClr>
                  </a:outerShdw>
                </a:effectLst>
              </a:rPr>
              <a:t> </a:t>
            </a:r>
            <a:r>
              <a:rPr lang="tr-TR" b="1" dirty="0" smtClean="0">
                <a:effectLst>
                  <a:outerShdw blurRad="38100" dist="38100" dir="2700000" algn="tl">
                    <a:srgbClr val="000000">
                      <a:alpha val="43137"/>
                    </a:srgbClr>
                  </a:outerShdw>
                </a:effectLst>
              </a:rPr>
              <a:t> 2- </a:t>
            </a:r>
            <a:r>
              <a:rPr lang="tr-TR" sz="3200" b="1" dirty="0" err="1" smtClean="0">
                <a:effectLst>
                  <a:outerShdw blurRad="38100" dist="38100" dir="2700000" algn="tl">
                    <a:srgbClr val="000000">
                      <a:alpha val="43137"/>
                    </a:srgbClr>
                  </a:outerShdw>
                </a:effectLst>
              </a:rPr>
              <a:t>Kuva-yi</a:t>
            </a:r>
            <a:r>
              <a:rPr lang="tr-TR" sz="3200" b="1" dirty="0" smtClean="0">
                <a:effectLst>
                  <a:outerShdw blurRad="38100" dist="38100" dir="2700000" algn="tl">
                    <a:srgbClr val="000000">
                      <a:alpha val="43137"/>
                    </a:srgbClr>
                  </a:outerShdw>
                </a:effectLst>
              </a:rPr>
              <a:t> </a:t>
            </a:r>
            <a:r>
              <a:rPr lang="tr-TR" sz="3200" b="1" dirty="0" err="1">
                <a:effectLst>
                  <a:outerShdw blurRad="38100" dist="38100" dir="2700000" algn="tl">
                    <a:srgbClr val="000000">
                      <a:alpha val="43137"/>
                    </a:srgbClr>
                  </a:outerShdw>
                </a:effectLst>
              </a:rPr>
              <a:t>Milliye'yi</a:t>
            </a:r>
            <a:r>
              <a:rPr lang="tr-TR" sz="3200" b="1" dirty="0">
                <a:effectLst>
                  <a:outerShdw blurRad="38100" dist="38100" dir="2700000" algn="tl">
                    <a:srgbClr val="000000">
                      <a:alpha val="43137"/>
                    </a:srgbClr>
                  </a:outerShdw>
                </a:effectLst>
              </a:rPr>
              <a:t> </a:t>
            </a:r>
            <a:r>
              <a:rPr lang="tr-TR" sz="3200" b="1" dirty="0" smtClean="0">
                <a:effectLst>
                  <a:outerShdw blurRad="38100" dist="38100" dir="2700000" algn="tl">
                    <a:srgbClr val="000000">
                      <a:alpha val="43137"/>
                    </a:srgbClr>
                  </a:outerShdw>
                </a:effectLst>
              </a:rPr>
              <a:t>etkin,  iradeyi </a:t>
            </a:r>
            <a:r>
              <a:rPr lang="tr-TR" sz="3200" b="1" dirty="0" err="1" smtClean="0">
                <a:effectLst>
                  <a:outerShdw blurRad="38100" dist="38100" dir="2700000" algn="tl">
                    <a:srgbClr val="000000">
                      <a:alpha val="43137"/>
                    </a:srgbClr>
                  </a:outerShdw>
                </a:effectLst>
              </a:rPr>
              <a:t>milliyeyi</a:t>
            </a:r>
            <a:r>
              <a:rPr lang="tr-TR" sz="3200" b="1" dirty="0" smtClean="0">
                <a:effectLst>
                  <a:outerShdw blurRad="38100" dist="38100" dir="2700000" algn="tl">
                    <a:srgbClr val="000000">
                      <a:alpha val="43137"/>
                    </a:srgbClr>
                  </a:outerShdw>
                </a:effectLst>
              </a:rPr>
              <a:t> </a:t>
            </a:r>
            <a:r>
              <a:rPr lang="tr-TR" sz="3200" b="1" dirty="0">
                <a:effectLst>
                  <a:outerShdw blurRad="38100" dist="38100" dir="2700000" algn="tl">
                    <a:srgbClr val="000000">
                      <a:alpha val="43137"/>
                    </a:srgbClr>
                  </a:outerShdw>
                </a:effectLst>
              </a:rPr>
              <a:t>hâkim kılmak </a:t>
            </a:r>
            <a:r>
              <a:rPr lang="tr-TR" sz="3200" b="1" dirty="0" smtClean="0">
                <a:effectLst>
                  <a:outerShdw blurRad="38100" dist="38100" dir="2700000" algn="tl">
                    <a:srgbClr val="000000">
                      <a:alpha val="43137"/>
                    </a:srgbClr>
                  </a:outerShdw>
                </a:effectLst>
              </a:rPr>
              <a:t>esastır.</a:t>
            </a:r>
            <a:endParaRPr lang="tr-TR" dirty="0">
              <a:effectLst>
                <a:outerShdw blurRad="38100" dist="38100" dir="2700000" algn="tl">
                  <a:srgbClr val="000000">
                    <a:alpha val="43137"/>
                  </a:srgbClr>
                </a:outerShdw>
              </a:effectLst>
            </a:endParaRPr>
          </a:p>
          <a:p>
            <a:r>
              <a:rPr lang="tr-TR" sz="3200" dirty="0" smtClean="0">
                <a:solidFill>
                  <a:srgbClr val="FF0000"/>
                </a:solidFill>
                <a:effectLst>
                  <a:outerShdw blurRad="38100" dist="38100" dir="2700000" algn="tl">
                    <a:srgbClr val="000000">
                      <a:alpha val="43137"/>
                    </a:srgbClr>
                  </a:outerShdw>
                </a:effectLst>
              </a:rPr>
              <a:t>Koşulsuz olarak rejimin değişeceği </a:t>
            </a:r>
            <a:r>
              <a:rPr lang="tr-TR" sz="3200" dirty="0" smtClean="0"/>
              <a:t>ve ulusal egemenliğe geçileceğinden bahsedilir.</a:t>
            </a:r>
            <a:endParaRPr lang="tr-TR" sz="3200" dirty="0"/>
          </a:p>
        </p:txBody>
      </p:sp>
    </p:spTree>
    <p:extLst>
      <p:ext uri="{BB962C8B-B14F-4D97-AF65-F5344CB8AC3E}">
        <p14:creationId xmlns:p14="http://schemas.microsoft.com/office/powerpoint/2010/main" val="23733101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Autofit/>
          </a:bodyPr>
          <a:lstStyle/>
          <a:p>
            <a:pPr marL="0" lvl="0" indent="0">
              <a:buNone/>
            </a:pPr>
            <a:r>
              <a:rPr lang="tr-TR" b="1" dirty="0" smtClean="0"/>
              <a:t>3- Milli </a:t>
            </a:r>
            <a:r>
              <a:rPr lang="tr-TR" b="1" dirty="0"/>
              <a:t>irade ve toplanan </a:t>
            </a:r>
            <a:r>
              <a:rPr lang="tr-TR" b="1" u="sng" dirty="0"/>
              <a:t>ulusal güçler padişahlık ve halifelik makamını </a:t>
            </a:r>
            <a:r>
              <a:rPr lang="tr-TR" b="1" dirty="0"/>
              <a:t>kurtaracaktır.</a:t>
            </a:r>
            <a:endParaRPr lang="tr-TR" dirty="0"/>
          </a:p>
          <a:p>
            <a:pPr lvl="1">
              <a:buFont typeface="Wingdings" pitchFamily="2" charset="2"/>
              <a:buChar char="§"/>
            </a:pPr>
            <a:r>
              <a:rPr lang="tr-TR" sz="3200" dirty="0"/>
              <a:t>Bu madde </a:t>
            </a:r>
            <a:r>
              <a:rPr lang="tr-TR" sz="3200" dirty="0">
                <a:solidFill>
                  <a:srgbClr val="FF0000"/>
                </a:solidFill>
                <a:effectLst>
                  <a:outerShdw blurRad="38100" dist="38100" dir="2700000" algn="tl">
                    <a:srgbClr val="000000">
                      <a:alpha val="43137"/>
                    </a:srgbClr>
                  </a:outerShdw>
                </a:effectLst>
              </a:rPr>
              <a:t>milli iradeye </a:t>
            </a:r>
            <a:r>
              <a:rPr lang="tr-TR" sz="3200" dirty="0" smtClean="0">
                <a:solidFill>
                  <a:srgbClr val="FF0000"/>
                </a:solidFill>
                <a:effectLst>
                  <a:outerShdw blurRad="38100" dist="38100" dir="2700000" algn="tl">
                    <a:srgbClr val="000000">
                      <a:alpha val="43137"/>
                    </a:srgbClr>
                  </a:outerShdw>
                </a:effectLst>
              </a:rPr>
              <a:t>aykırıdır.</a:t>
            </a:r>
          </a:p>
          <a:p>
            <a:pPr lvl="1">
              <a:buFont typeface="Wingdings" pitchFamily="2" charset="2"/>
              <a:buChar char="§"/>
            </a:pPr>
            <a:r>
              <a:rPr lang="tr-TR" sz="3200" dirty="0" smtClean="0"/>
              <a:t>Amaç </a:t>
            </a:r>
            <a:r>
              <a:rPr lang="tr-TR" sz="3200" dirty="0">
                <a:solidFill>
                  <a:srgbClr val="FF0000"/>
                </a:solidFill>
              </a:rPr>
              <a:t>milli birlik ve beraberliği </a:t>
            </a:r>
            <a:r>
              <a:rPr lang="tr-TR" sz="3200" dirty="0" smtClean="0">
                <a:solidFill>
                  <a:srgbClr val="FF0000"/>
                </a:solidFill>
              </a:rPr>
              <a:t>korumaktır</a:t>
            </a:r>
            <a:r>
              <a:rPr lang="tr-TR" sz="3200" dirty="0">
                <a:solidFill>
                  <a:srgbClr val="FF0000"/>
                </a:solidFill>
              </a:rPr>
              <a:t> </a:t>
            </a:r>
            <a:r>
              <a:rPr lang="tr-TR" sz="3200" dirty="0" smtClean="0">
                <a:solidFill>
                  <a:srgbClr val="FF0000"/>
                </a:solidFill>
              </a:rPr>
              <a:t>ve Saltanat yanlılarının tepkisini çekmemektir.</a:t>
            </a:r>
          </a:p>
          <a:p>
            <a:pPr marL="0" lvl="0" indent="0">
              <a:buNone/>
            </a:pPr>
            <a:r>
              <a:rPr lang="tr-TR" b="1" dirty="0" smtClean="0"/>
              <a:t>4- Hıristiyan </a:t>
            </a:r>
            <a:r>
              <a:rPr lang="tr-TR" b="1" dirty="0"/>
              <a:t>Azınlıklara siyasi hâkimiyetimizi ve sosyal dengemizi bozacak ayrıcalıklar verilemez.</a:t>
            </a:r>
            <a:endParaRPr lang="tr-TR" dirty="0"/>
          </a:p>
          <a:p>
            <a:pPr lvl="1">
              <a:buFont typeface="Wingdings" pitchFamily="2" charset="2"/>
              <a:buChar char="§"/>
            </a:pPr>
            <a:r>
              <a:rPr lang="tr-TR" sz="3200" dirty="0">
                <a:solidFill>
                  <a:srgbClr val="FF0000"/>
                </a:solidFill>
                <a:effectLst>
                  <a:outerShdw blurRad="38100" dist="38100" dir="2700000" algn="tl">
                    <a:srgbClr val="000000">
                      <a:alpha val="43137"/>
                    </a:srgbClr>
                  </a:outerShdw>
                </a:effectLst>
              </a:rPr>
              <a:t>Kapitülasyonlara üstü kapalı ilk kez tepki </a:t>
            </a:r>
            <a:r>
              <a:rPr lang="tr-TR" sz="3200" dirty="0" smtClean="0">
                <a:solidFill>
                  <a:srgbClr val="FF0000"/>
                </a:solidFill>
              </a:rPr>
              <a:t>gösterilmiştir.</a:t>
            </a:r>
          </a:p>
          <a:p>
            <a:pPr lvl="1">
              <a:buFont typeface="Wingdings" pitchFamily="2" charset="2"/>
              <a:buChar char="§"/>
            </a:pPr>
            <a:r>
              <a:rPr lang="tr-TR" sz="3200" dirty="0" smtClean="0">
                <a:solidFill>
                  <a:srgbClr val="FF0000"/>
                </a:solidFill>
              </a:rPr>
              <a:t>Eşitliği</a:t>
            </a:r>
            <a:r>
              <a:rPr lang="tr-TR" sz="3200" dirty="0" smtClean="0"/>
              <a:t> </a:t>
            </a:r>
            <a:r>
              <a:rPr lang="tr-TR" sz="3200" dirty="0"/>
              <a:t>savunan, dış </a:t>
            </a:r>
            <a:r>
              <a:rPr lang="tr-TR" sz="3200" dirty="0" smtClean="0"/>
              <a:t>politika ilgili </a:t>
            </a:r>
            <a:r>
              <a:rPr lang="tr-TR" sz="3200" dirty="0"/>
              <a:t>bir madded</a:t>
            </a:r>
            <a:r>
              <a:rPr lang="tr-TR" sz="3600" dirty="0"/>
              <a:t>ir</a:t>
            </a:r>
            <a:r>
              <a:rPr lang="tr-TR" sz="3600" dirty="0" smtClean="0"/>
              <a:t>.</a:t>
            </a:r>
            <a:endParaRPr lang="tr-TR" sz="3600" dirty="0"/>
          </a:p>
        </p:txBody>
      </p:sp>
    </p:spTree>
    <p:extLst>
      <p:ext uri="{BB962C8B-B14F-4D97-AF65-F5344CB8AC3E}">
        <p14:creationId xmlns:p14="http://schemas.microsoft.com/office/powerpoint/2010/main" val="15221882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99392"/>
            <a:ext cx="9144000" cy="6858000"/>
          </a:xfrm>
        </p:spPr>
        <p:txBody>
          <a:bodyPr/>
          <a:lstStyle/>
          <a:p>
            <a:pPr marL="0" lvl="0" indent="0">
              <a:buNone/>
            </a:pPr>
            <a:r>
              <a:rPr lang="tr-TR" b="1" dirty="0" smtClean="0"/>
              <a:t>      5- Manda </a:t>
            </a:r>
            <a:r>
              <a:rPr lang="tr-TR" b="1" dirty="0"/>
              <a:t>ve himaye kabul </a:t>
            </a:r>
            <a:r>
              <a:rPr lang="tr-TR" b="1" dirty="0" smtClean="0"/>
              <a:t>olunamaz.</a:t>
            </a:r>
            <a:endParaRPr lang="tr-TR" sz="4400" dirty="0"/>
          </a:p>
          <a:p>
            <a:pPr lvl="0">
              <a:buFont typeface="Wingdings" pitchFamily="2" charset="2"/>
              <a:buChar char="§"/>
            </a:pPr>
            <a:r>
              <a:rPr lang="tr-TR" dirty="0" smtClean="0">
                <a:solidFill>
                  <a:srgbClr val="FF0000"/>
                </a:solidFill>
                <a:effectLst>
                  <a:outerShdw blurRad="38100" dist="38100" dir="2700000" algn="tl">
                    <a:srgbClr val="000000">
                      <a:alpha val="43137"/>
                    </a:srgbClr>
                  </a:outerShdw>
                </a:effectLst>
              </a:rPr>
              <a:t>Mandater </a:t>
            </a:r>
            <a:r>
              <a:rPr lang="tr-TR" dirty="0">
                <a:solidFill>
                  <a:srgbClr val="FF0000"/>
                </a:solidFill>
                <a:effectLst>
                  <a:outerShdw blurRad="38100" dist="38100" dir="2700000" algn="tl">
                    <a:srgbClr val="000000">
                      <a:alpha val="43137"/>
                    </a:srgbClr>
                  </a:outerShdw>
                </a:effectLst>
              </a:rPr>
              <a:t>yönetime ilk kez </a:t>
            </a:r>
            <a:r>
              <a:rPr lang="tr-TR" dirty="0" smtClean="0"/>
              <a:t>tepki gösterilmiştir.</a:t>
            </a:r>
            <a:endParaRPr lang="tr-TR" sz="4000" dirty="0"/>
          </a:p>
          <a:p>
            <a:pPr lvl="0">
              <a:buFont typeface="Wingdings" pitchFamily="2" charset="2"/>
              <a:buChar char="§"/>
            </a:pPr>
            <a:r>
              <a:rPr lang="tr-TR" dirty="0" smtClean="0"/>
              <a:t>Koşulsuz </a:t>
            </a:r>
            <a:r>
              <a:rPr lang="tr-TR" dirty="0">
                <a:solidFill>
                  <a:srgbClr val="FF0000"/>
                </a:solidFill>
                <a:effectLst>
                  <a:outerShdw blurRad="38100" dist="38100" dir="2700000" algn="tl">
                    <a:srgbClr val="000000">
                      <a:alpha val="43137"/>
                    </a:srgbClr>
                  </a:outerShdw>
                </a:effectLst>
              </a:rPr>
              <a:t>tam bağımsızlık </a:t>
            </a:r>
            <a:r>
              <a:rPr lang="tr-TR" dirty="0"/>
              <a:t>amaçlanmıştır</a:t>
            </a:r>
            <a:endParaRPr lang="tr-TR" sz="4000" dirty="0"/>
          </a:p>
          <a:p>
            <a:pPr marL="0" lvl="0" indent="0">
              <a:buNone/>
            </a:pPr>
            <a:r>
              <a:rPr lang="tr-TR" b="1" dirty="0" smtClean="0"/>
              <a:t>      6- Mebuslar </a:t>
            </a:r>
            <a:r>
              <a:rPr lang="tr-TR" b="1" dirty="0"/>
              <a:t>Meclisi'nin derhal toplanmasına ve hükümetin yaptığı işlerin milletçe kontrolüne </a:t>
            </a:r>
            <a:r>
              <a:rPr lang="tr-TR" b="1" dirty="0" smtClean="0"/>
              <a:t>çalışılacaktır.</a:t>
            </a:r>
            <a:endParaRPr lang="tr-TR" sz="4400" dirty="0"/>
          </a:p>
          <a:p>
            <a:pPr lvl="0">
              <a:buFont typeface="Wingdings" pitchFamily="2" charset="2"/>
              <a:buChar char="§"/>
            </a:pPr>
            <a:r>
              <a:rPr lang="tr-TR" dirty="0" smtClean="0"/>
              <a:t>Temel </a:t>
            </a:r>
            <a:r>
              <a:rPr lang="tr-TR" dirty="0"/>
              <a:t>amaç Damat Ferit </a:t>
            </a:r>
            <a:r>
              <a:rPr lang="tr-TR" dirty="0">
                <a:solidFill>
                  <a:srgbClr val="FF0000"/>
                </a:solidFill>
              </a:rPr>
              <a:t>hükümetini denetim altına </a:t>
            </a:r>
            <a:r>
              <a:rPr lang="tr-TR" dirty="0" smtClean="0">
                <a:solidFill>
                  <a:srgbClr val="FF0000"/>
                </a:solidFill>
              </a:rPr>
              <a:t>almaktır.</a:t>
            </a:r>
            <a:endParaRPr lang="tr-TR" sz="4000" dirty="0">
              <a:solidFill>
                <a:srgbClr val="FF0000"/>
              </a:solidFill>
            </a:endParaRPr>
          </a:p>
          <a:p>
            <a:pPr lvl="0">
              <a:buFont typeface="Wingdings" pitchFamily="2" charset="2"/>
              <a:buChar char="§"/>
            </a:pPr>
            <a:r>
              <a:rPr lang="tr-TR" dirty="0" smtClean="0"/>
              <a:t>Milli </a:t>
            </a:r>
            <a:r>
              <a:rPr lang="tr-TR" dirty="0"/>
              <a:t>mücadele </a:t>
            </a:r>
            <a:r>
              <a:rPr lang="tr-TR" dirty="0">
                <a:solidFill>
                  <a:srgbClr val="FF0000"/>
                </a:solidFill>
              </a:rPr>
              <a:t>ulusal iradeye </a:t>
            </a:r>
            <a:r>
              <a:rPr lang="tr-TR" dirty="0" smtClean="0">
                <a:solidFill>
                  <a:srgbClr val="FF0000"/>
                </a:solidFill>
              </a:rPr>
              <a:t>mal edilmek </a:t>
            </a:r>
            <a:r>
              <a:rPr lang="tr-TR" dirty="0"/>
              <a:t>istenmiştir.</a:t>
            </a:r>
            <a:endParaRPr lang="tr-TR" sz="4000" dirty="0"/>
          </a:p>
        </p:txBody>
      </p:sp>
    </p:spTree>
    <p:extLst>
      <p:ext uri="{BB962C8B-B14F-4D97-AF65-F5344CB8AC3E}">
        <p14:creationId xmlns:p14="http://schemas.microsoft.com/office/powerpoint/2010/main" val="37447155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marL="0" lvl="0" indent="0">
              <a:buNone/>
            </a:pPr>
            <a:r>
              <a:rPr lang="tr-TR" sz="3600" b="1" dirty="0" smtClean="0"/>
              <a:t>7- Her </a:t>
            </a:r>
            <a:r>
              <a:rPr lang="tr-TR" sz="3600" b="1" dirty="0"/>
              <a:t>türlü yabancı işgaline ve müdahalesine karşı millet hep birlikte direniş ve savunmaya </a:t>
            </a:r>
            <a:r>
              <a:rPr lang="tr-TR" sz="3600" b="1" dirty="0" smtClean="0"/>
              <a:t>geçecektir.</a:t>
            </a:r>
            <a:endParaRPr lang="tr-TR" sz="3600" dirty="0"/>
          </a:p>
          <a:p>
            <a:pPr lvl="0">
              <a:buFont typeface="Wingdings" pitchFamily="2" charset="2"/>
              <a:buChar char="§"/>
            </a:pPr>
            <a:r>
              <a:rPr lang="tr-TR" sz="3600" dirty="0" smtClean="0"/>
              <a:t>Hükümetten </a:t>
            </a:r>
            <a:r>
              <a:rPr lang="tr-TR" sz="3600" dirty="0"/>
              <a:t>umudun kesildiğini </a:t>
            </a:r>
            <a:r>
              <a:rPr lang="tr-TR" sz="3600" dirty="0" smtClean="0"/>
              <a:t>gösterir.</a:t>
            </a:r>
          </a:p>
          <a:p>
            <a:pPr lvl="0">
              <a:buFont typeface="Wingdings" pitchFamily="2" charset="2"/>
              <a:buChar char="§"/>
            </a:pPr>
            <a:r>
              <a:rPr lang="tr-TR" sz="3600" dirty="0" smtClean="0"/>
              <a:t>Bu </a:t>
            </a:r>
            <a:r>
              <a:rPr lang="tr-TR" sz="3600" dirty="0"/>
              <a:t>madde uyarınca doğudaki cemiyetler birleştirilmiştir.</a:t>
            </a:r>
          </a:p>
          <a:p>
            <a:pPr marL="0" lvl="0" indent="0">
              <a:buNone/>
            </a:pPr>
            <a:r>
              <a:rPr lang="tr-TR" sz="3600" b="1" dirty="0" smtClean="0"/>
              <a:t>8- Milletimiz </a:t>
            </a:r>
            <a:r>
              <a:rPr lang="tr-TR" sz="3600" b="1" dirty="0"/>
              <a:t>insani ve çağdaş amaçlara sahip olup </a:t>
            </a:r>
            <a:r>
              <a:rPr lang="tr-TR" sz="3600" b="1" dirty="0">
                <a:solidFill>
                  <a:srgbClr val="FF0000"/>
                </a:solidFill>
              </a:rPr>
              <a:t>Sömürgecilik </a:t>
            </a:r>
            <a:r>
              <a:rPr lang="tr-TR" sz="3600" b="1" dirty="0"/>
              <a:t>amacı taşımayan devletlerden teknik, sanayi ve ekonomik yardım kabul </a:t>
            </a:r>
            <a:r>
              <a:rPr lang="tr-TR" sz="3600" b="1" dirty="0" smtClean="0"/>
              <a:t>edilebilir</a:t>
            </a:r>
          </a:p>
          <a:p>
            <a:pPr lvl="0">
              <a:buFont typeface="Wingdings" pitchFamily="2" charset="2"/>
              <a:buChar char="§"/>
            </a:pPr>
            <a:r>
              <a:rPr lang="tr-TR" dirty="0" smtClean="0">
                <a:solidFill>
                  <a:srgbClr val="FF0000"/>
                </a:solidFill>
              </a:rPr>
              <a:t>Bağımsızlık</a:t>
            </a:r>
            <a:r>
              <a:rPr lang="tr-TR" dirty="0" smtClean="0"/>
              <a:t> ön şartı</a:t>
            </a:r>
            <a:endParaRPr lang="tr-TR" dirty="0"/>
          </a:p>
        </p:txBody>
      </p:sp>
    </p:spTree>
    <p:extLst>
      <p:ext uri="{BB962C8B-B14F-4D97-AF65-F5344CB8AC3E}">
        <p14:creationId xmlns:p14="http://schemas.microsoft.com/office/powerpoint/2010/main" val="9671392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idx="1"/>
          </p:nvPr>
        </p:nvSpPr>
        <p:spPr>
          <a:xfrm>
            <a:off x="0" y="0"/>
            <a:ext cx="9144000" cy="6858000"/>
          </a:xfrm>
        </p:spPr>
        <p:txBody>
          <a:bodyPr>
            <a:normAutofit fontScale="32500" lnSpcReduction="20000"/>
          </a:bodyPr>
          <a:lstStyle/>
          <a:p>
            <a:pPr marL="0" indent="0">
              <a:buNone/>
            </a:pPr>
            <a:r>
              <a:rPr lang="tr-TR" sz="8600" b="1" u="sng" dirty="0"/>
              <a:t>Erzurum Kongresinin </a:t>
            </a:r>
            <a:r>
              <a:rPr lang="tr-TR" sz="8600" b="1" u="sng" dirty="0" smtClean="0"/>
              <a:t>Önemi ve sonuçları:</a:t>
            </a:r>
            <a:endParaRPr lang="tr-TR" sz="8600" dirty="0" smtClean="0">
              <a:effectLst/>
            </a:endParaRPr>
          </a:p>
          <a:p>
            <a:pPr lvl="0"/>
            <a:r>
              <a:rPr lang="tr-TR" sz="9800" dirty="0" smtClean="0"/>
              <a:t>Doğudaki </a:t>
            </a:r>
            <a:r>
              <a:rPr lang="tr-TR" sz="9800" dirty="0"/>
              <a:t>cemiyetler “</a:t>
            </a:r>
            <a:r>
              <a:rPr lang="tr-TR" sz="9800" b="1" dirty="0">
                <a:solidFill>
                  <a:srgbClr val="FF0000"/>
                </a:solidFill>
              </a:rPr>
              <a:t>Doğu Anadolu MHC</a:t>
            </a:r>
            <a:r>
              <a:rPr lang="tr-TR" sz="9800" dirty="0"/>
              <a:t>” adıyla birleşmiştir.</a:t>
            </a:r>
            <a:endParaRPr lang="tr-TR" sz="9800" dirty="0" smtClean="0">
              <a:effectLst/>
            </a:endParaRPr>
          </a:p>
          <a:p>
            <a:pPr lvl="0"/>
            <a:r>
              <a:rPr lang="tr-TR" sz="9800" dirty="0"/>
              <a:t>Mustafa </a:t>
            </a:r>
            <a:r>
              <a:rPr lang="tr-TR" sz="9800" dirty="0" smtClean="0"/>
              <a:t>Kemal’in </a:t>
            </a:r>
            <a:r>
              <a:rPr lang="tr-TR" sz="9800" dirty="0"/>
              <a:t>başkanlığında 9 kişiden oluşan </a:t>
            </a:r>
            <a:r>
              <a:rPr lang="tr-TR" sz="9800" b="1" dirty="0">
                <a:solidFill>
                  <a:srgbClr val="FF0000"/>
                </a:solidFill>
              </a:rPr>
              <a:t>TEMSİL HEYETİ</a:t>
            </a:r>
            <a:r>
              <a:rPr lang="tr-TR" sz="9800" b="1" dirty="0"/>
              <a:t> </a:t>
            </a:r>
            <a:r>
              <a:rPr lang="tr-TR" sz="9800" dirty="0" smtClean="0"/>
              <a:t>adı ile geçici bir hükümet kuruldu</a:t>
            </a:r>
            <a:r>
              <a:rPr lang="tr-TR" sz="9800" b="1" dirty="0" smtClean="0"/>
              <a:t>.</a:t>
            </a:r>
            <a:r>
              <a:rPr lang="tr-TR" sz="9800" dirty="0" smtClean="0"/>
              <a:t> </a:t>
            </a:r>
            <a:r>
              <a:rPr lang="tr-TR" sz="9800" dirty="0"/>
              <a:t>Bölgesel bir özelliğe sahiptir.</a:t>
            </a:r>
            <a:endParaRPr lang="tr-TR" sz="9800" dirty="0" smtClean="0">
              <a:effectLst/>
            </a:endParaRPr>
          </a:p>
          <a:p>
            <a:pPr lvl="0"/>
            <a:r>
              <a:rPr lang="tr-TR" sz="9800" b="1" dirty="0" smtClean="0">
                <a:solidFill>
                  <a:srgbClr val="FF0000"/>
                </a:solidFill>
                <a:effectLst>
                  <a:outerShdw blurRad="38100" dist="38100" dir="2700000" algn="tl">
                    <a:srgbClr val="000000">
                      <a:alpha val="43137"/>
                    </a:srgbClr>
                  </a:outerShdw>
                </a:effectLst>
              </a:rPr>
              <a:t>Kongrede </a:t>
            </a:r>
            <a:r>
              <a:rPr lang="tr-TR" sz="9800" b="1" u="sng" dirty="0">
                <a:solidFill>
                  <a:srgbClr val="FF0000"/>
                </a:solidFill>
                <a:effectLst>
                  <a:outerShdw blurRad="38100" dist="38100" dir="2700000" algn="tl">
                    <a:srgbClr val="000000">
                      <a:alpha val="43137"/>
                    </a:srgbClr>
                  </a:outerShdw>
                </a:effectLst>
              </a:rPr>
              <a:t>ilk kez:</a:t>
            </a:r>
            <a:endParaRPr lang="tr-TR" sz="9800" b="1" u="sng" dirty="0" smtClean="0">
              <a:solidFill>
                <a:srgbClr val="FF0000"/>
              </a:solidFill>
              <a:effectLst>
                <a:outerShdw blurRad="38100" dist="38100" dir="2700000" algn="tl">
                  <a:srgbClr val="000000">
                    <a:alpha val="43137"/>
                  </a:srgbClr>
                </a:outerShdw>
              </a:effectLst>
            </a:endParaRPr>
          </a:p>
          <a:p>
            <a:pPr lvl="1"/>
            <a:r>
              <a:rPr lang="tr-TR" sz="9800" b="1" dirty="0">
                <a:solidFill>
                  <a:srgbClr val="FF0000"/>
                </a:solidFill>
                <a:effectLst>
                  <a:outerShdw blurRad="38100" dist="38100" dir="2700000" algn="tl">
                    <a:srgbClr val="000000">
                      <a:alpha val="43137"/>
                    </a:srgbClr>
                  </a:outerShdw>
                </a:effectLst>
              </a:rPr>
              <a:t>Milli Sınırlardan</a:t>
            </a:r>
            <a:endParaRPr lang="tr-TR" sz="9800" b="1" dirty="0" smtClean="0">
              <a:solidFill>
                <a:srgbClr val="FF0000"/>
              </a:solidFill>
              <a:effectLst>
                <a:outerShdw blurRad="38100" dist="38100" dir="2700000" algn="tl">
                  <a:srgbClr val="000000">
                    <a:alpha val="43137"/>
                  </a:srgbClr>
                </a:outerShdw>
              </a:effectLst>
            </a:endParaRPr>
          </a:p>
          <a:p>
            <a:pPr lvl="1"/>
            <a:r>
              <a:rPr lang="tr-TR" sz="9800" b="1" dirty="0">
                <a:solidFill>
                  <a:srgbClr val="FF0000"/>
                </a:solidFill>
                <a:effectLst>
                  <a:outerShdw blurRad="38100" dist="38100" dir="2700000" algn="tl">
                    <a:srgbClr val="000000">
                      <a:alpha val="43137"/>
                    </a:srgbClr>
                  </a:outerShdw>
                </a:effectLst>
              </a:rPr>
              <a:t>Milli İradeden</a:t>
            </a:r>
            <a:endParaRPr lang="tr-TR" sz="9800" b="1" dirty="0" smtClean="0">
              <a:solidFill>
                <a:srgbClr val="FF0000"/>
              </a:solidFill>
              <a:effectLst>
                <a:outerShdw blurRad="38100" dist="38100" dir="2700000" algn="tl">
                  <a:srgbClr val="000000">
                    <a:alpha val="43137"/>
                  </a:srgbClr>
                </a:outerShdw>
              </a:effectLst>
            </a:endParaRPr>
          </a:p>
          <a:p>
            <a:pPr lvl="1"/>
            <a:r>
              <a:rPr lang="tr-TR" sz="9800" b="1" dirty="0">
                <a:solidFill>
                  <a:srgbClr val="FF0000"/>
                </a:solidFill>
                <a:effectLst>
                  <a:outerShdw blurRad="38100" dist="38100" dir="2700000" algn="tl">
                    <a:srgbClr val="000000">
                      <a:alpha val="43137"/>
                    </a:srgbClr>
                  </a:outerShdw>
                </a:effectLst>
              </a:rPr>
              <a:t>Geçici bir hükümetten</a:t>
            </a:r>
            <a:endParaRPr lang="tr-TR" sz="9800" b="1" dirty="0" smtClean="0">
              <a:solidFill>
                <a:srgbClr val="FF0000"/>
              </a:solidFill>
              <a:effectLst>
                <a:outerShdw blurRad="38100" dist="38100" dir="2700000" algn="tl">
                  <a:srgbClr val="000000">
                    <a:alpha val="43137"/>
                  </a:srgbClr>
                </a:outerShdw>
              </a:effectLst>
            </a:endParaRPr>
          </a:p>
          <a:p>
            <a:pPr lvl="1"/>
            <a:r>
              <a:rPr lang="tr-TR" sz="9800" b="1" dirty="0">
                <a:solidFill>
                  <a:srgbClr val="FF0000"/>
                </a:solidFill>
                <a:effectLst>
                  <a:outerShdw blurRad="38100" dist="38100" dir="2700000" algn="tl">
                    <a:srgbClr val="000000">
                      <a:alpha val="43137"/>
                    </a:srgbClr>
                  </a:outerShdw>
                </a:effectLst>
              </a:rPr>
              <a:t>Manda ve </a:t>
            </a:r>
            <a:r>
              <a:rPr lang="tr-TR" sz="9800" b="1" dirty="0" smtClean="0">
                <a:solidFill>
                  <a:srgbClr val="FF0000"/>
                </a:solidFill>
                <a:effectLst>
                  <a:outerShdw blurRad="38100" dist="38100" dir="2700000" algn="tl">
                    <a:srgbClr val="000000">
                      <a:alpha val="43137"/>
                    </a:srgbClr>
                  </a:outerShdw>
                </a:effectLst>
              </a:rPr>
              <a:t>himayeden</a:t>
            </a:r>
          </a:p>
          <a:p>
            <a:pPr lvl="1"/>
            <a:r>
              <a:rPr lang="tr-TR" sz="9800" b="1" dirty="0" err="1">
                <a:solidFill>
                  <a:srgbClr val="FF0000"/>
                </a:solidFill>
                <a:effectLst>
                  <a:outerShdw blurRad="38100" dist="38100" dir="2700000" algn="tl">
                    <a:srgbClr val="000000">
                      <a:alpha val="43137"/>
                    </a:srgbClr>
                  </a:outerShdw>
                </a:effectLst>
              </a:rPr>
              <a:t>Mebusan</a:t>
            </a:r>
            <a:r>
              <a:rPr lang="tr-TR" sz="9800" b="1" dirty="0">
                <a:solidFill>
                  <a:srgbClr val="FF0000"/>
                </a:solidFill>
                <a:effectLst>
                  <a:outerShdw blurRad="38100" dist="38100" dir="2700000" algn="tl">
                    <a:srgbClr val="000000">
                      <a:alpha val="43137"/>
                    </a:srgbClr>
                  </a:outerShdw>
                </a:effectLst>
              </a:rPr>
              <a:t> meclisinin toplanmasından </a:t>
            </a:r>
            <a:r>
              <a:rPr lang="tr-TR" sz="9800" dirty="0"/>
              <a:t>bahsedilmiştir</a:t>
            </a:r>
            <a:r>
              <a:rPr lang="tr-TR" dirty="0"/>
              <a:t>.</a:t>
            </a:r>
            <a:endParaRPr lang="tr-TR" dirty="0">
              <a:effectLst/>
            </a:endParaRPr>
          </a:p>
        </p:txBody>
      </p:sp>
    </p:spTree>
    <p:extLst>
      <p:ext uri="{BB962C8B-B14F-4D97-AF65-F5344CB8AC3E}">
        <p14:creationId xmlns:p14="http://schemas.microsoft.com/office/powerpoint/2010/main" val="32334004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20000"/>
          </a:bodyPr>
          <a:lstStyle/>
          <a:p>
            <a:r>
              <a:rPr lang="tr-TR" b="1" u="sng" dirty="0"/>
              <a:t>BALIKESİR KONGRESİ </a:t>
            </a:r>
            <a:r>
              <a:rPr lang="tr-TR" b="1" u="sng" dirty="0" smtClean="0"/>
              <a:t>(</a:t>
            </a:r>
            <a:r>
              <a:rPr lang="tr-TR" b="1" u="sng" dirty="0"/>
              <a:t>26 – 30 Temmuz 1919)</a:t>
            </a:r>
            <a:endParaRPr lang="tr-TR" dirty="0" smtClean="0">
              <a:effectLst/>
            </a:endParaRPr>
          </a:p>
          <a:p>
            <a:pPr lvl="0"/>
            <a:r>
              <a:rPr lang="tr-TR" dirty="0" smtClean="0"/>
              <a:t>Toplanma </a:t>
            </a:r>
            <a:r>
              <a:rPr lang="tr-TR" dirty="0"/>
              <a:t>amacı: </a:t>
            </a:r>
            <a:r>
              <a:rPr lang="tr-TR" dirty="0" smtClean="0">
                <a:solidFill>
                  <a:srgbClr val="FF0000"/>
                </a:solidFill>
              </a:rPr>
              <a:t>Yunan </a:t>
            </a:r>
            <a:r>
              <a:rPr lang="tr-TR" dirty="0">
                <a:solidFill>
                  <a:srgbClr val="FF0000"/>
                </a:solidFill>
              </a:rPr>
              <a:t>işgaline karşı Türk halkını organize etmek </a:t>
            </a:r>
            <a:r>
              <a:rPr lang="tr-TR" dirty="0"/>
              <a:t>ve </a:t>
            </a:r>
            <a:r>
              <a:rPr lang="tr-TR" dirty="0" err="1" smtClean="0"/>
              <a:t>kuvayi</a:t>
            </a:r>
            <a:r>
              <a:rPr lang="tr-TR" dirty="0" smtClean="0"/>
              <a:t> </a:t>
            </a:r>
            <a:r>
              <a:rPr lang="tr-TR" dirty="0" err="1"/>
              <a:t>milliyeyi</a:t>
            </a:r>
            <a:r>
              <a:rPr lang="tr-TR" dirty="0"/>
              <a:t> desteklemektir.</a:t>
            </a:r>
            <a:endParaRPr lang="tr-TR" dirty="0" smtClean="0">
              <a:effectLst/>
            </a:endParaRPr>
          </a:p>
          <a:p>
            <a:pPr lvl="0"/>
            <a:r>
              <a:rPr lang="tr-TR" dirty="0"/>
              <a:t>Kongreye batı Anadolu’dan delegeler gelmiştir.</a:t>
            </a:r>
            <a:endParaRPr lang="tr-TR" dirty="0" smtClean="0">
              <a:effectLst/>
            </a:endParaRPr>
          </a:p>
          <a:p>
            <a:pPr lvl="0"/>
            <a:r>
              <a:rPr lang="tr-TR" dirty="0"/>
              <a:t>Kongrenin başkanlığını </a:t>
            </a:r>
            <a:r>
              <a:rPr lang="tr-TR" b="1" dirty="0">
                <a:solidFill>
                  <a:srgbClr val="FF0000"/>
                </a:solidFill>
                <a:effectLst>
                  <a:outerShdw blurRad="38100" dist="38100" dir="2700000" algn="tl">
                    <a:srgbClr val="000000">
                      <a:alpha val="43137"/>
                    </a:srgbClr>
                  </a:outerShdw>
                </a:effectLst>
              </a:rPr>
              <a:t>Hacım </a:t>
            </a:r>
            <a:r>
              <a:rPr lang="tr-TR" b="1" dirty="0" smtClean="0">
                <a:solidFill>
                  <a:srgbClr val="FF0000"/>
                </a:solidFill>
                <a:effectLst>
                  <a:outerShdw blurRad="38100" dist="38100" dir="2700000" algn="tl">
                    <a:srgbClr val="000000">
                      <a:alpha val="43137"/>
                    </a:srgbClr>
                  </a:outerShdw>
                </a:effectLst>
              </a:rPr>
              <a:t>Muhittin</a:t>
            </a:r>
            <a:r>
              <a:rPr lang="tr-TR" dirty="0" smtClean="0">
                <a:solidFill>
                  <a:srgbClr val="FF0000"/>
                </a:solidFill>
                <a:effectLst>
                  <a:outerShdw blurRad="38100" dist="38100" dir="2700000" algn="tl">
                    <a:srgbClr val="000000">
                      <a:alpha val="43137"/>
                    </a:srgbClr>
                  </a:outerShdw>
                </a:effectLst>
              </a:rPr>
              <a:t> </a:t>
            </a:r>
            <a:r>
              <a:rPr lang="tr-TR" dirty="0"/>
              <a:t>yapmıştır.</a:t>
            </a:r>
            <a:endParaRPr lang="tr-TR" dirty="0" smtClean="0">
              <a:effectLst/>
            </a:endParaRPr>
          </a:p>
          <a:p>
            <a:pPr lvl="0"/>
            <a:r>
              <a:rPr lang="tr-TR" dirty="0"/>
              <a:t>Alınan </a:t>
            </a:r>
            <a:r>
              <a:rPr lang="tr-TR" b="1" dirty="0"/>
              <a:t>Kararlar:</a:t>
            </a:r>
            <a:r>
              <a:rPr lang="tr-TR" dirty="0"/>
              <a:t> </a:t>
            </a:r>
            <a:endParaRPr lang="tr-TR" dirty="0" smtClean="0">
              <a:effectLst/>
            </a:endParaRPr>
          </a:p>
          <a:p>
            <a:pPr lvl="1"/>
            <a:r>
              <a:rPr lang="tr-TR" dirty="0"/>
              <a:t>Yunan hareketi sürdükçe seferberlik devam edecek</a:t>
            </a:r>
            <a:endParaRPr lang="tr-TR" dirty="0" smtClean="0">
              <a:effectLst/>
            </a:endParaRPr>
          </a:p>
          <a:p>
            <a:pPr lvl="1"/>
            <a:r>
              <a:rPr lang="tr-TR" dirty="0"/>
              <a:t>Herkes askerlikle yükümlüdür</a:t>
            </a:r>
            <a:endParaRPr lang="tr-TR" dirty="0" smtClean="0">
              <a:effectLst/>
            </a:endParaRPr>
          </a:p>
          <a:p>
            <a:pPr lvl="1"/>
            <a:r>
              <a:rPr lang="tr-TR" dirty="0"/>
              <a:t>Asker kaçakları sürgüne veya Yunan tarafına gönderilecektir</a:t>
            </a:r>
            <a:endParaRPr lang="tr-TR" dirty="0" smtClean="0">
              <a:effectLst/>
            </a:endParaRPr>
          </a:p>
          <a:p>
            <a:pPr lvl="1"/>
            <a:r>
              <a:rPr lang="tr-TR" dirty="0"/>
              <a:t>Hareketi bir merkezden yönetmek için MERKEZ HEYETİ kurulacaktır.</a:t>
            </a:r>
            <a:endParaRPr lang="tr-TR" dirty="0" smtClean="0">
              <a:effectLst/>
            </a:endParaRPr>
          </a:p>
          <a:p>
            <a:r>
              <a:rPr lang="tr-TR" b="1" dirty="0"/>
              <a:t>Kongrenin Özellikleri:</a:t>
            </a:r>
            <a:endParaRPr lang="tr-TR" dirty="0" smtClean="0">
              <a:effectLst/>
            </a:endParaRPr>
          </a:p>
          <a:p>
            <a:pPr lvl="0"/>
            <a:r>
              <a:rPr lang="tr-TR" dirty="0"/>
              <a:t>Her yönü ile bölgeseldir</a:t>
            </a:r>
            <a:endParaRPr lang="tr-TR" dirty="0" smtClean="0">
              <a:effectLst/>
            </a:endParaRPr>
          </a:p>
          <a:p>
            <a:pPr lvl="0"/>
            <a:r>
              <a:rPr lang="tr-TR" dirty="0" smtClean="0">
                <a:solidFill>
                  <a:srgbClr val="FF0000"/>
                </a:solidFill>
                <a:effectLst>
                  <a:outerShdw blurRad="38100" dist="38100" dir="2700000" algn="tl">
                    <a:srgbClr val="000000">
                      <a:alpha val="43137"/>
                    </a:srgbClr>
                  </a:outerShdw>
                </a:effectLst>
              </a:rPr>
              <a:t>Saltanata </a:t>
            </a:r>
            <a:r>
              <a:rPr lang="tr-TR" dirty="0">
                <a:solidFill>
                  <a:srgbClr val="FF0000"/>
                </a:solidFill>
                <a:effectLst>
                  <a:outerShdw blurRad="38100" dist="38100" dir="2700000" algn="tl">
                    <a:srgbClr val="000000">
                      <a:alpha val="43137"/>
                    </a:srgbClr>
                  </a:outerShdw>
                </a:effectLst>
              </a:rPr>
              <a:t>bağlılık bildirmiştir</a:t>
            </a:r>
            <a:endParaRPr lang="tr-TR" dirty="0" smtClean="0">
              <a:solidFill>
                <a:srgbClr val="FF0000"/>
              </a:solidFill>
              <a:effectLst>
                <a:outerShdw blurRad="38100" dist="38100" dir="2700000" algn="tl">
                  <a:srgbClr val="000000">
                    <a:alpha val="43137"/>
                  </a:srgbClr>
                </a:outerShdw>
              </a:effectLst>
            </a:endParaRPr>
          </a:p>
          <a:p>
            <a:pPr lvl="0"/>
            <a:r>
              <a:rPr lang="tr-TR" dirty="0" smtClean="0">
                <a:solidFill>
                  <a:srgbClr val="FF0000"/>
                </a:solidFill>
                <a:effectLst>
                  <a:outerShdw blurRad="38100" dist="38100" dir="2700000" algn="tl">
                    <a:srgbClr val="000000">
                      <a:alpha val="43137"/>
                    </a:srgbClr>
                  </a:outerShdw>
                </a:effectLst>
              </a:rPr>
              <a:t>Mustafa </a:t>
            </a:r>
            <a:r>
              <a:rPr lang="tr-TR" dirty="0">
                <a:solidFill>
                  <a:srgbClr val="FF0000"/>
                </a:solidFill>
                <a:effectLst>
                  <a:outerShdw blurRad="38100" dist="38100" dir="2700000" algn="tl">
                    <a:srgbClr val="000000">
                      <a:alpha val="43137"/>
                    </a:srgbClr>
                  </a:outerShdw>
                </a:effectLst>
              </a:rPr>
              <a:t>kemal katılmamıştır.</a:t>
            </a:r>
            <a:endParaRPr lang="tr-TR" dirty="0" smtClean="0">
              <a:solidFill>
                <a:srgbClr val="FF0000"/>
              </a:solidFill>
              <a:effectLst>
                <a:outerShdw blurRad="38100" dist="38100" dir="2700000" algn="tl">
                  <a:srgbClr val="000000">
                    <a:alpha val="43137"/>
                  </a:srgbClr>
                </a:outerShdw>
              </a:effectLst>
            </a:endParaRPr>
          </a:p>
          <a:p>
            <a:pPr marL="0" indent="0">
              <a:buNone/>
            </a:pPr>
            <a:endParaRPr lang="tr-TR" dirty="0"/>
          </a:p>
        </p:txBody>
      </p:sp>
    </p:spTree>
    <p:extLst>
      <p:ext uri="{BB962C8B-B14F-4D97-AF65-F5344CB8AC3E}">
        <p14:creationId xmlns:p14="http://schemas.microsoft.com/office/powerpoint/2010/main" val="7195774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8856984" cy="6552728"/>
          </a:xfrm>
        </p:spPr>
        <p:txBody>
          <a:bodyPr/>
          <a:lstStyle/>
          <a:p>
            <a:r>
              <a:rPr lang="tr-TR" b="1" u="sng" dirty="0"/>
              <a:t>ALAŞEHİR KONGRESİ </a:t>
            </a:r>
            <a:r>
              <a:rPr lang="tr-TR" dirty="0"/>
              <a:t> </a:t>
            </a:r>
            <a:r>
              <a:rPr lang="tr-TR" b="1" u="sng" dirty="0" smtClean="0"/>
              <a:t>(</a:t>
            </a:r>
            <a:r>
              <a:rPr lang="tr-TR" b="1" u="sng" dirty="0"/>
              <a:t>16 – 25 Ağustos 1919)</a:t>
            </a:r>
            <a:endParaRPr lang="tr-TR" dirty="0" smtClean="0">
              <a:effectLst/>
            </a:endParaRPr>
          </a:p>
          <a:p>
            <a:pPr marL="0" lvl="0" indent="0">
              <a:buNone/>
            </a:pPr>
            <a:r>
              <a:rPr lang="tr-TR" dirty="0" smtClean="0"/>
              <a:t> </a:t>
            </a:r>
            <a:r>
              <a:rPr lang="tr-TR" sz="3600" dirty="0" smtClean="0"/>
              <a:t>Erzurum </a:t>
            </a:r>
            <a:r>
              <a:rPr lang="tr-TR" sz="3600" dirty="0"/>
              <a:t>ve Balıkesir kongrelerinin kararlarını gözden geçirmek için toplanmıştır.</a:t>
            </a:r>
            <a:endParaRPr lang="tr-TR" sz="3600" dirty="0" smtClean="0">
              <a:effectLst/>
            </a:endParaRPr>
          </a:p>
          <a:p>
            <a:pPr lvl="1"/>
            <a:r>
              <a:rPr lang="tr-TR" sz="3600" dirty="0" smtClean="0"/>
              <a:t>Yunanlara </a:t>
            </a:r>
            <a:r>
              <a:rPr lang="tr-TR" sz="3600" dirty="0"/>
              <a:t>karşı direnilecektir</a:t>
            </a:r>
            <a:endParaRPr lang="tr-TR" sz="3600" dirty="0" smtClean="0">
              <a:effectLst/>
            </a:endParaRPr>
          </a:p>
          <a:p>
            <a:pPr lvl="1"/>
            <a:r>
              <a:rPr lang="tr-TR" sz="3600" dirty="0"/>
              <a:t>Askere alma işleri devam edecektir</a:t>
            </a:r>
            <a:endParaRPr lang="tr-TR" sz="3600" dirty="0" smtClean="0">
              <a:effectLst/>
            </a:endParaRPr>
          </a:p>
          <a:p>
            <a:pPr lvl="1"/>
            <a:r>
              <a:rPr lang="tr-TR" sz="3600" dirty="0"/>
              <a:t>Yunanlara karşı gerekirse itilaflardan yardım alınacaktır</a:t>
            </a:r>
            <a:r>
              <a:rPr lang="tr-TR" sz="3600" dirty="0" smtClean="0"/>
              <a:t>. (</a:t>
            </a:r>
            <a:r>
              <a:rPr lang="tr-TR" sz="3600" dirty="0"/>
              <a:t>Ulusal Bağımsızlığa aykırı</a:t>
            </a:r>
            <a:r>
              <a:rPr lang="tr-TR" sz="3600" dirty="0" smtClean="0"/>
              <a:t>)</a:t>
            </a:r>
          </a:p>
          <a:p>
            <a:pPr lvl="1"/>
            <a:r>
              <a:rPr lang="tr-TR" sz="3600" dirty="0" smtClean="0">
                <a:effectLst/>
              </a:rPr>
              <a:t>Başkanı: </a:t>
            </a:r>
            <a:r>
              <a:rPr lang="tr-TR" sz="3600" b="1" dirty="0" smtClean="0">
                <a:solidFill>
                  <a:srgbClr val="FF0000"/>
                </a:solidFill>
                <a:effectLst>
                  <a:outerShdw blurRad="38100" dist="38100" dir="2700000" algn="tl">
                    <a:srgbClr val="000000">
                      <a:alpha val="43137"/>
                    </a:srgbClr>
                  </a:outerShdw>
                </a:effectLst>
              </a:rPr>
              <a:t>Hacım Muhittin</a:t>
            </a:r>
            <a:r>
              <a:rPr lang="tr-TR" sz="3600" dirty="0" smtClean="0">
                <a:solidFill>
                  <a:srgbClr val="FF0000"/>
                </a:solidFill>
                <a:effectLst>
                  <a:outerShdw blurRad="38100" dist="38100" dir="2700000" algn="tl">
                    <a:srgbClr val="000000">
                      <a:alpha val="43137"/>
                    </a:srgbClr>
                  </a:outerShdw>
                </a:effectLst>
              </a:rPr>
              <a:t> </a:t>
            </a:r>
            <a:endParaRPr lang="tr-TR" sz="3600" dirty="0" smtClean="0">
              <a:effectLst/>
            </a:endParaRPr>
          </a:p>
        </p:txBody>
      </p:sp>
    </p:spTree>
    <p:extLst>
      <p:ext uri="{BB962C8B-B14F-4D97-AF65-F5344CB8AC3E}">
        <p14:creationId xmlns:p14="http://schemas.microsoft.com/office/powerpoint/2010/main" val="22927831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44016"/>
            <a:ext cx="9144000" cy="6741368"/>
          </a:xfrm>
        </p:spPr>
        <p:txBody>
          <a:bodyPr>
            <a:normAutofit/>
          </a:bodyPr>
          <a:lstStyle/>
          <a:p>
            <a:pPr marL="0" indent="0">
              <a:buNone/>
            </a:pPr>
            <a:r>
              <a:rPr lang="tr-TR" b="1" u="sng" dirty="0"/>
              <a:t>NAZİLLİ KONGRESİ (4 Haziran 1919)</a:t>
            </a:r>
            <a:endParaRPr lang="tr-TR" dirty="0" smtClean="0">
              <a:effectLst/>
            </a:endParaRPr>
          </a:p>
          <a:p>
            <a:pPr lvl="0"/>
            <a:r>
              <a:rPr lang="tr-TR" sz="3600" dirty="0"/>
              <a:t>Bölgesel bir kongredir. İki defa toplanmıştır.</a:t>
            </a:r>
            <a:endParaRPr lang="tr-TR" sz="3600" dirty="0" smtClean="0">
              <a:effectLst/>
            </a:endParaRPr>
          </a:p>
          <a:p>
            <a:pPr lvl="0"/>
            <a:r>
              <a:rPr lang="tr-TR" sz="3600" dirty="0"/>
              <a:t>Nazilli Yunan işgalinde olduğundan Muğla’da toplanmıştır. </a:t>
            </a:r>
            <a:endParaRPr lang="tr-TR" sz="3600" dirty="0" smtClean="0">
              <a:effectLst/>
            </a:endParaRPr>
          </a:p>
          <a:p>
            <a:pPr lvl="0"/>
            <a:r>
              <a:rPr lang="tr-TR" sz="3600" dirty="0">
                <a:solidFill>
                  <a:srgbClr val="FF0000"/>
                </a:solidFill>
                <a:effectLst>
                  <a:outerShdw blurRad="38100" dist="38100" dir="2700000" algn="tl">
                    <a:srgbClr val="000000">
                      <a:alpha val="43137"/>
                    </a:srgbClr>
                  </a:outerShdw>
                </a:effectLst>
              </a:rPr>
              <a:t>Galip hoca takma adlı Celal Bayar </a:t>
            </a:r>
            <a:r>
              <a:rPr lang="tr-TR" sz="3600" dirty="0"/>
              <a:t>da katılmıştır</a:t>
            </a:r>
            <a:r>
              <a:rPr lang="tr-TR" sz="3600" dirty="0" smtClean="0"/>
              <a:t>.</a:t>
            </a:r>
            <a:r>
              <a:rPr lang="tr-TR" sz="3600" dirty="0"/>
              <a:t> </a:t>
            </a:r>
            <a:endParaRPr lang="tr-TR" sz="3600" dirty="0" smtClean="0">
              <a:effectLst/>
            </a:endParaRPr>
          </a:p>
          <a:p>
            <a:pPr marL="0" indent="0">
              <a:buNone/>
            </a:pPr>
            <a:r>
              <a:rPr lang="tr-TR" sz="3600" b="1" dirty="0"/>
              <a:t>UYARI: </a:t>
            </a:r>
            <a:r>
              <a:rPr lang="tr-TR" sz="3600" b="1" i="1" dirty="0"/>
              <a:t>Bu kongreler dışında </a:t>
            </a:r>
            <a:r>
              <a:rPr lang="tr-TR" sz="3600" b="1" i="1" dirty="0">
                <a:solidFill>
                  <a:srgbClr val="FF0000"/>
                </a:solidFill>
              </a:rPr>
              <a:t>Edirne, Lüleburgaz, Afyon ve Pozantı gibi kongreler </a:t>
            </a:r>
            <a:r>
              <a:rPr lang="tr-TR" sz="3600" b="1" i="1" dirty="0"/>
              <a:t>de vardır.</a:t>
            </a:r>
            <a:r>
              <a:rPr lang="tr-TR" sz="3600" dirty="0"/>
              <a:t> </a:t>
            </a:r>
            <a:endParaRPr lang="tr-TR" sz="3600" dirty="0" smtClean="0"/>
          </a:p>
          <a:p>
            <a:r>
              <a:rPr lang="tr-TR" sz="3600" dirty="0" smtClean="0">
                <a:solidFill>
                  <a:srgbClr val="FF0000"/>
                </a:solidFill>
                <a:effectLst>
                  <a:outerShdw blurRad="38100" dist="38100" dir="2700000" algn="tl">
                    <a:srgbClr val="000000">
                      <a:alpha val="43137"/>
                    </a:srgbClr>
                  </a:outerShdw>
                </a:effectLst>
              </a:rPr>
              <a:t>M. Kemal Afyon ve Pozantı </a:t>
            </a:r>
            <a:r>
              <a:rPr lang="tr-TR" sz="3600" dirty="0" smtClean="0">
                <a:effectLst/>
              </a:rPr>
              <a:t>kongrelerine de katılmıştır</a:t>
            </a:r>
            <a:endParaRPr lang="tr-TR" sz="3600" dirty="0">
              <a:effectLst/>
            </a:endParaRPr>
          </a:p>
        </p:txBody>
      </p:sp>
    </p:spTree>
    <p:extLst>
      <p:ext uri="{BB962C8B-B14F-4D97-AF65-F5344CB8AC3E}">
        <p14:creationId xmlns:p14="http://schemas.microsoft.com/office/powerpoint/2010/main" val="16603595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1484784"/>
          </a:xfrm>
        </p:spPr>
        <p:txBody>
          <a:bodyPr>
            <a:normAutofit/>
          </a:bodyPr>
          <a:lstStyle/>
          <a:p>
            <a:r>
              <a:rPr lang="tr-TR" sz="4800" b="1" i="1" dirty="0">
                <a:solidFill>
                  <a:srgbClr val="FF0000"/>
                </a:solidFill>
                <a:effectLst>
                  <a:outerShdw blurRad="38100" dist="38100" dir="2700000" algn="tl">
                    <a:srgbClr val="000000">
                      <a:alpha val="43137"/>
                    </a:srgbClr>
                  </a:outerShdw>
                </a:effectLst>
              </a:rPr>
              <a:t>SİVAS KONGRESİ (</a:t>
            </a:r>
            <a:r>
              <a:rPr lang="tr-TR" sz="4800" b="1" i="1" dirty="0" smtClean="0">
                <a:solidFill>
                  <a:srgbClr val="FF0000"/>
                </a:solidFill>
                <a:effectLst>
                  <a:outerShdw blurRad="38100" dist="38100" dir="2700000" algn="tl">
                    <a:srgbClr val="000000">
                      <a:alpha val="43137"/>
                    </a:srgbClr>
                  </a:outerShdw>
                </a:effectLst>
              </a:rPr>
              <a:t>4–11 </a:t>
            </a:r>
            <a:r>
              <a:rPr lang="tr-TR" sz="4800" b="1" i="1" dirty="0">
                <a:solidFill>
                  <a:srgbClr val="FF0000"/>
                </a:solidFill>
                <a:effectLst>
                  <a:outerShdw blurRad="38100" dist="38100" dir="2700000" algn="tl">
                    <a:srgbClr val="000000">
                      <a:alpha val="43137"/>
                    </a:srgbClr>
                  </a:outerShdw>
                </a:effectLst>
              </a:rPr>
              <a:t>EYLÜL 1919)</a:t>
            </a:r>
            <a:endParaRPr lang="tr-TR" sz="4800" i="1" dirty="0">
              <a:solidFill>
                <a:srgbClr val="FF000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0" y="1124744"/>
            <a:ext cx="9144000" cy="5733256"/>
          </a:xfrm>
        </p:spPr>
        <p:txBody>
          <a:bodyPr/>
          <a:lstStyle/>
          <a:p>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7106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a:bodyPr>
          <a:lstStyle/>
          <a:p>
            <a:pPr marL="0" lvl="0" indent="0">
              <a:buNone/>
            </a:pPr>
            <a:r>
              <a:rPr lang="tr-TR" sz="3000" dirty="0" smtClean="0"/>
              <a:t>Kongreye </a:t>
            </a:r>
            <a:r>
              <a:rPr lang="tr-TR" sz="3000" dirty="0"/>
              <a:t>38 delege katılmıştır. </a:t>
            </a:r>
            <a:r>
              <a:rPr lang="tr-TR" sz="3000" dirty="0" smtClean="0"/>
              <a:t>(</a:t>
            </a:r>
            <a:r>
              <a:rPr lang="tr-TR" sz="3000" dirty="0" smtClean="0">
                <a:solidFill>
                  <a:srgbClr val="FF0000"/>
                </a:solidFill>
              </a:rPr>
              <a:t>Engellemeler, ulaşım şartları)</a:t>
            </a:r>
          </a:p>
          <a:p>
            <a:pPr marL="0" lvl="0" indent="0">
              <a:buNone/>
            </a:pPr>
            <a:r>
              <a:rPr lang="tr-TR" sz="3000" dirty="0" smtClean="0">
                <a:solidFill>
                  <a:srgbClr val="FF0000"/>
                </a:solidFill>
                <a:effectLst/>
              </a:rPr>
              <a:t>Kongre öncesi 3 sorun yaşandı.</a:t>
            </a:r>
            <a:endParaRPr lang="tr-TR" sz="3000" dirty="0" smtClean="0">
              <a:effectLst/>
            </a:endParaRPr>
          </a:p>
          <a:p>
            <a:pPr lvl="1"/>
            <a:r>
              <a:rPr lang="tr-TR" b="1" u="sng" dirty="0" smtClean="0">
                <a:solidFill>
                  <a:srgbClr val="FF0000"/>
                </a:solidFill>
              </a:rPr>
              <a:t>Ali Galip </a:t>
            </a:r>
            <a:r>
              <a:rPr lang="tr-TR" b="1" u="sng" dirty="0">
                <a:solidFill>
                  <a:srgbClr val="FF0000"/>
                </a:solidFill>
              </a:rPr>
              <a:t>olayı</a:t>
            </a:r>
            <a:r>
              <a:rPr lang="tr-TR" b="1" dirty="0"/>
              <a:t>:</a:t>
            </a:r>
            <a:r>
              <a:rPr lang="tr-TR" dirty="0"/>
              <a:t> Elazığ valisi Ali Galip İstanbul </a:t>
            </a:r>
            <a:r>
              <a:rPr lang="tr-TR" dirty="0" smtClean="0"/>
              <a:t>hükümetinin</a:t>
            </a:r>
          </a:p>
          <a:p>
            <a:pPr marL="457200" lvl="1" indent="0">
              <a:buNone/>
            </a:pPr>
            <a:r>
              <a:rPr lang="tr-TR" dirty="0" smtClean="0"/>
              <a:t>emri </a:t>
            </a:r>
            <a:r>
              <a:rPr lang="tr-TR" dirty="0"/>
              <a:t>ile Sivas Kongresini dağıtmaya çalışmış fakat başarılı olamamıştır.</a:t>
            </a:r>
            <a:endParaRPr lang="tr-TR" dirty="0" smtClean="0">
              <a:effectLst/>
            </a:endParaRPr>
          </a:p>
          <a:p>
            <a:pPr lvl="1"/>
            <a:r>
              <a:rPr lang="tr-TR" b="1" u="sng" dirty="0">
                <a:solidFill>
                  <a:srgbClr val="FF0000"/>
                </a:solidFill>
              </a:rPr>
              <a:t>Kongre Başkanlığı Sorunu</a:t>
            </a:r>
            <a:r>
              <a:rPr lang="tr-TR" b="1" dirty="0"/>
              <a:t>:</a:t>
            </a:r>
            <a:r>
              <a:rPr lang="tr-TR" dirty="0"/>
              <a:t> Mustafa </a:t>
            </a:r>
            <a:r>
              <a:rPr lang="tr-TR" dirty="0" smtClean="0"/>
              <a:t>Kemalin </a:t>
            </a:r>
            <a:r>
              <a:rPr lang="tr-TR" dirty="0"/>
              <a:t>kongre </a:t>
            </a:r>
            <a:r>
              <a:rPr lang="tr-TR" dirty="0" smtClean="0"/>
              <a:t>başkalığı</a:t>
            </a:r>
          </a:p>
          <a:p>
            <a:pPr marL="457200" lvl="1" indent="0">
              <a:buNone/>
            </a:pPr>
            <a:r>
              <a:rPr lang="tr-TR" dirty="0" smtClean="0"/>
              <a:t>sorun </a:t>
            </a:r>
            <a:r>
              <a:rPr lang="tr-TR" dirty="0"/>
              <a:t>oldu. Bu milli mücadeledeki ilk görüş ayrılığıdır.</a:t>
            </a:r>
            <a:endParaRPr lang="tr-TR" dirty="0" smtClean="0">
              <a:effectLst/>
            </a:endParaRPr>
          </a:p>
          <a:p>
            <a:pPr lvl="1"/>
            <a:r>
              <a:rPr lang="tr-TR" b="1" u="sng" dirty="0">
                <a:solidFill>
                  <a:srgbClr val="FF0000"/>
                </a:solidFill>
              </a:rPr>
              <a:t>Manda ve Himaye Sorunu</a:t>
            </a:r>
            <a:r>
              <a:rPr lang="tr-TR" b="1" u="sng" dirty="0"/>
              <a:t>:</a:t>
            </a:r>
            <a:r>
              <a:rPr lang="tr-TR" dirty="0"/>
              <a:t> ABD mandasını isteyenler </a:t>
            </a:r>
            <a:r>
              <a:rPr lang="tr-TR" dirty="0" smtClean="0"/>
              <a:t>bu</a:t>
            </a:r>
          </a:p>
          <a:p>
            <a:pPr marL="457200" lvl="1" indent="0">
              <a:buNone/>
            </a:pPr>
            <a:r>
              <a:rPr lang="tr-TR" dirty="0" smtClean="0"/>
              <a:t>kongrede </a:t>
            </a:r>
            <a:r>
              <a:rPr lang="tr-TR" dirty="0"/>
              <a:t>isteklerini dile getirmişlerdir. Fakat kabul görmemiştir.</a:t>
            </a:r>
            <a:endParaRPr lang="tr-TR" dirty="0" smtClean="0">
              <a:effectLst/>
            </a:endParaRPr>
          </a:p>
          <a:p>
            <a:pPr lvl="0"/>
            <a:r>
              <a:rPr lang="tr-TR" b="1" u="sng" dirty="0"/>
              <a:t>Kongrenin toplanmasını engellemek isteyenler:</a:t>
            </a:r>
            <a:endParaRPr lang="tr-TR" dirty="0" smtClean="0">
              <a:effectLst/>
            </a:endParaRPr>
          </a:p>
          <a:p>
            <a:pPr lvl="1"/>
            <a:r>
              <a:rPr lang="tr-TR" dirty="0" smtClean="0"/>
              <a:t>Elazığ </a:t>
            </a:r>
            <a:r>
              <a:rPr lang="tr-TR" dirty="0" err="1" smtClean="0"/>
              <a:t>valisi,Ali</a:t>
            </a:r>
            <a:r>
              <a:rPr lang="tr-TR" dirty="0" smtClean="0"/>
              <a:t> </a:t>
            </a:r>
            <a:r>
              <a:rPr lang="tr-TR" dirty="0"/>
              <a:t>Galip</a:t>
            </a:r>
            <a:endParaRPr lang="tr-TR" dirty="0" smtClean="0">
              <a:effectLst/>
            </a:endParaRPr>
          </a:p>
          <a:p>
            <a:pPr lvl="1"/>
            <a:r>
              <a:rPr lang="tr-TR" dirty="0"/>
              <a:t>Ankara valisi </a:t>
            </a:r>
            <a:r>
              <a:rPr lang="tr-TR" dirty="0" smtClean="0"/>
              <a:t>Muhittin Paşa</a:t>
            </a:r>
            <a:endParaRPr lang="tr-TR" dirty="0" smtClean="0">
              <a:effectLst/>
            </a:endParaRPr>
          </a:p>
          <a:p>
            <a:pPr lvl="1"/>
            <a:r>
              <a:rPr lang="tr-TR" dirty="0"/>
              <a:t>Fransız Komutan Noel be </a:t>
            </a:r>
            <a:r>
              <a:rPr lang="tr-TR" dirty="0" err="1"/>
              <a:t>Bruet</a:t>
            </a:r>
            <a:endParaRPr lang="tr-TR" dirty="0">
              <a:effectLst/>
            </a:endParaRPr>
          </a:p>
        </p:txBody>
      </p:sp>
    </p:spTree>
    <p:extLst>
      <p:ext uri="{BB962C8B-B14F-4D97-AF65-F5344CB8AC3E}">
        <p14:creationId xmlns:p14="http://schemas.microsoft.com/office/powerpoint/2010/main" val="23745517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marL="0" lvl="0" indent="0">
              <a:buNone/>
            </a:pPr>
            <a:r>
              <a:rPr lang="tr-TR" b="1" dirty="0"/>
              <a:t>KARARLARI:</a:t>
            </a:r>
            <a:endParaRPr lang="tr-TR" dirty="0" smtClean="0">
              <a:effectLst/>
            </a:endParaRPr>
          </a:p>
          <a:p>
            <a:pPr marL="0" lvl="0" indent="0">
              <a:buNone/>
            </a:pPr>
            <a:r>
              <a:rPr lang="tr-TR" dirty="0" smtClean="0"/>
              <a:t>1-</a:t>
            </a:r>
            <a:r>
              <a:rPr lang="tr-TR" dirty="0" smtClean="0">
                <a:solidFill>
                  <a:srgbClr val="FF0000"/>
                </a:solidFill>
              </a:rPr>
              <a:t> Erzurum </a:t>
            </a:r>
            <a:r>
              <a:rPr lang="tr-TR" dirty="0">
                <a:solidFill>
                  <a:srgbClr val="FF0000"/>
                </a:solidFill>
              </a:rPr>
              <a:t>Kongresinin ulusal kararları </a:t>
            </a:r>
            <a:r>
              <a:rPr lang="tr-TR" dirty="0"/>
              <a:t>aynen kabul edildi. </a:t>
            </a:r>
            <a:endParaRPr lang="tr-TR" dirty="0" smtClean="0"/>
          </a:p>
          <a:p>
            <a:pPr marL="0" lvl="0" indent="0">
              <a:buNone/>
            </a:pPr>
            <a:r>
              <a:rPr lang="tr-TR" dirty="0" smtClean="0"/>
              <a:t>2- Yurttaki </a:t>
            </a:r>
            <a:r>
              <a:rPr lang="tr-TR" dirty="0"/>
              <a:t>tüm cemiyetler </a:t>
            </a:r>
            <a:r>
              <a:rPr lang="tr-TR" dirty="0" smtClean="0">
                <a:solidFill>
                  <a:srgbClr val="FF0000"/>
                </a:solidFill>
                <a:effectLst>
                  <a:outerShdw blurRad="38100" dist="38100" dir="2700000" algn="tl">
                    <a:srgbClr val="000000">
                      <a:alpha val="43137"/>
                    </a:srgbClr>
                  </a:outerShdw>
                </a:effectLst>
              </a:rPr>
              <a:t>‘’Anadolu </a:t>
            </a:r>
            <a:r>
              <a:rPr lang="tr-TR" dirty="0">
                <a:solidFill>
                  <a:srgbClr val="FF0000"/>
                </a:solidFill>
                <a:effectLst>
                  <a:outerShdw blurRad="38100" dist="38100" dir="2700000" algn="tl">
                    <a:srgbClr val="000000">
                      <a:alpha val="43137"/>
                    </a:srgbClr>
                  </a:outerShdw>
                </a:effectLst>
              </a:rPr>
              <a:t>ve Rumeli </a:t>
            </a:r>
            <a:r>
              <a:rPr lang="tr-TR" dirty="0" err="1">
                <a:solidFill>
                  <a:srgbClr val="FF0000"/>
                </a:solidFill>
                <a:effectLst>
                  <a:outerShdw blurRad="38100" dist="38100" dir="2700000" algn="tl">
                    <a:srgbClr val="000000">
                      <a:alpha val="43137"/>
                    </a:srgbClr>
                  </a:outerShdw>
                </a:effectLst>
              </a:rPr>
              <a:t>Mudafai</a:t>
            </a:r>
            <a:r>
              <a:rPr lang="tr-TR" dirty="0">
                <a:solidFill>
                  <a:srgbClr val="FF0000"/>
                </a:solidFill>
                <a:effectLst>
                  <a:outerShdw blurRad="38100" dist="38100" dir="2700000" algn="tl">
                    <a:srgbClr val="000000">
                      <a:alpha val="43137"/>
                    </a:srgbClr>
                  </a:outerShdw>
                </a:effectLst>
              </a:rPr>
              <a:t> hukuk </a:t>
            </a:r>
            <a:r>
              <a:rPr lang="tr-TR" dirty="0" smtClean="0">
                <a:solidFill>
                  <a:srgbClr val="FF0000"/>
                </a:solidFill>
                <a:effectLst>
                  <a:outerShdw blurRad="38100" dist="38100" dir="2700000" algn="tl">
                    <a:srgbClr val="000000">
                      <a:alpha val="43137"/>
                    </a:srgbClr>
                  </a:outerShdw>
                </a:effectLst>
              </a:rPr>
              <a:t>Cemiyetleri’’ </a:t>
            </a:r>
            <a:r>
              <a:rPr lang="tr-TR" dirty="0">
                <a:solidFill>
                  <a:srgbClr val="FF0000"/>
                </a:solidFill>
                <a:effectLst>
                  <a:outerShdw blurRad="38100" dist="38100" dir="2700000" algn="tl">
                    <a:srgbClr val="000000">
                      <a:alpha val="43137"/>
                    </a:srgbClr>
                  </a:outerShdw>
                </a:effectLst>
              </a:rPr>
              <a:t>adıyla birleştirilmiştir</a:t>
            </a:r>
            <a:r>
              <a:rPr lang="tr-TR" dirty="0"/>
              <a:t>.</a:t>
            </a:r>
            <a:endParaRPr lang="tr-TR" dirty="0" smtClean="0">
              <a:effectLst/>
            </a:endParaRPr>
          </a:p>
          <a:p>
            <a:pPr marL="0" lvl="0" indent="0">
              <a:buNone/>
            </a:pPr>
            <a:r>
              <a:rPr lang="tr-TR" dirty="0" smtClean="0"/>
              <a:t>3- </a:t>
            </a:r>
            <a:r>
              <a:rPr lang="tr-TR" dirty="0" err="1" smtClean="0"/>
              <a:t>Mebusan</a:t>
            </a:r>
            <a:r>
              <a:rPr lang="tr-TR" dirty="0" smtClean="0"/>
              <a:t> </a:t>
            </a:r>
            <a:r>
              <a:rPr lang="tr-TR" dirty="0"/>
              <a:t>meclisinin toplanması istenmiştir.</a:t>
            </a:r>
            <a:endParaRPr lang="tr-TR" dirty="0" smtClean="0">
              <a:effectLst/>
            </a:endParaRPr>
          </a:p>
          <a:p>
            <a:pPr marL="0" lvl="0" indent="0">
              <a:buNone/>
            </a:pPr>
            <a:r>
              <a:rPr lang="tr-TR" dirty="0" smtClean="0">
                <a:solidFill>
                  <a:srgbClr val="FF0000"/>
                </a:solidFill>
                <a:effectLst>
                  <a:outerShdw blurRad="38100" dist="38100" dir="2700000" algn="tl">
                    <a:srgbClr val="000000">
                      <a:alpha val="43137"/>
                    </a:srgbClr>
                  </a:outerShdw>
                </a:effectLst>
              </a:rPr>
              <a:t>4- Manda </a:t>
            </a:r>
            <a:r>
              <a:rPr lang="tr-TR" dirty="0">
                <a:solidFill>
                  <a:srgbClr val="FF0000"/>
                </a:solidFill>
                <a:effectLst>
                  <a:outerShdw blurRad="38100" dist="38100" dir="2700000" algn="tl">
                    <a:srgbClr val="000000">
                      <a:alpha val="43137"/>
                    </a:srgbClr>
                  </a:outerShdw>
                </a:effectLst>
              </a:rPr>
              <a:t>ve himaye son kez reddedildi</a:t>
            </a:r>
            <a:r>
              <a:rPr lang="tr-TR" dirty="0"/>
              <a:t>. </a:t>
            </a:r>
            <a:endParaRPr lang="tr-TR" dirty="0" smtClean="0">
              <a:effectLst/>
            </a:endParaRPr>
          </a:p>
          <a:p>
            <a:pPr marL="0" lvl="0" indent="0">
              <a:buNone/>
            </a:pPr>
            <a:r>
              <a:rPr lang="tr-TR" dirty="0" smtClean="0"/>
              <a:t>5- Haftada </a:t>
            </a:r>
            <a:r>
              <a:rPr lang="tr-TR" dirty="0"/>
              <a:t>iki gün yayınlanmak üzere </a:t>
            </a:r>
            <a:r>
              <a:rPr lang="tr-TR" dirty="0">
                <a:solidFill>
                  <a:srgbClr val="FF0000"/>
                </a:solidFill>
              </a:rPr>
              <a:t>İrade-i Milliye gazetesi çıkarılacak</a:t>
            </a:r>
            <a:endParaRPr lang="tr-TR" dirty="0" smtClean="0">
              <a:solidFill>
                <a:srgbClr val="FF0000"/>
              </a:solidFill>
              <a:effectLst/>
            </a:endParaRPr>
          </a:p>
          <a:p>
            <a:pPr marL="0" lvl="0" indent="0">
              <a:buNone/>
            </a:pPr>
            <a:r>
              <a:rPr lang="tr-TR" dirty="0" smtClean="0"/>
              <a:t>6- Ali </a:t>
            </a:r>
            <a:r>
              <a:rPr lang="tr-TR" dirty="0"/>
              <a:t>Fuat batı cephesi komutanlığına </a:t>
            </a:r>
            <a:r>
              <a:rPr lang="tr-TR" dirty="0" smtClean="0"/>
              <a:t>atanacak</a:t>
            </a:r>
            <a:endParaRPr lang="tr-TR" dirty="0" smtClean="0">
              <a:effectLst/>
            </a:endParaRPr>
          </a:p>
          <a:p>
            <a:pPr marL="0" lvl="0" indent="0">
              <a:buNone/>
            </a:pPr>
            <a:r>
              <a:rPr lang="tr-TR" dirty="0" smtClean="0"/>
              <a:t>7- Temsil </a:t>
            </a:r>
            <a:r>
              <a:rPr lang="tr-TR" dirty="0"/>
              <a:t>heyetinin sayısı 15’e çıkarıldı. Ve tüm yurdu temsil eder hale geldi.</a:t>
            </a:r>
            <a:endParaRPr lang="tr-TR" dirty="0" smtClean="0">
              <a:effectLst/>
            </a:endParaRPr>
          </a:p>
          <a:p>
            <a:endParaRPr lang="tr-TR" dirty="0"/>
          </a:p>
        </p:txBody>
      </p:sp>
    </p:spTree>
    <p:extLst>
      <p:ext uri="{BB962C8B-B14F-4D97-AF65-F5344CB8AC3E}">
        <p14:creationId xmlns:p14="http://schemas.microsoft.com/office/powerpoint/2010/main" val="24785764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a:bodyPr>
          <a:lstStyle/>
          <a:p>
            <a:r>
              <a:rPr lang="tr-TR" b="1" dirty="0"/>
              <a:t>Önemi ve sonuçları:</a:t>
            </a:r>
            <a:endParaRPr lang="tr-TR" dirty="0"/>
          </a:p>
          <a:p>
            <a:pPr lvl="0"/>
            <a:r>
              <a:rPr lang="tr-TR" dirty="0"/>
              <a:t>Her yönü ile </a:t>
            </a:r>
            <a:r>
              <a:rPr lang="tr-TR" dirty="0">
                <a:solidFill>
                  <a:srgbClr val="FF0000"/>
                </a:solidFill>
                <a:effectLst>
                  <a:outerShdw blurRad="38100" dist="38100" dir="2700000" algn="tl">
                    <a:srgbClr val="000000">
                      <a:alpha val="43137"/>
                    </a:srgbClr>
                  </a:outerShdw>
                </a:effectLst>
              </a:rPr>
              <a:t>ulusal tek kongremizdir</a:t>
            </a:r>
            <a:r>
              <a:rPr lang="tr-TR" dirty="0"/>
              <a:t>.</a:t>
            </a:r>
          </a:p>
          <a:p>
            <a:pPr lvl="0"/>
            <a:r>
              <a:rPr lang="tr-TR" dirty="0"/>
              <a:t>Amasya genelgesin esasları ve Erzurum kongresinin kararları tüm yurda </a:t>
            </a:r>
            <a:r>
              <a:rPr lang="tr-TR" dirty="0" smtClean="0"/>
              <a:t>mal edildi.</a:t>
            </a:r>
            <a:endParaRPr lang="tr-TR" dirty="0"/>
          </a:p>
          <a:p>
            <a:pPr lvl="0"/>
            <a:r>
              <a:rPr lang="tr-TR" dirty="0">
                <a:solidFill>
                  <a:srgbClr val="FF0000"/>
                </a:solidFill>
                <a:effectLst>
                  <a:outerShdw blurRad="38100" dist="38100" dir="2700000" algn="tl">
                    <a:srgbClr val="000000">
                      <a:alpha val="43137"/>
                    </a:srgbClr>
                  </a:outerShdw>
                </a:effectLst>
              </a:rPr>
              <a:t>Ali Fuat </a:t>
            </a:r>
            <a:r>
              <a:rPr lang="tr-TR" dirty="0" smtClean="0">
                <a:solidFill>
                  <a:srgbClr val="FF0000"/>
                </a:solidFill>
                <a:effectLst>
                  <a:outerShdw blurRad="38100" dist="38100" dir="2700000" algn="tl">
                    <a:srgbClr val="000000">
                      <a:alpha val="43137"/>
                    </a:srgbClr>
                  </a:outerShdw>
                </a:effectLst>
              </a:rPr>
              <a:t>Paşa batı </a:t>
            </a:r>
            <a:r>
              <a:rPr lang="tr-TR" dirty="0">
                <a:solidFill>
                  <a:srgbClr val="FF0000"/>
                </a:solidFill>
                <a:effectLst>
                  <a:outerShdw blurRad="38100" dist="38100" dir="2700000" algn="tl">
                    <a:srgbClr val="000000">
                      <a:alpha val="43137"/>
                    </a:srgbClr>
                  </a:outerShdw>
                </a:effectLst>
              </a:rPr>
              <a:t>cephesine atandı. </a:t>
            </a:r>
            <a:r>
              <a:rPr lang="tr-TR" dirty="0"/>
              <a:t>Temsil kurulunun ilk </a:t>
            </a:r>
            <a:r>
              <a:rPr lang="tr-TR" dirty="0">
                <a:solidFill>
                  <a:srgbClr val="FF0000"/>
                </a:solidFill>
              </a:rPr>
              <a:t>yürütme</a:t>
            </a:r>
            <a:r>
              <a:rPr lang="tr-TR" dirty="0"/>
              <a:t> </a:t>
            </a:r>
            <a:r>
              <a:rPr lang="tr-TR" dirty="0" smtClean="0"/>
              <a:t>faaliyetidir. İlk kez </a:t>
            </a:r>
            <a:r>
              <a:rPr lang="tr-TR" dirty="0" smtClean="0">
                <a:solidFill>
                  <a:srgbClr val="FF0000"/>
                </a:solidFill>
              </a:rPr>
              <a:t>hükümet gibi </a:t>
            </a:r>
            <a:r>
              <a:rPr lang="tr-TR" dirty="0" smtClean="0"/>
              <a:t>davranmıştır.</a:t>
            </a:r>
            <a:endParaRPr lang="tr-TR" dirty="0"/>
          </a:p>
          <a:p>
            <a:pPr lvl="0"/>
            <a:r>
              <a:rPr lang="tr-TR" dirty="0">
                <a:solidFill>
                  <a:srgbClr val="FF0000"/>
                </a:solidFill>
                <a:effectLst>
                  <a:outerShdw blurRad="38100" dist="38100" dir="2700000" algn="tl">
                    <a:srgbClr val="000000">
                      <a:alpha val="43137"/>
                    </a:srgbClr>
                  </a:outerShdw>
                </a:effectLst>
              </a:rPr>
              <a:t>Temsil heyeti millileşti. </a:t>
            </a:r>
            <a:r>
              <a:rPr lang="tr-TR" dirty="0"/>
              <a:t>Başkanı olarak seçilen Mustafa Kemal ulusal lider oldu.</a:t>
            </a:r>
          </a:p>
          <a:p>
            <a:pPr lvl="0"/>
            <a:r>
              <a:rPr lang="tr-TR" dirty="0" err="1"/>
              <a:t>İradei</a:t>
            </a:r>
            <a:r>
              <a:rPr lang="tr-TR" dirty="0"/>
              <a:t> milliye gazetesi yayınlandı</a:t>
            </a:r>
          </a:p>
          <a:p>
            <a:pPr lvl="0"/>
            <a:r>
              <a:rPr lang="tr-TR" dirty="0" smtClean="0"/>
              <a:t>Damat </a:t>
            </a:r>
            <a:r>
              <a:rPr lang="tr-TR" dirty="0"/>
              <a:t>Ferit Hükümeti istifa etti. Bu temsil heyetinin </a:t>
            </a:r>
            <a:r>
              <a:rPr lang="tr-TR" b="1" dirty="0">
                <a:solidFill>
                  <a:srgbClr val="FF0000"/>
                </a:solidFill>
                <a:effectLst>
                  <a:outerShdw blurRad="38100" dist="38100" dir="2700000" algn="tl">
                    <a:srgbClr val="000000">
                      <a:alpha val="43137"/>
                    </a:srgbClr>
                  </a:outerShdw>
                </a:effectLst>
              </a:rPr>
              <a:t>ilk siyasi</a:t>
            </a:r>
            <a:r>
              <a:rPr lang="tr-TR" b="1" dirty="0">
                <a:solidFill>
                  <a:srgbClr val="0000CC"/>
                </a:solidFill>
              </a:rPr>
              <a:t> </a:t>
            </a:r>
            <a:r>
              <a:rPr lang="tr-TR" dirty="0"/>
              <a:t>başarısıdır. Damat </a:t>
            </a:r>
            <a:r>
              <a:rPr lang="tr-TR" dirty="0" smtClean="0"/>
              <a:t>Ferit’in </a:t>
            </a:r>
            <a:r>
              <a:rPr lang="tr-TR" dirty="0"/>
              <a:t>yerine daha ılımlı olan </a:t>
            </a:r>
            <a:r>
              <a:rPr lang="tr-TR" dirty="0">
                <a:solidFill>
                  <a:srgbClr val="0000CC"/>
                </a:solidFill>
                <a:effectLst>
                  <a:outerShdw blurRad="38100" dist="38100" dir="2700000" algn="tl">
                    <a:srgbClr val="000000">
                      <a:alpha val="43137"/>
                    </a:srgbClr>
                  </a:outerShdw>
                </a:effectLst>
              </a:rPr>
              <a:t>Ali Rıza Paşa kabinesi </a:t>
            </a:r>
            <a:r>
              <a:rPr lang="tr-TR" dirty="0"/>
              <a:t>kuruldu.</a:t>
            </a:r>
          </a:p>
          <a:p>
            <a:r>
              <a:rPr lang="tr-TR" dirty="0"/>
              <a:t> </a:t>
            </a:r>
          </a:p>
        </p:txBody>
      </p:sp>
    </p:spTree>
    <p:extLst>
      <p:ext uri="{BB962C8B-B14F-4D97-AF65-F5344CB8AC3E}">
        <p14:creationId xmlns:p14="http://schemas.microsoft.com/office/powerpoint/2010/main" val="20489176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pPr marL="0" indent="0">
              <a:buNone/>
            </a:pPr>
            <a:r>
              <a:rPr lang="tr-TR" b="1" u="sng" dirty="0">
                <a:solidFill>
                  <a:srgbClr val="FF0000"/>
                </a:solidFill>
              </a:rPr>
              <a:t>TEMSİL HEYETİ:</a:t>
            </a:r>
            <a:endParaRPr lang="tr-TR" dirty="0">
              <a:solidFill>
                <a:srgbClr val="FF0000"/>
              </a:solidFill>
            </a:endParaRPr>
          </a:p>
          <a:p>
            <a:pPr lvl="0"/>
            <a:r>
              <a:rPr lang="tr-TR" dirty="0"/>
              <a:t>Amasya genelgesinde ilk kez kurulması dile getirildi</a:t>
            </a:r>
          </a:p>
          <a:p>
            <a:pPr lvl="0"/>
            <a:r>
              <a:rPr lang="tr-TR" dirty="0"/>
              <a:t>Erzurum kongresinde doğu Anadolu’yu temsil edecek şekilde 9 kişilik kuruldu.</a:t>
            </a:r>
          </a:p>
          <a:p>
            <a:pPr lvl="0"/>
            <a:r>
              <a:rPr lang="tr-TR" dirty="0"/>
              <a:t>Sivas kongresi sonrası ulusallaştı.</a:t>
            </a:r>
          </a:p>
          <a:p>
            <a:pPr lvl="0"/>
            <a:r>
              <a:rPr lang="tr-TR" dirty="0"/>
              <a:t>Kuruluşundan kaldırılışına kadar Mustafa </a:t>
            </a:r>
            <a:r>
              <a:rPr lang="tr-TR" dirty="0" smtClean="0"/>
              <a:t>Kemal </a:t>
            </a:r>
            <a:r>
              <a:rPr lang="tr-TR" dirty="0"/>
              <a:t>başkanlığını yaptı.</a:t>
            </a:r>
          </a:p>
          <a:p>
            <a:pPr lvl="0"/>
            <a:r>
              <a:rPr lang="tr-TR" dirty="0"/>
              <a:t>Hükümet gibi faaliyetlerini yürüttü.</a:t>
            </a:r>
          </a:p>
          <a:p>
            <a:pPr lvl="0"/>
            <a:r>
              <a:rPr lang="tr-TR" dirty="0"/>
              <a:t>Ali </a:t>
            </a:r>
            <a:r>
              <a:rPr lang="tr-TR" dirty="0" smtClean="0"/>
              <a:t>Fuat Cebesoy’u </a:t>
            </a:r>
            <a:r>
              <a:rPr lang="tr-TR" dirty="0"/>
              <a:t>batı cephesine atadı.</a:t>
            </a:r>
          </a:p>
          <a:p>
            <a:pPr lvl="0"/>
            <a:r>
              <a:rPr lang="tr-TR" dirty="0"/>
              <a:t>Damat </a:t>
            </a:r>
            <a:r>
              <a:rPr lang="tr-TR" dirty="0" err="1" smtClean="0"/>
              <a:t>Feritin</a:t>
            </a:r>
            <a:r>
              <a:rPr lang="tr-TR" dirty="0" smtClean="0"/>
              <a:t> </a:t>
            </a:r>
            <a:r>
              <a:rPr lang="tr-TR" dirty="0"/>
              <a:t>istifasını sağladı.</a:t>
            </a:r>
          </a:p>
          <a:p>
            <a:pPr lvl="0"/>
            <a:r>
              <a:rPr lang="tr-TR" dirty="0"/>
              <a:t>Amasya görüşmelerine katılarak İstanbul hükümetince </a:t>
            </a:r>
            <a:r>
              <a:rPr lang="tr-TR" dirty="0" smtClean="0"/>
              <a:t>HUKUKEN </a:t>
            </a:r>
            <a:r>
              <a:rPr lang="tr-TR" dirty="0"/>
              <a:t>tanındı.</a:t>
            </a:r>
          </a:p>
          <a:p>
            <a:pPr lvl="0"/>
            <a:r>
              <a:rPr lang="tr-TR" dirty="0"/>
              <a:t>TBMM açılınca görevi sona erdi. </a:t>
            </a:r>
          </a:p>
          <a:p>
            <a:endParaRPr lang="tr-TR" dirty="0"/>
          </a:p>
        </p:txBody>
      </p:sp>
    </p:spTree>
    <p:extLst>
      <p:ext uri="{BB962C8B-B14F-4D97-AF65-F5344CB8AC3E}">
        <p14:creationId xmlns:p14="http://schemas.microsoft.com/office/powerpoint/2010/main" val="1591360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lnSpcReduction="10000"/>
          </a:bodyPr>
          <a:lstStyle/>
          <a:p>
            <a:pPr marL="0" indent="0" algn="ctr">
              <a:buNone/>
            </a:pPr>
            <a:r>
              <a:rPr lang="tr-TR" b="1" u="sng" dirty="0">
                <a:solidFill>
                  <a:srgbClr val="FF0000"/>
                </a:solidFill>
              </a:rPr>
              <a:t>AMASYA GÖRÜŞMELERİ (20 – 22 Ekim 1919)</a:t>
            </a:r>
            <a:endParaRPr lang="tr-TR" sz="4000" dirty="0">
              <a:solidFill>
                <a:srgbClr val="FF0000"/>
              </a:solidFill>
            </a:endParaRPr>
          </a:p>
          <a:p>
            <a:pPr lvl="0"/>
            <a:r>
              <a:rPr lang="tr-TR" sz="3000" dirty="0"/>
              <a:t>Sivas Kongresi sonrası kurulan </a:t>
            </a:r>
            <a:r>
              <a:rPr lang="tr-TR" sz="3000" b="1" dirty="0"/>
              <a:t>Ali Rıza Paşa</a:t>
            </a:r>
            <a:r>
              <a:rPr lang="tr-TR" sz="3000" dirty="0"/>
              <a:t> kabinesi milli mücadeleye ılımlı olunca Mustafa Kemal Hükümetle irtibata geçme kararı aldı.</a:t>
            </a:r>
          </a:p>
          <a:p>
            <a:pPr lvl="0"/>
            <a:r>
              <a:rPr lang="tr-TR" sz="3000" dirty="0"/>
              <a:t>Amasya görüşmelerinde İstanbul hükümeti adına </a:t>
            </a:r>
            <a:r>
              <a:rPr lang="tr-TR" sz="3000" b="1" dirty="0">
                <a:solidFill>
                  <a:srgbClr val="0000CC"/>
                </a:solidFill>
              </a:rPr>
              <a:t>Salih Paşa</a:t>
            </a:r>
            <a:r>
              <a:rPr lang="tr-TR" sz="3000" dirty="0"/>
              <a:t> ve Temsil Heyeti adına </a:t>
            </a:r>
            <a:r>
              <a:rPr lang="tr-TR" sz="3000" b="1" dirty="0">
                <a:solidFill>
                  <a:srgbClr val="0000CC"/>
                </a:solidFill>
              </a:rPr>
              <a:t>Mustafa Kemal</a:t>
            </a:r>
            <a:r>
              <a:rPr lang="tr-TR" sz="3000" dirty="0">
                <a:solidFill>
                  <a:srgbClr val="0000CC"/>
                </a:solidFill>
              </a:rPr>
              <a:t> </a:t>
            </a:r>
            <a:r>
              <a:rPr lang="tr-TR" sz="3000" dirty="0"/>
              <a:t>katıldı. Mustafa Kemalin yanında Rauf Orbay ve Bekir Sami Bey vardı.</a:t>
            </a:r>
          </a:p>
          <a:p>
            <a:pPr lvl="0"/>
            <a:r>
              <a:rPr lang="tr-TR" sz="3000" dirty="0">
                <a:solidFill>
                  <a:srgbClr val="FF0000"/>
                </a:solidFill>
              </a:rPr>
              <a:t>Mustafa Kemalin amaçları</a:t>
            </a:r>
            <a:r>
              <a:rPr lang="tr-TR" sz="3000" dirty="0"/>
              <a:t>:</a:t>
            </a:r>
          </a:p>
          <a:p>
            <a:pPr lvl="1"/>
            <a:r>
              <a:rPr lang="tr-TR" sz="3000" dirty="0"/>
              <a:t> Milli mücadelenin meşrulaşmasını sağlamak</a:t>
            </a:r>
          </a:p>
          <a:p>
            <a:pPr lvl="1"/>
            <a:r>
              <a:rPr lang="tr-TR" sz="3000" dirty="0"/>
              <a:t>Sivas kongresi kararlarını İstanbul hükümetine kabul ettirmek</a:t>
            </a:r>
          </a:p>
          <a:p>
            <a:pPr lvl="0"/>
            <a:r>
              <a:rPr lang="tr-TR" sz="3000" dirty="0"/>
              <a:t> </a:t>
            </a:r>
            <a:r>
              <a:rPr lang="tr-TR" sz="3000" dirty="0" smtClean="0">
                <a:solidFill>
                  <a:srgbClr val="FF0000"/>
                </a:solidFill>
              </a:rPr>
              <a:t>İst. </a:t>
            </a:r>
            <a:r>
              <a:rPr lang="tr-TR" sz="3000" dirty="0" err="1" smtClean="0">
                <a:solidFill>
                  <a:srgbClr val="FF0000"/>
                </a:solidFill>
              </a:rPr>
              <a:t>Hük</a:t>
            </a:r>
            <a:r>
              <a:rPr lang="tr-TR" sz="3000" dirty="0" smtClean="0">
                <a:solidFill>
                  <a:srgbClr val="FF0000"/>
                </a:solidFill>
              </a:rPr>
              <a:t>. </a:t>
            </a:r>
            <a:r>
              <a:rPr lang="tr-TR" sz="3000" dirty="0" smtClean="0"/>
              <a:t>ise </a:t>
            </a:r>
            <a:r>
              <a:rPr lang="tr-TR" sz="3000" dirty="0"/>
              <a:t>milli mücadeleyi denetimi altına almak istiyordu. </a:t>
            </a:r>
          </a:p>
          <a:p>
            <a:pPr lvl="0"/>
            <a:r>
              <a:rPr lang="tr-TR" sz="3000" dirty="0"/>
              <a:t>Görüşmelerde üçü açık ve imzalı, 2si gizli ve imzasız 5 protokol imzalanmıştır.</a:t>
            </a:r>
          </a:p>
        </p:txBody>
      </p:sp>
    </p:spTree>
    <p:extLst>
      <p:ext uri="{BB962C8B-B14F-4D97-AF65-F5344CB8AC3E}">
        <p14:creationId xmlns:p14="http://schemas.microsoft.com/office/powerpoint/2010/main" val="15873674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pPr marL="0" indent="0">
              <a:buNone/>
            </a:pPr>
            <a:r>
              <a:rPr lang="tr-TR" b="1" dirty="0"/>
              <a:t>Önemi ve Sonuçları:</a:t>
            </a:r>
            <a:endParaRPr lang="tr-TR" dirty="0"/>
          </a:p>
          <a:p>
            <a:pPr lvl="0"/>
            <a:r>
              <a:rPr lang="tr-TR" dirty="0"/>
              <a:t>İstanbul hükümeti, Temsilciler kurulunu ve </a:t>
            </a:r>
            <a:r>
              <a:rPr lang="tr-TR" dirty="0" err="1"/>
              <a:t>ARMHC’yi</a:t>
            </a:r>
            <a:r>
              <a:rPr lang="tr-TR" dirty="0"/>
              <a:t> </a:t>
            </a:r>
            <a:r>
              <a:rPr lang="tr-TR" b="1" dirty="0">
                <a:solidFill>
                  <a:srgbClr val="0000CC"/>
                </a:solidFill>
                <a:effectLst>
                  <a:outerShdw blurRad="38100" dist="38100" dir="2700000" algn="tl">
                    <a:srgbClr val="000000">
                      <a:alpha val="43137"/>
                    </a:srgbClr>
                  </a:outerShdw>
                </a:effectLst>
              </a:rPr>
              <a:t>hukuken </a:t>
            </a:r>
            <a:r>
              <a:rPr lang="tr-TR" b="1" dirty="0" smtClean="0">
                <a:solidFill>
                  <a:srgbClr val="0000CC"/>
                </a:solidFill>
                <a:effectLst>
                  <a:outerShdw blurRad="38100" dist="38100" dir="2700000" algn="tl">
                    <a:srgbClr val="000000">
                      <a:alpha val="43137"/>
                    </a:srgbClr>
                  </a:outerShdw>
                </a:effectLst>
              </a:rPr>
              <a:t> </a:t>
            </a:r>
            <a:r>
              <a:rPr lang="tr-TR" b="1" dirty="0">
                <a:solidFill>
                  <a:srgbClr val="0000CC"/>
                </a:solidFill>
                <a:effectLst>
                  <a:outerShdw blurRad="38100" dist="38100" dir="2700000" algn="tl">
                    <a:srgbClr val="000000">
                      <a:alpha val="43137"/>
                    </a:srgbClr>
                  </a:outerShdw>
                </a:effectLst>
              </a:rPr>
              <a:t>tanıdı.</a:t>
            </a:r>
          </a:p>
          <a:p>
            <a:pPr lvl="0"/>
            <a:r>
              <a:rPr lang="tr-TR" dirty="0"/>
              <a:t>İstanbul hükümeti ve Milliciler </a:t>
            </a:r>
            <a:r>
              <a:rPr lang="tr-TR" b="1" dirty="0">
                <a:solidFill>
                  <a:srgbClr val="0000CC"/>
                </a:solidFill>
                <a:effectLst>
                  <a:outerShdw blurRad="38100" dist="38100" dir="2700000" algn="tl">
                    <a:srgbClr val="000000">
                      <a:alpha val="43137"/>
                    </a:srgbClr>
                  </a:outerShdw>
                </a:effectLst>
              </a:rPr>
              <a:t>ilk kez ortak hareket </a:t>
            </a:r>
            <a:r>
              <a:rPr lang="tr-TR" dirty="0"/>
              <a:t>etmiş oldu.</a:t>
            </a:r>
          </a:p>
          <a:p>
            <a:pPr lvl="0"/>
            <a:r>
              <a:rPr lang="tr-TR" b="1" dirty="0">
                <a:solidFill>
                  <a:srgbClr val="0000CC"/>
                </a:solidFill>
                <a:effectLst>
                  <a:outerShdw blurRad="38100" dist="38100" dir="2700000" algn="tl">
                    <a:srgbClr val="000000">
                      <a:alpha val="43137"/>
                    </a:srgbClr>
                  </a:outerShdw>
                </a:effectLst>
              </a:rPr>
              <a:t>Temsil heyetinin </a:t>
            </a:r>
            <a:r>
              <a:rPr lang="tr-TR" b="1" dirty="0" smtClean="0">
                <a:solidFill>
                  <a:srgbClr val="0000CC"/>
                </a:solidFill>
                <a:effectLst>
                  <a:outerShdw blurRad="38100" dist="38100" dir="2700000" algn="tl">
                    <a:srgbClr val="000000">
                      <a:alpha val="43137"/>
                    </a:srgbClr>
                  </a:outerShdw>
                </a:effectLst>
              </a:rPr>
              <a:t>2.siyasi </a:t>
            </a:r>
            <a:r>
              <a:rPr lang="tr-TR" b="1" dirty="0">
                <a:solidFill>
                  <a:srgbClr val="0000CC"/>
                </a:solidFill>
                <a:effectLst>
                  <a:outerShdw blurRad="38100" dist="38100" dir="2700000" algn="tl">
                    <a:srgbClr val="000000">
                      <a:alpha val="43137"/>
                    </a:srgbClr>
                  </a:outerShdw>
                </a:effectLst>
              </a:rPr>
              <a:t>başarısıdır</a:t>
            </a:r>
            <a:r>
              <a:rPr lang="tr-TR" dirty="0"/>
              <a:t>. Otoritesi artmıştır.</a:t>
            </a:r>
          </a:p>
          <a:p>
            <a:pPr lvl="0"/>
            <a:r>
              <a:rPr lang="tr-TR" dirty="0"/>
              <a:t>Osmanlı yönetimi Bu kararlardan </a:t>
            </a:r>
            <a:r>
              <a:rPr lang="tr-TR" b="1" dirty="0">
                <a:solidFill>
                  <a:srgbClr val="FF0000"/>
                </a:solidFill>
                <a:effectLst>
                  <a:outerShdw blurRad="38100" dist="38100" dir="2700000" algn="tl">
                    <a:srgbClr val="000000">
                      <a:alpha val="43137"/>
                    </a:srgbClr>
                  </a:outerShdw>
                </a:effectLst>
              </a:rPr>
              <a:t>sadece </a:t>
            </a:r>
            <a:r>
              <a:rPr lang="tr-TR" b="1" dirty="0" err="1">
                <a:solidFill>
                  <a:srgbClr val="FF0000"/>
                </a:solidFill>
                <a:effectLst>
                  <a:outerShdw blurRad="38100" dist="38100" dir="2700000" algn="tl">
                    <a:srgbClr val="000000">
                      <a:alpha val="43137"/>
                    </a:srgbClr>
                  </a:outerShdw>
                </a:effectLst>
              </a:rPr>
              <a:t>Mebusan</a:t>
            </a:r>
            <a:r>
              <a:rPr lang="tr-TR" b="1" dirty="0">
                <a:solidFill>
                  <a:srgbClr val="FF0000"/>
                </a:solidFill>
                <a:effectLst>
                  <a:outerShdw blurRad="38100" dist="38100" dir="2700000" algn="tl">
                    <a:srgbClr val="000000">
                      <a:alpha val="43137"/>
                    </a:srgbClr>
                  </a:outerShdw>
                </a:effectLst>
              </a:rPr>
              <a:t> Meclisinin açılması </a:t>
            </a:r>
            <a:r>
              <a:rPr lang="tr-TR" b="1" dirty="0" smtClean="0">
                <a:solidFill>
                  <a:srgbClr val="FF0000"/>
                </a:solidFill>
                <a:effectLst>
                  <a:outerShdw blurRad="38100" dist="38100" dir="2700000" algn="tl">
                    <a:srgbClr val="000000">
                      <a:alpha val="43137"/>
                    </a:srgbClr>
                  </a:outerShdw>
                </a:effectLst>
              </a:rPr>
              <a:t>( İstanbul da) kabul </a:t>
            </a:r>
            <a:r>
              <a:rPr lang="tr-TR" b="1" dirty="0">
                <a:solidFill>
                  <a:srgbClr val="FF0000"/>
                </a:solidFill>
                <a:effectLst>
                  <a:outerShdw blurRad="38100" dist="38100" dir="2700000" algn="tl">
                    <a:srgbClr val="000000">
                      <a:alpha val="43137"/>
                    </a:srgbClr>
                  </a:outerShdw>
                </a:effectLst>
              </a:rPr>
              <a:t>etti</a:t>
            </a:r>
            <a:r>
              <a:rPr lang="tr-TR" dirty="0"/>
              <a:t>. Diğer maddeleri reddetmesinin nedeni kendi otoritesini korumak istemesidir.</a:t>
            </a:r>
          </a:p>
          <a:p>
            <a:pPr lvl="0"/>
            <a:r>
              <a:rPr lang="tr-TR" dirty="0"/>
              <a:t>İtilafların seçimlere müdahale etmeme nedeni seçimleri saltanat yanlılarının kazanacağına inanmasıdır.</a:t>
            </a:r>
          </a:p>
          <a:p>
            <a:endParaRPr lang="tr-TR" dirty="0"/>
          </a:p>
        </p:txBody>
      </p:sp>
    </p:spTree>
    <p:extLst>
      <p:ext uri="{BB962C8B-B14F-4D97-AF65-F5344CB8AC3E}">
        <p14:creationId xmlns:p14="http://schemas.microsoft.com/office/powerpoint/2010/main" val="16345610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lnSpcReduction="10000"/>
          </a:bodyPr>
          <a:lstStyle/>
          <a:p>
            <a:pPr marL="0" indent="0">
              <a:buNone/>
            </a:pPr>
            <a:r>
              <a:rPr lang="tr-TR" b="1" dirty="0"/>
              <a:t>SİVAS KOMUTANLAR </a:t>
            </a:r>
            <a:r>
              <a:rPr lang="tr-TR" b="1" dirty="0" smtClean="0"/>
              <a:t>TOPLANTISI</a:t>
            </a:r>
          </a:p>
          <a:p>
            <a:pPr marL="0" indent="0">
              <a:buNone/>
            </a:pPr>
            <a:r>
              <a:rPr lang="tr-TR" b="1" dirty="0" smtClean="0"/>
              <a:t>(16 </a:t>
            </a:r>
            <a:r>
              <a:rPr lang="tr-TR" b="1" dirty="0"/>
              <a:t>– 24 KASIM 1919)</a:t>
            </a:r>
            <a:endParaRPr lang="tr-TR" dirty="0"/>
          </a:p>
          <a:p>
            <a:pPr lvl="0"/>
            <a:r>
              <a:rPr lang="tr-TR" dirty="0">
                <a:solidFill>
                  <a:srgbClr val="FF0000"/>
                </a:solidFill>
                <a:effectLst>
                  <a:outerShdw blurRad="38100" dist="38100" dir="2700000" algn="tl">
                    <a:srgbClr val="000000">
                      <a:alpha val="43137"/>
                    </a:srgbClr>
                  </a:outerShdw>
                </a:effectLst>
              </a:rPr>
              <a:t>Amasya görüşmesi sonrası Ali Fuat, Kazım Karabekir ve Mustafa Kemalin</a:t>
            </a:r>
            <a:r>
              <a:rPr lang="tr-TR" dirty="0"/>
              <a:t> öncülüğünde kolordu komutanları ile yapılan toplantıdır.</a:t>
            </a:r>
          </a:p>
          <a:p>
            <a:pPr lvl="0"/>
            <a:r>
              <a:rPr lang="tr-TR" b="1" u="sng" dirty="0">
                <a:solidFill>
                  <a:srgbClr val="FF0000"/>
                </a:solidFill>
              </a:rPr>
              <a:t>Mebuslar Meclisinin toplanma yeri</a:t>
            </a:r>
            <a:r>
              <a:rPr lang="tr-TR" dirty="0"/>
              <a:t>, </a:t>
            </a:r>
            <a:r>
              <a:rPr lang="tr-TR" b="1" dirty="0">
                <a:solidFill>
                  <a:srgbClr val="0000CC"/>
                </a:solidFill>
              </a:rPr>
              <a:t>Meclisin toplanmasından sonra Temsil Kurulu ve millî teşkilatın alacağı şekil ve çalışma yöntemi</a:t>
            </a:r>
            <a:r>
              <a:rPr lang="tr-TR" dirty="0"/>
              <a:t>, </a:t>
            </a:r>
            <a:r>
              <a:rPr lang="tr-TR" b="1" u="sng" dirty="0">
                <a:solidFill>
                  <a:srgbClr val="C00000"/>
                </a:solidFill>
              </a:rPr>
              <a:t>Paris Barış Konferansının bizim için olumlu veya olumsuz bir karar vermesi halinde </a:t>
            </a:r>
            <a:r>
              <a:rPr lang="tr-TR" b="1" u="sng" dirty="0" smtClean="0">
                <a:solidFill>
                  <a:srgbClr val="C00000"/>
                </a:solidFill>
              </a:rPr>
              <a:t>izlenecek yol görüşüldü.</a:t>
            </a:r>
            <a:endParaRPr lang="tr-TR" b="1" u="sng" dirty="0">
              <a:solidFill>
                <a:srgbClr val="C00000"/>
              </a:solidFill>
            </a:endParaRPr>
          </a:p>
          <a:p>
            <a:pPr lvl="0"/>
            <a:r>
              <a:rPr lang="tr-TR" dirty="0"/>
              <a:t>Toplantıda İstanbul’da meclisin açılışına razı olunacağı, milli teşkilatların yayılacağı, askeri güçlerin kuvvetlendirileceği ve temsil kurulunun görevine devam edeceği kararları alındı.</a:t>
            </a:r>
          </a:p>
          <a:p>
            <a:endParaRPr lang="tr-TR" dirty="0"/>
          </a:p>
        </p:txBody>
      </p:sp>
    </p:spTree>
    <p:extLst>
      <p:ext uri="{BB962C8B-B14F-4D97-AF65-F5344CB8AC3E}">
        <p14:creationId xmlns:p14="http://schemas.microsoft.com/office/powerpoint/2010/main" val="9194419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0"/>
            <a:ext cx="9036496" cy="6741368"/>
          </a:xfrm>
        </p:spPr>
        <p:txBody>
          <a:bodyPr>
            <a:normAutofit lnSpcReduction="10000"/>
          </a:bodyPr>
          <a:lstStyle/>
          <a:p>
            <a:r>
              <a:rPr lang="tr-TR" b="1" u="sng" dirty="0" smtClean="0"/>
              <a:t>T. </a:t>
            </a:r>
            <a:r>
              <a:rPr lang="tr-TR" b="1" u="sng" dirty="0"/>
              <a:t>HEYETİNİN ANKARAYA GELİŞİ </a:t>
            </a:r>
            <a:r>
              <a:rPr lang="tr-TR" sz="4000" dirty="0" smtClean="0"/>
              <a:t> </a:t>
            </a:r>
            <a:r>
              <a:rPr lang="tr-TR" b="1" u="sng" dirty="0" smtClean="0"/>
              <a:t>(</a:t>
            </a:r>
            <a:r>
              <a:rPr lang="tr-TR" b="1" u="sng" dirty="0"/>
              <a:t>27 ARALIK 1919)</a:t>
            </a:r>
            <a:endParaRPr lang="tr-TR" sz="4000" dirty="0"/>
          </a:p>
          <a:p>
            <a:pPr lvl="1"/>
            <a:r>
              <a:rPr lang="tr-TR" sz="3200" b="1" dirty="0" smtClean="0">
                <a:solidFill>
                  <a:srgbClr val="C00000"/>
                </a:solidFill>
              </a:rPr>
              <a:t>Coğrafi </a:t>
            </a:r>
            <a:r>
              <a:rPr lang="tr-TR" sz="3200" b="1" dirty="0">
                <a:solidFill>
                  <a:srgbClr val="C00000"/>
                </a:solidFill>
              </a:rPr>
              <a:t>konumu</a:t>
            </a:r>
          </a:p>
          <a:p>
            <a:pPr lvl="1"/>
            <a:r>
              <a:rPr lang="tr-TR" sz="3200" b="1" dirty="0">
                <a:solidFill>
                  <a:srgbClr val="C00000"/>
                </a:solidFill>
              </a:rPr>
              <a:t>İşgal edilmemiş olması</a:t>
            </a:r>
          </a:p>
          <a:p>
            <a:pPr lvl="1"/>
            <a:r>
              <a:rPr lang="tr-TR" sz="3200" b="1" dirty="0">
                <a:solidFill>
                  <a:srgbClr val="C00000"/>
                </a:solidFill>
              </a:rPr>
              <a:t>Cephelere yakın oluşu</a:t>
            </a:r>
          </a:p>
          <a:p>
            <a:pPr lvl="1"/>
            <a:r>
              <a:rPr lang="tr-TR" sz="3200" b="1" dirty="0">
                <a:solidFill>
                  <a:srgbClr val="C00000"/>
                </a:solidFill>
              </a:rPr>
              <a:t>Ulaşım ve haberleşme ağının sağlam olması</a:t>
            </a:r>
          </a:p>
          <a:p>
            <a:pPr lvl="1"/>
            <a:r>
              <a:rPr lang="tr-TR" sz="3200" b="1" dirty="0">
                <a:solidFill>
                  <a:srgbClr val="C00000"/>
                </a:solidFill>
              </a:rPr>
              <a:t>Bölge halkının milli mücadeleyi desteklemesi</a:t>
            </a:r>
          </a:p>
          <a:p>
            <a:pPr lvl="1"/>
            <a:r>
              <a:rPr lang="tr-TR" sz="3200" b="1" dirty="0">
                <a:solidFill>
                  <a:srgbClr val="C00000"/>
                </a:solidFill>
              </a:rPr>
              <a:t>İstanbul’daki gelişmelerin yakından takip </a:t>
            </a:r>
            <a:r>
              <a:rPr lang="tr-TR" sz="3200" b="1" dirty="0" smtClean="0">
                <a:solidFill>
                  <a:srgbClr val="C00000"/>
                </a:solidFill>
              </a:rPr>
              <a:t>edilebilmesi</a:t>
            </a:r>
          </a:p>
          <a:p>
            <a:pPr lvl="1"/>
            <a:r>
              <a:rPr lang="tr-TR" sz="3200" b="1" dirty="0" smtClean="0">
                <a:solidFill>
                  <a:srgbClr val="C00000"/>
                </a:solidFill>
              </a:rPr>
              <a:t>Osmanlıdan </a:t>
            </a:r>
            <a:r>
              <a:rPr lang="tr-TR" sz="3200" b="1" dirty="0">
                <a:solidFill>
                  <a:srgbClr val="C00000"/>
                </a:solidFill>
              </a:rPr>
              <a:t>kalma ordunun </a:t>
            </a:r>
            <a:r>
              <a:rPr lang="tr-TR" sz="3200" b="1" dirty="0" smtClean="0">
                <a:solidFill>
                  <a:srgbClr val="C00000"/>
                </a:solidFill>
              </a:rPr>
              <a:t>bulunması</a:t>
            </a:r>
          </a:p>
          <a:p>
            <a:pPr marL="457200" lvl="1" indent="0">
              <a:buNone/>
            </a:pPr>
            <a:r>
              <a:rPr lang="tr-TR" sz="3200" b="1" dirty="0" err="1" smtClean="0">
                <a:solidFill>
                  <a:srgbClr val="C00000"/>
                </a:solidFill>
                <a:effectLst>
                  <a:outerShdw blurRad="38100" dist="38100" dir="2700000" algn="tl">
                    <a:srgbClr val="000000">
                      <a:alpha val="43137"/>
                    </a:srgbClr>
                  </a:outerShdw>
                </a:effectLst>
              </a:rPr>
              <a:t>UYARI:</a:t>
            </a:r>
            <a:r>
              <a:rPr lang="tr-TR" sz="3200" dirty="0" err="1"/>
              <a:t>Temsil</a:t>
            </a:r>
            <a:r>
              <a:rPr lang="tr-TR" sz="3200" dirty="0"/>
              <a:t> heyeti Ankara’ya geldikten sonra </a:t>
            </a:r>
            <a:r>
              <a:rPr lang="tr-TR" sz="3200" dirty="0">
                <a:solidFill>
                  <a:srgbClr val="0000CC"/>
                </a:solidFill>
                <a:effectLst>
                  <a:outerShdw blurRad="38100" dist="38100" dir="2700000" algn="tl">
                    <a:srgbClr val="000000">
                      <a:alpha val="43137"/>
                    </a:srgbClr>
                  </a:outerShdw>
                </a:effectLst>
              </a:rPr>
              <a:t>Hakimiyeti Milliye gazetesini yayınlanmaya başlandı </a:t>
            </a:r>
            <a:r>
              <a:rPr lang="tr-TR" sz="3200" dirty="0"/>
              <a:t>bu gazete TBMM’nin yarı resmi gazetesi olacaktır.</a:t>
            </a:r>
          </a:p>
          <a:p>
            <a:pPr marL="457200" lvl="1" indent="0">
              <a:buNone/>
            </a:pPr>
            <a:endParaRPr lang="tr-TR" sz="32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649708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251504" cy="6858000"/>
          </a:xfrm>
        </p:spPr>
        <p:txBody>
          <a:bodyPr>
            <a:normAutofit fontScale="85000" lnSpcReduction="20000"/>
          </a:bodyPr>
          <a:lstStyle/>
          <a:p>
            <a:pPr marL="0" indent="0">
              <a:buNone/>
            </a:pPr>
            <a:r>
              <a:rPr lang="tr-TR" sz="2800" b="1" u="sng" dirty="0">
                <a:solidFill>
                  <a:srgbClr val="FF0000"/>
                </a:solidFill>
              </a:rPr>
              <a:t>SON OSMANLI MEBUSAN MECLİSİNİN AÇILMASI </a:t>
            </a:r>
            <a:r>
              <a:rPr lang="tr-TR" sz="2800" b="1" u="sng" dirty="0" smtClean="0">
                <a:solidFill>
                  <a:srgbClr val="FF0000"/>
                </a:solidFill>
              </a:rPr>
              <a:t>( </a:t>
            </a:r>
            <a:r>
              <a:rPr lang="tr-TR" sz="2800" b="1" u="sng" dirty="0">
                <a:solidFill>
                  <a:srgbClr val="FF0000"/>
                </a:solidFill>
              </a:rPr>
              <a:t>12 OCAK 1920)</a:t>
            </a:r>
            <a:endParaRPr lang="tr-TR" sz="2800" dirty="0">
              <a:solidFill>
                <a:srgbClr val="FF0000"/>
              </a:solidFill>
            </a:endParaRPr>
          </a:p>
          <a:p>
            <a:pPr lvl="0"/>
            <a:r>
              <a:rPr lang="tr-TR" b="1" dirty="0" smtClean="0">
                <a:solidFill>
                  <a:srgbClr val="FF0000"/>
                </a:solidFill>
                <a:effectLst>
                  <a:outerShdw blurRad="38100" dist="38100" dir="2700000" algn="tl">
                    <a:srgbClr val="000000">
                      <a:alpha val="43137"/>
                    </a:srgbClr>
                  </a:outerShdw>
                </a:effectLst>
              </a:rPr>
              <a:t>Mustafa </a:t>
            </a:r>
            <a:r>
              <a:rPr lang="tr-TR" b="1" dirty="0">
                <a:solidFill>
                  <a:srgbClr val="FF0000"/>
                </a:solidFill>
                <a:effectLst>
                  <a:outerShdw blurRad="38100" dist="38100" dir="2700000" algn="tl">
                    <a:srgbClr val="000000">
                      <a:alpha val="43137"/>
                    </a:srgbClr>
                  </a:outerShdw>
                </a:effectLst>
              </a:rPr>
              <a:t>Kemal meclis için Erzurum’dan </a:t>
            </a:r>
            <a:r>
              <a:rPr lang="tr-TR" dirty="0"/>
              <a:t>vekil seçildi. </a:t>
            </a:r>
          </a:p>
          <a:p>
            <a:pPr lvl="0"/>
            <a:r>
              <a:rPr lang="tr-TR" dirty="0" smtClean="0"/>
              <a:t>Meclisin </a:t>
            </a:r>
            <a:r>
              <a:rPr lang="tr-TR" dirty="0"/>
              <a:t>toplanmasını İsteyenler ve amaçları:</a:t>
            </a:r>
          </a:p>
          <a:p>
            <a:pPr lvl="0"/>
            <a:r>
              <a:rPr lang="tr-TR" b="1" dirty="0"/>
              <a:t>Padişah:</a:t>
            </a:r>
            <a:r>
              <a:rPr lang="tr-TR" dirty="0"/>
              <a:t> Otoritesini artırmak</a:t>
            </a:r>
          </a:p>
          <a:p>
            <a:pPr lvl="0"/>
            <a:r>
              <a:rPr lang="tr-TR" b="1" dirty="0"/>
              <a:t>İtilaflar:</a:t>
            </a:r>
            <a:r>
              <a:rPr lang="tr-TR" dirty="0"/>
              <a:t> Barış antlaşmasını yasallaştırmak</a:t>
            </a:r>
          </a:p>
          <a:p>
            <a:pPr lvl="0"/>
            <a:r>
              <a:rPr lang="tr-TR" b="1" dirty="0"/>
              <a:t>Milliciler</a:t>
            </a:r>
            <a:r>
              <a:rPr lang="tr-TR" dirty="0"/>
              <a:t>: Milli Mücadeleyi yasallaştırmak. İstanbul hükümetini denetim altına almak. Milli mücadeleyi ulusal iradeye dayandırmak</a:t>
            </a:r>
          </a:p>
          <a:p>
            <a:pPr lvl="0"/>
            <a:r>
              <a:rPr lang="tr-TR" b="1" u="sng" dirty="0"/>
              <a:t>Mustafa Kemalin Meclise katılacak delegelerden 3 isteği</a:t>
            </a:r>
            <a:r>
              <a:rPr lang="tr-TR" dirty="0"/>
              <a:t>:</a:t>
            </a:r>
          </a:p>
          <a:p>
            <a:pPr lvl="0"/>
            <a:r>
              <a:rPr lang="tr-TR" b="1" dirty="0">
                <a:solidFill>
                  <a:srgbClr val="FF0000"/>
                </a:solidFill>
              </a:rPr>
              <a:t>Kendisinin Meclis Başkanı seçilmesi</a:t>
            </a:r>
            <a:r>
              <a:rPr lang="tr-TR" b="1" dirty="0"/>
              <a:t>: </a:t>
            </a:r>
            <a:r>
              <a:rPr lang="tr-TR" dirty="0"/>
              <a:t>Amaç Meclisin dağıtılması halinde meclisi daha güvenli bir yerde açmaktır. Fakat kendisi yerine </a:t>
            </a:r>
            <a:r>
              <a:rPr lang="tr-TR" b="1" dirty="0">
                <a:solidFill>
                  <a:srgbClr val="FF0000"/>
                </a:solidFill>
              </a:rPr>
              <a:t>Reşat Hikmet Bey</a:t>
            </a:r>
            <a:r>
              <a:rPr lang="tr-TR" dirty="0">
                <a:solidFill>
                  <a:srgbClr val="FF0000"/>
                </a:solidFill>
              </a:rPr>
              <a:t> </a:t>
            </a:r>
            <a:r>
              <a:rPr lang="tr-TR" dirty="0"/>
              <a:t>seçilecektir.</a:t>
            </a:r>
          </a:p>
          <a:p>
            <a:pPr lvl="0"/>
            <a:r>
              <a:rPr lang="tr-TR" b="1" dirty="0">
                <a:solidFill>
                  <a:srgbClr val="0000CC"/>
                </a:solidFill>
              </a:rPr>
              <a:t>Mecliste </a:t>
            </a:r>
            <a:r>
              <a:rPr lang="tr-TR" b="1" dirty="0" err="1">
                <a:solidFill>
                  <a:srgbClr val="0000CC"/>
                </a:solidFill>
              </a:rPr>
              <a:t>Müdafa</a:t>
            </a:r>
            <a:r>
              <a:rPr lang="tr-TR" b="1" dirty="0">
                <a:solidFill>
                  <a:srgbClr val="0000CC"/>
                </a:solidFill>
              </a:rPr>
              <a:t>-i Hukuk Grubunun Kurulması</a:t>
            </a:r>
            <a:r>
              <a:rPr lang="tr-TR" b="1" dirty="0"/>
              <a:t>: </a:t>
            </a:r>
            <a:r>
              <a:rPr lang="tr-TR" dirty="0"/>
              <a:t>milli mücadeleyi mecliste etkili kılmak için bu istekte bulunuldu. Fakat vekiller </a:t>
            </a:r>
            <a:r>
              <a:rPr lang="tr-TR" b="1" dirty="0">
                <a:solidFill>
                  <a:srgbClr val="0000CC"/>
                </a:solidFill>
              </a:rPr>
              <a:t>FELAHI VATAN</a:t>
            </a:r>
            <a:r>
              <a:rPr lang="tr-TR" dirty="0">
                <a:solidFill>
                  <a:srgbClr val="0000CC"/>
                </a:solidFill>
              </a:rPr>
              <a:t> </a:t>
            </a:r>
            <a:r>
              <a:rPr lang="tr-TR" dirty="0"/>
              <a:t>adlı grubu kurdular.</a:t>
            </a:r>
          </a:p>
          <a:p>
            <a:pPr lvl="0"/>
            <a:r>
              <a:rPr lang="tr-TR" b="1" dirty="0">
                <a:solidFill>
                  <a:srgbClr val="0000CC"/>
                </a:solidFill>
              </a:rPr>
              <a:t>Misakı Milli Kararlarını Kabul Ettirmek</a:t>
            </a:r>
            <a:r>
              <a:rPr lang="tr-TR" b="1" dirty="0">
                <a:solidFill>
                  <a:srgbClr val="0000CC"/>
                </a:solidFill>
                <a:effectLst>
                  <a:outerShdw blurRad="38100" dist="38100" dir="2700000" algn="tl">
                    <a:srgbClr val="000000">
                      <a:alpha val="43137"/>
                    </a:srgbClr>
                  </a:outerShdw>
                </a:effectLst>
              </a:rPr>
              <a:t>: </a:t>
            </a:r>
            <a:r>
              <a:rPr lang="tr-TR" dirty="0"/>
              <a:t>28 Ocak 1920’de bu isteği yerine getireceklerdir.</a:t>
            </a:r>
          </a:p>
          <a:p>
            <a:endParaRPr lang="tr-TR" dirty="0"/>
          </a:p>
        </p:txBody>
      </p:sp>
    </p:spTree>
    <p:extLst>
      <p:ext uri="{BB962C8B-B14F-4D97-AF65-F5344CB8AC3E}">
        <p14:creationId xmlns:p14="http://schemas.microsoft.com/office/powerpoint/2010/main" val="18536716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marL="0" indent="0">
              <a:buNone/>
            </a:pPr>
            <a:r>
              <a:rPr lang="tr-TR" b="1" u="sng" dirty="0"/>
              <a:t>MİSAKI MİLLİ KARARLARI (28 Ocak 1920)</a:t>
            </a:r>
            <a:endParaRPr lang="tr-TR" sz="4400" dirty="0"/>
          </a:p>
          <a:p>
            <a:pPr marL="0" lvl="0" indent="0">
              <a:buNone/>
            </a:pPr>
            <a:r>
              <a:rPr lang="tr-TR" b="1" dirty="0"/>
              <a:t>Osmanlı </a:t>
            </a:r>
            <a:r>
              <a:rPr lang="tr-TR" b="1" dirty="0" err="1" smtClean="0"/>
              <a:t>Mebusan</a:t>
            </a:r>
            <a:r>
              <a:rPr lang="tr-TR" b="1" dirty="0" smtClean="0"/>
              <a:t> Meclisinde </a:t>
            </a:r>
            <a:r>
              <a:rPr lang="tr-TR" dirty="0"/>
              <a:t>kabul edilen 6 maddelik ön barış bildirisidir. 17 Şubatta dünya kamuoyuna duyurulmuştur.</a:t>
            </a:r>
            <a:endParaRPr lang="tr-TR" sz="4400" dirty="0"/>
          </a:p>
          <a:p>
            <a:pPr lvl="0"/>
            <a:r>
              <a:rPr lang="tr-TR" b="1" dirty="0">
                <a:solidFill>
                  <a:srgbClr val="FF0000"/>
                </a:solidFill>
              </a:rPr>
              <a:t>SINIRLAR:</a:t>
            </a:r>
            <a:r>
              <a:rPr lang="tr-TR" dirty="0">
                <a:solidFill>
                  <a:srgbClr val="FF0000"/>
                </a:solidFill>
              </a:rPr>
              <a:t> </a:t>
            </a:r>
            <a:r>
              <a:rPr lang="tr-TR" dirty="0"/>
              <a:t>Mondros Ateşkesi imzalandığı anda işgal edilmemiş vatan toprakları bütündür parçalanamaz. </a:t>
            </a:r>
            <a:endParaRPr lang="tr-TR" sz="4400" dirty="0"/>
          </a:p>
          <a:p>
            <a:pPr lvl="0"/>
            <a:r>
              <a:rPr lang="tr-TR" b="1" dirty="0">
                <a:solidFill>
                  <a:srgbClr val="FF0000"/>
                </a:solidFill>
                <a:effectLst>
                  <a:outerShdw blurRad="38100" dist="38100" dir="2700000" algn="tl">
                    <a:srgbClr val="000000">
                      <a:alpha val="43137"/>
                    </a:srgbClr>
                  </a:outerShdw>
                </a:effectLst>
              </a:rPr>
              <a:t>HALK OYLAMASI (PLEBİSİT):</a:t>
            </a:r>
            <a:r>
              <a:rPr lang="tr-TR" dirty="0">
                <a:solidFill>
                  <a:srgbClr val="FF0000"/>
                </a:solidFill>
                <a:effectLst>
                  <a:outerShdw blurRad="38100" dist="38100" dir="2700000" algn="tl">
                    <a:srgbClr val="000000">
                      <a:alpha val="43137"/>
                    </a:srgbClr>
                  </a:outerShdw>
                </a:effectLst>
              </a:rPr>
              <a:t> </a:t>
            </a:r>
            <a:r>
              <a:rPr lang="tr-TR" dirty="0"/>
              <a:t>Batı Trakya ve </a:t>
            </a:r>
            <a:r>
              <a:rPr lang="tr-TR" dirty="0" err="1" smtClean="0"/>
              <a:t>Elviyeyi</a:t>
            </a:r>
            <a:r>
              <a:rPr lang="tr-TR" dirty="0" smtClean="0"/>
              <a:t> </a:t>
            </a:r>
            <a:r>
              <a:rPr lang="tr-TR" dirty="0" err="1" smtClean="0"/>
              <a:t>Selase</a:t>
            </a:r>
            <a:r>
              <a:rPr lang="tr-TR" dirty="0" smtClean="0"/>
              <a:t> ve Araplar bölgelerinin geleceği </a:t>
            </a:r>
            <a:r>
              <a:rPr lang="tr-TR" dirty="0"/>
              <a:t>halk oylaması </a:t>
            </a:r>
            <a:r>
              <a:rPr lang="tr-TR" dirty="0" smtClean="0"/>
              <a:t>belirleyecektir.</a:t>
            </a:r>
          </a:p>
          <a:p>
            <a:r>
              <a:rPr lang="tr-TR" b="1" dirty="0" smtClean="0">
                <a:solidFill>
                  <a:srgbClr val="FF0000"/>
                </a:solidFill>
                <a:effectLst>
                  <a:outerShdw blurRad="38100" dist="38100" dir="2700000" algn="tl">
                    <a:srgbClr val="000000">
                      <a:alpha val="43137"/>
                    </a:srgbClr>
                  </a:outerShdw>
                </a:effectLst>
              </a:rPr>
              <a:t>BOĞAZLAR</a:t>
            </a:r>
            <a:r>
              <a:rPr lang="tr-TR" dirty="0"/>
              <a:t>: İstanbul ve Boğazların güvenliği sağlanırsa Ticarete açılacaktır</a:t>
            </a:r>
          </a:p>
        </p:txBody>
      </p:sp>
    </p:spTree>
    <p:extLst>
      <p:ext uri="{BB962C8B-B14F-4D97-AF65-F5344CB8AC3E}">
        <p14:creationId xmlns:p14="http://schemas.microsoft.com/office/powerpoint/2010/main" val="15785527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pPr lvl="0"/>
            <a:r>
              <a:rPr lang="tr-TR" b="1" dirty="0">
                <a:solidFill>
                  <a:srgbClr val="FF0000"/>
                </a:solidFill>
                <a:effectLst>
                  <a:outerShdw blurRad="38100" dist="38100" dir="2700000" algn="tl">
                    <a:srgbClr val="000000">
                      <a:alpha val="43137"/>
                    </a:srgbClr>
                  </a:outerShdw>
                </a:effectLst>
              </a:rPr>
              <a:t>AZINLIK HAKLARI</a:t>
            </a:r>
            <a:r>
              <a:rPr lang="tr-TR" dirty="0"/>
              <a:t>: Komşu ülkelerde Türk ve Müslümanlara tanınan haklar kadar azınlıklara hak verilecektir.</a:t>
            </a:r>
            <a:endParaRPr lang="tr-TR" sz="4400" dirty="0"/>
          </a:p>
          <a:p>
            <a:pPr lvl="1"/>
            <a:r>
              <a:rPr lang="tr-TR" dirty="0"/>
              <a:t>Milletlerin </a:t>
            </a:r>
            <a:r>
              <a:rPr lang="tr-TR" dirty="0">
                <a:solidFill>
                  <a:srgbClr val="FF0000"/>
                </a:solidFill>
              </a:rPr>
              <a:t>eşitliği </a:t>
            </a:r>
            <a:r>
              <a:rPr lang="tr-TR" dirty="0"/>
              <a:t>prensibine dayanır</a:t>
            </a:r>
            <a:r>
              <a:rPr lang="tr-TR" dirty="0" smtClean="0"/>
              <a:t>..</a:t>
            </a:r>
            <a:endParaRPr lang="tr-TR" sz="4000" dirty="0"/>
          </a:p>
          <a:p>
            <a:pPr lvl="1"/>
            <a:r>
              <a:rPr lang="tr-TR" dirty="0"/>
              <a:t>Komşu memleketlerdeki </a:t>
            </a:r>
            <a:r>
              <a:rPr lang="tr-TR" dirty="0">
                <a:solidFill>
                  <a:srgbClr val="FF0000"/>
                </a:solidFill>
              </a:rPr>
              <a:t>Türklerin hakları korunmaya </a:t>
            </a:r>
            <a:r>
              <a:rPr lang="tr-TR" dirty="0"/>
              <a:t>çalışılmıştır.</a:t>
            </a:r>
            <a:endParaRPr lang="tr-TR" sz="4000" dirty="0"/>
          </a:p>
          <a:p>
            <a:pPr lvl="1"/>
            <a:r>
              <a:rPr lang="tr-TR" dirty="0"/>
              <a:t>İç işlerimize karışılması engellenmeye çalışılmıştır.</a:t>
            </a:r>
            <a:endParaRPr lang="tr-TR" sz="4000" dirty="0"/>
          </a:p>
          <a:p>
            <a:pPr lvl="0"/>
            <a:r>
              <a:rPr lang="tr-TR" b="1" dirty="0">
                <a:solidFill>
                  <a:srgbClr val="FF0000"/>
                </a:solidFill>
                <a:effectLst>
                  <a:outerShdw blurRad="38100" dist="38100" dir="2700000" algn="tl">
                    <a:srgbClr val="000000">
                      <a:alpha val="43137"/>
                    </a:srgbClr>
                  </a:outerShdw>
                </a:effectLst>
              </a:rPr>
              <a:t>KAPİTÜLASYONLAR</a:t>
            </a:r>
            <a:r>
              <a:rPr lang="tr-TR" b="1" dirty="0"/>
              <a:t>:</a:t>
            </a:r>
            <a:r>
              <a:rPr lang="tr-TR" dirty="0"/>
              <a:t> Siyasi, asli ve mali gelişmemizi engelleyecek her türlü ayrıcalık kaldırılacaktır. Borçların ödenmesi de bu esaslara aykırı olmayacaktır. </a:t>
            </a:r>
            <a:endParaRPr lang="tr-TR" sz="4400" dirty="0"/>
          </a:p>
          <a:p>
            <a:pPr lvl="1"/>
            <a:r>
              <a:rPr lang="tr-TR" dirty="0"/>
              <a:t>Kapitülasyonların kaldırılacağı </a:t>
            </a:r>
            <a:r>
              <a:rPr lang="tr-TR" dirty="0">
                <a:solidFill>
                  <a:srgbClr val="FF0000"/>
                </a:solidFill>
              </a:rPr>
              <a:t>ilk defa misakı millide </a:t>
            </a:r>
            <a:r>
              <a:rPr lang="tr-TR" dirty="0"/>
              <a:t>yer almıştır</a:t>
            </a:r>
            <a:r>
              <a:rPr lang="tr-TR" dirty="0" smtClean="0"/>
              <a:t>.(</a:t>
            </a:r>
            <a:r>
              <a:rPr lang="tr-TR" dirty="0" smtClean="0">
                <a:solidFill>
                  <a:srgbClr val="FF0000"/>
                </a:solidFill>
              </a:rPr>
              <a:t>tam bağımsızlık)</a:t>
            </a:r>
            <a:endParaRPr lang="tr-TR" sz="4000" dirty="0"/>
          </a:p>
        </p:txBody>
      </p:sp>
    </p:spTree>
    <p:extLst>
      <p:ext uri="{BB962C8B-B14F-4D97-AF65-F5344CB8AC3E}">
        <p14:creationId xmlns:p14="http://schemas.microsoft.com/office/powerpoint/2010/main" val="16108562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a:bodyPr>
          <a:lstStyle/>
          <a:p>
            <a:pPr marL="0" indent="0">
              <a:buNone/>
            </a:pPr>
            <a:r>
              <a:rPr lang="tr-TR" b="1" dirty="0"/>
              <a:t>Misakı Millinin Önemi:</a:t>
            </a:r>
            <a:endParaRPr lang="tr-TR" dirty="0"/>
          </a:p>
          <a:p>
            <a:pPr lvl="0"/>
            <a:r>
              <a:rPr lang="tr-TR" dirty="0">
                <a:solidFill>
                  <a:srgbClr val="FF0000"/>
                </a:solidFill>
              </a:rPr>
              <a:t>Ulusal sınırlarımız </a:t>
            </a:r>
            <a:r>
              <a:rPr lang="tr-TR" dirty="0"/>
              <a:t>kesin olarak çizilmiştir.</a:t>
            </a:r>
          </a:p>
          <a:p>
            <a:pPr lvl="0"/>
            <a:r>
              <a:rPr lang="tr-TR" dirty="0"/>
              <a:t>Ulusal bilince erişildiği ortaya çıkmıştır</a:t>
            </a:r>
          </a:p>
          <a:p>
            <a:pPr lvl="0"/>
            <a:r>
              <a:rPr lang="tr-TR" dirty="0">
                <a:solidFill>
                  <a:srgbClr val="FF0000"/>
                </a:solidFill>
                <a:effectLst>
                  <a:outerShdw blurRad="38100" dist="38100" dir="2700000" algn="tl">
                    <a:srgbClr val="000000">
                      <a:alpha val="43137"/>
                    </a:srgbClr>
                  </a:outerShdw>
                </a:effectLst>
              </a:rPr>
              <a:t>Milli mücadele </a:t>
            </a:r>
            <a:r>
              <a:rPr lang="tr-TR" dirty="0" smtClean="0">
                <a:solidFill>
                  <a:srgbClr val="FF0000"/>
                </a:solidFill>
                <a:effectLst>
                  <a:outerShdw blurRad="38100" dist="38100" dir="2700000" algn="tl">
                    <a:srgbClr val="000000">
                      <a:alpha val="43137"/>
                    </a:srgbClr>
                  </a:outerShdw>
                </a:effectLst>
              </a:rPr>
              <a:t>resmileşmiş, Yasallaşmıştır.</a:t>
            </a:r>
            <a:endParaRPr lang="tr-TR" dirty="0">
              <a:solidFill>
                <a:srgbClr val="FF0000"/>
              </a:solidFill>
              <a:effectLst>
                <a:outerShdw blurRad="38100" dist="38100" dir="2700000" algn="tl">
                  <a:srgbClr val="000000">
                    <a:alpha val="43137"/>
                  </a:srgbClr>
                </a:outerShdw>
              </a:effectLst>
            </a:endParaRPr>
          </a:p>
          <a:p>
            <a:pPr lvl="0"/>
            <a:r>
              <a:rPr lang="tr-TR" dirty="0">
                <a:solidFill>
                  <a:srgbClr val="FF0000"/>
                </a:solidFill>
              </a:rPr>
              <a:t>Wilson ilkelerine uygun </a:t>
            </a:r>
            <a:r>
              <a:rPr lang="tr-TR" dirty="0"/>
              <a:t>bir barışa hazır olunduğu kanıtlanmıştır.</a:t>
            </a:r>
          </a:p>
          <a:p>
            <a:pPr lvl="0"/>
            <a:r>
              <a:rPr lang="tr-TR" dirty="0"/>
              <a:t>Erzurum ve Sivas kongrelerinde alınan kararlar meclis onayından geçmiş ulusa </a:t>
            </a:r>
            <a:r>
              <a:rPr lang="tr-TR" dirty="0" smtClean="0"/>
              <a:t>mal edilmiştir</a:t>
            </a:r>
            <a:r>
              <a:rPr lang="tr-TR" dirty="0"/>
              <a:t>.</a:t>
            </a:r>
          </a:p>
          <a:p>
            <a:pPr lvl="0"/>
            <a:r>
              <a:rPr lang="tr-TR" dirty="0"/>
              <a:t>Misakı millide </a:t>
            </a:r>
            <a:r>
              <a:rPr lang="tr-TR" dirty="0">
                <a:solidFill>
                  <a:srgbClr val="FF0000"/>
                </a:solidFill>
                <a:effectLst>
                  <a:outerShdw blurRad="38100" dist="38100" dir="2700000" algn="tl">
                    <a:srgbClr val="000000">
                      <a:alpha val="43137"/>
                    </a:srgbClr>
                  </a:outerShdw>
                </a:effectLst>
              </a:rPr>
              <a:t>ulusal egemenlikten bahsedilmemiştir. </a:t>
            </a:r>
          </a:p>
          <a:p>
            <a:pPr lvl="0"/>
            <a:r>
              <a:rPr lang="tr-TR" dirty="0"/>
              <a:t>Milli mücadelenin temel hedefleri ortaya konmuştur.</a:t>
            </a:r>
          </a:p>
          <a:p>
            <a:pPr lvl="0"/>
            <a:r>
              <a:rPr lang="tr-TR" dirty="0"/>
              <a:t>Milli mücadele yıllarında yapılacak barışların temel şartları belirlenmiştir.</a:t>
            </a:r>
          </a:p>
          <a:p>
            <a:r>
              <a:rPr lang="tr-TR" dirty="0"/>
              <a:t>Sınırlar demokratik esaslarla çizilmeye çalışılmıştır</a:t>
            </a:r>
          </a:p>
        </p:txBody>
      </p:sp>
    </p:spTree>
    <p:extLst>
      <p:ext uri="{BB962C8B-B14F-4D97-AF65-F5344CB8AC3E}">
        <p14:creationId xmlns:p14="http://schemas.microsoft.com/office/powerpoint/2010/main" val="21918689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25000" lnSpcReduction="20000"/>
          </a:bodyPr>
          <a:lstStyle/>
          <a:p>
            <a:pPr marL="0" indent="0" algn="ctr">
              <a:buNone/>
            </a:pPr>
            <a:r>
              <a:rPr lang="tr-TR" sz="12800" b="1" u="sng" dirty="0">
                <a:solidFill>
                  <a:srgbClr val="FF0000"/>
                </a:solidFill>
              </a:rPr>
              <a:t>İSTANBULUN İŞGALİ VE MECLİSİN DAĞITILMASI</a:t>
            </a:r>
            <a:endParaRPr lang="tr-TR" sz="12800" dirty="0">
              <a:solidFill>
                <a:srgbClr val="FF0000"/>
              </a:solidFill>
            </a:endParaRPr>
          </a:p>
          <a:p>
            <a:pPr lvl="0"/>
            <a:r>
              <a:rPr lang="tr-TR" sz="11200" dirty="0" smtClean="0"/>
              <a:t>Bu </a:t>
            </a:r>
            <a:r>
              <a:rPr lang="tr-TR" sz="11200" dirty="0"/>
              <a:t>kararlar basına 17 Şubat 1920’de duyurulmuştur. Bundan rahatsız olan itilaflar Osmanlıya baskı yaptılar</a:t>
            </a:r>
            <a:r>
              <a:rPr lang="tr-TR" sz="11200" dirty="0" smtClean="0"/>
              <a:t>.</a:t>
            </a:r>
            <a:endParaRPr lang="tr-TR" sz="11200" dirty="0"/>
          </a:p>
          <a:p>
            <a:pPr lvl="0"/>
            <a:r>
              <a:rPr lang="tr-TR" sz="11200" dirty="0"/>
              <a:t>İşgalci güçlerin baskısıyla </a:t>
            </a:r>
            <a:r>
              <a:rPr lang="tr-TR" sz="11200" dirty="0">
                <a:solidFill>
                  <a:srgbClr val="FF0000"/>
                </a:solidFill>
              </a:rPr>
              <a:t>Ali Rıza Paşa kabinesi </a:t>
            </a:r>
            <a:r>
              <a:rPr lang="tr-TR" sz="11200" dirty="0"/>
              <a:t>istifa etti. Yerine gelen </a:t>
            </a:r>
            <a:r>
              <a:rPr lang="tr-TR" sz="11200" dirty="0">
                <a:solidFill>
                  <a:srgbClr val="FF0000"/>
                </a:solidFill>
              </a:rPr>
              <a:t>Salih paşa da </a:t>
            </a:r>
            <a:r>
              <a:rPr lang="tr-TR" sz="11200" dirty="0"/>
              <a:t>baskılara dayanamadı istifa </a:t>
            </a:r>
            <a:r>
              <a:rPr lang="tr-TR" sz="11200" dirty="0" smtClean="0"/>
              <a:t>etti</a:t>
            </a:r>
            <a:endParaRPr lang="tr-TR" sz="11200" dirty="0"/>
          </a:p>
          <a:p>
            <a:pPr lvl="0"/>
            <a:r>
              <a:rPr lang="tr-TR" sz="11200" dirty="0" smtClean="0"/>
              <a:t>İstekleri </a:t>
            </a:r>
            <a:r>
              <a:rPr lang="tr-TR" sz="11200" dirty="0"/>
              <a:t>kabul edilmeyen itilaflar </a:t>
            </a:r>
            <a:r>
              <a:rPr lang="tr-TR" sz="11200" dirty="0">
                <a:solidFill>
                  <a:srgbClr val="FF0000"/>
                </a:solidFill>
              </a:rPr>
              <a:t>16 Mart 1920’de İstanbul’u resmen </a:t>
            </a:r>
            <a:r>
              <a:rPr lang="tr-TR" sz="11200" dirty="0"/>
              <a:t>işgal ettiler. Daha sonra meclisi basan itilaflar </a:t>
            </a:r>
            <a:r>
              <a:rPr lang="tr-TR" sz="11200" dirty="0">
                <a:solidFill>
                  <a:srgbClr val="FF0000"/>
                </a:solidFill>
              </a:rPr>
              <a:t>150’yi aşkın vekili </a:t>
            </a:r>
            <a:r>
              <a:rPr lang="tr-TR" sz="11200" dirty="0" err="1">
                <a:solidFill>
                  <a:srgbClr val="FF0000"/>
                </a:solidFill>
              </a:rPr>
              <a:t>Maltaya</a:t>
            </a:r>
            <a:r>
              <a:rPr lang="tr-TR" sz="11200" dirty="0">
                <a:solidFill>
                  <a:srgbClr val="FF0000"/>
                </a:solidFill>
              </a:rPr>
              <a:t> sürgüne yolladılar.</a:t>
            </a:r>
            <a:r>
              <a:rPr lang="tr-TR" sz="11200" dirty="0"/>
              <a:t>  </a:t>
            </a:r>
          </a:p>
          <a:p>
            <a:pPr marL="0" indent="0">
              <a:buNone/>
            </a:pPr>
            <a:r>
              <a:rPr lang="tr-TR" sz="11200" dirty="0"/>
              <a:t> </a:t>
            </a:r>
          </a:p>
          <a:p>
            <a:pPr lvl="0"/>
            <a:r>
              <a:rPr lang="tr-TR" sz="11200" dirty="0"/>
              <a:t>İstanbul’un işgali sonrası itilafların yayınladığı bildiri:</a:t>
            </a:r>
          </a:p>
          <a:p>
            <a:pPr lvl="1"/>
            <a:r>
              <a:rPr lang="tr-TR" sz="11200" dirty="0"/>
              <a:t>İşgal geçicidir</a:t>
            </a:r>
          </a:p>
          <a:p>
            <a:pPr lvl="1"/>
            <a:r>
              <a:rPr lang="tr-TR" sz="11200" dirty="0"/>
              <a:t>İtilafların amacı padişah ve halifeyi korumaktır</a:t>
            </a:r>
          </a:p>
          <a:p>
            <a:pPr lvl="1"/>
            <a:r>
              <a:rPr lang="tr-TR" sz="11200" dirty="0"/>
              <a:t>Milli direniş durmazsa İstanbul Türklerden alınacaktır.</a:t>
            </a:r>
          </a:p>
          <a:p>
            <a:pPr lvl="1"/>
            <a:r>
              <a:rPr lang="tr-TR" sz="11200" dirty="0"/>
              <a:t>Herkes saltanat makamının emirlerine uymak zorundadır</a:t>
            </a:r>
          </a:p>
          <a:p>
            <a:endParaRPr lang="tr-TR" sz="11200" dirty="0"/>
          </a:p>
        </p:txBody>
      </p:sp>
    </p:spTree>
    <p:extLst>
      <p:ext uri="{BB962C8B-B14F-4D97-AF65-F5344CB8AC3E}">
        <p14:creationId xmlns:p14="http://schemas.microsoft.com/office/powerpoint/2010/main" val="9114527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77500" lnSpcReduction="20000"/>
          </a:bodyPr>
          <a:lstStyle/>
          <a:p>
            <a:pPr lvl="0"/>
            <a:r>
              <a:rPr lang="tr-TR" b="1" dirty="0"/>
              <a:t>İstanbul’un işgaline karşı alınan önlemler:</a:t>
            </a:r>
            <a:endParaRPr lang="tr-TR" sz="4400" dirty="0"/>
          </a:p>
          <a:p>
            <a:pPr lvl="1"/>
            <a:r>
              <a:rPr lang="tr-TR" dirty="0"/>
              <a:t>Hükümetin gönderdiği emirler geçersiz sayıldı</a:t>
            </a:r>
            <a:endParaRPr lang="tr-TR" sz="4000" dirty="0"/>
          </a:p>
          <a:p>
            <a:pPr lvl="1"/>
            <a:r>
              <a:rPr lang="tr-TR" dirty="0"/>
              <a:t>İstanbul hükümeti ile tüm ilişkiler kesildi</a:t>
            </a:r>
            <a:endParaRPr lang="tr-TR" sz="4000" dirty="0"/>
          </a:p>
          <a:p>
            <a:pPr lvl="1"/>
            <a:r>
              <a:rPr lang="tr-TR" dirty="0"/>
              <a:t>İstanbul’daki tutuklamalara karşı Anadolu’daki itilaf </a:t>
            </a:r>
            <a:r>
              <a:rPr lang="tr-TR" dirty="0" smtClean="0"/>
              <a:t>subayları tutuklandı </a:t>
            </a:r>
            <a:endParaRPr lang="tr-TR" sz="4000" dirty="0"/>
          </a:p>
          <a:p>
            <a:pPr lvl="1"/>
            <a:r>
              <a:rPr lang="tr-TR" dirty="0"/>
              <a:t>Vergiler İstanbul’a yollanmayıp </a:t>
            </a:r>
            <a:r>
              <a:rPr lang="tr-TR" dirty="0" smtClean="0"/>
              <a:t>Ankara’da </a:t>
            </a:r>
            <a:r>
              <a:rPr lang="tr-TR" dirty="0"/>
              <a:t>toplanmaya başlandı</a:t>
            </a:r>
            <a:endParaRPr lang="tr-TR" sz="4000" dirty="0"/>
          </a:p>
          <a:p>
            <a:pPr lvl="1"/>
            <a:r>
              <a:rPr lang="tr-TR" dirty="0"/>
              <a:t>Geyve - Ulukışla demiryolu hattı tahrip edildi</a:t>
            </a:r>
            <a:endParaRPr lang="tr-TR" sz="4000" dirty="0"/>
          </a:p>
          <a:p>
            <a:pPr lvl="1"/>
            <a:r>
              <a:rPr lang="tr-TR" dirty="0"/>
              <a:t>İstanbul Hükümetince imzalanan tüm antlaşmalar geçersiz sayıldı.</a:t>
            </a:r>
            <a:endParaRPr lang="tr-TR" sz="4000" dirty="0"/>
          </a:p>
          <a:p>
            <a:pPr lvl="1"/>
            <a:r>
              <a:rPr lang="tr-TR" dirty="0"/>
              <a:t>Öğüt kurulları oluşturuldu</a:t>
            </a:r>
            <a:endParaRPr lang="tr-TR" sz="4000" dirty="0"/>
          </a:p>
          <a:p>
            <a:pPr lvl="1"/>
            <a:r>
              <a:rPr lang="tr-TR" dirty="0"/>
              <a:t>Ankara’da olağanüstü bir meclisin açılması çalışmaları hızlandı</a:t>
            </a:r>
            <a:endParaRPr lang="tr-TR" sz="4000" dirty="0"/>
          </a:p>
          <a:p>
            <a:pPr lvl="0"/>
            <a:r>
              <a:rPr lang="tr-TR" b="1" dirty="0"/>
              <a:t>İstanbul’un İşgalinin sonuçları:</a:t>
            </a:r>
            <a:endParaRPr lang="tr-TR" sz="4400" dirty="0"/>
          </a:p>
          <a:p>
            <a:pPr lvl="1"/>
            <a:r>
              <a:rPr lang="tr-TR" dirty="0"/>
              <a:t>Mustafa Kemalin haklılığı ortaya çıkmıştır.</a:t>
            </a:r>
            <a:endParaRPr lang="tr-TR" sz="4000" dirty="0"/>
          </a:p>
          <a:p>
            <a:pPr lvl="1"/>
            <a:r>
              <a:rPr lang="tr-TR"/>
              <a:t>Mustafa </a:t>
            </a:r>
            <a:r>
              <a:rPr lang="tr-TR" smtClean="0"/>
              <a:t>Kemal </a:t>
            </a:r>
            <a:r>
              <a:rPr lang="tr-TR" dirty="0"/>
              <a:t>milli mücadeleyi padişah adına yürüttüğünü söyleme fırsatını yakaladı</a:t>
            </a:r>
            <a:endParaRPr lang="tr-TR" sz="4000" dirty="0"/>
          </a:p>
          <a:p>
            <a:pPr lvl="1"/>
            <a:r>
              <a:rPr lang="tr-TR" dirty="0"/>
              <a:t>Milli kongre Cemiyeti dağıldı</a:t>
            </a:r>
            <a:endParaRPr lang="tr-TR" sz="4000" dirty="0"/>
          </a:p>
          <a:p>
            <a:pPr lvl="1"/>
            <a:r>
              <a:rPr lang="tr-TR" dirty="0"/>
              <a:t>Birçok vekil ve aydın tutuklandı</a:t>
            </a:r>
            <a:endParaRPr lang="tr-TR" sz="4000" dirty="0"/>
          </a:p>
          <a:p>
            <a:pPr lvl="1"/>
            <a:r>
              <a:rPr lang="tr-TR" dirty="0"/>
              <a:t>Bu gelişme TBMM’nin açılışına zemin hazırlamıştır.</a:t>
            </a:r>
            <a:endParaRPr lang="tr-TR" sz="4000" dirty="0"/>
          </a:p>
          <a:p>
            <a:pPr lvl="1"/>
            <a:r>
              <a:rPr lang="tr-TR" dirty="0"/>
              <a:t>Bu olumsuz gelişme milli mücadeleye katılımı artırmıştır.</a:t>
            </a:r>
            <a:endParaRPr lang="tr-TR" sz="4000" dirty="0"/>
          </a:p>
          <a:p>
            <a:pPr lvl="1"/>
            <a:r>
              <a:rPr lang="tr-TR" dirty="0"/>
              <a:t>Hükümet değişikliği yaşandı. Salih Paşanın yerine 5 Nisan 1920’de Damat Ferit hükümeti kurulmuştur.</a:t>
            </a:r>
            <a:endParaRPr lang="tr-TR" sz="4000" dirty="0"/>
          </a:p>
          <a:p>
            <a:pPr lvl="1"/>
            <a:r>
              <a:rPr lang="tr-TR" dirty="0"/>
              <a:t>11 Nisan 1920’de Padişah Meclisi bir daha açılmamak üzere kapamıştır. </a:t>
            </a:r>
            <a:endParaRPr lang="tr-TR" sz="4000" dirty="0"/>
          </a:p>
        </p:txBody>
      </p:sp>
    </p:spTree>
    <p:extLst>
      <p:ext uri="{BB962C8B-B14F-4D97-AF65-F5344CB8AC3E}">
        <p14:creationId xmlns:p14="http://schemas.microsoft.com/office/powerpoint/2010/main" val="17580095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8784976" cy="6669360"/>
          </a:xfrm>
        </p:spPr>
        <p:txBody>
          <a:bodyPr>
            <a:normAutofit fontScale="92500" lnSpcReduction="20000"/>
          </a:bodyPr>
          <a:lstStyle/>
          <a:p>
            <a:pPr marL="0" indent="0">
              <a:buNone/>
            </a:pPr>
            <a:r>
              <a:rPr lang="tr-TR" dirty="0"/>
              <a:t>2.​ “Mustafa Kemal Paşa, Mondros Ateşkes Antlaşması’ndan sonra Türk </a:t>
            </a:r>
            <a:r>
              <a:rPr lang="tr-TR" dirty="0" smtClean="0"/>
              <a:t>Ulusunu</a:t>
            </a:r>
            <a:r>
              <a:rPr lang="tr-TR" dirty="0"/>
              <a:t>, tehlikelere karşı uyarmak ve harekete geçirmek amacıyla Havza ve Amasya’da genelgeler (tamimler) yayınlamıştır.”</a:t>
            </a:r>
          </a:p>
          <a:p>
            <a:pPr marL="0" indent="0">
              <a:buNone/>
            </a:pPr>
            <a:r>
              <a:rPr lang="tr-TR" dirty="0"/>
              <a:t>Bu genelgelerin Türk Ulusu üzerinde etkili olduğunu gösteren </a:t>
            </a:r>
            <a:r>
              <a:rPr lang="tr-TR" dirty="0">
                <a:solidFill>
                  <a:srgbClr val="FF0000"/>
                </a:solidFill>
              </a:rPr>
              <a:t>ilk belirti</a:t>
            </a:r>
            <a:r>
              <a:rPr lang="tr-TR" dirty="0"/>
              <a:t> ne olmuştur ?</a:t>
            </a:r>
          </a:p>
          <a:p>
            <a:pPr marL="0" indent="0">
              <a:buNone/>
            </a:pPr>
            <a:r>
              <a:rPr lang="tr-TR" dirty="0"/>
              <a:t>A)​ Anadolu’da İtilaf Devletleri’ne karşı protesto ve mitingler yapılması</a:t>
            </a:r>
          </a:p>
          <a:p>
            <a:pPr marL="0" indent="0">
              <a:buNone/>
            </a:pPr>
            <a:r>
              <a:rPr lang="tr-TR" dirty="0"/>
              <a:t>B)​ Osmanlı Mebuslar Meclisi kararlarının İtilaf Devletleri’nin isteklerine uymaması</a:t>
            </a:r>
          </a:p>
          <a:p>
            <a:pPr marL="0" indent="0">
              <a:buNone/>
            </a:pPr>
            <a:r>
              <a:rPr lang="tr-TR" dirty="0"/>
              <a:t>C)​ Amasya’da, Mustafa Kemal’in İstanbul Hükümeti temsilcisi Salih Paşa ile görüşmesi</a:t>
            </a:r>
          </a:p>
          <a:p>
            <a:pPr marL="0" indent="0">
              <a:buNone/>
            </a:pPr>
            <a:r>
              <a:rPr lang="tr-TR" dirty="0"/>
              <a:t>D)​ Erzurum ve Sivas’ta kongreler yapılması</a:t>
            </a:r>
          </a:p>
          <a:p>
            <a:pPr marL="0" indent="0">
              <a:buNone/>
            </a:pPr>
            <a:r>
              <a:rPr lang="tr-TR" dirty="0"/>
              <a:t>E)​ İlk TBMM’ye, Osmanlı Mebusla Meclisi üyelerinin de alınması</a:t>
            </a:r>
          </a:p>
          <a:p>
            <a:r>
              <a:rPr lang="tr-TR" dirty="0"/>
              <a:t>( 1981 / ÖSS </a:t>
            </a:r>
            <a:r>
              <a:rPr lang="tr-TR" dirty="0" smtClean="0"/>
              <a:t>)</a:t>
            </a:r>
          </a:p>
          <a:p>
            <a:endParaRPr lang="tr-TR" dirty="0"/>
          </a:p>
        </p:txBody>
      </p:sp>
    </p:spTree>
    <p:extLst>
      <p:ext uri="{BB962C8B-B14F-4D97-AF65-F5344CB8AC3E}">
        <p14:creationId xmlns:p14="http://schemas.microsoft.com/office/powerpoint/2010/main" val="15908270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3.​ “Son Osmanlı Mebuslar Meclisi, seçimle gelen üyelerden oluşmuştu. Bu Meclis İtilaf Devletleri’nce kapatıldı. Bunun üzerine bazı Meclis üyeleri yeni kurulan TBMM’ye katıldılar.”</a:t>
            </a:r>
          </a:p>
          <a:p>
            <a:r>
              <a:rPr lang="tr-TR" dirty="0"/>
              <a:t>Osmanlı Mebuslar Meclisi üyelerinin ilk TBMM’ye üye kabul edilmeleri, TBMM’nin hangi kararına dayandırılır?</a:t>
            </a:r>
          </a:p>
          <a:p>
            <a:r>
              <a:rPr lang="tr-TR" dirty="0"/>
              <a:t>A)​ Meclis, yürütme yetkisini hükümet eliyle kullanır.</a:t>
            </a:r>
          </a:p>
          <a:p>
            <a:r>
              <a:rPr lang="tr-TR" dirty="0"/>
              <a:t>B)​ TBMM’nin üstünde bir kuvvet yoktur.</a:t>
            </a:r>
          </a:p>
          <a:p>
            <a:r>
              <a:rPr lang="tr-TR" dirty="0"/>
              <a:t>C)​ Yasama ve yürütme yetkileri TBMM’de toplanır.</a:t>
            </a:r>
          </a:p>
          <a:p>
            <a:r>
              <a:rPr lang="tr-TR" dirty="0"/>
              <a:t>D)​ Vatanın geleceğini ulusal irade belirleyecektir.</a:t>
            </a:r>
          </a:p>
          <a:p>
            <a:r>
              <a:rPr lang="tr-TR" dirty="0"/>
              <a:t>E)​ Meclisin başkanı, hükümetin de başkanıdır.</a:t>
            </a:r>
          </a:p>
          <a:p>
            <a:r>
              <a:rPr lang="tr-TR" dirty="0"/>
              <a:t>( 1981 / ÖSS )</a:t>
            </a:r>
          </a:p>
        </p:txBody>
      </p:sp>
    </p:spTree>
    <p:extLst>
      <p:ext uri="{BB962C8B-B14F-4D97-AF65-F5344CB8AC3E}">
        <p14:creationId xmlns:p14="http://schemas.microsoft.com/office/powerpoint/2010/main" val="6450641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8856984" cy="6336704"/>
          </a:xfrm>
        </p:spPr>
        <p:txBody>
          <a:bodyPr>
            <a:normAutofit fontScale="92500" lnSpcReduction="10000"/>
          </a:bodyPr>
          <a:lstStyle/>
          <a:p>
            <a:r>
              <a:rPr lang="tr-TR" dirty="0"/>
              <a:t>4.​ Amasya Genelgesi’nin, Kurtuluş Savaşımızdaki önemi en çok hangi özelliğinden kaynaklan-maktadır?</a:t>
            </a:r>
          </a:p>
          <a:p>
            <a:r>
              <a:rPr lang="tr-TR" dirty="0"/>
              <a:t>A)​ Anadolu ve Trakya’nın her yanına duyurulmuş olmasından</a:t>
            </a:r>
          </a:p>
          <a:p>
            <a:r>
              <a:rPr lang="tr-TR" dirty="0"/>
              <a:t>B)​ Kurtuluş Savaşının gerekçe ve yöntemini belirtmesinden</a:t>
            </a:r>
          </a:p>
          <a:p>
            <a:r>
              <a:rPr lang="tr-TR" dirty="0"/>
              <a:t>C)​ İşgallerin başlamasını izleyen hazırlanmış olmasından</a:t>
            </a:r>
          </a:p>
          <a:p>
            <a:r>
              <a:rPr lang="tr-TR" dirty="0"/>
              <a:t>D)​ Halkı, düşmana karşı silahlı direnişe çağırmış olmasından</a:t>
            </a:r>
          </a:p>
          <a:p>
            <a:r>
              <a:rPr lang="tr-TR" dirty="0"/>
              <a:t>E)​ İstanbul Hükümeti’ne karşı bir hareket niteliği taşımasından</a:t>
            </a:r>
          </a:p>
          <a:p>
            <a:r>
              <a:rPr lang="tr-TR" dirty="0"/>
              <a:t>( 1983 / ÖSS )</a:t>
            </a:r>
          </a:p>
        </p:txBody>
      </p:sp>
    </p:spTree>
    <p:extLst>
      <p:ext uri="{BB962C8B-B14F-4D97-AF65-F5344CB8AC3E}">
        <p14:creationId xmlns:p14="http://schemas.microsoft.com/office/powerpoint/2010/main" val="23964183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85000" lnSpcReduction="10000"/>
          </a:bodyPr>
          <a:lstStyle/>
          <a:p>
            <a:r>
              <a:rPr lang="tr-TR" dirty="0"/>
              <a:t>5.​ “İtilaf Devletleri, Erzurum ve Sivas Kongrelerinin dağıtılması yönünde ciddi önlemler almazlarken, son Osmanlı Mebuslar Meclisi’nin Misak-ı Milli doğrultusunda kararlar alması üzerine bu Meclis’i kapatmışlardır.”</a:t>
            </a:r>
          </a:p>
          <a:p>
            <a:r>
              <a:rPr lang="tr-TR" dirty="0"/>
              <a:t>İtilaf Devletleri’nin Erzurum ve Sivas Kongrelerine karşı önlem almamış olmaları nasıl açıklanabilir ?</a:t>
            </a:r>
          </a:p>
          <a:p>
            <a:r>
              <a:rPr lang="tr-TR" dirty="0"/>
              <a:t>A)​ Kongre üyelerinin tepkilerine karşı çok geniş önlemler almış olmalarıyla</a:t>
            </a:r>
          </a:p>
          <a:p>
            <a:r>
              <a:rPr lang="tr-TR" dirty="0"/>
              <a:t>B)​ Erzurum ve Sivas’ın İstanbul’dan çok uzak olmasıyla</a:t>
            </a:r>
          </a:p>
          <a:p>
            <a:r>
              <a:rPr lang="tr-TR" dirty="0"/>
              <a:t>C)​ Anadolu Hareketi’nin önemini anlamaktan uzak olmalarıyla</a:t>
            </a:r>
          </a:p>
          <a:p>
            <a:r>
              <a:rPr lang="tr-TR" dirty="0"/>
              <a:t>D)​ Kendi aralarında ortak bir amacın sağlanmamış olmasıyla</a:t>
            </a:r>
          </a:p>
          <a:p>
            <a:r>
              <a:rPr lang="tr-TR" dirty="0"/>
              <a:t>E)​ İstanbul Hükümeti’nin gücüyle bu kongrelerin dağıtılacağına inanmalarıyla </a:t>
            </a:r>
          </a:p>
          <a:p>
            <a:r>
              <a:rPr lang="tr-TR" dirty="0"/>
              <a:t>( 1984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20000"/>
          </a:bodyPr>
          <a:lstStyle/>
          <a:p>
            <a:r>
              <a:rPr lang="tr-TR" dirty="0"/>
              <a:t>6.​ Birinci Dünya Savaşı’ndan sonra, Doğu Anadolu Müdafaa-i Hukuk Cemiyeti şu kararları almıştır:</a:t>
            </a:r>
          </a:p>
          <a:p>
            <a:r>
              <a:rPr lang="tr-TR" dirty="0"/>
              <a:t>I.​ Hiçbir şekilde göç edilmeyecek</a:t>
            </a:r>
          </a:p>
          <a:p>
            <a:r>
              <a:rPr lang="tr-TR" dirty="0"/>
              <a:t>II.​ Bilim, iktisat ve din alanında </a:t>
            </a:r>
            <a:r>
              <a:rPr lang="tr-TR" dirty="0" err="1"/>
              <a:t>örgütlenilecek</a:t>
            </a:r>
            <a:endParaRPr lang="tr-TR" dirty="0"/>
          </a:p>
          <a:p>
            <a:r>
              <a:rPr lang="tr-TR" dirty="0"/>
              <a:t>III.​ Doğu vilayetleri gerektiğinde savunulacak</a:t>
            </a:r>
          </a:p>
          <a:p>
            <a:r>
              <a:rPr lang="tr-TR" dirty="0"/>
              <a:t>Bu kararların başlıca amacı aşağıdakilerden hangisidir?</a:t>
            </a:r>
          </a:p>
          <a:p>
            <a:r>
              <a:rPr lang="tr-TR" dirty="0"/>
              <a:t>A)​ Bölgedeki Türkleri azınlıklara oranla her yönden daha güçlü tutma</a:t>
            </a:r>
          </a:p>
          <a:p>
            <a:r>
              <a:rPr lang="tr-TR" dirty="0"/>
              <a:t>B)​ Benzer amaçlı milli cemiyetleri birleştirme</a:t>
            </a:r>
          </a:p>
          <a:p>
            <a:r>
              <a:rPr lang="tr-TR" dirty="0"/>
              <a:t>C)​ Diğer Müdafaa-i Hukuk </a:t>
            </a:r>
            <a:r>
              <a:rPr lang="tr-TR" dirty="0" err="1"/>
              <a:t>Cemiyetleri’ne</a:t>
            </a:r>
            <a:r>
              <a:rPr lang="tr-TR" dirty="0"/>
              <a:t> kendi gücünü gösterme</a:t>
            </a:r>
          </a:p>
          <a:p>
            <a:r>
              <a:rPr lang="tr-TR" dirty="0"/>
              <a:t>D)​ Erzurum’da milli bir kongre yapılmasını sağlama</a:t>
            </a:r>
          </a:p>
          <a:p>
            <a:r>
              <a:rPr lang="tr-TR" dirty="0"/>
              <a:t>E)​ Cemiyetin bölgedeki şube sayısını artırma </a:t>
            </a:r>
          </a:p>
          <a:p>
            <a:r>
              <a:rPr lang="tr-TR" dirty="0"/>
              <a:t>( 1985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856984" cy="6480720"/>
          </a:xfrm>
        </p:spPr>
        <p:txBody>
          <a:bodyPr/>
          <a:lstStyle/>
          <a:p>
            <a:r>
              <a:rPr lang="tr-TR" dirty="0"/>
              <a:t>7.​ Mustafa Kemal Paşa’nın, Kurtuluş Savaşı’nın devam ettiği yıllarda Türk </a:t>
            </a:r>
            <a:r>
              <a:rPr lang="tr-TR" dirty="0" err="1"/>
              <a:t>Ulusu’na</a:t>
            </a:r>
            <a:r>
              <a:rPr lang="tr-TR" dirty="0"/>
              <a:t> “Ulusun geleceğini, ulusun kendi iradesi belirleyecektir” ilkesini benimsetmeye çalışmasının temel amacı aşağıdakilerden hangisidir?</a:t>
            </a:r>
          </a:p>
          <a:p>
            <a:r>
              <a:rPr lang="tr-TR" dirty="0"/>
              <a:t>A)​ Saltanatı yabancı güçlerin etkisinden kurtarmak</a:t>
            </a:r>
          </a:p>
          <a:p>
            <a:r>
              <a:rPr lang="tr-TR" dirty="0"/>
              <a:t>B)​ Müdafaa-i Hukuk Cemiyetlerini birleştirmek</a:t>
            </a:r>
          </a:p>
          <a:p>
            <a:r>
              <a:rPr lang="tr-TR" dirty="0"/>
              <a:t>C)​ Mebuslar Meclisi’nin toplanmasını sağlamak</a:t>
            </a:r>
          </a:p>
          <a:p>
            <a:r>
              <a:rPr lang="tr-TR" dirty="0"/>
              <a:t>D)​ Yönetim şeklini değiştirmek</a:t>
            </a:r>
          </a:p>
          <a:p>
            <a:r>
              <a:rPr lang="tr-TR" dirty="0"/>
              <a:t>E)​ Padişahlığın yetkilerine ortak olmak</a:t>
            </a:r>
          </a:p>
          <a:p>
            <a:r>
              <a:rPr lang="tr-TR" dirty="0"/>
              <a:t>( 1985 / ÖSS )</a:t>
            </a:r>
          </a:p>
        </p:txBody>
      </p:sp>
    </p:spTree>
    <p:extLst>
      <p:ext uri="{BB962C8B-B14F-4D97-AF65-F5344CB8AC3E}">
        <p14:creationId xmlns:p14="http://schemas.microsoft.com/office/powerpoint/2010/main" val="16835674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a:bodyPr>
          <a:lstStyle/>
          <a:p>
            <a:r>
              <a:rPr lang="tr-TR" dirty="0"/>
              <a:t>8.​ Erzurum Kongresi kararları arasında, “ulusal iradenin ve toplanan ulusal güçlerin Padişahlık ve Halifelik makamını kurtaracağı” hükmü de yer almıştır.</a:t>
            </a:r>
          </a:p>
          <a:p>
            <a:r>
              <a:rPr lang="tr-TR" dirty="0"/>
              <a:t>Ulusal egemenlik anlayışına ters düşen böyle bir karar alınmasının temel nedeni aşağıdakilerden hangisidir?</a:t>
            </a:r>
          </a:p>
          <a:p>
            <a:r>
              <a:rPr lang="tr-TR" dirty="0"/>
              <a:t>A)​ Ortamın böyle bir değişikliğe hazır olmaması</a:t>
            </a:r>
          </a:p>
          <a:p>
            <a:r>
              <a:rPr lang="tr-TR" dirty="0"/>
              <a:t>B)​ İtilaf Devletlerinden çekinilmesi</a:t>
            </a:r>
          </a:p>
          <a:p>
            <a:r>
              <a:rPr lang="tr-TR" dirty="0"/>
              <a:t>C)​ İmparatorluğun çökmesinin ödenmek istenmesi</a:t>
            </a:r>
          </a:p>
          <a:p>
            <a:r>
              <a:rPr lang="tr-TR" dirty="0"/>
              <a:t>D)​ Osmanlı Hükümetinin desteğine ihtiyaç duyulması</a:t>
            </a:r>
          </a:p>
          <a:p>
            <a:r>
              <a:rPr lang="tr-TR" dirty="0"/>
              <a:t>E)​ Halifeliğin gücünden yararlanmak istenmesi </a:t>
            </a:r>
          </a:p>
          <a:p>
            <a:r>
              <a:rPr lang="tr-TR" dirty="0"/>
              <a:t>( 1986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lstStyle/>
          <a:p>
            <a:r>
              <a:rPr lang="tr-TR" dirty="0"/>
              <a:t>9.​ Türkiye'de, Kurtuluş Savaşı’nın hazırlık döneminde Mahalli Kongreler yapılarak TBMM kurulmuştur.</a:t>
            </a:r>
          </a:p>
          <a:p>
            <a:r>
              <a:rPr lang="tr-TR" dirty="0"/>
              <a:t>Bu gelişmeler, aşağıdakilerden hangisi için bir hazırlık sayılamaz? </a:t>
            </a:r>
          </a:p>
          <a:p>
            <a:r>
              <a:rPr lang="tr-TR" dirty="0"/>
              <a:t>A)​ Yeni bir devlet kurma</a:t>
            </a:r>
          </a:p>
          <a:p>
            <a:r>
              <a:rPr lang="tr-TR" dirty="0"/>
              <a:t>B)​ Ulusal egemenliği hakim kılma</a:t>
            </a:r>
          </a:p>
          <a:p>
            <a:r>
              <a:rPr lang="tr-TR" dirty="0"/>
              <a:t>C)​ Demokratikleşme sürecini başlatma</a:t>
            </a:r>
          </a:p>
          <a:p>
            <a:r>
              <a:rPr lang="tr-TR" dirty="0"/>
              <a:t>D)​ Ulusal bağımsızlığı kazanma</a:t>
            </a:r>
          </a:p>
          <a:p>
            <a:r>
              <a:rPr lang="tr-TR" dirty="0"/>
              <a:t>E)​ Yerel yönetimlere ağırlık verme </a:t>
            </a:r>
          </a:p>
          <a:p>
            <a:r>
              <a:rPr lang="tr-TR" dirty="0"/>
              <a:t>( 1986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10.​ Son Osmanlı Mebuslar </a:t>
            </a:r>
            <a:r>
              <a:rPr lang="tr-TR" dirty="0" err="1"/>
              <a:t>Mecisi’nde</a:t>
            </a:r>
            <a:r>
              <a:rPr lang="tr-TR" dirty="0"/>
              <a:t> alınacak kararların taslağını Mustafa Kemal Paşa hazırladığı halde, sadece vatanın bütünlüğüne yönelik kararlarda bu taslağa uyulmuş, diğerlerinde uyulmamıştır.</a:t>
            </a:r>
          </a:p>
          <a:p>
            <a:r>
              <a:rPr lang="tr-TR" dirty="0"/>
              <a:t>Mebusların böyle farklı kararlar almalarında aşağıdakilerden hangisi en çok etkili olmuştur?</a:t>
            </a:r>
          </a:p>
          <a:p>
            <a:r>
              <a:rPr lang="tr-TR" dirty="0"/>
              <a:t>A)​ Çoğunluğun </a:t>
            </a:r>
            <a:r>
              <a:rPr lang="tr-TR" dirty="0" err="1"/>
              <a:t>Saltanat’a</a:t>
            </a:r>
            <a:r>
              <a:rPr lang="tr-TR" dirty="0"/>
              <a:t> bağlı olması</a:t>
            </a:r>
          </a:p>
          <a:p>
            <a:r>
              <a:rPr lang="tr-TR" dirty="0"/>
              <a:t>B)​ Kendi çıkarlarını koruma çabasına girmeleri</a:t>
            </a:r>
          </a:p>
          <a:p>
            <a:r>
              <a:rPr lang="tr-TR" dirty="0"/>
              <a:t>C)​ Demokratik kurallara uymaya çalışmaları</a:t>
            </a:r>
          </a:p>
          <a:p>
            <a:r>
              <a:rPr lang="tr-TR" dirty="0"/>
              <a:t>D)​ İtilaf Devletlerinin baskısından korkmaları</a:t>
            </a:r>
          </a:p>
          <a:p>
            <a:r>
              <a:rPr lang="tr-TR" dirty="0"/>
              <a:t>E)​ Çoğunluğun manda taraftarı olması </a:t>
            </a:r>
          </a:p>
          <a:p>
            <a:r>
              <a:rPr lang="tr-TR" dirty="0"/>
              <a:t>( 1986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11.​ Misak-ı Milli belgesinde Batum, Ardahan, Kars ve Batı Trakya için gerekirse serbest oylama yapılabileceği görüşü yer almıştır.</a:t>
            </a:r>
          </a:p>
          <a:p>
            <a:r>
              <a:rPr lang="tr-TR" dirty="0"/>
              <a:t>Bu yörelerin hangi özelliğinden dolayı serbest oylamanın çıkarlarımıza uygun olacağı düşünülmüştür?</a:t>
            </a:r>
          </a:p>
          <a:p>
            <a:r>
              <a:rPr lang="tr-TR" dirty="0"/>
              <a:t>A)​ Stratejik bakımdan önemli bölgelerde olmaları</a:t>
            </a:r>
          </a:p>
          <a:p>
            <a:r>
              <a:rPr lang="tr-TR" dirty="0"/>
              <a:t>B)​ Uzun süreden beri Osmanlı yönetiminde bulunmaları</a:t>
            </a:r>
          </a:p>
          <a:p>
            <a:r>
              <a:rPr lang="tr-TR" dirty="0"/>
              <a:t>C)​ Halkın çoğunluğunun Türk ve Müslüman olması</a:t>
            </a:r>
          </a:p>
          <a:p>
            <a:r>
              <a:rPr lang="tr-TR" dirty="0"/>
              <a:t>D)​ Verimli tarım topraklarına sahip olmaları</a:t>
            </a:r>
          </a:p>
          <a:p>
            <a:r>
              <a:rPr lang="tr-TR" dirty="0"/>
              <a:t>E)​ Temsilcilerinin Meclis-i </a:t>
            </a:r>
            <a:r>
              <a:rPr lang="tr-TR" dirty="0" err="1"/>
              <a:t>Mebusan’da</a:t>
            </a:r>
            <a:r>
              <a:rPr lang="tr-TR" dirty="0"/>
              <a:t> etkili olmaları </a:t>
            </a:r>
          </a:p>
          <a:p>
            <a:r>
              <a:rPr lang="tr-TR" dirty="0"/>
              <a:t>( 1987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85000" lnSpcReduction="10000"/>
          </a:bodyPr>
          <a:lstStyle/>
          <a:p>
            <a:r>
              <a:rPr lang="tr-TR" dirty="0"/>
              <a:t>12.​ Amasya Genelgesi’nde, Sivas’ta toplanacak kongre için gelecek temsilcilerin seçimini Müdafaa-i Hukuk-ı Milliye, Reddi-i İlhak Cemiyeti ve belediyelerin yapması istenmiştir.</a:t>
            </a:r>
          </a:p>
          <a:p>
            <a:r>
              <a:rPr lang="tr-TR" dirty="0"/>
              <a:t>Bu yolla ulaşılmak istenen temel amaç aşağıdakilerden hangisidir?</a:t>
            </a:r>
          </a:p>
          <a:p>
            <a:r>
              <a:rPr lang="tr-TR" dirty="0"/>
              <a:t>A)​ Müdafaa-i Hukuk derneklerinin kurulmasını teşvik etmek </a:t>
            </a:r>
          </a:p>
          <a:p>
            <a:r>
              <a:rPr lang="tr-TR" dirty="0"/>
              <a:t>B)​ Müdafaa-i Hukuk derneklerinin gücünü Türk halkına duyurmak</a:t>
            </a:r>
          </a:p>
          <a:p>
            <a:r>
              <a:rPr lang="tr-TR" dirty="0"/>
              <a:t>C)​ İşgal kuvvetlerinin dikkatini Sivas’ta yapılacak kongreye çekmek</a:t>
            </a:r>
          </a:p>
          <a:p>
            <a:r>
              <a:rPr lang="tr-TR" dirty="0"/>
              <a:t>D)​ Milletin güvenini kazanmış, Milli Mücadele taraftarı kişilerin seçilmesini sağlamak</a:t>
            </a:r>
          </a:p>
          <a:p>
            <a:r>
              <a:rPr lang="tr-TR" dirty="0"/>
              <a:t>E)​ Temsilcilerin can ve mal güvenliklerini sağlamak </a:t>
            </a:r>
          </a:p>
          <a:p>
            <a:r>
              <a:rPr lang="tr-TR" dirty="0"/>
              <a:t>( 1987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13.​ Osmanlı </a:t>
            </a:r>
            <a:r>
              <a:rPr lang="tr-TR" dirty="0" err="1"/>
              <a:t>Mebusan</a:t>
            </a:r>
            <a:r>
              <a:rPr lang="tr-TR" dirty="0"/>
              <a:t> Meclisi, dağıtılmadan önce Misak-ı </a:t>
            </a:r>
            <a:r>
              <a:rPr lang="tr-TR" dirty="0" err="1"/>
              <a:t>Milli’yi</a:t>
            </a:r>
            <a:r>
              <a:rPr lang="tr-TR" dirty="0"/>
              <a:t> kabul ederek Türk yurdunun parçalanmasına razı olmadığını ortaya koymuştur.</a:t>
            </a:r>
          </a:p>
          <a:p>
            <a:r>
              <a:rPr lang="tr-TR" dirty="0"/>
              <a:t>Bu duruma rağmen Sevr Antlaşması’nı kabul etmekle padişah, aşağıdakilerden hangisine ters düşmüştür?</a:t>
            </a:r>
          </a:p>
          <a:p>
            <a:r>
              <a:rPr lang="tr-TR" dirty="0"/>
              <a:t>A)​ Çoğunluğun görüşüne</a:t>
            </a:r>
          </a:p>
          <a:p>
            <a:r>
              <a:rPr lang="tr-TR" dirty="0"/>
              <a:t>B)​ Azınlık çıkarlarına</a:t>
            </a:r>
          </a:p>
          <a:p>
            <a:r>
              <a:rPr lang="tr-TR" dirty="0"/>
              <a:t>C)​ </a:t>
            </a:r>
            <a:r>
              <a:rPr lang="tr-TR" dirty="0" err="1"/>
              <a:t>Monarşik</a:t>
            </a:r>
            <a:r>
              <a:rPr lang="tr-TR" dirty="0"/>
              <a:t> anlayışa</a:t>
            </a:r>
          </a:p>
          <a:p>
            <a:r>
              <a:rPr lang="tr-TR" dirty="0"/>
              <a:t>D)​ İtilaf Devletlerinin görüşüne</a:t>
            </a:r>
          </a:p>
          <a:p>
            <a:r>
              <a:rPr lang="tr-TR" dirty="0"/>
              <a:t>E)​ Mondros Antlaşması hükümlerine</a:t>
            </a:r>
          </a:p>
          <a:p>
            <a:r>
              <a:rPr lang="tr-TR" dirty="0"/>
              <a:t>( 1987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14.​ Misak-ı Milli belgesinde politik, ekonomik ve mali gelişmemizi köstekleyen ve hukuk alanında hakimiyetimizi sınırlayan imtiyazların ortadan kaldırılması hükmü bulunmaktaydı.</a:t>
            </a:r>
          </a:p>
          <a:p>
            <a:r>
              <a:rPr lang="tr-TR" dirty="0"/>
              <a:t>Bu hükümle aşağıdakilerden hangisinin ortadan kaldırılması amaçlanmıştı?</a:t>
            </a:r>
          </a:p>
          <a:p>
            <a:r>
              <a:rPr lang="tr-TR" dirty="0"/>
              <a:t>A)​ Dine dayanan devlet düzeninin</a:t>
            </a:r>
          </a:p>
          <a:p>
            <a:r>
              <a:rPr lang="tr-TR" dirty="0"/>
              <a:t>B)​ Osmanlı saltanatının </a:t>
            </a:r>
          </a:p>
          <a:p>
            <a:r>
              <a:rPr lang="tr-TR" dirty="0"/>
              <a:t>C)​ Aşar vergisinin</a:t>
            </a:r>
          </a:p>
          <a:p>
            <a:r>
              <a:rPr lang="tr-TR" dirty="0"/>
              <a:t>D)​ Eski eğitim sisteminin</a:t>
            </a:r>
          </a:p>
          <a:p>
            <a:r>
              <a:rPr lang="tr-TR" dirty="0"/>
              <a:t>E)​ Kapitülasyonların</a:t>
            </a:r>
          </a:p>
          <a:p>
            <a:r>
              <a:rPr lang="tr-TR" dirty="0"/>
              <a:t>( 1988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lstStyle/>
          <a:p>
            <a:r>
              <a:rPr lang="tr-TR" dirty="0"/>
              <a:t>15.​ 1921 Anayasası ile “Güçler Birliği” sisteminin kabul edilmesinin temel amacı aşağıdakilerden hangisidir?</a:t>
            </a:r>
          </a:p>
          <a:p>
            <a:r>
              <a:rPr lang="tr-TR" dirty="0"/>
              <a:t>A)​ Meclisi, milletin tek temsilcisi haline getirme</a:t>
            </a:r>
          </a:p>
          <a:p>
            <a:r>
              <a:rPr lang="tr-TR" dirty="0"/>
              <a:t>B)​ Ekonomik alanda kalkınmayı hızlandırma</a:t>
            </a:r>
          </a:p>
          <a:p>
            <a:r>
              <a:rPr lang="tr-TR" dirty="0"/>
              <a:t>C)​ Mustafa Kemal’in meclis başkanı seçilmesini sağlama</a:t>
            </a:r>
          </a:p>
          <a:p>
            <a:r>
              <a:rPr lang="tr-TR" dirty="0"/>
              <a:t>D)​ Padişahın yetkileri ile TBMM’nin yetkilerini dengede tutma</a:t>
            </a:r>
          </a:p>
          <a:p>
            <a:r>
              <a:rPr lang="tr-TR" dirty="0"/>
              <a:t>E)​ Siyasal partilerin kurulmasını kolaylaştırma</a:t>
            </a:r>
          </a:p>
          <a:p>
            <a:r>
              <a:rPr lang="tr-TR" dirty="0"/>
              <a:t>( 1988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lstStyle/>
          <a:p>
            <a:r>
              <a:rPr lang="tr-TR" dirty="0"/>
              <a:t>16.​ Osmanlı İmparatorluğunda, İtilaf Devletlerinin aşağıdaki girişimlerinden hangisi doğrudan “milli iradeyi” yok etmeyi amaçlamıştır?</a:t>
            </a:r>
          </a:p>
          <a:p>
            <a:r>
              <a:rPr lang="tr-TR" dirty="0"/>
              <a:t>A)​ Boğazların yönetimine el koymaları</a:t>
            </a:r>
          </a:p>
          <a:p>
            <a:r>
              <a:rPr lang="tr-TR" dirty="0"/>
              <a:t>B)​ </a:t>
            </a:r>
            <a:r>
              <a:rPr lang="tr-TR" dirty="0" err="1"/>
              <a:t>Mebusan</a:t>
            </a:r>
            <a:r>
              <a:rPr lang="tr-TR" dirty="0"/>
              <a:t> Meclisini dağıtmaları</a:t>
            </a:r>
          </a:p>
          <a:p>
            <a:r>
              <a:rPr lang="tr-TR" dirty="0"/>
              <a:t>C)​ Osmanlı ordusunun büyük bir kısmını terhis ettirmeleri</a:t>
            </a:r>
          </a:p>
          <a:p>
            <a:r>
              <a:rPr lang="tr-TR" dirty="0"/>
              <a:t>D)​ Karadeniz kıyısındaki bazı önemli noktaları kontrol altına almaları</a:t>
            </a:r>
          </a:p>
          <a:p>
            <a:r>
              <a:rPr lang="tr-TR" dirty="0"/>
              <a:t>E)​ Ulaşım ve haberleşme sistemlerinin işletilmesine el koymaları </a:t>
            </a:r>
          </a:p>
          <a:p>
            <a:r>
              <a:rPr lang="tr-TR" dirty="0"/>
              <a:t>( 1989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17.​ Mondros Ateşkes Antlaşmasından sonra İstanbul Hükümeti galip devletlerin etkisi altına girmiş ve millete karşı sorumluluklarını yerine getiremez olmuştur.</a:t>
            </a:r>
          </a:p>
          <a:p>
            <a:r>
              <a:rPr lang="tr-TR" dirty="0"/>
              <a:t>Aşağıdakilerden hangisi bu durumun bir sonucu değildir?</a:t>
            </a:r>
          </a:p>
          <a:p>
            <a:r>
              <a:rPr lang="tr-TR" dirty="0"/>
              <a:t>A)​ Erzurum ve Sivas Kongrelerinin yapılması</a:t>
            </a:r>
          </a:p>
          <a:p>
            <a:r>
              <a:rPr lang="tr-TR" dirty="0"/>
              <a:t>B)​ Yöresel direnişlerin başlaması</a:t>
            </a:r>
          </a:p>
          <a:p>
            <a:r>
              <a:rPr lang="tr-TR" dirty="0"/>
              <a:t>C)​ Anadolu halkının, İstanbul Hükümetine olan güvenini yitirmesi</a:t>
            </a:r>
          </a:p>
          <a:p>
            <a:r>
              <a:rPr lang="tr-TR" dirty="0"/>
              <a:t>D)​ Anadolu halkının, Mustafa Kemal’in çevresinde toplanması</a:t>
            </a:r>
          </a:p>
          <a:p>
            <a:r>
              <a:rPr lang="tr-TR" dirty="0"/>
              <a:t>E)​ Gizli anlaşmaların yapılması </a:t>
            </a:r>
          </a:p>
          <a:p>
            <a:r>
              <a:rPr lang="tr-TR" dirty="0"/>
              <a:t>( 1989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a:bodyPr>
          <a:lstStyle/>
          <a:p>
            <a:r>
              <a:rPr lang="tr-TR" dirty="0"/>
              <a:t>18.​ Mustafa Kemal 23 Nisan 1920’de Meclise verdiği önergede “Geçici kaydıyla bir hükümet reisi tanımak veya padişah kaymakamı atamak doğru değildir” demiştir.</a:t>
            </a:r>
          </a:p>
          <a:p>
            <a:r>
              <a:rPr lang="tr-TR" dirty="0"/>
              <a:t>Mustafa Kemal bu sözleriyle aşağıda-kilerden hangisini anlatmak istemiştir?</a:t>
            </a:r>
          </a:p>
          <a:p>
            <a:r>
              <a:rPr lang="tr-TR" dirty="0"/>
              <a:t>A)​ İstanbul Hükümeti ile anlaşmaya çalışılacağını</a:t>
            </a:r>
          </a:p>
          <a:p>
            <a:r>
              <a:rPr lang="tr-TR" dirty="0"/>
              <a:t>B)​ Halifeliğin kaldırılacağını</a:t>
            </a:r>
          </a:p>
          <a:p>
            <a:r>
              <a:rPr lang="tr-TR" dirty="0"/>
              <a:t>C)​ Kendisinin meclis başkanı seçileceğini</a:t>
            </a:r>
          </a:p>
          <a:p>
            <a:r>
              <a:rPr lang="tr-TR" dirty="0"/>
              <a:t>D)​ Hükümet ve meclis başkanlarının aynı kişi olacağını</a:t>
            </a:r>
          </a:p>
          <a:p>
            <a:r>
              <a:rPr lang="tr-TR" dirty="0"/>
              <a:t>E)​ Meclisin, kararlarında bağımsız olması gerektiğini </a:t>
            </a:r>
          </a:p>
          <a:p>
            <a:r>
              <a:rPr lang="tr-TR" dirty="0"/>
              <a:t>( 1989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19.​ 1921 Anayasasına göre: Türkiye Devleti, Türkiye Büyük Millet Meclisi tarafından idare olunur ve hükümeti “Türkiye Büyük Millet Meclisi Hükümeti” adını taşır.</a:t>
            </a:r>
          </a:p>
          <a:p>
            <a:r>
              <a:rPr lang="tr-TR" dirty="0"/>
              <a:t>1921 Anayasasındaki bu hükümle ulaşılmak istenen başlıca amaç aşağıdakilerden hangisidir?</a:t>
            </a:r>
          </a:p>
          <a:p>
            <a:r>
              <a:rPr lang="tr-TR" dirty="0"/>
              <a:t>A)​ Bütün yetkileri TBMM’de toplamak</a:t>
            </a:r>
          </a:p>
          <a:p>
            <a:r>
              <a:rPr lang="tr-TR" dirty="0"/>
              <a:t>B)​ Demokratik devletlerin dostluğunu kazanmak</a:t>
            </a:r>
          </a:p>
          <a:p>
            <a:r>
              <a:rPr lang="tr-TR" dirty="0"/>
              <a:t>C)​ İç isyanlara son vermek</a:t>
            </a:r>
          </a:p>
          <a:p>
            <a:r>
              <a:rPr lang="tr-TR" dirty="0"/>
              <a:t>D)​ Çok partili hayata geçmek</a:t>
            </a:r>
          </a:p>
          <a:p>
            <a:r>
              <a:rPr lang="tr-TR" dirty="0"/>
              <a:t>E)​ Yurtta ve dünyada barışı korumak </a:t>
            </a:r>
          </a:p>
          <a:p>
            <a:r>
              <a:rPr lang="tr-TR" dirty="0"/>
              <a:t>( 1989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20.​ Mustafa Kemal, anayurdun parçalanması tehlikesi karşısında ülke çapında bir kongre yaparak Müdafaa-i Hukuk ve </a:t>
            </a:r>
            <a:r>
              <a:rPr lang="tr-TR" dirty="0" err="1"/>
              <a:t>Redd</a:t>
            </a:r>
            <a:r>
              <a:rPr lang="tr-TR" dirty="0"/>
              <a:t>-i İlhak cemiyetlerini birleştirmiştir.</a:t>
            </a:r>
          </a:p>
          <a:p>
            <a:r>
              <a:rPr lang="tr-TR" dirty="0"/>
              <a:t>Mustafa Kemal’in bu yolla ulaşmak istediği ilk amaç aşağıdakilerden hangisidir ?</a:t>
            </a:r>
          </a:p>
          <a:p>
            <a:r>
              <a:rPr lang="tr-TR" dirty="0"/>
              <a:t>A)​ Saltanatı kaldırmak</a:t>
            </a:r>
          </a:p>
          <a:p>
            <a:r>
              <a:rPr lang="tr-TR" dirty="0"/>
              <a:t>B)​ Yeni bir anayasa hazırlamak</a:t>
            </a:r>
          </a:p>
          <a:p>
            <a:r>
              <a:rPr lang="tr-TR" dirty="0"/>
              <a:t>C)​ Kurtuluş Savaşı’nı tek elden yönetmek</a:t>
            </a:r>
          </a:p>
          <a:p>
            <a:r>
              <a:rPr lang="tr-TR" dirty="0"/>
              <a:t>D)​ Cumhuriyeti ilan etmek</a:t>
            </a:r>
          </a:p>
          <a:p>
            <a:r>
              <a:rPr lang="tr-TR" dirty="0"/>
              <a:t>E)​ Halifeliği kaldırmak </a:t>
            </a:r>
          </a:p>
          <a:p>
            <a:r>
              <a:rPr lang="tr-TR" dirty="0"/>
              <a:t>( 1990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21.​ Sivas Kongresi’nde “manda” sorunu tartışmalara yol açmış, bazı yurtseverler Amerikan mandasını savunmuş, fakat sonuçta bu görüş reddedilmiştir.</a:t>
            </a:r>
          </a:p>
          <a:p>
            <a:r>
              <a:rPr lang="tr-TR" dirty="0"/>
              <a:t>Manda yönetiminin reddedilmesinin nedeni aşağıdakilerden hangisidir?</a:t>
            </a:r>
          </a:p>
          <a:p>
            <a:r>
              <a:rPr lang="tr-TR" dirty="0"/>
              <a:t>A)​ İstanbul Hükümeti’nin manda isteğine tepkisiz kalmak </a:t>
            </a:r>
          </a:p>
          <a:p>
            <a:r>
              <a:rPr lang="tr-TR" dirty="0"/>
              <a:t>B)​ İstanbul Hükümeti’nin kongreye açıkça cephe alması</a:t>
            </a:r>
          </a:p>
          <a:p>
            <a:r>
              <a:rPr lang="tr-TR" dirty="0"/>
              <a:t>C)​ Manda yönetiminin iyi bilinmemesi</a:t>
            </a:r>
          </a:p>
          <a:p>
            <a:r>
              <a:rPr lang="tr-TR" dirty="0"/>
              <a:t>D)​ İngiliz ve Amerikan mandası isteyenler arasında görüş birliği sağlanamaması</a:t>
            </a:r>
          </a:p>
          <a:p>
            <a:r>
              <a:rPr lang="tr-TR" dirty="0"/>
              <a:t>E)​ Manda yönetiminin ulusal bağımsızlığa ters düşmesi</a:t>
            </a:r>
          </a:p>
          <a:p>
            <a:r>
              <a:rPr lang="tr-TR" dirty="0"/>
              <a:t>( 1990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lstStyle/>
          <a:p>
            <a:r>
              <a:rPr lang="tr-TR" dirty="0"/>
              <a:t>22.​ İlk TBMM, kendisinin üstünde bir kuvvet tanımamakla aşağıdakilerden hangisini yok saymıştır?</a:t>
            </a:r>
          </a:p>
          <a:p>
            <a:r>
              <a:rPr lang="tr-TR" dirty="0"/>
              <a:t>A)​ Azınlık haklarını</a:t>
            </a:r>
          </a:p>
          <a:p>
            <a:r>
              <a:rPr lang="tr-TR" dirty="0"/>
              <a:t>B)​ İtilaf Devletleri</a:t>
            </a:r>
          </a:p>
          <a:p>
            <a:r>
              <a:rPr lang="tr-TR" dirty="0"/>
              <a:t>C)​ Osmanlı yönetimini</a:t>
            </a:r>
          </a:p>
          <a:p>
            <a:r>
              <a:rPr lang="tr-TR" dirty="0"/>
              <a:t>D)​ Eski antlaşmaları</a:t>
            </a:r>
          </a:p>
          <a:p>
            <a:r>
              <a:rPr lang="tr-TR" dirty="0"/>
              <a:t>E)​ Kuvayı </a:t>
            </a:r>
            <a:r>
              <a:rPr lang="tr-TR" dirty="0" err="1"/>
              <a:t>Milliyeyi</a:t>
            </a:r>
            <a:r>
              <a:rPr lang="tr-TR" dirty="0"/>
              <a:t> </a:t>
            </a:r>
          </a:p>
          <a:p>
            <a:r>
              <a:rPr lang="tr-TR" dirty="0"/>
              <a:t>( 1990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23.​ 1921 Anayasasına göre, TBMM’nin yetkilerinden bazıları şunlardır:</a:t>
            </a:r>
          </a:p>
          <a:p>
            <a:r>
              <a:rPr lang="tr-TR" dirty="0"/>
              <a:t>I.​ Hükümette görev alacak bakanları seçme</a:t>
            </a:r>
          </a:p>
          <a:p>
            <a:r>
              <a:rPr lang="tr-TR" dirty="0"/>
              <a:t>II.​ TBMM başkanını, İcra Vekilleri Heyetinin (Bakanlar Kurulu) tabii başkanı sayma</a:t>
            </a:r>
          </a:p>
          <a:p>
            <a:r>
              <a:rPr lang="tr-TR" dirty="0"/>
              <a:t>III.​ Süre dolmadan TBMM seçiminin yenilenmesine karar verme</a:t>
            </a:r>
          </a:p>
          <a:p>
            <a:r>
              <a:rPr lang="tr-TR" dirty="0"/>
              <a:t>IV.​ Savaş ve barışa karar verme</a:t>
            </a:r>
          </a:p>
          <a:p>
            <a:r>
              <a:rPr lang="tr-TR" dirty="0"/>
              <a:t>Bu yetkilerin hangilerinde, günümüze kadar bir değişiklik olmamıştır?</a:t>
            </a:r>
          </a:p>
          <a:p>
            <a:r>
              <a:rPr lang="tr-TR" dirty="0"/>
              <a:t>A) III ve IV B) I ve III C) II ve III</a:t>
            </a:r>
          </a:p>
          <a:p>
            <a:r>
              <a:rPr lang="tr-TR" dirty="0"/>
              <a:t>D) I ve IV E) II ve IV </a:t>
            </a:r>
          </a:p>
          <a:p>
            <a:r>
              <a:rPr lang="tr-TR" dirty="0"/>
              <a:t>( 1990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20000"/>
          </a:bodyPr>
          <a:lstStyle/>
          <a:p>
            <a:r>
              <a:rPr lang="tr-TR" dirty="0"/>
              <a:t>24.​ İstanbul Hükümeti, Amasya Protokolü’nde yer alan “Temsil Kurulu’nun rızası olmadan, düşmanlarla barış görüşmelerine gidilmemesi” kararını reddetmiş, ”</a:t>
            </a:r>
            <a:r>
              <a:rPr lang="tr-TR" dirty="0" err="1"/>
              <a:t>Mebusan</a:t>
            </a:r>
            <a:r>
              <a:rPr lang="tr-TR" dirty="0"/>
              <a:t> Meclisi’nin toplanması” kararını ise kabul etmiştir.</a:t>
            </a:r>
          </a:p>
          <a:p>
            <a:r>
              <a:rPr lang="tr-TR" dirty="0"/>
              <a:t>İstanbul Hükümeti’nin, Temsil Kurulu’na verilmek istenen yetkiyi kabul etmemekle ulaşmak istediği amaç, aşağıdakilerden hangisidir?</a:t>
            </a:r>
          </a:p>
          <a:p>
            <a:r>
              <a:rPr lang="tr-TR" dirty="0"/>
              <a:t>A)​ İstanbul’un işgal edilmesini engellemek</a:t>
            </a:r>
          </a:p>
          <a:p>
            <a:r>
              <a:rPr lang="tr-TR" dirty="0"/>
              <a:t>B)​ Temsil Kurulu’nu Osmanlı Meclisi’nde etkili hale getirmek</a:t>
            </a:r>
          </a:p>
          <a:p>
            <a:r>
              <a:rPr lang="tr-TR" dirty="0"/>
              <a:t>C)​ İtilaf Devletleriyle ilişkileri geliştirmek</a:t>
            </a:r>
          </a:p>
          <a:p>
            <a:r>
              <a:rPr lang="tr-TR" dirty="0"/>
              <a:t>D)​ Merkezi otoriteyi kurmak</a:t>
            </a:r>
          </a:p>
          <a:p>
            <a:r>
              <a:rPr lang="tr-TR" dirty="0"/>
              <a:t>E)​ Milli birliği sağlamak </a:t>
            </a:r>
          </a:p>
          <a:p>
            <a:r>
              <a:rPr lang="tr-TR" dirty="0"/>
              <a:t>( 1991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25.​ Mustafa Kemal’in Son Osmanlı Mebuslar Meclisi’nde Müdafaa-i Hukuk Grubu oluşturulmasını istemesinin amacı aşağıdakilerden hangisidir?</a:t>
            </a:r>
          </a:p>
          <a:p>
            <a:r>
              <a:rPr lang="tr-TR" dirty="0"/>
              <a:t>A)​ Vatanın bütünlüğünün korunması yolunda kararlar almak</a:t>
            </a:r>
          </a:p>
          <a:p>
            <a:r>
              <a:rPr lang="tr-TR" dirty="0"/>
              <a:t>B)​ Padişahın yetkilerini artırmak</a:t>
            </a:r>
          </a:p>
          <a:p>
            <a:r>
              <a:rPr lang="tr-TR" dirty="0"/>
              <a:t>C)​ Hükümette değişiklik yapılmasını sağlamak</a:t>
            </a:r>
          </a:p>
          <a:p>
            <a:r>
              <a:rPr lang="tr-TR" dirty="0"/>
              <a:t>D)​ Meclisin toplanabilmesi için gerekli çoğunluğu sağlamak</a:t>
            </a:r>
          </a:p>
          <a:p>
            <a:r>
              <a:rPr lang="tr-TR" dirty="0"/>
              <a:t>E)​ Yasama ve yürütme organları arasında uyum sağlamak</a:t>
            </a:r>
          </a:p>
          <a:p>
            <a:r>
              <a:rPr lang="tr-TR" dirty="0"/>
              <a:t>( 1991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26.​ Amasya Genelgesi’nde, Sivas’ta toplanacak ulusal kongreye katılacak üyelerin, Müdafaa-i Hukuk-u Milliye cemiyetleri ve belediye başkanları aracılığıyla seçilmeleri istenmiştir.</a:t>
            </a:r>
          </a:p>
          <a:p>
            <a:r>
              <a:rPr lang="tr-TR" dirty="0"/>
              <a:t>Bu isteğin amacı aşağıdakilerden hangisidir?</a:t>
            </a:r>
          </a:p>
          <a:p>
            <a:r>
              <a:rPr lang="tr-TR" dirty="0"/>
              <a:t>A)​ Hilafet ordusunu yıpratmak</a:t>
            </a:r>
          </a:p>
          <a:p>
            <a:r>
              <a:rPr lang="tr-TR" dirty="0"/>
              <a:t>B)​ Kararların, halkın istekleri doğrultusunda alınmasını sağlamak</a:t>
            </a:r>
          </a:p>
          <a:p>
            <a:r>
              <a:rPr lang="tr-TR" dirty="0"/>
              <a:t>C)​ Anadolu'da toplanacak kongrelerin sayısını artırmak</a:t>
            </a:r>
          </a:p>
          <a:p>
            <a:r>
              <a:rPr lang="tr-TR" dirty="0"/>
              <a:t>D)​ Yerel direnişleri başlatmak</a:t>
            </a:r>
          </a:p>
          <a:p>
            <a:r>
              <a:rPr lang="tr-TR" dirty="0"/>
              <a:t>E)​ İşgal güçleri arasında görüş ayrılığı yaratmak </a:t>
            </a:r>
          </a:p>
          <a:p>
            <a:r>
              <a:rPr lang="tr-TR" dirty="0"/>
              <a:t>( 1992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 </a:t>
            </a:r>
          </a:p>
          <a:p>
            <a:r>
              <a:rPr lang="tr-TR" dirty="0"/>
              <a:t>27.​ Sivas Kongresi’nden sonra Temsil Kurulu, İstanbul Hükümeti ile yönetim yönünden ilişkiye ve her türlü haberleşmeyi kesmiş, İstanbul’dan Anadolu'ya atanan komutan ve valileri kabul etmeyerek geri göndermiştir.</a:t>
            </a:r>
          </a:p>
          <a:p>
            <a:r>
              <a:rPr lang="tr-TR" dirty="0"/>
              <a:t>Temsil Kurulu’nun bu tutumunun amacı aşağıdakilerden hangisidir?</a:t>
            </a:r>
          </a:p>
          <a:p>
            <a:r>
              <a:rPr lang="tr-TR" dirty="0"/>
              <a:t>A)​ İtilaf Devletlerinin dostluğunu kazanmak</a:t>
            </a:r>
          </a:p>
          <a:p>
            <a:r>
              <a:rPr lang="tr-TR" dirty="0"/>
              <a:t>B)​ Yerel yönetim birimi sayısını azaltmak</a:t>
            </a:r>
          </a:p>
          <a:p>
            <a:r>
              <a:rPr lang="tr-TR" dirty="0"/>
              <a:t>C)​ İstanbul Hükümeti’ne bağlı olmadığını göstermek</a:t>
            </a:r>
          </a:p>
          <a:p>
            <a:r>
              <a:rPr lang="tr-TR" dirty="0"/>
              <a:t>D)​ Düzenli ordu kurmak</a:t>
            </a:r>
          </a:p>
          <a:p>
            <a:r>
              <a:rPr lang="tr-TR" dirty="0"/>
              <a:t>E)​ Anadolu'daki ayaklanmaları önlemek </a:t>
            </a:r>
          </a:p>
          <a:p>
            <a:r>
              <a:rPr lang="tr-TR" dirty="0"/>
              <a:t>( 1992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28.​ Milli Mücadele döneminde Türk Milleti kadını ve erkeği ile birlikte çeşitli savunma dernekleri kurmuş, siyasal mitingler ve gösteriler düzenlemiş, işgal kuvvetlerine karşı harekete geçmiştir.</a:t>
            </a:r>
          </a:p>
          <a:p>
            <a:r>
              <a:rPr lang="tr-TR" dirty="0"/>
              <a:t>Bu durum Milli Mücadele dönemiyle ilgili olarak aşağıdakilerden hangisinin bir göstergesidir?</a:t>
            </a:r>
          </a:p>
          <a:p>
            <a:r>
              <a:rPr lang="tr-TR" dirty="0"/>
              <a:t>A)​ Laiklik anlayışının benimsendiğinin</a:t>
            </a:r>
          </a:p>
          <a:p>
            <a:r>
              <a:rPr lang="tr-TR" dirty="0"/>
              <a:t>B)​ Seçim sisteminin değiştirildiğinin</a:t>
            </a:r>
          </a:p>
          <a:p>
            <a:r>
              <a:rPr lang="tr-TR" dirty="0"/>
              <a:t>C)​ Direnişçilerin eğitim düzeyinin yüksek olduğunun</a:t>
            </a:r>
          </a:p>
          <a:p>
            <a:r>
              <a:rPr lang="tr-TR" dirty="0"/>
              <a:t>D)​ Direnmenin etkili hale getirilmeye çalışıldığının</a:t>
            </a:r>
          </a:p>
          <a:p>
            <a:r>
              <a:rPr lang="tr-TR" dirty="0"/>
              <a:t>E)​ İletişimde güçlüklerle karşılaşıldığının </a:t>
            </a:r>
          </a:p>
          <a:p>
            <a:r>
              <a:rPr lang="tr-TR" dirty="0"/>
              <a:t>( 1993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29.​ Erzurum Kongresi’nde yalnızca iç politikayı ilgilendiren ilkeler değil, bazı dış politika ilkeleri de belirlenerek ilan edilmiştir.</a:t>
            </a:r>
          </a:p>
          <a:p>
            <a:r>
              <a:rPr lang="tr-TR" dirty="0"/>
              <a:t>Erzurum Kongresi’nin bu tutumu aşağıdakilerden hangisidir?</a:t>
            </a:r>
          </a:p>
          <a:p>
            <a:r>
              <a:rPr lang="tr-TR" dirty="0"/>
              <a:t>A)​ Meclis gibi hareket edildiğini</a:t>
            </a:r>
          </a:p>
          <a:p>
            <a:r>
              <a:rPr lang="tr-TR" dirty="0"/>
              <a:t>B)​ İstanbul Hükümeti’ne yardımcı olunmak istendiğini</a:t>
            </a:r>
          </a:p>
          <a:p>
            <a:r>
              <a:rPr lang="tr-TR" dirty="0"/>
              <a:t>C)​ Ekonomik sorunlara siyasi sorunlardan daha çok önem verildiğini</a:t>
            </a:r>
          </a:p>
          <a:p>
            <a:r>
              <a:rPr lang="tr-TR" dirty="0"/>
              <a:t>D)​ Yabancı ülkelerle ilişkilerin arttığını </a:t>
            </a:r>
          </a:p>
          <a:p>
            <a:r>
              <a:rPr lang="tr-TR" dirty="0"/>
              <a:t>E)​ İtilaf Devletleri’nin Anadolu harekâtına bakış açısının değiştiğini</a:t>
            </a:r>
          </a:p>
          <a:p>
            <a:r>
              <a:rPr lang="tr-TR" dirty="0"/>
              <a:t>( 1994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30.​ Son Osmanlı Mebuslar Meclisi’nde, Anadolu ve Rumeli Müdafaa-i Hukuk Cemiyeti adına seçilen mebuslar Cemiyetin adını taşıyan bir grup yerine, Felah-ı Vatan adıyla yeni bir grup kurmuşlardır.</a:t>
            </a:r>
          </a:p>
          <a:p>
            <a:r>
              <a:rPr lang="tr-TR" dirty="0"/>
              <a:t>Bu durum, aşağıdakilerden hangisinin bir göstergesidir?</a:t>
            </a:r>
          </a:p>
          <a:p>
            <a:r>
              <a:rPr lang="tr-TR" dirty="0"/>
              <a:t>A)​ Ulusal Kurtuluş harekâtının başlatılmak istendiğinin</a:t>
            </a:r>
          </a:p>
          <a:p>
            <a:r>
              <a:rPr lang="tr-TR" dirty="0"/>
              <a:t>B)​ Mebusların görüşlerini değiştirdiklerinin</a:t>
            </a:r>
          </a:p>
          <a:p>
            <a:r>
              <a:rPr lang="tr-TR" dirty="0"/>
              <a:t>C)​ İşgal kuvvetlerinin Mebuslar Meclisi üzerindeki baskılarının azaldığının</a:t>
            </a:r>
          </a:p>
          <a:p>
            <a:r>
              <a:rPr lang="tr-TR" dirty="0"/>
              <a:t>D)​ İstanbul'un işgal edilmesinin engellenmek istendiğinin</a:t>
            </a:r>
          </a:p>
          <a:p>
            <a:r>
              <a:rPr lang="tr-TR" dirty="0"/>
              <a:t>E)​ Padişahın yetkilerinin sınırlandırıldığının </a:t>
            </a:r>
          </a:p>
          <a:p>
            <a:r>
              <a:rPr lang="tr-TR" dirty="0"/>
              <a:t>( 1994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85000" lnSpcReduction="10000"/>
          </a:bodyPr>
          <a:lstStyle/>
          <a:p>
            <a:r>
              <a:rPr lang="tr-TR" dirty="0"/>
              <a:t>31.​ Milli Mücadele döneminde İtilaf Devletleri, Mebuslar Meclisi’nin toplanması için işgal altındaki bölgelerde yapılan seçimleri engelleyecek bir harekette bulunmamışlardır. Fakat Meclis’te Misak-ı Milli ilan edilince Meclisi basmışlar, mebusların bazılarını tutuklayarak sürgüne göndermişlerdir.</a:t>
            </a:r>
          </a:p>
          <a:p>
            <a:r>
              <a:rPr lang="tr-TR" dirty="0"/>
              <a:t>İtilaf Devletlerinin tutumlarındaki bu değişikliğin nedeni aşağıdakilerden hangisidir?</a:t>
            </a:r>
          </a:p>
          <a:p>
            <a:r>
              <a:rPr lang="tr-TR" dirty="0"/>
              <a:t>A)​ Türk halkına sempatik görünmek istemeleri</a:t>
            </a:r>
          </a:p>
          <a:p>
            <a:r>
              <a:rPr lang="tr-TR" dirty="0"/>
              <a:t>B)​ Meclis’in İstanbul'da toplanmasına karşı olmaları</a:t>
            </a:r>
          </a:p>
          <a:p>
            <a:r>
              <a:rPr lang="tr-TR" dirty="0"/>
              <a:t>C)​ Alınan kararları beklentilerine aykırı bulmaları</a:t>
            </a:r>
          </a:p>
          <a:p>
            <a:r>
              <a:rPr lang="tr-TR" dirty="0"/>
              <a:t>D)​ İstanbul Hükümeti ile Anadolu arasında anlaşma ortamının doğmasını istemeleri</a:t>
            </a:r>
          </a:p>
          <a:p>
            <a:r>
              <a:rPr lang="tr-TR" dirty="0"/>
              <a:t>E)​ Türk halkının kendileri ile barış yapacağına inanmaları </a:t>
            </a:r>
          </a:p>
          <a:p>
            <a:r>
              <a:rPr lang="tr-TR" dirty="0"/>
              <a:t>( 1994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32.​ Amasya Genelgesi’nin aşağıdaki hükümlerinden hangisi, Türk inkılâbının evrensel nitelik taşıdığının göstergesidir?</a:t>
            </a:r>
          </a:p>
          <a:p>
            <a:r>
              <a:rPr lang="tr-TR" dirty="0"/>
              <a:t>A)​ Vatanın bütünlüğü tehlikededir.</a:t>
            </a:r>
          </a:p>
          <a:p>
            <a:r>
              <a:rPr lang="tr-TR" dirty="0"/>
              <a:t>B)​ İstanbul Hükümeti, üzerine aldığı görevi yerine getirememektedir.</a:t>
            </a:r>
          </a:p>
          <a:p>
            <a:r>
              <a:rPr lang="tr-TR" dirty="0"/>
              <a:t>C)​ Ulusun bağımsızlığını ulusun azim ve kararı kurtaracaktır..</a:t>
            </a:r>
          </a:p>
          <a:p>
            <a:r>
              <a:rPr lang="tr-TR" dirty="0"/>
              <a:t>D)​ Delegelerin seçimi ulusal bir sır olarak gizlenmelidir.</a:t>
            </a:r>
          </a:p>
          <a:p>
            <a:r>
              <a:rPr lang="tr-TR" dirty="0"/>
              <a:t>E)​ Sivas’ta ulusal bir kongrenin tez elden toplanması kararlaştırılmıştır. </a:t>
            </a:r>
          </a:p>
          <a:p>
            <a:r>
              <a:rPr lang="tr-TR" dirty="0"/>
              <a:t>( 1996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33.​ Ulusal mücadele döneminde: </a:t>
            </a:r>
          </a:p>
          <a:p>
            <a:r>
              <a:rPr lang="tr-TR" dirty="0"/>
              <a:t>I.​ İstanbul resmen işgal edilmiştir.</a:t>
            </a:r>
          </a:p>
          <a:p>
            <a:r>
              <a:rPr lang="tr-TR" dirty="0"/>
              <a:t>II.​ Osmanlı Mebuslar Meclisi dağıtılmıştır.</a:t>
            </a:r>
          </a:p>
          <a:p>
            <a:r>
              <a:rPr lang="tr-TR" dirty="0"/>
              <a:t>III.​ Misak-ı Milli ilan edilmiştir.</a:t>
            </a:r>
          </a:p>
          <a:p>
            <a:r>
              <a:rPr lang="tr-TR" dirty="0"/>
              <a:t>IV.​ İstanbul Hükümeti Mustafa Kemal’e 9. ordu müfettişliği görevini vermiştir.</a:t>
            </a:r>
          </a:p>
          <a:p>
            <a:r>
              <a:rPr lang="tr-TR" dirty="0"/>
              <a:t>V.​ İstanbul Hükümeti, Temsilciler Kurulu ile görüşme yapmayı kabul etmiştir.</a:t>
            </a:r>
          </a:p>
          <a:p>
            <a:r>
              <a:rPr lang="tr-TR" dirty="0"/>
              <a:t>Bu gelişmelerden hangileri Türk milletinin İstanbul Hükümeti’ne olan güvenini sarsmıştır?</a:t>
            </a:r>
          </a:p>
          <a:p>
            <a:r>
              <a:rPr lang="tr-TR" dirty="0"/>
              <a:t>A) I ve II B) I ve III C) II ve III</a:t>
            </a:r>
          </a:p>
          <a:p>
            <a:r>
              <a:rPr lang="tr-TR" dirty="0"/>
              <a:t>E) II ve IV E) IV ve V </a:t>
            </a:r>
          </a:p>
          <a:p>
            <a:r>
              <a:rPr lang="tr-TR" dirty="0"/>
              <a:t>( 1996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lstStyle/>
          <a:p>
            <a:r>
              <a:rPr lang="tr-TR" dirty="0"/>
              <a:t>34.​ Aşağıdakilerden hangisi, ilk TBMM’nin otoritesinin güçlendiğinin bir göstergesi değildir?</a:t>
            </a:r>
          </a:p>
          <a:p>
            <a:r>
              <a:rPr lang="tr-TR" dirty="0"/>
              <a:t>A)​ İstanbul Hükümeti’nin yaptığı ve yapacağı işleri yok sayması</a:t>
            </a:r>
          </a:p>
          <a:p>
            <a:r>
              <a:rPr lang="tr-TR" dirty="0"/>
              <a:t>B)​ Vatana ihanet edenler için yasa çıkarması</a:t>
            </a:r>
          </a:p>
          <a:p>
            <a:r>
              <a:rPr lang="tr-TR" dirty="0"/>
              <a:t>C)​ Yasama, yürütme yetkilerini kendinde toplaması</a:t>
            </a:r>
          </a:p>
          <a:p>
            <a:r>
              <a:rPr lang="tr-TR" dirty="0"/>
              <a:t>D)​ Üyeleri arasında gruplaşmaların olması</a:t>
            </a:r>
          </a:p>
          <a:p>
            <a:r>
              <a:rPr lang="tr-TR" dirty="0"/>
              <a:t>E)​ Vergi oranlarını artırması </a:t>
            </a:r>
          </a:p>
          <a:p>
            <a:r>
              <a:rPr lang="tr-TR" dirty="0"/>
              <a:t>( 1996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77500" lnSpcReduction="20000"/>
          </a:bodyPr>
          <a:lstStyle/>
          <a:p>
            <a:r>
              <a:rPr lang="tr-TR" dirty="0"/>
              <a:t>35.​ Osmanlı Anayasası</a:t>
            </a:r>
          </a:p>
          <a:p>
            <a:r>
              <a:rPr lang="tr-TR" dirty="0"/>
              <a:t>Hükmü: Osmanlı Mebuslar Meclisi’ni açma ve kapatma yetkisi padişaha aittir.</a:t>
            </a:r>
          </a:p>
          <a:p>
            <a:r>
              <a:rPr lang="tr-TR" dirty="0"/>
              <a:t>Durum: Seçimle gelen üyelerden oluşan son Osmanlı Mebuslar Meclisi’ni İngilizler basmış, bazı milletvekillerini tutuklanmış, tutuklanma-yanlardan bir kısmı Anadolu'da yeni açılan TBMM’ye katılmıştır.</a:t>
            </a:r>
          </a:p>
          <a:p>
            <a:r>
              <a:rPr lang="tr-TR" dirty="0"/>
              <a:t>Yukarıda verilen durumun Osmanlı Anayasasının hükmüyle bağdaşmayan yönü aşağıdakilerden hangisidir?</a:t>
            </a:r>
          </a:p>
          <a:p>
            <a:r>
              <a:rPr lang="tr-TR" dirty="0"/>
              <a:t>A)​ Osmanlı Mebuslar Meclisi’nin Anadolu'da toplanmamış olması</a:t>
            </a:r>
          </a:p>
          <a:p>
            <a:r>
              <a:rPr lang="tr-TR" dirty="0"/>
              <a:t>B)​  Osmanlı Mebuslar Meclisi’nin seçimle gelen üyelerden oluşması</a:t>
            </a:r>
          </a:p>
          <a:p>
            <a:r>
              <a:rPr lang="tr-TR" dirty="0"/>
              <a:t>C)​ Osmanlı Mebuslar Meclisi üyeleri arasında fikir ayrılığı olması</a:t>
            </a:r>
          </a:p>
          <a:p>
            <a:r>
              <a:rPr lang="tr-TR" dirty="0"/>
              <a:t>D)​ Osmanlı Mebuslar Meclisi üyelerinin vatanın kurtarılmasını amaç edinmesi</a:t>
            </a:r>
          </a:p>
          <a:p>
            <a:r>
              <a:rPr lang="tr-TR" dirty="0"/>
              <a:t>E)​ İngilizlerin, Osmanlı Mebuslar Meclisi’ni çalışamaz hale getirmesi </a:t>
            </a:r>
          </a:p>
          <a:p>
            <a:r>
              <a:rPr lang="tr-TR" dirty="0"/>
              <a:t>( 1997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36.​ Erzurum Kongresi’nde “Milli Meclisin derhal toplanmasına ve hükümet işlerinin Meclisin denetimi altında yürütülmesine çalışılacaktır” kararı alınmıştır.</a:t>
            </a:r>
          </a:p>
          <a:p>
            <a:r>
              <a:rPr lang="tr-TR" dirty="0"/>
              <a:t>Bu karar aşağıdakilerden hangisini gösterir?</a:t>
            </a:r>
          </a:p>
          <a:p>
            <a:r>
              <a:rPr lang="tr-TR" dirty="0"/>
              <a:t>A)​ Ulus egemenliğine önem verildiğini</a:t>
            </a:r>
          </a:p>
          <a:p>
            <a:r>
              <a:rPr lang="tr-TR" dirty="0"/>
              <a:t>B)​ Anayasada değişiklik yapılması gerektiğini</a:t>
            </a:r>
          </a:p>
          <a:p>
            <a:r>
              <a:rPr lang="tr-TR" dirty="0"/>
              <a:t>C)​ Hükümet üyelerinin meclis içinden seçildiğini</a:t>
            </a:r>
          </a:p>
          <a:p>
            <a:r>
              <a:rPr lang="tr-TR" dirty="0"/>
              <a:t>D)​ İstanbul Hükümeti’nin Anlaşma Devlet-erine tepki gösterdiğini</a:t>
            </a:r>
          </a:p>
          <a:p>
            <a:r>
              <a:rPr lang="tr-TR" dirty="0"/>
              <a:t>E)​ Milletvekili seçimlerinin yenilenmesi gerektiğini</a:t>
            </a:r>
          </a:p>
          <a:p>
            <a:r>
              <a:rPr lang="tr-TR" dirty="0"/>
              <a:t>( 1997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85000" lnSpcReduction="10000"/>
          </a:bodyPr>
          <a:lstStyle/>
          <a:p>
            <a:r>
              <a:rPr lang="tr-TR" dirty="0"/>
              <a:t>37.​ Kurtuluş Savaşı’nın başlangıcına değin, Türk ulusu, </a:t>
            </a:r>
            <a:r>
              <a:rPr lang="tr-TR" dirty="0" err="1"/>
              <a:t>hanedancı</a:t>
            </a:r>
            <a:r>
              <a:rPr lang="tr-TR" dirty="0"/>
              <a:t> ve ümmetçi bir tarih anlayışının etkisinde kalmıştır.</a:t>
            </a:r>
          </a:p>
          <a:p>
            <a:r>
              <a:rPr lang="tr-TR" dirty="0"/>
              <a:t>Aşağıdakilerden hangisi, bu anlayıştan farklı olarak ulusal tarih anlayışı yolunda atılan bir adımdır ?</a:t>
            </a:r>
          </a:p>
          <a:p>
            <a:r>
              <a:rPr lang="tr-TR" dirty="0"/>
              <a:t>A)​ İstanbul Hükümeti’nin Sevr Barış Antlaşması’nı imzalaması</a:t>
            </a:r>
          </a:p>
          <a:p>
            <a:r>
              <a:rPr lang="tr-TR" dirty="0"/>
              <a:t>B)​ Direniş derneklerinin kuruldukları bölgelerin Türklüğünü kanıtlamaya çalışmaları</a:t>
            </a:r>
          </a:p>
          <a:p>
            <a:r>
              <a:rPr lang="tr-TR" dirty="0"/>
              <a:t>C)​ Anlaşma Devletlerinin Türkiye'yi aralarında paylaşmaları</a:t>
            </a:r>
          </a:p>
          <a:p>
            <a:r>
              <a:rPr lang="tr-TR" dirty="0"/>
              <a:t>D)​ İstanbul Hükümeti’nin Anadolu direnişine karşı çıkması</a:t>
            </a:r>
          </a:p>
          <a:p>
            <a:r>
              <a:rPr lang="tr-TR" dirty="0"/>
              <a:t>E)​ Sivas Kongresi’nde bazı delegelerin ABD’nin </a:t>
            </a:r>
            <a:r>
              <a:rPr lang="tr-TR" dirty="0" err="1"/>
              <a:t>mandaterliğini</a:t>
            </a:r>
            <a:r>
              <a:rPr lang="tr-TR" dirty="0"/>
              <a:t> istemesi</a:t>
            </a:r>
          </a:p>
          <a:p>
            <a:r>
              <a:rPr lang="tr-TR" dirty="0"/>
              <a:t>( 1997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85000" lnSpcReduction="20000"/>
          </a:bodyPr>
          <a:lstStyle/>
          <a:p>
            <a:r>
              <a:rPr lang="tr-TR" dirty="0"/>
              <a:t>38.​ Mustafa Kemal, Temsilciler Kurulu adına vilayetlere, sancaklara ve kolordu komutanlıklarına gönderdiği bir genelge ile, Ankara'da bir millet meclisi açılacağını; İstanbul'un işgaliyle dağıtılmış olan Mebuslar Meclisi’nden Anadolu'ya kaçabilen milletvekillerinin haklarının saklı tutulduğunu ve açılacak olan millet meclisine onlarında katılabileceğini bildirmiştir.</a:t>
            </a:r>
          </a:p>
          <a:p>
            <a:r>
              <a:rPr lang="tr-TR" dirty="0"/>
              <a:t>Bu genelge ile aşağıdakilerden hangisinin bir göstergesi olamaz?</a:t>
            </a:r>
          </a:p>
          <a:p>
            <a:r>
              <a:rPr lang="tr-TR" dirty="0"/>
              <a:t>A)​ Ulusal iradenin kurumlaştırılmakta olduğunun</a:t>
            </a:r>
          </a:p>
          <a:p>
            <a:r>
              <a:rPr lang="tr-TR" dirty="0"/>
              <a:t>B)​ Ulusal güçlerin etkin kılınmak istendiğinin</a:t>
            </a:r>
          </a:p>
          <a:p>
            <a:r>
              <a:rPr lang="tr-TR" dirty="0"/>
              <a:t>C)​ Yeni meclisin geçici nitelikte olduğunun</a:t>
            </a:r>
          </a:p>
          <a:p>
            <a:r>
              <a:rPr lang="tr-TR" dirty="0"/>
              <a:t>D)​ Ülkede birlik ve beraberliğin sağlanmak istendiğinin</a:t>
            </a:r>
          </a:p>
          <a:p>
            <a:r>
              <a:rPr lang="tr-TR" dirty="0"/>
              <a:t>E)​ Temsilciler Kurulu’nun sivil ve askeri yöneticilerle birlikte hareket gereksinimde olduğunun</a:t>
            </a:r>
          </a:p>
          <a:p>
            <a:r>
              <a:rPr lang="tr-TR" dirty="0"/>
              <a:t>( 1998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lnSpcReduction="10000"/>
          </a:bodyPr>
          <a:lstStyle/>
          <a:p>
            <a:r>
              <a:rPr lang="tr-TR" dirty="0"/>
              <a:t>39.​ I. Yurdun bütünlüğünü sağlamak</a:t>
            </a:r>
          </a:p>
          <a:p>
            <a:r>
              <a:rPr lang="tr-TR" dirty="0"/>
              <a:t>II. Hilafet ve saltanatın devamını sağlamak</a:t>
            </a:r>
          </a:p>
          <a:p>
            <a:r>
              <a:rPr lang="tr-TR" dirty="0"/>
              <a:t>III. Ulusun iradesini egemen kılmak</a:t>
            </a:r>
          </a:p>
          <a:p>
            <a:r>
              <a:rPr lang="tr-TR" dirty="0"/>
              <a:t>IV. Hıristiyanlara siyasal egemenliği ve sosyal dengeyi bozucu ayrılıkların verilmesine karşı çıkmak</a:t>
            </a:r>
          </a:p>
          <a:p>
            <a:r>
              <a:rPr lang="tr-TR" dirty="0"/>
              <a:t>Ulusal Kurtuluş Savaşı’nda öne sürülmüş olan yukarıdaki görüşlerden hangileri birbiriyle çelişmektedir?</a:t>
            </a:r>
          </a:p>
          <a:p>
            <a:r>
              <a:rPr lang="tr-TR" dirty="0"/>
              <a:t>A) I ve II B) I ve III C) I ve IV</a:t>
            </a:r>
          </a:p>
          <a:p>
            <a:r>
              <a:rPr lang="tr-TR" dirty="0"/>
              <a:t>D) II ve III E) III ve IV </a:t>
            </a:r>
          </a:p>
          <a:p>
            <a:r>
              <a:rPr lang="tr-TR" dirty="0"/>
              <a:t>( 1998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10000"/>
          </a:bodyPr>
          <a:lstStyle/>
          <a:p>
            <a:r>
              <a:rPr lang="tr-TR" dirty="0"/>
              <a:t>40.​ Sivas Kongresi gündeminde yer alan maddelerden bazıları şunlardır: </a:t>
            </a:r>
          </a:p>
          <a:p>
            <a:r>
              <a:rPr lang="tr-TR" dirty="0"/>
              <a:t>I.​ Yabancı işgallere karşı direnme</a:t>
            </a:r>
          </a:p>
          <a:p>
            <a:r>
              <a:rPr lang="tr-TR" dirty="0"/>
              <a:t>II.​ Tutuklanması için emir verilen Mustafa Kemal’i kongre başkanlığına seçme</a:t>
            </a:r>
          </a:p>
          <a:p>
            <a:r>
              <a:rPr lang="tr-TR" dirty="0"/>
              <a:t>III.​ Amerikan mandasını reddetme</a:t>
            </a:r>
          </a:p>
          <a:p>
            <a:r>
              <a:rPr lang="tr-TR" dirty="0"/>
              <a:t>IV.​ Ali Fuat Paşa’yı Umum Kuvayı Milliye Kumandanlığına atama</a:t>
            </a:r>
          </a:p>
          <a:p>
            <a:r>
              <a:rPr lang="tr-TR" dirty="0"/>
              <a:t>Bu maddelerden hangileri kayıtsız şartsız bağımsızlığın amaçlandığını gösterir ?</a:t>
            </a:r>
          </a:p>
          <a:p>
            <a:r>
              <a:rPr lang="tr-TR" dirty="0"/>
              <a:t>A) I ve II B) I ve III C) II ve III </a:t>
            </a:r>
          </a:p>
          <a:p>
            <a:r>
              <a:rPr lang="tr-TR" dirty="0"/>
              <a:t>D) II ve IV E) III ve IV </a:t>
            </a:r>
          </a:p>
          <a:p>
            <a:r>
              <a:rPr lang="tr-TR" dirty="0"/>
              <a:t>( 1998 / ÖSS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92500" lnSpcReduction="20000"/>
          </a:bodyPr>
          <a:lstStyle/>
          <a:p>
            <a:r>
              <a:rPr lang="tr-TR" dirty="0"/>
              <a:t>41.​ Sevr Antlaşması’nın bir maddesine göre, Osmanlı uyruğundaki herhangi bir kişi, Anlaşma Devletlerinin vatandaşlığına geçebilecek, vatandaşlık değiştirdiği tarihten itibaren kapitülasyonlardan yararlanabilecekti.</a:t>
            </a:r>
          </a:p>
          <a:p>
            <a:r>
              <a:rPr lang="tr-TR" dirty="0"/>
              <a:t>Aşağıdakilerden hangisi, bu yolla ulaşılmak istenen amaçlardan biridir?</a:t>
            </a:r>
          </a:p>
          <a:p>
            <a:r>
              <a:rPr lang="tr-TR" dirty="0"/>
              <a:t>A)​ Osmanlı ekonomik hayatında daha fazla etkinlik kazanmak</a:t>
            </a:r>
          </a:p>
          <a:p>
            <a:r>
              <a:rPr lang="tr-TR" dirty="0"/>
              <a:t>B)​ Yabancıların, ülkelerine dönmelerini çabuklaştırmak</a:t>
            </a:r>
          </a:p>
          <a:p>
            <a:r>
              <a:rPr lang="tr-TR" dirty="0"/>
              <a:t>C)​ Merkezi otoriteyi kurmak</a:t>
            </a:r>
          </a:p>
          <a:p>
            <a:r>
              <a:rPr lang="tr-TR" dirty="0"/>
              <a:t>D)​ Osmanlı Devleti’ni azınlıklar arasında eşitlik sağlamaya zorlamak</a:t>
            </a:r>
          </a:p>
          <a:p>
            <a:r>
              <a:rPr lang="tr-TR" dirty="0"/>
              <a:t>E)​ Kapitülasyonların kapsadığı alanları artırmak</a:t>
            </a:r>
          </a:p>
          <a:p>
            <a:r>
              <a:rPr lang="tr-TR" dirty="0"/>
              <a:t>( 1998 / ÖSS )</a:t>
            </a:r>
          </a:p>
          <a:p>
            <a:endParaRPr lang="tr-TR" dirty="0"/>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552728"/>
          </a:xfrm>
        </p:spPr>
        <p:txBody>
          <a:bodyPr>
            <a:normAutofit fontScale="85000" lnSpcReduction="10000"/>
          </a:bodyPr>
          <a:lstStyle/>
          <a:p>
            <a:r>
              <a:rPr lang="tr-TR" dirty="0"/>
              <a:t>42.​ Erzurum Kongresi’nde,</a:t>
            </a:r>
          </a:p>
          <a:p>
            <a:r>
              <a:rPr lang="tr-TR" dirty="0"/>
              <a:t>I.​ Mebuslar Meclisi’nin derhal toplanmasının gerekli olduğunun belirtilmesi,</a:t>
            </a:r>
          </a:p>
          <a:p>
            <a:r>
              <a:rPr lang="tr-TR" dirty="0"/>
              <a:t>II.​ Sömürge amacı olmaması koşulu ile dış yardım alınabilmesi,</a:t>
            </a:r>
          </a:p>
          <a:p>
            <a:r>
              <a:rPr lang="tr-TR" dirty="0"/>
              <a:t>III.​ Doğudaki direnme örgütlerinin birleştirilmesi,</a:t>
            </a:r>
          </a:p>
          <a:p>
            <a:r>
              <a:rPr lang="tr-TR" dirty="0"/>
              <a:t>IV.​ Doğu Anadolu illerinde büyük çoğunluğu Müslümanların oluşturduğunun belirtilmesi</a:t>
            </a:r>
          </a:p>
          <a:p>
            <a:r>
              <a:rPr lang="tr-TR" dirty="0"/>
              <a:t>V.​ Vatanın parçalanmaz bir bütün olduğunun açıklanması</a:t>
            </a:r>
          </a:p>
          <a:p>
            <a:r>
              <a:rPr lang="tr-TR" dirty="0"/>
              <a:t>kararları alınmıştır.</a:t>
            </a:r>
          </a:p>
          <a:p>
            <a:r>
              <a:rPr lang="tr-TR" dirty="0"/>
              <a:t>Bu kararlardan hangileri, Erzurum Kongresi’nin yerel olmaktan çok, ulusal bir kongre olduğunu gösterir?</a:t>
            </a:r>
          </a:p>
          <a:p>
            <a:r>
              <a:rPr lang="tr-TR" dirty="0"/>
              <a:t>A) I, II ve III B) I, II ve IV C) I, II ve V</a:t>
            </a:r>
          </a:p>
          <a:p>
            <a:r>
              <a:rPr lang="tr-TR" dirty="0"/>
              <a:t>D) II, III ve V E) II, IV ve V</a:t>
            </a:r>
          </a:p>
          <a:p>
            <a:r>
              <a:rPr lang="tr-TR" dirty="0"/>
              <a:t>( 1999 / ÖSS – İPTAL )</a:t>
            </a:r>
          </a:p>
        </p:txBody>
      </p:sp>
    </p:spTree>
    <p:extLst>
      <p:ext uri="{BB962C8B-B14F-4D97-AF65-F5344CB8AC3E}">
        <p14:creationId xmlns:p14="http://schemas.microsoft.com/office/powerpoint/2010/main" val="324534387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lstStyle/>
          <a:p>
            <a:r>
              <a:rPr lang="tr-TR" dirty="0"/>
              <a:t>43.​ Amasya Genelgesi’nde “Milletin bağımsız-lığını yine milletin azmi ve kararı kurtaracaktır” maddesinin yer alması, aşağıdakilerden hangisinin değişeceğinin bir işaretidir?</a:t>
            </a:r>
          </a:p>
          <a:p>
            <a:r>
              <a:rPr lang="tr-TR" dirty="0"/>
              <a:t>A)​ Mebuslar Meclisi’ndeki üyelerin</a:t>
            </a:r>
          </a:p>
          <a:p>
            <a:r>
              <a:rPr lang="tr-TR" dirty="0"/>
              <a:t>B)​ Ülkedeki egemenlik anlayışının</a:t>
            </a:r>
          </a:p>
          <a:p>
            <a:r>
              <a:rPr lang="tr-TR" dirty="0"/>
              <a:t>C)​ İstanbul Hükümeti’nin </a:t>
            </a:r>
          </a:p>
          <a:p>
            <a:r>
              <a:rPr lang="tr-TR" dirty="0"/>
              <a:t>D)​ Merkezden yönetimin</a:t>
            </a:r>
          </a:p>
          <a:p>
            <a:r>
              <a:rPr lang="tr-TR" dirty="0"/>
              <a:t>E)​ Başka uluslarla yapılan antlaşmaların </a:t>
            </a:r>
          </a:p>
          <a:p>
            <a:r>
              <a:rPr lang="tr-TR" dirty="0"/>
              <a:t>( 1999 / ÖSS – İPTAL )</a:t>
            </a:r>
          </a:p>
          <a:p>
            <a:endParaRPr lang="tr-TR" dirty="0"/>
          </a:p>
        </p:txBody>
      </p:sp>
    </p:spTree>
    <p:extLst>
      <p:ext uri="{BB962C8B-B14F-4D97-AF65-F5344CB8AC3E}">
        <p14:creationId xmlns:p14="http://schemas.microsoft.com/office/powerpoint/2010/main" val="204471551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8928992" cy="6552728"/>
          </a:xfrm>
        </p:spPr>
        <p:txBody>
          <a:bodyPr>
            <a:normAutofit fontScale="92500" lnSpcReduction="10000"/>
          </a:bodyPr>
          <a:lstStyle/>
          <a:p>
            <a:r>
              <a:rPr lang="tr-TR" dirty="0"/>
              <a:t>44.​ Sivas Kongresi ile ilgili aşağıdaki gelişmelerden hangisi, Anadolu'da başlatılan Ulusal Kurtuluş girişiminin bir hükümet gibi hareket edeceğine işaret eden en açık kanıttır?</a:t>
            </a:r>
          </a:p>
          <a:p>
            <a:r>
              <a:rPr lang="tr-TR" dirty="0"/>
              <a:t>A)​ İstanbul Hükümeti’nin karşı çıkmasına rağmen toplanması</a:t>
            </a:r>
          </a:p>
          <a:p>
            <a:r>
              <a:rPr lang="tr-TR" dirty="0"/>
              <a:t>B)​ Başkanlığına, görevinden azledilen Mustafa Kemal’i seçmesi</a:t>
            </a:r>
          </a:p>
          <a:p>
            <a:r>
              <a:rPr lang="tr-TR" dirty="0"/>
              <a:t>C)​ Kongreye katılan üyelerin İttihat ve Terakki Partisi ile ilişkilerinin olmadığının açıklanması</a:t>
            </a:r>
          </a:p>
          <a:p>
            <a:r>
              <a:rPr lang="tr-TR" dirty="0"/>
              <a:t>D)​ Ulusal direnişi sevk ve idare için Temsilciler Kurulu’nu seçmesi</a:t>
            </a:r>
          </a:p>
          <a:p>
            <a:r>
              <a:rPr lang="tr-TR" dirty="0"/>
              <a:t>E)​ Manda ve himayeye karşı çıkması</a:t>
            </a:r>
          </a:p>
          <a:p>
            <a:r>
              <a:rPr lang="tr-TR" dirty="0"/>
              <a:t>( 1999 / ÖSS – İPTAL )</a:t>
            </a:r>
          </a:p>
          <a:p>
            <a:endParaRPr lang="tr-TR" dirty="0"/>
          </a:p>
        </p:txBody>
      </p:sp>
    </p:spTree>
    <p:extLst>
      <p:ext uri="{BB962C8B-B14F-4D97-AF65-F5344CB8AC3E}">
        <p14:creationId xmlns:p14="http://schemas.microsoft.com/office/powerpoint/2010/main" val="53536221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20000"/>
          </a:bodyPr>
          <a:lstStyle/>
          <a:p>
            <a:r>
              <a:rPr lang="tr-TR" dirty="0"/>
              <a:t>45.​ 1919 yılında toplanan Alaşehir Kongresi’nde, Afyonkarahisar-İnegöl hattının batısındaki bölgeden düşman çekilinceye kadar savaşın devam ettirilmesi sorumluluğunun özel bir idare şeklinde yüklenilmesine yönelik kararlar alınmıştır.</a:t>
            </a:r>
          </a:p>
          <a:p>
            <a:r>
              <a:rPr lang="tr-TR" dirty="0"/>
              <a:t>Bu bilgilere bakılarak, aşağıdakilerden hangi-sinin Alaşehir Kongresi’nde alınan bu kararın nedenlerinden biri olduğu söylenemez?</a:t>
            </a:r>
          </a:p>
          <a:p>
            <a:r>
              <a:rPr lang="tr-TR" dirty="0"/>
              <a:t>A)​ </a:t>
            </a:r>
            <a:r>
              <a:rPr lang="tr-TR" dirty="0" err="1"/>
              <a:t>Özsavunma</a:t>
            </a:r>
            <a:r>
              <a:rPr lang="tr-TR" dirty="0"/>
              <a:t> gereksinimi</a:t>
            </a:r>
          </a:p>
          <a:p>
            <a:r>
              <a:rPr lang="tr-TR" dirty="0"/>
              <a:t>B)​ İşgalin ortaya koyduğu tehdit</a:t>
            </a:r>
          </a:p>
          <a:p>
            <a:r>
              <a:rPr lang="tr-TR" dirty="0"/>
              <a:t>C)​ Hükümete duyulan güvensizlik</a:t>
            </a:r>
          </a:p>
          <a:p>
            <a:r>
              <a:rPr lang="tr-TR" dirty="0"/>
              <a:t>D)​ Mevcut yönetimden kopup ayrı bir devlet kurma isteği</a:t>
            </a:r>
          </a:p>
          <a:p>
            <a:r>
              <a:rPr lang="tr-TR" dirty="0"/>
              <a:t>E)​ Silahlı bir savunma gücü oluşturma gereği</a:t>
            </a:r>
          </a:p>
          <a:p>
            <a:r>
              <a:rPr lang="tr-TR" dirty="0"/>
              <a:t>( 1999 / ÖSS – İPTAL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10000"/>
          </a:bodyPr>
          <a:lstStyle/>
          <a:p>
            <a:r>
              <a:rPr lang="tr-TR" dirty="0"/>
              <a:t>46.​ Mondros Ateşkes Anlaşması’na göre Osmanlı Devleti’nin Hicaz, Yemen, Suriye ve Irak’taki kuvvetleri en yakın Anlaşma Devletleri kumandanlığına teslim olacaktı.</a:t>
            </a:r>
          </a:p>
          <a:p>
            <a:r>
              <a:rPr lang="tr-TR" dirty="0"/>
              <a:t>Bu madde, Mondros Ateşkes Anlaşması’nın hangi özelliğine bir örnektir?</a:t>
            </a:r>
          </a:p>
          <a:p>
            <a:r>
              <a:rPr lang="tr-TR" dirty="0"/>
              <a:t>A)​ Osmanlı Devleti’ni güçsüz duruma düşürme</a:t>
            </a:r>
          </a:p>
          <a:p>
            <a:r>
              <a:rPr lang="tr-TR" dirty="0"/>
              <a:t>B)​ Sınırları belli olmayan yörelerin, eski coğrafya adlarını kullanma</a:t>
            </a:r>
          </a:p>
          <a:p>
            <a:r>
              <a:rPr lang="tr-TR" dirty="0"/>
              <a:t>C)​ Osmanlı Devleti’nin hukuki varlığını tanıma</a:t>
            </a:r>
          </a:p>
          <a:p>
            <a:r>
              <a:rPr lang="tr-TR" dirty="0"/>
              <a:t>D)​ Osmanlı Devleti’nin, müttefikleriyle bağlantısını kesme</a:t>
            </a:r>
          </a:p>
          <a:p>
            <a:r>
              <a:rPr lang="tr-TR" dirty="0"/>
              <a:t>E)​ Yerel direnişleri başlatma</a:t>
            </a:r>
          </a:p>
          <a:p>
            <a:r>
              <a:rPr lang="tr-TR" dirty="0"/>
              <a:t>( 1999 / ÖSS )</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20000"/>
          </a:bodyPr>
          <a:lstStyle/>
          <a:p>
            <a:r>
              <a:rPr lang="tr-TR" dirty="0"/>
              <a:t>47.​ Ulusal Kurtuluş Savaşı’nın başlangıcında, olağanüstü yetkilere sahip bir meclisin oluşturulması ile ilgili taslakta, adı ne olursa olsun Ankara'da toplanacak meclisin dışında, üyelerini padişahın seçtiği bir Ayan Meclisi’nin de oluşabileceği tezi öne sürülmüş; ancak bu tez üzerinde durulmamıştır.</a:t>
            </a:r>
          </a:p>
          <a:p>
            <a:r>
              <a:rPr lang="tr-TR" dirty="0"/>
              <a:t>Ayan Meclisi tezi üzerinde durulmaması aşağıdakilerden hangisidir?</a:t>
            </a:r>
          </a:p>
          <a:p>
            <a:r>
              <a:rPr lang="tr-TR" dirty="0"/>
              <a:t>A)​ İstanbul’un işgalini önlemek için zaman kazanmak istenmesine</a:t>
            </a:r>
          </a:p>
          <a:p>
            <a:r>
              <a:rPr lang="tr-TR" dirty="0"/>
              <a:t>B)​ Ulus egemenliği ilkesinin benimsenmiş olmasına</a:t>
            </a:r>
          </a:p>
          <a:p>
            <a:r>
              <a:rPr lang="tr-TR" dirty="0"/>
              <a:t>C)​ İki meclisli bir sisteme geçilmek istenmesine</a:t>
            </a:r>
          </a:p>
          <a:p>
            <a:r>
              <a:rPr lang="tr-TR" dirty="0"/>
              <a:t>D)​ İstanbul Hükümeti’nin karşı çıkmasından endişe edilmesine</a:t>
            </a:r>
          </a:p>
          <a:p>
            <a:r>
              <a:rPr lang="tr-TR" dirty="0"/>
              <a:t>E)​ İstanbul'daki ayan Meclisi’nin yeterli bulunmasına</a:t>
            </a:r>
          </a:p>
          <a:p>
            <a:r>
              <a:rPr lang="tr-TR" dirty="0"/>
              <a:t>( 1999 / ÖSS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lstStyle/>
          <a:p>
            <a:r>
              <a:rPr lang="tr-TR" dirty="0"/>
              <a:t>48.​ İlk TBMM’nin</a:t>
            </a:r>
          </a:p>
          <a:p>
            <a:r>
              <a:rPr lang="tr-TR" dirty="0"/>
              <a:t>I.​ İstiklal Marşı’nı kabul etmesi</a:t>
            </a:r>
          </a:p>
          <a:p>
            <a:r>
              <a:rPr lang="tr-TR" dirty="0"/>
              <a:t>II.​ Bazı vergileri artırması</a:t>
            </a:r>
          </a:p>
          <a:p>
            <a:r>
              <a:rPr lang="tr-TR" dirty="0"/>
              <a:t>III.​ Misak-ı </a:t>
            </a:r>
            <a:r>
              <a:rPr lang="tr-TR" dirty="0" err="1"/>
              <a:t>Milli’yi</a:t>
            </a:r>
            <a:r>
              <a:rPr lang="tr-TR" dirty="0"/>
              <a:t> ilke edinmesi</a:t>
            </a:r>
          </a:p>
          <a:p>
            <a:r>
              <a:rPr lang="tr-TR" dirty="0"/>
              <a:t>durumlarından hangileri ulusalcı niteliğine kanıt sayılabilir?</a:t>
            </a:r>
          </a:p>
          <a:p>
            <a:r>
              <a:rPr lang="tr-TR" dirty="0"/>
              <a:t>A) Yalnız I B) I ve III C) Yalnız III </a:t>
            </a:r>
          </a:p>
          <a:p>
            <a:r>
              <a:rPr lang="tr-TR" dirty="0"/>
              <a:t>D) II ve III E) I, II ve II I </a:t>
            </a:r>
          </a:p>
          <a:p>
            <a:r>
              <a:rPr lang="tr-TR" dirty="0"/>
              <a:t>( 2002 / ÖSS )</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20000"/>
          </a:bodyPr>
          <a:lstStyle/>
          <a:p>
            <a:r>
              <a:rPr lang="tr-TR" dirty="0"/>
              <a:t>49.​ 20 Ocak 1921 tarihinde kabul edilen Teşkilat-ı Esasiye Kanunu’nda “TBMM üyelerinin her biri, yalnız kendisini seçen ilin milletvekili olmayıp bütün milletin vekilidir.” maddesi yer almaktadır.</a:t>
            </a:r>
          </a:p>
          <a:p>
            <a:r>
              <a:rPr lang="tr-TR" dirty="0"/>
              <a:t>Bu madde ile,</a:t>
            </a:r>
          </a:p>
          <a:p>
            <a:r>
              <a:rPr lang="tr-TR" dirty="0"/>
              <a:t>I.​ Milletvekili seçiminde oyların sayımını kolaylaştırma</a:t>
            </a:r>
          </a:p>
          <a:p>
            <a:r>
              <a:rPr lang="tr-TR" dirty="0"/>
              <a:t>II.​ Birlik ve beraberliği sağlama</a:t>
            </a:r>
          </a:p>
          <a:p>
            <a:r>
              <a:rPr lang="tr-TR" dirty="0"/>
              <a:t>III.​ Ulus egemenliğini pekiştirme</a:t>
            </a:r>
          </a:p>
          <a:p>
            <a:r>
              <a:rPr lang="tr-TR" dirty="0"/>
              <a:t>hedeflerinden hangilerine ulaşılmak istendiği savunulabilir?</a:t>
            </a:r>
          </a:p>
          <a:p>
            <a:r>
              <a:rPr lang="tr-TR" dirty="0"/>
              <a:t>A) Yalnız I B) Yalnız II C) Yalnız III</a:t>
            </a:r>
          </a:p>
          <a:p>
            <a:r>
              <a:rPr lang="tr-TR" dirty="0"/>
              <a:t>D) I ve </a:t>
            </a:r>
            <a:r>
              <a:rPr lang="tr-TR" dirty="0" smtClean="0"/>
              <a:t>II</a:t>
            </a:r>
          </a:p>
          <a:p>
            <a:r>
              <a:rPr lang="tr-TR" dirty="0" smtClean="0"/>
              <a:t> </a:t>
            </a:r>
            <a:r>
              <a:rPr lang="tr-TR" dirty="0"/>
              <a:t>E) II ve </a:t>
            </a:r>
            <a:r>
              <a:rPr lang="tr-TR" dirty="0" smtClean="0"/>
              <a:t>III</a:t>
            </a:r>
            <a:r>
              <a:rPr lang="tr-TR" dirty="0"/>
              <a:t> </a:t>
            </a:r>
            <a:endParaRPr lang="tr-TR" dirty="0" smtClean="0"/>
          </a:p>
          <a:p>
            <a:r>
              <a:rPr lang="tr-TR" dirty="0" smtClean="0"/>
              <a:t>( </a:t>
            </a:r>
            <a:r>
              <a:rPr lang="tr-TR" dirty="0"/>
              <a:t>2002 / ÖSS )</a:t>
            </a:r>
          </a:p>
          <a:p>
            <a:endParaRPr lang="tr-TR" dirty="0"/>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a:bodyPr>
          <a:lstStyle/>
          <a:p>
            <a:r>
              <a:rPr lang="tr-TR" dirty="0"/>
              <a:t>50.​ Amasya Genelgesi’nde, Sivas’ta bir kongrenin toplanması ve bütün illerin her sancağından, halkın güvenini kazanmış üç delegenin bu kongreye katılmak üzere hemen yola çıkarılması hükmü yer </a:t>
            </a:r>
            <a:r>
              <a:rPr lang="tr-TR" dirty="0" smtClean="0"/>
              <a:t>almıştır.</a:t>
            </a:r>
            <a:endParaRPr lang="tr-TR" dirty="0"/>
          </a:p>
          <a:p>
            <a:pPr marL="0" indent="0">
              <a:buNone/>
            </a:pPr>
            <a:r>
              <a:rPr lang="tr-TR" dirty="0"/>
              <a:t>Bu hüküm, Amasya Genelgesi’nin,</a:t>
            </a:r>
          </a:p>
          <a:p>
            <a:r>
              <a:rPr lang="tr-TR" dirty="0"/>
              <a:t>I.​ Tüm ülkenin temsil edildiği bir kuruluşu öngörme,</a:t>
            </a:r>
          </a:p>
          <a:p>
            <a:r>
              <a:rPr lang="tr-TR" dirty="0"/>
              <a:t>II.​ Gizli maddeleri olma,</a:t>
            </a:r>
          </a:p>
          <a:p>
            <a:r>
              <a:rPr lang="tr-TR" dirty="0"/>
              <a:t>III.​ Birlik ve beraberlik çağrısında bulunma</a:t>
            </a:r>
          </a:p>
          <a:p>
            <a:r>
              <a:rPr lang="tr-TR" dirty="0"/>
              <a:t>özelliklerinden hangileri için bir kanıt sayılabilir ?</a:t>
            </a:r>
          </a:p>
          <a:p>
            <a:r>
              <a:rPr lang="tr-TR" dirty="0"/>
              <a:t>A) Yalnız I B) Yalnız II C) I ve </a:t>
            </a:r>
            <a:r>
              <a:rPr lang="tr-TR" dirty="0" smtClean="0"/>
              <a:t>II D</a:t>
            </a:r>
            <a:r>
              <a:rPr lang="tr-TR" dirty="0"/>
              <a:t>) I ve III E) II ve III</a:t>
            </a:r>
          </a:p>
          <a:p>
            <a:pPr marL="0" indent="0">
              <a:buNone/>
            </a:pPr>
            <a:r>
              <a:rPr lang="tr-TR" dirty="0" smtClean="0"/>
              <a:t>						( </a:t>
            </a:r>
            <a:r>
              <a:rPr lang="tr-TR" dirty="0"/>
              <a:t>2003 / ÖSS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85000" lnSpcReduction="10000"/>
          </a:bodyPr>
          <a:lstStyle/>
          <a:p>
            <a:r>
              <a:rPr lang="tr-TR" dirty="0"/>
              <a:t>51.​ “Amasya’da yapılan görüşmelerin sonuçlarını içeren tutanakların protokol olduğunu kabul ettirmek ve bunları İstanbul Hükümeti’ni temsilcisi olan Bahriye Nazırı Salih Paşa’ya imza ettirmek önemliydi.”</a:t>
            </a:r>
          </a:p>
          <a:p>
            <a:r>
              <a:rPr lang="tr-TR" dirty="0"/>
              <a:t>Atatürk’ün, Nutuk’ta yer alan bu sözüyle aşağıdakilerden hangisini vurgulamak istediği savunulabilir?</a:t>
            </a:r>
          </a:p>
          <a:p>
            <a:r>
              <a:rPr lang="tr-TR" dirty="0"/>
              <a:t>A)​ Görüşmelere resmi nitelik kazandırılmasının önemini</a:t>
            </a:r>
          </a:p>
          <a:p>
            <a:r>
              <a:rPr lang="tr-TR" dirty="0"/>
              <a:t>B)​ İstanbul Hükümeti’nin alınan kararları </a:t>
            </a:r>
            <a:r>
              <a:rPr lang="tr-TR" dirty="0" err="1"/>
              <a:t>Mebusan</a:t>
            </a:r>
            <a:r>
              <a:rPr lang="tr-TR" dirty="0"/>
              <a:t> Meclisi’nin onayına sunmak istediğini</a:t>
            </a:r>
          </a:p>
          <a:p>
            <a:r>
              <a:rPr lang="tr-TR" dirty="0"/>
              <a:t>C)​ Görüşmelerle İstanbul Hükümeti’nin zaman kazanmak istediğini</a:t>
            </a:r>
          </a:p>
          <a:p>
            <a:r>
              <a:rPr lang="tr-TR" dirty="0"/>
              <a:t>D)​ Salih Paşa’nın görüşmelerin yapılması için İstanbul Hükümeti’ni yönlendirdiğini</a:t>
            </a:r>
          </a:p>
          <a:p>
            <a:r>
              <a:rPr lang="tr-TR" dirty="0"/>
              <a:t>E)​ Anlaşma Devletleri’nin görüşmeler sırasında İstanbul Hükümeti’ne baskı yaptığını</a:t>
            </a:r>
          </a:p>
          <a:p>
            <a:r>
              <a:rPr lang="tr-TR" dirty="0"/>
              <a:t>( 2003 / ÖSS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lstStyle/>
          <a:p>
            <a:r>
              <a:rPr lang="tr-TR" dirty="0"/>
              <a:t>52.​ İlk TBMM’nin yasama ve yürütme güçlerini kendisinde toplamasıyla,</a:t>
            </a:r>
          </a:p>
          <a:p>
            <a:r>
              <a:rPr lang="tr-TR" dirty="0"/>
              <a:t>I.​ Meclis’te fikir ayrılıklarından kaynaklanacak gruplaşmaların önlenmesi,</a:t>
            </a:r>
          </a:p>
          <a:p>
            <a:r>
              <a:rPr lang="tr-TR" dirty="0"/>
              <a:t>II.​ Meclis üstünlüğünün sağlanması,</a:t>
            </a:r>
          </a:p>
          <a:p>
            <a:r>
              <a:rPr lang="tr-TR" dirty="0"/>
              <a:t>III.​ Meclis’te üye sayısının artırılması</a:t>
            </a:r>
          </a:p>
          <a:p>
            <a:r>
              <a:rPr lang="tr-TR" dirty="0"/>
              <a:t>amaçlarından hangilerine ulaşıldığı savunulabilir ?</a:t>
            </a:r>
          </a:p>
          <a:p>
            <a:r>
              <a:rPr lang="tr-TR" dirty="0"/>
              <a:t>A) Yalnız I B) Yalnız II C) Yalnız III</a:t>
            </a:r>
          </a:p>
          <a:p>
            <a:r>
              <a:rPr lang="tr-TR" dirty="0"/>
              <a:t>D) I ve II E) II ve III</a:t>
            </a:r>
          </a:p>
          <a:p>
            <a:r>
              <a:rPr lang="tr-TR" dirty="0"/>
              <a:t>( 2003 / ÖSS )</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85000" lnSpcReduction="20000"/>
          </a:bodyPr>
          <a:lstStyle/>
          <a:p>
            <a:r>
              <a:rPr lang="tr-TR" dirty="0"/>
              <a:t>53.​ İstanbul Hükümeti temsilcisi Bahriye Nazırı Salih Paşa, Temsilciler Kurulu ile Amasya </a:t>
            </a:r>
            <a:r>
              <a:rPr lang="tr-TR" dirty="0" err="1"/>
              <a:t>Görüşmeleri’nde</a:t>
            </a:r>
            <a:r>
              <a:rPr lang="tr-TR" dirty="0"/>
              <a:t> Mebuslar Meclisi’nin Anadolu-da toplanması konusunda anlaşmaya varmış ve bu kararı İstanbul Hükümeti’ne kabul ettireceğini, aksi takdirde görevinden istifa edeceğini belirtmiştir. Ancak, Salih Paşa İstanbul Hükümeti’ne bu kararı kabul ettirememiştir.</a:t>
            </a:r>
          </a:p>
          <a:p>
            <a:r>
              <a:rPr lang="tr-TR" dirty="0"/>
              <a:t>Bu durum, İstanbul Hükümeti’yle ilgili olarak aşağıdakilerden hangisinin bir göstergesi olabilir?</a:t>
            </a:r>
          </a:p>
          <a:p>
            <a:r>
              <a:rPr lang="tr-TR" dirty="0"/>
              <a:t>A)​ Anadolu Hareketinin daha da güçleneceğinden endişe duyduğunun</a:t>
            </a:r>
          </a:p>
          <a:p>
            <a:r>
              <a:rPr lang="tr-TR" dirty="0"/>
              <a:t>B)​ Üyeleri arasında her konuda görüş birliği olduğunun</a:t>
            </a:r>
          </a:p>
          <a:p>
            <a:r>
              <a:rPr lang="tr-TR" dirty="0"/>
              <a:t>C)​ Temsilciler Kurulu’nun yabancılarla siyasi ilişkiler kurmasını istemediğinin</a:t>
            </a:r>
          </a:p>
          <a:p>
            <a:r>
              <a:rPr lang="tr-TR" dirty="0"/>
              <a:t>D)​ Anayasada değişiklik yaptığının </a:t>
            </a:r>
          </a:p>
          <a:p>
            <a:r>
              <a:rPr lang="tr-TR" dirty="0"/>
              <a:t>E)​ Seçim sonuçlarını beklemeyi uygun bulduğunun</a:t>
            </a:r>
          </a:p>
          <a:p>
            <a:r>
              <a:rPr lang="tr-TR" dirty="0"/>
              <a:t>( 2004 / ÖSS )</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lstStyle/>
          <a:p>
            <a:r>
              <a:rPr lang="tr-TR" dirty="0"/>
              <a:t>54.​ Kurtuluş Savaşı’nda milis güçlerinin sayıca artmasının,</a:t>
            </a:r>
          </a:p>
          <a:p>
            <a:r>
              <a:rPr lang="tr-TR" dirty="0"/>
              <a:t>I.​ işbirliği ve güç birliği sağlanması,</a:t>
            </a:r>
          </a:p>
          <a:p>
            <a:r>
              <a:rPr lang="tr-TR" dirty="0"/>
              <a:t>II.​ TBMM Hükümeti’nin etkinliğinin yaygınlaşması,</a:t>
            </a:r>
          </a:p>
          <a:p>
            <a:r>
              <a:rPr lang="tr-TR" dirty="0"/>
              <a:t>III.​ Kadınların cephede ve cephe gerisinde etkin olması</a:t>
            </a:r>
          </a:p>
          <a:p>
            <a:r>
              <a:rPr lang="tr-TR" dirty="0"/>
              <a:t>konularından hangilerinde sorun yarattığı savunulabilir ?</a:t>
            </a:r>
          </a:p>
          <a:p>
            <a:r>
              <a:rPr lang="tr-TR" dirty="0"/>
              <a:t>A ) Yalnız II B) Yalnız III C) I ve II</a:t>
            </a:r>
          </a:p>
          <a:p>
            <a:r>
              <a:rPr lang="tr-TR" dirty="0"/>
              <a:t>D) II ve III E) I, II ve III</a:t>
            </a:r>
          </a:p>
          <a:p>
            <a:r>
              <a:rPr lang="tr-TR" dirty="0"/>
              <a:t>( 2005 / ÖSS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10000"/>
          </a:bodyPr>
          <a:lstStyle/>
          <a:p>
            <a:r>
              <a:rPr lang="tr-TR" dirty="0"/>
              <a:t>55.​ 1919’’da ülke çapında genel seçimler yapılmış, bu seçimleri Mustafa Kemal’in de üye olduğu Müdafaa-i Hukuk yanlıları kazanmıştır. Padişah seçimleri İttihatçıların kazandığını ileri sürerek Mebuslar Meclisi’nin toplanmasını geciktirmeye çalışmıştır.</a:t>
            </a:r>
          </a:p>
          <a:p>
            <a:r>
              <a:rPr lang="tr-TR" dirty="0"/>
              <a:t>Padişahın bu tutumu, aşağıdakilerin hangisinden endişe duyduğunu gösterir?</a:t>
            </a:r>
          </a:p>
          <a:p>
            <a:r>
              <a:rPr lang="tr-TR" dirty="0"/>
              <a:t>A)​ Anadolu’nun işgal edilmesi</a:t>
            </a:r>
          </a:p>
          <a:p>
            <a:r>
              <a:rPr lang="tr-TR" dirty="0"/>
              <a:t>B)​ İşgalci devletler arasında görüş ayrılığı çıkması</a:t>
            </a:r>
          </a:p>
          <a:p>
            <a:r>
              <a:rPr lang="tr-TR" dirty="0"/>
              <a:t>C)​ Anlaşma Devletleri’nin Meclis’i kapatması</a:t>
            </a:r>
          </a:p>
          <a:p>
            <a:r>
              <a:rPr lang="tr-TR" dirty="0"/>
              <a:t>D)​ Meclis’te padişah iradesinin etkisiz kalması</a:t>
            </a:r>
          </a:p>
          <a:p>
            <a:r>
              <a:rPr lang="tr-TR" dirty="0"/>
              <a:t>E)​ Anlama Devletleri’nin birliklerinin İstanbul’a gelmesi</a:t>
            </a:r>
          </a:p>
          <a:p>
            <a:r>
              <a:rPr lang="tr-TR" dirty="0"/>
              <a:t>( 2005 / ÖSS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20000"/>
          </a:bodyPr>
          <a:lstStyle/>
          <a:p>
            <a:r>
              <a:rPr lang="tr-TR" dirty="0"/>
              <a:t>56.​ Salih Paşa Kabinesi’nin 2 Nisan 1920 tarihinde istifa etmesinden sonra Padişah, yeni kabineyi kuran sadrazama verdiği buyrukta, “Milliciler” adı altında meydana gelen ayaklanmalara katılanlardan pişman olanlara af ilan edilmesini istemiştir.</a:t>
            </a:r>
          </a:p>
          <a:p>
            <a:r>
              <a:rPr lang="tr-TR" dirty="0"/>
              <a:t>Padişahın bu buyruğu, aşağıdakilerden hangisinin göstergesidir?</a:t>
            </a:r>
          </a:p>
          <a:p>
            <a:r>
              <a:rPr lang="tr-TR" dirty="0"/>
              <a:t>A)​ Kuvayı </a:t>
            </a:r>
            <a:r>
              <a:rPr lang="tr-TR" dirty="0" err="1"/>
              <a:t>Milliye’nin</a:t>
            </a:r>
            <a:r>
              <a:rPr lang="tr-TR" dirty="0"/>
              <a:t> dağıldığının</a:t>
            </a:r>
          </a:p>
          <a:p>
            <a:r>
              <a:rPr lang="tr-TR" dirty="0"/>
              <a:t>B)​ Yönetimin, ulus egemenliği ilkesini benimsediğinin</a:t>
            </a:r>
          </a:p>
          <a:p>
            <a:r>
              <a:rPr lang="tr-TR" dirty="0"/>
              <a:t>C)​ Anlaşma Devletleri’ne güven duyulmadığının</a:t>
            </a:r>
          </a:p>
          <a:p>
            <a:r>
              <a:rPr lang="tr-TR" dirty="0"/>
              <a:t>D)​ Hükümet değişikliklerinin çok sık olmasından rahatsızlık duyulduğunun</a:t>
            </a:r>
          </a:p>
          <a:p>
            <a:r>
              <a:rPr lang="tr-TR" dirty="0"/>
              <a:t>E)​ Saltanat ve hilafete olan bağlılığın güçlendirilmek istendiğinin </a:t>
            </a:r>
          </a:p>
          <a:p>
            <a:r>
              <a:rPr lang="tr-TR" dirty="0"/>
              <a:t>( 2005 / ÖSS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85000" lnSpcReduction="10000"/>
          </a:bodyPr>
          <a:lstStyle/>
          <a:p>
            <a:r>
              <a:rPr lang="tr-TR" dirty="0"/>
              <a:t>57.​ Mustafa Kemal, Damat Ferit’in yerine sadrazam olarak getirilen Ali Rıza Paşa’ya çektiği telgrafta, yeni hükümetin Erzurum ve Sivas </a:t>
            </a:r>
            <a:r>
              <a:rPr lang="tr-TR" dirty="0" err="1"/>
              <a:t>Kongreleri’nde</a:t>
            </a:r>
            <a:r>
              <a:rPr lang="tr-TR" dirty="0"/>
              <a:t> saptanan ilkelere ve ulusun amaçlarına uyması durumunda Kuvayı </a:t>
            </a:r>
            <a:r>
              <a:rPr lang="tr-TR" dirty="0" err="1"/>
              <a:t>Milliye’nin</a:t>
            </a:r>
            <a:r>
              <a:rPr lang="tr-TR" dirty="0"/>
              <a:t> hükümete yardımcı olacağını belirtmiştir. </a:t>
            </a:r>
          </a:p>
          <a:p>
            <a:r>
              <a:rPr lang="tr-TR" dirty="0"/>
              <a:t>Bu bilgiye dayanarak aşağıdakilerden hangisine ulaşılır ?</a:t>
            </a:r>
          </a:p>
          <a:p>
            <a:r>
              <a:rPr lang="tr-TR" dirty="0"/>
              <a:t>A)​ İstanbul Hükümeti’nin Kuvayı Milliye kararlarına uyduğu</a:t>
            </a:r>
          </a:p>
          <a:p>
            <a:r>
              <a:rPr lang="tr-TR" dirty="0"/>
              <a:t>B)​ İstanbul Hükümeti’nin Anadolu hareketine çekilmek istendiği</a:t>
            </a:r>
          </a:p>
          <a:p>
            <a:r>
              <a:rPr lang="tr-TR" dirty="0"/>
              <a:t>C)​ Kuvayı </a:t>
            </a:r>
            <a:r>
              <a:rPr lang="tr-TR" dirty="0" err="1"/>
              <a:t>Milliye’nin</a:t>
            </a:r>
            <a:r>
              <a:rPr lang="tr-TR" dirty="0"/>
              <a:t> giderek güçlenmesinden endişe duyulduğu</a:t>
            </a:r>
          </a:p>
          <a:p>
            <a:r>
              <a:rPr lang="tr-TR" dirty="0"/>
              <a:t>D)​ Yalnızca Kongre kararlarının geçerli olacağı</a:t>
            </a:r>
          </a:p>
          <a:p>
            <a:r>
              <a:rPr lang="tr-TR" dirty="0"/>
              <a:t>E)​ Kuvayı </a:t>
            </a:r>
            <a:r>
              <a:rPr lang="tr-TR" dirty="0" err="1"/>
              <a:t>Milliye’nin</a:t>
            </a:r>
            <a:r>
              <a:rPr lang="tr-TR" dirty="0"/>
              <a:t> kongre kararıyla oluştuğu</a:t>
            </a:r>
          </a:p>
          <a:p>
            <a:r>
              <a:rPr lang="tr-TR" dirty="0"/>
              <a:t>( 2005 / ÖSS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lnSpcReduction="10000"/>
          </a:bodyPr>
          <a:lstStyle/>
          <a:p>
            <a:r>
              <a:rPr lang="tr-TR" dirty="0"/>
              <a:t>58.​ Birinci TBMM’nin,</a:t>
            </a:r>
          </a:p>
          <a:p>
            <a:r>
              <a:rPr lang="tr-TR" dirty="0"/>
              <a:t>I.​ üyelerin iki yılda bir yapılan milletvekili seçimleriyle yenilenmesinin kararlaştırılması,</a:t>
            </a:r>
          </a:p>
          <a:p>
            <a:r>
              <a:rPr lang="tr-TR" dirty="0"/>
              <a:t>II.​ üyelerin çok çeşitli mesleklerden olması,</a:t>
            </a:r>
          </a:p>
          <a:p>
            <a:r>
              <a:rPr lang="tr-TR" dirty="0"/>
              <a:t>III.​ yasama, yürütme ve yargı yetkilerine sahip olması</a:t>
            </a:r>
          </a:p>
          <a:p>
            <a:r>
              <a:rPr lang="tr-TR" dirty="0"/>
              <a:t>özelliklerinden hangilerinin, vergi almak ve asker toplamak için otoritesini korumada etkili olduğu savunulabilir? </a:t>
            </a:r>
          </a:p>
          <a:p>
            <a:r>
              <a:rPr lang="tr-TR" dirty="0"/>
              <a:t>A ) Yalnız I B) Yalnız II C) Yalnız III</a:t>
            </a:r>
          </a:p>
          <a:p>
            <a:r>
              <a:rPr lang="tr-TR" dirty="0"/>
              <a:t>D) II ve III E) I, II ve III</a:t>
            </a:r>
          </a:p>
          <a:p>
            <a:r>
              <a:rPr lang="tr-TR" dirty="0"/>
              <a:t>( 2005 / ÖSS )</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85000" lnSpcReduction="20000"/>
          </a:bodyPr>
          <a:lstStyle/>
          <a:p>
            <a:r>
              <a:rPr lang="tr-TR" dirty="0"/>
              <a:t>59.​ Damat Ferit Hükümeti düşürüldükten sonra Ali Rıza Paşa Kabinesi kurulunca, Anadolu’daki millicilerle uzlaşma yolları arandı. Mustafa Kemal’in eski bir arkadaşı olan Abdülkerim Paşa aracılığıyla ilişki kuruldu. Mustafa Kemal İstanbul Hükümeti’yle görüşme önerisini teklifin İstanbul Hükümeti’nden gelmesi koşuluyla kabul etti.</a:t>
            </a:r>
          </a:p>
          <a:p>
            <a:r>
              <a:rPr lang="tr-TR" dirty="0"/>
              <a:t>Mustafa Kemal’in böyle bir koşul getirmesi, aşağıdakilerden hangisine verdiği önemi gösterir ?</a:t>
            </a:r>
          </a:p>
          <a:p>
            <a:r>
              <a:rPr lang="tr-TR" dirty="0"/>
              <a:t>A)​ Abdülkerim Paşa’nın kişiliğine</a:t>
            </a:r>
          </a:p>
          <a:p>
            <a:r>
              <a:rPr lang="tr-TR" dirty="0"/>
              <a:t>B)​ Anadolu’daki milli hareketin İstanbul Hükümeti’nce tanınmasına</a:t>
            </a:r>
          </a:p>
          <a:p>
            <a:r>
              <a:rPr lang="tr-TR" dirty="0"/>
              <a:t>C)​ Sorunların kısa zamanda çözülmesine</a:t>
            </a:r>
          </a:p>
          <a:p>
            <a:r>
              <a:rPr lang="tr-TR" dirty="0"/>
              <a:t>D)​ Padişahın Anlaşma Devletleri’nin etkisinden kurtarılmasına</a:t>
            </a:r>
          </a:p>
          <a:p>
            <a:r>
              <a:rPr lang="tr-TR" dirty="0"/>
              <a:t>E)​ İstanbul Hükümeti’yle her türlü ilişkinin kesilmesine ortam oluşturmaya</a:t>
            </a:r>
          </a:p>
          <a:p>
            <a:r>
              <a:rPr lang="tr-TR" dirty="0"/>
              <a:t>(2006 / 1 )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85000" lnSpcReduction="20000"/>
          </a:bodyPr>
          <a:lstStyle/>
          <a:p>
            <a:r>
              <a:rPr lang="tr-TR" dirty="0"/>
              <a:t>60.​ Mebuslar Meclisi'nin İstanbul dışında toplanması sağlanamayınca, Mustafa Kemal'in girişimiyle, Tem​</a:t>
            </a:r>
            <a:r>
              <a:rPr lang="tr-TR" dirty="0" err="1"/>
              <a:t>silciler</a:t>
            </a:r>
            <a:r>
              <a:rPr lang="tr-TR" dirty="0"/>
              <a:t> Kurulu merkezinin Sivas'tan Ankara'ya taşın​</a:t>
            </a:r>
            <a:r>
              <a:rPr lang="tr-TR" dirty="0" err="1"/>
              <a:t>masına</a:t>
            </a:r>
            <a:r>
              <a:rPr lang="tr-TR" dirty="0"/>
              <a:t> ve burada mebuslar1a gruplar halinde görüşülmesine karar verilmiştir. Ancak İstanbul Hükümeti, Mustafa Kemal'in mebuslarla görüşmesini engelle​meye çalışmıştır.</a:t>
            </a:r>
          </a:p>
          <a:p>
            <a:r>
              <a:rPr lang="tr-TR" dirty="0"/>
              <a:t>İstanbul Hükümeti'nin bu tutumunun aşağıdaki​</a:t>
            </a:r>
            <a:r>
              <a:rPr lang="tr-TR" dirty="0" err="1"/>
              <a:t>lerden</a:t>
            </a:r>
            <a:r>
              <a:rPr lang="tr-TR" dirty="0"/>
              <a:t> hangisinin bir sonucu olduğu savunula​bilir?</a:t>
            </a:r>
          </a:p>
          <a:p>
            <a:r>
              <a:rPr lang="tr-TR" dirty="0"/>
              <a:t>A)​ Anlaşma Devletleri'nin azınlıkları </a:t>
            </a:r>
            <a:r>
              <a:rPr lang="tr-TR" dirty="0" err="1"/>
              <a:t>desteklemele</a:t>
            </a:r>
            <a:r>
              <a:rPr lang="tr-TR" dirty="0"/>
              <a:t>​</a:t>
            </a:r>
            <a:r>
              <a:rPr lang="tr-TR" dirty="0" err="1"/>
              <a:t>rinden</a:t>
            </a:r>
            <a:r>
              <a:rPr lang="tr-TR" dirty="0"/>
              <a:t> rahatsız olmasının</a:t>
            </a:r>
          </a:p>
          <a:p>
            <a:r>
              <a:rPr lang="tr-TR" dirty="0"/>
              <a:t>B)​ Doğu illerinin örgütsüz kalmasını istememesinin</a:t>
            </a:r>
          </a:p>
          <a:p>
            <a:r>
              <a:rPr lang="tr-TR" dirty="0"/>
              <a:t>C)​ Anlaşma Devletleri'nin İstanbul’u işgal etmelerinden korkmasının</a:t>
            </a:r>
          </a:p>
          <a:p>
            <a:r>
              <a:rPr lang="tr-TR" dirty="0"/>
              <a:t>D)​ Mebusların Ankara'ya gitmekten çekindiklerini düşünmesinin</a:t>
            </a:r>
          </a:p>
          <a:p>
            <a:r>
              <a:rPr lang="tr-TR" dirty="0"/>
              <a:t>E)​ Yasama gücünün etki altında kalacağından kay​</a:t>
            </a:r>
            <a:r>
              <a:rPr lang="tr-TR" dirty="0" err="1"/>
              <a:t>gı</a:t>
            </a:r>
            <a:r>
              <a:rPr lang="tr-TR" dirty="0"/>
              <a:t> duymasının</a:t>
            </a:r>
          </a:p>
          <a:p>
            <a:r>
              <a:rPr lang="tr-TR" dirty="0"/>
              <a:t>(2006 / 1 )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20000"/>
          </a:bodyPr>
          <a:lstStyle/>
          <a:p>
            <a:r>
              <a:rPr lang="tr-TR" dirty="0"/>
              <a:t>61.​ Atatürk Erzurum Kongresi sırasında “Anadolu, savunmasıyla yalnızca kendi hayatıyla ilgili görevi yerine getirmiyor, belki bütün Doğu’ya yönelik saldırılara set çekiyor.” demiştir.</a:t>
            </a:r>
          </a:p>
          <a:p>
            <a:r>
              <a:rPr lang="tr-TR" dirty="0"/>
              <a:t>Atatürk’ün bu sözleriyle aşağıdakilerden hangisini savunduğu söylenebilir?</a:t>
            </a:r>
          </a:p>
          <a:p>
            <a:r>
              <a:rPr lang="tr-TR" dirty="0"/>
              <a:t>A)​ Anadolu savunmasının işgallerin hemen ardından milis güçlerine başladığını</a:t>
            </a:r>
          </a:p>
          <a:p>
            <a:r>
              <a:rPr lang="tr-TR" dirty="0"/>
              <a:t>B)​ Sömürgeciliğe karşı koymanın, hedef olabilecek diğer ülkeleri de koruyucu etkilerinin olduğu</a:t>
            </a:r>
          </a:p>
          <a:p>
            <a:r>
              <a:rPr lang="tr-TR" dirty="0"/>
              <a:t>C)​ Anadolu savunmasının dünyada pek çok örneği bulunduğunu</a:t>
            </a:r>
          </a:p>
          <a:p>
            <a:r>
              <a:rPr lang="tr-TR" dirty="0"/>
              <a:t>D)​ Uluslar arasındaki siyasi, ekonomik ve askeri ilişkilerin giderek öneminin azaldığı</a:t>
            </a:r>
          </a:p>
          <a:p>
            <a:r>
              <a:rPr lang="tr-TR" dirty="0"/>
              <a:t>E)​ Sömürgecilik hareketlerinin yeni başlamış olduğunu</a:t>
            </a:r>
          </a:p>
          <a:p>
            <a:r>
              <a:rPr lang="tr-TR" dirty="0"/>
              <a:t>(2007 / 1 )</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85000" lnSpcReduction="20000"/>
          </a:bodyPr>
          <a:lstStyle/>
          <a:p>
            <a:r>
              <a:rPr lang="tr-TR" dirty="0"/>
              <a:t>62.​ Dokuzuncu Ordu Müfettişi göreviyle Havza’da bulunan Mustafa Kemal, kendisine bağlı komutanlıklar ve valiliklerden: sadrazam hatta padişaha, Paris Barış Konferansı’na gidecek delegelerin ulusun tam bağımsızlığı ve yurtta çoğunluğun azınlıklara feda edilmemesi ilkelerini savunacak kişiler olması gerektiğini belirten telgraflar çekmesini istemiştir.</a:t>
            </a:r>
          </a:p>
          <a:p>
            <a:r>
              <a:rPr lang="tr-TR" dirty="0"/>
              <a:t>Mustafa Kemal’in bu tutumu aşağıdakilerden hangisinin bir göstergesidir?</a:t>
            </a:r>
          </a:p>
          <a:p>
            <a:r>
              <a:rPr lang="tr-TR" dirty="0"/>
              <a:t>A)​ Mustafa Kemal’in, yetkileri çerçevesinde hareket ettiğinin</a:t>
            </a:r>
          </a:p>
          <a:p>
            <a:r>
              <a:rPr lang="tr-TR" dirty="0"/>
              <a:t>B)​ Mustafa Kemal’in, yetkileriyle ilgili talimatı kendisinin yazdırdığının </a:t>
            </a:r>
          </a:p>
          <a:p>
            <a:r>
              <a:rPr lang="tr-TR" dirty="0"/>
              <a:t>C)​ İstanbul hükümetinin ulusal çıkarları koruyamayacağından endişe edildiğinin</a:t>
            </a:r>
          </a:p>
          <a:p>
            <a:r>
              <a:rPr lang="tr-TR" dirty="0"/>
              <a:t>D)​ Milletin padişaha bağlılığından çekinildiğinin </a:t>
            </a:r>
          </a:p>
          <a:p>
            <a:r>
              <a:rPr lang="tr-TR" dirty="0"/>
              <a:t>E)​ Tüm vali, ve komutanların Mustafa Kemal’i desteklemek zorunda olduğunun</a:t>
            </a:r>
          </a:p>
          <a:p>
            <a:r>
              <a:rPr lang="tr-TR" dirty="0"/>
              <a:t>(2007 / 1 )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10000"/>
          </a:bodyPr>
          <a:lstStyle/>
          <a:p>
            <a:r>
              <a:rPr lang="tr-TR" dirty="0"/>
              <a:t>63.​ Amasya Genelgesi’nde milletin özgürlüğünü ve devletin bağımsızlığını sağlamak amacıyla Sivas’ta bir kongrenin toplanacağı belirtilmiştir.</a:t>
            </a:r>
          </a:p>
          <a:p>
            <a:r>
              <a:rPr lang="tr-TR" dirty="0"/>
              <a:t>Bu kararın aşmadakilerden hangisinin bir göstergesi olduğu savunulabilir?</a:t>
            </a:r>
          </a:p>
          <a:p>
            <a:r>
              <a:rPr lang="tr-TR" dirty="0"/>
              <a:t>A)​ Seçimlerin yenilenmesine gerek duyulduğunun</a:t>
            </a:r>
          </a:p>
          <a:p>
            <a:r>
              <a:rPr lang="tr-TR" dirty="0"/>
              <a:t>B)​ Yerel cemiyetlerin kurulması gerektiğinin</a:t>
            </a:r>
          </a:p>
          <a:p>
            <a:r>
              <a:rPr lang="tr-TR" dirty="0"/>
              <a:t>C)​ Mebuslar Meclisinde Misakımillî’nin ilan edildiğinin</a:t>
            </a:r>
          </a:p>
          <a:p>
            <a:r>
              <a:rPr lang="tr-TR" dirty="0"/>
              <a:t>D)​ Yurt çapında baka kongrelerin değişik zamanlarda toplandığının</a:t>
            </a:r>
          </a:p>
          <a:p>
            <a:r>
              <a:rPr lang="tr-TR" dirty="0"/>
              <a:t>E)​ İstanbul Hükümetinin sorumluluğunu yerine getirmediğinin</a:t>
            </a:r>
          </a:p>
          <a:p>
            <a:r>
              <a:rPr lang="tr-TR" dirty="0"/>
              <a:t>(2008/1)</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10000"/>
          </a:bodyPr>
          <a:lstStyle/>
          <a:p>
            <a:r>
              <a:rPr lang="tr-TR" dirty="0"/>
              <a:t>64.​ Demirci Mehmet Efe ve Çerkez Ethem, Batı Anadolu’da Yunanlıların ilerlemesinin kısmen engellenmesinde, TBMM’nin kurulması ve ayaklanmaların bastırılmasında etkili olmalarına rağmen, daha sonra TBMM’ye karşı ayaklanmışlardır.</a:t>
            </a:r>
          </a:p>
          <a:p>
            <a:r>
              <a:rPr lang="tr-TR" dirty="0"/>
              <a:t>Ayaklanmalarının nedeninin aşağıdakilerden hangisi olduğu savunulabilir?</a:t>
            </a:r>
          </a:p>
          <a:p>
            <a:r>
              <a:rPr lang="tr-TR" dirty="0"/>
              <a:t>A)​ Milis güçlerin düzenli orduya bağlanmak istenmesi</a:t>
            </a:r>
          </a:p>
          <a:p>
            <a:r>
              <a:rPr lang="tr-TR" dirty="0"/>
              <a:t>B)​ Hıyanet-i Vataniye Kanunu’nun çıkarılması</a:t>
            </a:r>
          </a:p>
          <a:p>
            <a:r>
              <a:rPr lang="tr-TR" dirty="0"/>
              <a:t>C)​ Damat Ferit’in sadrazamlık görevinden çekilmesi</a:t>
            </a:r>
          </a:p>
          <a:p>
            <a:r>
              <a:rPr lang="tr-TR" dirty="0"/>
              <a:t>D)​ İstiklal Mahkemelerinin kurulması</a:t>
            </a:r>
          </a:p>
          <a:p>
            <a:r>
              <a:rPr lang="tr-TR" dirty="0"/>
              <a:t>E)​ </a:t>
            </a:r>
            <a:r>
              <a:rPr lang="tr-TR" dirty="0" err="1"/>
              <a:t>Kuvayımilliye</a:t>
            </a:r>
            <a:r>
              <a:rPr lang="tr-TR" dirty="0"/>
              <a:t> şeflerinden Topal Osman’ın öldürülmesi</a:t>
            </a:r>
          </a:p>
          <a:p>
            <a:r>
              <a:rPr lang="tr-TR" dirty="0"/>
              <a:t>(2009/1)</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lnSpcReduction="10000"/>
          </a:bodyPr>
          <a:lstStyle/>
          <a:p>
            <a:r>
              <a:rPr lang="tr-TR" dirty="0"/>
              <a:t>65.​ Yunanlıların Anadolu'ya asker çıkarması ve An​</a:t>
            </a:r>
            <a:r>
              <a:rPr lang="tr-TR" dirty="0" err="1"/>
              <a:t>laşma</a:t>
            </a:r>
            <a:r>
              <a:rPr lang="tr-TR" dirty="0"/>
              <a:t> Devletlerinin İstanbul'u resmen işgal etme​si gelişmelerinin aşağıdakilerden hangisine ne​den olduğu savunulamaz?</a:t>
            </a:r>
          </a:p>
          <a:p>
            <a:r>
              <a:rPr lang="tr-TR" dirty="0"/>
              <a:t>A)​ Anlaşma Devletleriyle Mondros Ateşkes Anlaşması'nın imzalanmasına</a:t>
            </a:r>
          </a:p>
          <a:p>
            <a:r>
              <a:rPr lang="tr-TR" dirty="0"/>
              <a:t>B)​ İstanbul Hükümetine halkın desteğinin azalma​</a:t>
            </a:r>
            <a:br>
              <a:rPr lang="tr-TR" dirty="0"/>
            </a:br>
            <a:r>
              <a:rPr lang="tr-TR" dirty="0"/>
              <a:t>sına</a:t>
            </a:r>
          </a:p>
          <a:p>
            <a:r>
              <a:rPr lang="tr-TR" dirty="0"/>
              <a:t>C)​ Anadolu'da ulusal hareketin güçlenmesine</a:t>
            </a:r>
          </a:p>
          <a:p>
            <a:r>
              <a:rPr lang="tr-TR" dirty="0"/>
              <a:t>D)​ Anlaşma Devletlerinin İstanbul Hükümetine bas​</a:t>
            </a:r>
            <a:br>
              <a:rPr lang="tr-TR" dirty="0"/>
            </a:br>
            <a:r>
              <a:rPr lang="tr-TR" dirty="0"/>
              <a:t>kısının artmasına</a:t>
            </a:r>
          </a:p>
          <a:p>
            <a:r>
              <a:rPr lang="tr-TR" dirty="0"/>
              <a:t>E)​ Anadolu'da işgal edilen yerlerin genişlemesine</a:t>
            </a:r>
          </a:p>
          <a:p>
            <a:r>
              <a:rPr lang="tr-TR" dirty="0"/>
              <a:t>( 2010 / YGS )</a:t>
            </a:r>
          </a:p>
          <a:p>
            <a:endParaRPr lang="tr-TR" dirty="0"/>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92500" lnSpcReduction="20000"/>
          </a:bodyPr>
          <a:lstStyle/>
          <a:p>
            <a:r>
              <a:rPr lang="tr-TR" dirty="0"/>
              <a:t>66.​ Erzurum Kongresi'ni, İstanbul’da bulunan İngiliz ve Fransız temsilcileri ihtilal olarak nitelendirmiş ve </a:t>
            </a:r>
            <a:r>
              <a:rPr lang="tr-TR" dirty="0" err="1"/>
              <a:t>Os</a:t>
            </a:r>
            <a:r>
              <a:rPr lang="tr-TR" dirty="0"/>
              <a:t>​</a:t>
            </a:r>
            <a:r>
              <a:rPr lang="tr-TR" dirty="0" err="1"/>
              <a:t>manlı</a:t>
            </a:r>
            <a:r>
              <a:rPr lang="tr-TR" dirty="0"/>
              <a:t> saltanatı aleyhine sonuçlar verebilecek gelişme olarak değerlendirmiştir.</a:t>
            </a:r>
          </a:p>
          <a:p>
            <a:r>
              <a:rPr lang="tr-TR" dirty="0"/>
              <a:t>Bu değerlendirmenin Erzurum Kongresi'nin,</a:t>
            </a:r>
          </a:p>
          <a:p>
            <a:r>
              <a:rPr lang="tr-TR" dirty="0"/>
              <a:t>I.​ ulusal istencin egemen kılınması,</a:t>
            </a:r>
          </a:p>
          <a:p>
            <a:r>
              <a:rPr lang="tr-TR" dirty="0"/>
              <a:t>II.​ yabancı bir devletten teknik ve ekonomik yardım alınabilmesi,</a:t>
            </a:r>
          </a:p>
          <a:p>
            <a:r>
              <a:rPr lang="tr-TR" dirty="0"/>
              <a:t>III.​ Mebuslar Meclisi (Meclis-i Millî)'</a:t>
            </a:r>
            <a:r>
              <a:rPr lang="tr-TR" dirty="0" err="1"/>
              <a:t>nin</a:t>
            </a:r>
            <a:r>
              <a:rPr lang="tr-TR" dirty="0"/>
              <a:t> hemen top​</a:t>
            </a:r>
            <a:r>
              <a:rPr lang="tr-TR" dirty="0" err="1"/>
              <a:t>lanması</a:t>
            </a:r>
            <a:r>
              <a:rPr lang="tr-TR" dirty="0"/>
              <a:t> ve merkezî hükümetin aldığı kararları Meclisin denetimine sunması</a:t>
            </a:r>
          </a:p>
          <a:p>
            <a:r>
              <a:rPr lang="tr-TR" dirty="0"/>
              <a:t>kararlarının hangilerinden kaynaklandığı savunu​</a:t>
            </a:r>
            <a:r>
              <a:rPr lang="tr-TR" dirty="0" err="1"/>
              <a:t>labilir</a:t>
            </a:r>
            <a:r>
              <a:rPr lang="tr-TR" dirty="0"/>
              <a:t>?</a:t>
            </a:r>
          </a:p>
          <a:p>
            <a:r>
              <a:rPr lang="tr-TR" dirty="0"/>
              <a:t>A) Yalnız l B) Yalnız II C) l ve II</a:t>
            </a:r>
          </a:p>
          <a:p>
            <a:r>
              <a:rPr lang="tr-TR" dirty="0"/>
              <a:t>D) l ve III E) l, II ve III</a:t>
            </a:r>
          </a:p>
          <a:p>
            <a:r>
              <a:rPr lang="tr-TR" dirty="0"/>
              <a:t>( 2010 / YGS )</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normAutofit fontScale="85000" lnSpcReduction="20000"/>
          </a:bodyPr>
          <a:lstStyle/>
          <a:p>
            <a:r>
              <a:rPr lang="tr-TR" dirty="0"/>
              <a:t>67.​ Ahmet:</a:t>
            </a:r>
          </a:p>
          <a:p>
            <a:r>
              <a:rPr lang="tr-TR" dirty="0"/>
              <a:t>Erzurum Kongresi kararlarının birinci maddesi "Doğu vilayetleri ile Trabzon ve Canik (Samsun) sancağı bir​birinden ayrılmaz ve Osmanlı topluluğunun bir parçası olmak üzere bir bütün teşkil eder." şeklindedir, demiştir.</a:t>
            </a:r>
          </a:p>
          <a:p>
            <a:r>
              <a:rPr lang="tr-TR" dirty="0"/>
              <a:t>Onur da bu maddenin,</a:t>
            </a:r>
          </a:p>
          <a:p>
            <a:r>
              <a:rPr lang="tr-TR" dirty="0"/>
              <a:t>I.​ Arap,</a:t>
            </a:r>
          </a:p>
          <a:p>
            <a:r>
              <a:rPr lang="tr-TR" dirty="0"/>
              <a:t>II.​ Ermeni,</a:t>
            </a:r>
          </a:p>
          <a:p>
            <a:r>
              <a:rPr lang="tr-TR" dirty="0"/>
              <a:t>III.​ Rum</a:t>
            </a:r>
          </a:p>
          <a:p>
            <a:r>
              <a:rPr lang="tr-TR" dirty="0"/>
              <a:t>azınlıklarının. bölgedeki yıkıcı faaliyetlerini önlemek amacıyla konduğunu söylemiştir.</a:t>
            </a:r>
          </a:p>
          <a:p>
            <a:r>
              <a:rPr lang="tr-TR" dirty="0"/>
              <a:t>Onur, yukarıdaki azınlıklardan hangilerini söyleseydi Ahmet'e doğru bilgi vermiş olurdu?</a:t>
            </a:r>
          </a:p>
          <a:p>
            <a:r>
              <a:rPr lang="tr-TR" dirty="0"/>
              <a:t>A) Yalnız II B) Yalnız III C) l ve III </a:t>
            </a:r>
          </a:p>
          <a:p>
            <a:r>
              <a:rPr lang="tr-TR" dirty="0"/>
              <a:t>D) Yalnız l E) II ve III</a:t>
            </a:r>
          </a:p>
          <a:p>
            <a:r>
              <a:rPr lang="tr-TR" dirty="0"/>
              <a:t>(2011 / YGS)</a:t>
            </a:r>
          </a:p>
        </p:txBody>
      </p:sp>
    </p:spTree>
    <p:extLst>
      <p:ext uri="{BB962C8B-B14F-4D97-AF65-F5344CB8AC3E}">
        <p14:creationId xmlns:p14="http://schemas.microsoft.com/office/powerpoint/2010/main" val="272824909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9144000" cy="6858000"/>
          </a:xfrm>
        </p:spPr>
        <p:txBody>
          <a:bodyPr>
            <a:normAutofit fontScale="92500" lnSpcReduction="20000"/>
          </a:bodyPr>
          <a:lstStyle/>
          <a:p>
            <a:r>
              <a:rPr lang="tr-TR" dirty="0"/>
              <a:t>68.​ 30 Aralık 1919’da İtalyan </a:t>
            </a:r>
            <a:r>
              <a:rPr lang="tr-TR" dirty="0" err="1"/>
              <a:t>Epoka</a:t>
            </a:r>
            <a:r>
              <a:rPr lang="tr-TR" dirty="0"/>
              <a:t> Gazetesi’nin, Mebuslar Meclisi açılır açılmaz </a:t>
            </a:r>
            <a:r>
              <a:rPr lang="tr-TR" dirty="0" smtClean="0"/>
              <a:t>Kuvayı </a:t>
            </a:r>
            <a:r>
              <a:rPr lang="tr-TR" dirty="0" err="1" smtClean="0"/>
              <a:t>milliye’nin</a:t>
            </a:r>
            <a:r>
              <a:rPr lang="tr-TR" dirty="0" smtClean="0"/>
              <a:t> </a:t>
            </a:r>
            <a:r>
              <a:rPr lang="tr-TR" dirty="0"/>
              <a:t>dağılıp dağılmayacağı sorusuna Mustafa Kemal “Milletin bu konudaki istekleri Sivas Kongresi’nin resmî bildirgesinde açıkça belirtilmiştir. Teşkilat, bu istek gerçekleşene kadar görevini yerine getirecektir.” demiştir.</a:t>
            </a:r>
          </a:p>
          <a:p>
            <a:pPr marL="0" indent="0">
              <a:buNone/>
            </a:pPr>
            <a:r>
              <a:rPr lang="tr-TR" dirty="0"/>
              <a:t>Mustafa Kemal'in, bu sözüyle aşağıdakilerden hangisini vurguladığı savunulabilir?</a:t>
            </a:r>
          </a:p>
          <a:p>
            <a:r>
              <a:rPr lang="tr-TR" dirty="0"/>
              <a:t>A)​ Mebuslar Meclisinin barışı sağlayacağına inanıldığını</a:t>
            </a:r>
          </a:p>
          <a:p>
            <a:r>
              <a:rPr lang="tr-TR" dirty="0"/>
              <a:t>B)​ Millî cemiyetlerin birleştirilmesinin gerektiğini</a:t>
            </a:r>
          </a:p>
          <a:p>
            <a:r>
              <a:rPr lang="tr-TR" dirty="0"/>
              <a:t>C)​ Düzenli ordu kurulmasının gerekliliğini</a:t>
            </a:r>
          </a:p>
          <a:p>
            <a:r>
              <a:rPr lang="tr-TR" dirty="0"/>
              <a:t>D)​ İstanbul Hükûmetinin desteğinin amaçlandığını</a:t>
            </a:r>
          </a:p>
          <a:p>
            <a:r>
              <a:rPr lang="tr-TR" dirty="0"/>
              <a:t>E)​ Vatanın bölünmez bütünlüğüne yönelik tehlikenin bütünüyle yok edilmesinin hedeflendiğini</a:t>
            </a:r>
          </a:p>
          <a:p>
            <a:r>
              <a:rPr lang="tr-TR" dirty="0"/>
              <a:t>(2012 / YGS )</a:t>
            </a:r>
          </a:p>
          <a:p>
            <a:endParaRPr lang="tr-TR" dirty="0"/>
          </a:p>
        </p:txBody>
      </p:sp>
    </p:spTree>
    <p:extLst>
      <p:ext uri="{BB962C8B-B14F-4D97-AF65-F5344CB8AC3E}">
        <p14:creationId xmlns:p14="http://schemas.microsoft.com/office/powerpoint/2010/main" val="395192610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6632"/>
            <a:ext cx="8928992" cy="6624736"/>
          </a:xfrm>
        </p:spPr>
        <p:txBody>
          <a:bodyPr/>
          <a:lstStyle/>
          <a:p>
            <a:r>
              <a:rPr lang="tr-TR" dirty="0"/>
              <a:t>69.​ Misakımillî sınırları içinde TBMM Hükûmetinden başka bir hükûmet olamayacağının aşağıdakilerden hangisine temel gerekçe olduğu söylenebilir?</a:t>
            </a:r>
          </a:p>
          <a:p>
            <a:r>
              <a:rPr lang="tr-TR" dirty="0"/>
              <a:t>A)​ </a:t>
            </a:r>
            <a:r>
              <a:rPr lang="tr-TR" dirty="0" err="1"/>
              <a:t>Şeriye</a:t>
            </a:r>
            <a:r>
              <a:rPr lang="tr-TR" dirty="0"/>
              <a:t> ve Evkaf Vekâletinin kaldırılmasına</a:t>
            </a:r>
          </a:p>
          <a:p>
            <a:r>
              <a:rPr lang="tr-TR" dirty="0"/>
              <a:t>B)​ </a:t>
            </a:r>
            <a:r>
              <a:rPr lang="tr-TR" dirty="0" err="1"/>
              <a:t>Hıyânet</a:t>
            </a:r>
            <a:r>
              <a:rPr lang="tr-TR" dirty="0"/>
              <a:t>-i Vataniye Kanunu’nun çıkarılmasına</a:t>
            </a:r>
          </a:p>
          <a:p>
            <a:r>
              <a:rPr lang="tr-TR" dirty="0"/>
              <a:t>C)​ </a:t>
            </a:r>
            <a:r>
              <a:rPr lang="tr-TR" dirty="0" err="1"/>
              <a:t>Tevhid</a:t>
            </a:r>
            <a:r>
              <a:rPr lang="tr-TR" dirty="0"/>
              <a:t>-i Tedrisat Kanunu’nun çıkarılmasına</a:t>
            </a:r>
          </a:p>
          <a:p>
            <a:r>
              <a:rPr lang="tr-TR" dirty="0"/>
              <a:t>D)​ Halifeliğin kaldırılmasına</a:t>
            </a:r>
          </a:p>
          <a:p>
            <a:r>
              <a:rPr lang="tr-TR" dirty="0"/>
              <a:t>E)​ Saltanatın kaldırılmasına</a:t>
            </a:r>
          </a:p>
          <a:p>
            <a:r>
              <a:rPr lang="tr-TR" dirty="0"/>
              <a:t>(2012 / YGS )</a:t>
            </a:r>
          </a:p>
        </p:txBody>
      </p:sp>
    </p:spTree>
    <p:extLst>
      <p:ext uri="{BB962C8B-B14F-4D97-AF65-F5344CB8AC3E}">
        <p14:creationId xmlns:p14="http://schemas.microsoft.com/office/powerpoint/2010/main" val="28020291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2160012160"/>
              </p:ext>
            </p:extLst>
          </p:nvPr>
        </p:nvGraphicFramePr>
        <p:xfrm>
          <a:off x="395537" y="188640"/>
          <a:ext cx="7920880" cy="6421120"/>
        </p:xfrm>
        <a:graphic>
          <a:graphicData uri="http://schemas.openxmlformats.org/drawingml/2006/table">
            <a:tbl>
              <a:tblPr firstRow="1" firstCol="1" bandRow="1">
                <a:tableStyleId>{5C22544A-7EE6-4342-B048-85BDC9FD1C3A}</a:tableStyleId>
              </a:tblPr>
              <a:tblGrid>
                <a:gridCol w="1584176"/>
                <a:gridCol w="1584176"/>
                <a:gridCol w="1584176"/>
                <a:gridCol w="1584176"/>
                <a:gridCol w="1584176"/>
              </a:tblGrid>
              <a:tr h="318866">
                <a:tc gridSpan="5">
                  <a:txBody>
                    <a:bodyPr/>
                    <a:lstStyle/>
                    <a:p>
                      <a:pPr>
                        <a:lnSpc>
                          <a:spcPct val="115000"/>
                        </a:lnSpc>
                        <a:spcAft>
                          <a:spcPts val="1000"/>
                        </a:spcAft>
                      </a:pPr>
                      <a:r>
                        <a:rPr lang="tr-TR" sz="1800" dirty="0">
                          <a:effectLst/>
                        </a:rPr>
                        <a:t>YANIT ANAHTARI</a:t>
                      </a:r>
                      <a:endParaRPr lang="tr-TR" sz="1800" dirty="0">
                        <a:effectLst/>
                        <a:latin typeface="Calibri"/>
                        <a:ea typeface="Calibri"/>
                        <a:cs typeface="Times New Roman"/>
                      </a:endParaRPr>
                    </a:p>
                  </a:txBody>
                  <a:tcPr marL="9525" marR="9525" marT="9525" marB="9525"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5801814">
                <a:tc>
                  <a:txBody>
                    <a:bodyPr/>
                    <a:lstStyle/>
                    <a:p>
                      <a:pPr>
                        <a:lnSpc>
                          <a:spcPct val="115000"/>
                        </a:lnSpc>
                        <a:spcAft>
                          <a:spcPts val="1000"/>
                        </a:spcAft>
                      </a:pPr>
                      <a:r>
                        <a:rPr lang="tr-TR" sz="1800">
                          <a:effectLst/>
                        </a:rPr>
                        <a:t>1.​ A</a:t>
                      </a:r>
                    </a:p>
                    <a:p>
                      <a:pPr>
                        <a:lnSpc>
                          <a:spcPct val="115000"/>
                        </a:lnSpc>
                        <a:spcAft>
                          <a:spcPts val="1000"/>
                        </a:spcAft>
                      </a:pPr>
                      <a:r>
                        <a:rPr lang="tr-TR" sz="1800">
                          <a:effectLst/>
                        </a:rPr>
                        <a:t>2.​ D</a:t>
                      </a:r>
                    </a:p>
                    <a:p>
                      <a:pPr>
                        <a:lnSpc>
                          <a:spcPct val="115000"/>
                        </a:lnSpc>
                        <a:spcAft>
                          <a:spcPts val="1000"/>
                        </a:spcAft>
                      </a:pPr>
                      <a:r>
                        <a:rPr lang="tr-TR" sz="1800">
                          <a:effectLst/>
                        </a:rPr>
                        <a:t>3.​ B</a:t>
                      </a:r>
                    </a:p>
                    <a:p>
                      <a:pPr>
                        <a:lnSpc>
                          <a:spcPct val="115000"/>
                        </a:lnSpc>
                        <a:spcAft>
                          <a:spcPts val="1000"/>
                        </a:spcAft>
                      </a:pPr>
                      <a:r>
                        <a:rPr lang="tr-TR" sz="1800">
                          <a:effectLst/>
                        </a:rPr>
                        <a:t>4.​ C</a:t>
                      </a:r>
                    </a:p>
                    <a:p>
                      <a:pPr>
                        <a:lnSpc>
                          <a:spcPct val="115000"/>
                        </a:lnSpc>
                        <a:spcAft>
                          <a:spcPts val="1000"/>
                        </a:spcAft>
                      </a:pPr>
                      <a:r>
                        <a:rPr lang="tr-TR" sz="1800">
                          <a:effectLst/>
                        </a:rPr>
                        <a:t>5.​ A</a:t>
                      </a:r>
                    </a:p>
                    <a:p>
                      <a:pPr>
                        <a:lnSpc>
                          <a:spcPct val="115000"/>
                        </a:lnSpc>
                        <a:spcAft>
                          <a:spcPts val="1000"/>
                        </a:spcAft>
                      </a:pPr>
                      <a:r>
                        <a:rPr lang="tr-TR" sz="1800">
                          <a:effectLst/>
                        </a:rPr>
                        <a:t>6.​ D</a:t>
                      </a:r>
                    </a:p>
                    <a:p>
                      <a:pPr>
                        <a:lnSpc>
                          <a:spcPct val="115000"/>
                        </a:lnSpc>
                        <a:spcAft>
                          <a:spcPts val="1000"/>
                        </a:spcAft>
                      </a:pPr>
                      <a:r>
                        <a:rPr lang="tr-TR" sz="1800">
                          <a:effectLst/>
                        </a:rPr>
                        <a:t>7.​ C</a:t>
                      </a:r>
                    </a:p>
                    <a:p>
                      <a:pPr>
                        <a:lnSpc>
                          <a:spcPct val="115000"/>
                        </a:lnSpc>
                        <a:spcAft>
                          <a:spcPts val="1000"/>
                        </a:spcAft>
                      </a:pPr>
                      <a:r>
                        <a:rPr lang="tr-TR" sz="1800">
                          <a:effectLst/>
                        </a:rPr>
                        <a:t>8.​ E</a:t>
                      </a:r>
                    </a:p>
                    <a:p>
                      <a:pPr>
                        <a:lnSpc>
                          <a:spcPct val="115000"/>
                        </a:lnSpc>
                        <a:spcAft>
                          <a:spcPts val="1000"/>
                        </a:spcAft>
                      </a:pPr>
                      <a:r>
                        <a:rPr lang="tr-TR" sz="1800">
                          <a:effectLst/>
                        </a:rPr>
                        <a:t>9.​ A</a:t>
                      </a:r>
                    </a:p>
                    <a:p>
                      <a:pPr>
                        <a:lnSpc>
                          <a:spcPct val="115000"/>
                        </a:lnSpc>
                        <a:spcAft>
                          <a:spcPts val="1000"/>
                        </a:spcAft>
                      </a:pPr>
                      <a:r>
                        <a:rPr lang="tr-TR" sz="1800">
                          <a:effectLst/>
                        </a:rPr>
                        <a:t>10.​ C</a:t>
                      </a:r>
                    </a:p>
                    <a:p>
                      <a:pPr>
                        <a:lnSpc>
                          <a:spcPct val="115000"/>
                        </a:lnSpc>
                        <a:spcAft>
                          <a:spcPts val="1000"/>
                        </a:spcAft>
                      </a:pPr>
                      <a:r>
                        <a:rPr lang="tr-TR" sz="1800">
                          <a:effectLst/>
                        </a:rPr>
                        <a:t>11.​ D</a:t>
                      </a:r>
                    </a:p>
                    <a:p>
                      <a:pPr>
                        <a:lnSpc>
                          <a:spcPct val="115000"/>
                        </a:lnSpc>
                        <a:spcAft>
                          <a:spcPts val="1000"/>
                        </a:spcAft>
                      </a:pPr>
                      <a:r>
                        <a:rPr lang="tr-TR" sz="1800">
                          <a:effectLst/>
                        </a:rPr>
                        <a:t>12.​ A</a:t>
                      </a:r>
                    </a:p>
                    <a:p>
                      <a:pPr>
                        <a:lnSpc>
                          <a:spcPct val="115000"/>
                        </a:lnSpc>
                        <a:spcAft>
                          <a:spcPts val="1000"/>
                        </a:spcAft>
                      </a:pPr>
                      <a:r>
                        <a:rPr lang="tr-TR" sz="1800">
                          <a:effectLst/>
                        </a:rPr>
                        <a:t>13.​ E</a:t>
                      </a:r>
                    </a:p>
                    <a:p>
                      <a:pPr>
                        <a:lnSpc>
                          <a:spcPct val="115000"/>
                        </a:lnSpc>
                        <a:spcAft>
                          <a:spcPts val="1000"/>
                        </a:spcAft>
                      </a:pPr>
                      <a:r>
                        <a:rPr lang="tr-TR" sz="1800">
                          <a:effectLst/>
                        </a:rPr>
                        <a:t>14.​ A</a:t>
                      </a:r>
                      <a:endParaRPr lang="tr-TR"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tr-TR" sz="1800">
                          <a:effectLst/>
                        </a:rPr>
                        <a:t>15.​ B</a:t>
                      </a:r>
                    </a:p>
                    <a:p>
                      <a:pPr>
                        <a:lnSpc>
                          <a:spcPct val="115000"/>
                        </a:lnSpc>
                        <a:spcAft>
                          <a:spcPts val="1000"/>
                        </a:spcAft>
                      </a:pPr>
                      <a:r>
                        <a:rPr lang="tr-TR" sz="1800">
                          <a:effectLst/>
                        </a:rPr>
                        <a:t>16.​ E</a:t>
                      </a:r>
                    </a:p>
                    <a:p>
                      <a:pPr>
                        <a:lnSpc>
                          <a:spcPct val="115000"/>
                        </a:lnSpc>
                        <a:spcAft>
                          <a:spcPts val="1000"/>
                        </a:spcAft>
                      </a:pPr>
                      <a:r>
                        <a:rPr lang="tr-TR" sz="1800">
                          <a:effectLst/>
                        </a:rPr>
                        <a:t>17.​ E</a:t>
                      </a:r>
                    </a:p>
                    <a:p>
                      <a:pPr>
                        <a:lnSpc>
                          <a:spcPct val="115000"/>
                        </a:lnSpc>
                        <a:spcAft>
                          <a:spcPts val="1000"/>
                        </a:spcAft>
                      </a:pPr>
                      <a:r>
                        <a:rPr lang="tr-TR" sz="1800">
                          <a:effectLst/>
                        </a:rPr>
                        <a:t>18.​ A</a:t>
                      </a:r>
                    </a:p>
                    <a:p>
                      <a:pPr>
                        <a:lnSpc>
                          <a:spcPct val="115000"/>
                        </a:lnSpc>
                        <a:spcAft>
                          <a:spcPts val="1000"/>
                        </a:spcAft>
                      </a:pPr>
                      <a:r>
                        <a:rPr lang="tr-TR" sz="1800">
                          <a:effectLst/>
                        </a:rPr>
                        <a:t>19.​ C</a:t>
                      </a:r>
                    </a:p>
                    <a:p>
                      <a:pPr>
                        <a:lnSpc>
                          <a:spcPct val="115000"/>
                        </a:lnSpc>
                        <a:spcAft>
                          <a:spcPts val="1000"/>
                        </a:spcAft>
                      </a:pPr>
                      <a:r>
                        <a:rPr lang="tr-TR" sz="1800">
                          <a:effectLst/>
                        </a:rPr>
                        <a:t>20.​ E</a:t>
                      </a:r>
                    </a:p>
                    <a:p>
                      <a:pPr>
                        <a:lnSpc>
                          <a:spcPct val="115000"/>
                        </a:lnSpc>
                        <a:spcAft>
                          <a:spcPts val="1000"/>
                        </a:spcAft>
                      </a:pPr>
                      <a:r>
                        <a:rPr lang="tr-TR" sz="1800">
                          <a:effectLst/>
                        </a:rPr>
                        <a:t>21.​ C</a:t>
                      </a:r>
                    </a:p>
                    <a:p>
                      <a:pPr>
                        <a:lnSpc>
                          <a:spcPct val="115000"/>
                        </a:lnSpc>
                        <a:spcAft>
                          <a:spcPts val="1000"/>
                        </a:spcAft>
                      </a:pPr>
                      <a:r>
                        <a:rPr lang="tr-TR" sz="1800">
                          <a:effectLst/>
                        </a:rPr>
                        <a:t>22.​ A</a:t>
                      </a:r>
                    </a:p>
                    <a:p>
                      <a:pPr>
                        <a:lnSpc>
                          <a:spcPct val="115000"/>
                        </a:lnSpc>
                        <a:spcAft>
                          <a:spcPts val="1000"/>
                        </a:spcAft>
                      </a:pPr>
                      <a:r>
                        <a:rPr lang="tr-TR" sz="1800">
                          <a:effectLst/>
                        </a:rPr>
                        <a:t>23.​ D</a:t>
                      </a:r>
                    </a:p>
                    <a:p>
                      <a:pPr>
                        <a:lnSpc>
                          <a:spcPct val="115000"/>
                        </a:lnSpc>
                        <a:spcAft>
                          <a:spcPts val="1000"/>
                        </a:spcAft>
                      </a:pPr>
                      <a:r>
                        <a:rPr lang="tr-TR" sz="1800">
                          <a:effectLst/>
                        </a:rPr>
                        <a:t>24.​ A</a:t>
                      </a:r>
                    </a:p>
                    <a:p>
                      <a:pPr>
                        <a:lnSpc>
                          <a:spcPct val="115000"/>
                        </a:lnSpc>
                        <a:spcAft>
                          <a:spcPts val="1000"/>
                        </a:spcAft>
                      </a:pPr>
                      <a:r>
                        <a:rPr lang="tr-TR" sz="1800">
                          <a:effectLst/>
                        </a:rPr>
                        <a:t>25.​ B</a:t>
                      </a:r>
                    </a:p>
                    <a:p>
                      <a:pPr>
                        <a:lnSpc>
                          <a:spcPct val="115000"/>
                        </a:lnSpc>
                        <a:spcAft>
                          <a:spcPts val="1000"/>
                        </a:spcAft>
                      </a:pPr>
                      <a:r>
                        <a:rPr lang="tr-TR" sz="1800">
                          <a:effectLst/>
                        </a:rPr>
                        <a:t>26.​ C</a:t>
                      </a:r>
                    </a:p>
                    <a:p>
                      <a:pPr>
                        <a:lnSpc>
                          <a:spcPct val="115000"/>
                        </a:lnSpc>
                        <a:spcAft>
                          <a:spcPts val="1000"/>
                        </a:spcAft>
                      </a:pPr>
                      <a:r>
                        <a:rPr lang="tr-TR" sz="1800">
                          <a:effectLst/>
                        </a:rPr>
                        <a:t>27.​ D</a:t>
                      </a:r>
                    </a:p>
                    <a:p>
                      <a:pPr>
                        <a:lnSpc>
                          <a:spcPct val="115000"/>
                        </a:lnSpc>
                        <a:spcAft>
                          <a:spcPts val="1000"/>
                        </a:spcAft>
                      </a:pPr>
                      <a:r>
                        <a:rPr lang="tr-TR" sz="1800">
                          <a:effectLst/>
                        </a:rPr>
                        <a:t>28.​ A</a:t>
                      </a:r>
                      <a:endParaRPr lang="tr-TR"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tr-TR" sz="1800" dirty="0">
                          <a:effectLst/>
                        </a:rPr>
                        <a:t>29.​ B</a:t>
                      </a:r>
                    </a:p>
                    <a:p>
                      <a:pPr>
                        <a:lnSpc>
                          <a:spcPct val="115000"/>
                        </a:lnSpc>
                        <a:spcAft>
                          <a:spcPts val="1000"/>
                        </a:spcAft>
                      </a:pPr>
                      <a:r>
                        <a:rPr lang="tr-TR" sz="1800" dirty="0">
                          <a:effectLst/>
                        </a:rPr>
                        <a:t>30.​ C</a:t>
                      </a:r>
                    </a:p>
                    <a:p>
                      <a:pPr>
                        <a:lnSpc>
                          <a:spcPct val="115000"/>
                        </a:lnSpc>
                        <a:spcAft>
                          <a:spcPts val="1000"/>
                        </a:spcAft>
                      </a:pPr>
                      <a:r>
                        <a:rPr lang="tr-TR" sz="1800" dirty="0">
                          <a:effectLst/>
                        </a:rPr>
                        <a:t>31.​ C</a:t>
                      </a:r>
                    </a:p>
                    <a:p>
                      <a:pPr>
                        <a:lnSpc>
                          <a:spcPct val="115000"/>
                        </a:lnSpc>
                        <a:spcAft>
                          <a:spcPts val="1000"/>
                        </a:spcAft>
                      </a:pPr>
                      <a:r>
                        <a:rPr lang="tr-TR" sz="1800" dirty="0">
                          <a:effectLst/>
                        </a:rPr>
                        <a:t>32.​ A</a:t>
                      </a:r>
                    </a:p>
                    <a:p>
                      <a:pPr>
                        <a:lnSpc>
                          <a:spcPct val="115000"/>
                        </a:lnSpc>
                        <a:spcAft>
                          <a:spcPts val="1000"/>
                        </a:spcAft>
                      </a:pPr>
                      <a:r>
                        <a:rPr lang="tr-TR" sz="1800" dirty="0">
                          <a:effectLst/>
                        </a:rPr>
                        <a:t>33.​ D</a:t>
                      </a:r>
                    </a:p>
                    <a:p>
                      <a:pPr>
                        <a:lnSpc>
                          <a:spcPct val="115000"/>
                        </a:lnSpc>
                        <a:spcAft>
                          <a:spcPts val="1000"/>
                        </a:spcAft>
                      </a:pPr>
                      <a:r>
                        <a:rPr lang="tr-TR" sz="1800" dirty="0">
                          <a:effectLst/>
                        </a:rPr>
                        <a:t>34.​ E</a:t>
                      </a:r>
                    </a:p>
                    <a:p>
                      <a:pPr>
                        <a:lnSpc>
                          <a:spcPct val="115000"/>
                        </a:lnSpc>
                        <a:spcAft>
                          <a:spcPts val="1000"/>
                        </a:spcAft>
                      </a:pPr>
                      <a:r>
                        <a:rPr lang="tr-TR" sz="1800" dirty="0">
                          <a:effectLst/>
                        </a:rPr>
                        <a:t>35.​ A</a:t>
                      </a:r>
                    </a:p>
                    <a:p>
                      <a:pPr>
                        <a:lnSpc>
                          <a:spcPct val="115000"/>
                        </a:lnSpc>
                        <a:spcAft>
                          <a:spcPts val="1000"/>
                        </a:spcAft>
                      </a:pPr>
                      <a:r>
                        <a:rPr lang="tr-TR" sz="1800" dirty="0">
                          <a:effectLst/>
                        </a:rPr>
                        <a:t>36.​ B</a:t>
                      </a:r>
                    </a:p>
                    <a:p>
                      <a:pPr>
                        <a:lnSpc>
                          <a:spcPct val="115000"/>
                        </a:lnSpc>
                        <a:spcAft>
                          <a:spcPts val="1000"/>
                        </a:spcAft>
                      </a:pPr>
                      <a:r>
                        <a:rPr lang="tr-TR" sz="1800" dirty="0">
                          <a:effectLst/>
                        </a:rPr>
                        <a:t>37.​ C</a:t>
                      </a:r>
                    </a:p>
                    <a:p>
                      <a:pPr>
                        <a:lnSpc>
                          <a:spcPct val="115000"/>
                        </a:lnSpc>
                        <a:spcAft>
                          <a:spcPts val="1000"/>
                        </a:spcAft>
                      </a:pPr>
                      <a:r>
                        <a:rPr lang="tr-TR" sz="1800" dirty="0">
                          <a:effectLst/>
                        </a:rPr>
                        <a:t>38.​ D</a:t>
                      </a:r>
                    </a:p>
                    <a:p>
                      <a:pPr>
                        <a:lnSpc>
                          <a:spcPct val="115000"/>
                        </a:lnSpc>
                        <a:spcAft>
                          <a:spcPts val="1000"/>
                        </a:spcAft>
                      </a:pPr>
                      <a:r>
                        <a:rPr lang="tr-TR" sz="1800" dirty="0">
                          <a:effectLst/>
                        </a:rPr>
                        <a:t>39.​ B</a:t>
                      </a:r>
                    </a:p>
                    <a:p>
                      <a:pPr>
                        <a:lnSpc>
                          <a:spcPct val="115000"/>
                        </a:lnSpc>
                        <a:spcAft>
                          <a:spcPts val="1000"/>
                        </a:spcAft>
                      </a:pPr>
                      <a:r>
                        <a:rPr lang="tr-TR" sz="1800" dirty="0">
                          <a:effectLst/>
                        </a:rPr>
                        <a:t>40.​ A</a:t>
                      </a:r>
                    </a:p>
                    <a:p>
                      <a:pPr>
                        <a:lnSpc>
                          <a:spcPct val="115000"/>
                        </a:lnSpc>
                        <a:spcAft>
                          <a:spcPts val="1000"/>
                        </a:spcAft>
                      </a:pPr>
                      <a:r>
                        <a:rPr lang="tr-TR" sz="1800" dirty="0">
                          <a:effectLst/>
                        </a:rPr>
                        <a:t>41.​ C</a:t>
                      </a:r>
                    </a:p>
                    <a:p>
                      <a:pPr>
                        <a:lnSpc>
                          <a:spcPct val="115000"/>
                        </a:lnSpc>
                        <a:spcAft>
                          <a:spcPts val="1000"/>
                        </a:spcAft>
                      </a:pPr>
                      <a:r>
                        <a:rPr lang="tr-TR" sz="1800" dirty="0">
                          <a:effectLst/>
                        </a:rPr>
                        <a:t>42.​ B</a:t>
                      </a:r>
                      <a:endParaRPr lang="tr-TR" sz="1800" dirty="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tr-TR" sz="1800">
                          <a:effectLst/>
                        </a:rPr>
                        <a:t>43.​ D</a:t>
                      </a:r>
                    </a:p>
                    <a:p>
                      <a:pPr>
                        <a:lnSpc>
                          <a:spcPct val="115000"/>
                        </a:lnSpc>
                        <a:spcAft>
                          <a:spcPts val="1000"/>
                        </a:spcAft>
                      </a:pPr>
                      <a:r>
                        <a:rPr lang="tr-TR" sz="1800">
                          <a:effectLst/>
                        </a:rPr>
                        <a:t>44.​ D</a:t>
                      </a:r>
                    </a:p>
                    <a:p>
                      <a:pPr>
                        <a:lnSpc>
                          <a:spcPct val="115000"/>
                        </a:lnSpc>
                        <a:spcAft>
                          <a:spcPts val="1000"/>
                        </a:spcAft>
                      </a:pPr>
                      <a:r>
                        <a:rPr lang="tr-TR" sz="1800">
                          <a:effectLst/>
                        </a:rPr>
                        <a:t>45.​ A</a:t>
                      </a:r>
                    </a:p>
                    <a:p>
                      <a:pPr>
                        <a:lnSpc>
                          <a:spcPct val="115000"/>
                        </a:lnSpc>
                        <a:spcAft>
                          <a:spcPts val="1000"/>
                        </a:spcAft>
                      </a:pPr>
                      <a:r>
                        <a:rPr lang="tr-TR" sz="1800">
                          <a:effectLst/>
                        </a:rPr>
                        <a:t>46.​ B</a:t>
                      </a:r>
                    </a:p>
                    <a:p>
                      <a:pPr>
                        <a:lnSpc>
                          <a:spcPct val="115000"/>
                        </a:lnSpc>
                        <a:spcAft>
                          <a:spcPts val="1000"/>
                        </a:spcAft>
                      </a:pPr>
                      <a:r>
                        <a:rPr lang="tr-TR" sz="1800">
                          <a:effectLst/>
                        </a:rPr>
                        <a:t>47.​ C</a:t>
                      </a:r>
                    </a:p>
                    <a:p>
                      <a:pPr>
                        <a:lnSpc>
                          <a:spcPct val="115000"/>
                        </a:lnSpc>
                        <a:spcAft>
                          <a:spcPts val="1000"/>
                        </a:spcAft>
                      </a:pPr>
                      <a:r>
                        <a:rPr lang="tr-TR" sz="1800">
                          <a:effectLst/>
                        </a:rPr>
                        <a:t>48.​ E</a:t>
                      </a:r>
                    </a:p>
                    <a:p>
                      <a:pPr>
                        <a:lnSpc>
                          <a:spcPct val="115000"/>
                        </a:lnSpc>
                        <a:spcAft>
                          <a:spcPts val="1000"/>
                        </a:spcAft>
                      </a:pPr>
                      <a:r>
                        <a:rPr lang="tr-TR" sz="1800">
                          <a:effectLst/>
                        </a:rPr>
                        <a:t>49.​ D</a:t>
                      </a:r>
                    </a:p>
                    <a:p>
                      <a:pPr>
                        <a:lnSpc>
                          <a:spcPct val="115000"/>
                        </a:lnSpc>
                        <a:spcAft>
                          <a:spcPts val="1000"/>
                        </a:spcAft>
                      </a:pPr>
                      <a:r>
                        <a:rPr lang="tr-TR" sz="1800">
                          <a:effectLst/>
                        </a:rPr>
                        <a:t>50.​ A</a:t>
                      </a:r>
                    </a:p>
                    <a:p>
                      <a:pPr>
                        <a:lnSpc>
                          <a:spcPct val="115000"/>
                        </a:lnSpc>
                        <a:spcAft>
                          <a:spcPts val="1000"/>
                        </a:spcAft>
                      </a:pPr>
                      <a:r>
                        <a:rPr lang="tr-TR" sz="1800">
                          <a:effectLst/>
                        </a:rPr>
                        <a:t>51.​ B</a:t>
                      </a:r>
                    </a:p>
                    <a:p>
                      <a:pPr>
                        <a:lnSpc>
                          <a:spcPct val="115000"/>
                        </a:lnSpc>
                        <a:spcAft>
                          <a:spcPts val="1000"/>
                        </a:spcAft>
                      </a:pPr>
                      <a:r>
                        <a:rPr lang="tr-TR" sz="1800">
                          <a:effectLst/>
                        </a:rPr>
                        <a:t>52.​ A</a:t>
                      </a:r>
                    </a:p>
                    <a:p>
                      <a:pPr>
                        <a:lnSpc>
                          <a:spcPct val="115000"/>
                        </a:lnSpc>
                        <a:spcAft>
                          <a:spcPts val="1000"/>
                        </a:spcAft>
                      </a:pPr>
                      <a:r>
                        <a:rPr lang="tr-TR" sz="1800">
                          <a:effectLst/>
                        </a:rPr>
                        <a:t>53.​ C</a:t>
                      </a:r>
                    </a:p>
                    <a:p>
                      <a:pPr>
                        <a:lnSpc>
                          <a:spcPct val="115000"/>
                        </a:lnSpc>
                        <a:spcAft>
                          <a:spcPts val="1000"/>
                        </a:spcAft>
                      </a:pPr>
                      <a:r>
                        <a:rPr lang="tr-TR" sz="1800">
                          <a:effectLst/>
                        </a:rPr>
                        <a:t>54.​ D</a:t>
                      </a:r>
                    </a:p>
                    <a:p>
                      <a:pPr>
                        <a:lnSpc>
                          <a:spcPct val="115000"/>
                        </a:lnSpc>
                        <a:spcAft>
                          <a:spcPts val="1000"/>
                        </a:spcAft>
                      </a:pPr>
                      <a:r>
                        <a:rPr lang="tr-TR" sz="1800">
                          <a:effectLst/>
                        </a:rPr>
                        <a:t>55.​ E</a:t>
                      </a:r>
                    </a:p>
                    <a:p>
                      <a:pPr>
                        <a:lnSpc>
                          <a:spcPct val="115000"/>
                        </a:lnSpc>
                        <a:spcAft>
                          <a:spcPts val="1000"/>
                        </a:spcAft>
                      </a:pPr>
                      <a:r>
                        <a:rPr lang="tr-TR" sz="1800">
                          <a:effectLst/>
                        </a:rPr>
                        <a:t>56.​ B</a:t>
                      </a:r>
                      <a:endParaRPr lang="tr-TR" sz="1800">
                        <a:effectLst/>
                        <a:latin typeface="Calibri"/>
                        <a:ea typeface="Calibri"/>
                        <a:cs typeface="Times New Roman"/>
                      </a:endParaRPr>
                    </a:p>
                  </a:txBody>
                  <a:tcPr marL="9525" marR="9525" marT="9525" marB="9525" anchor="ctr"/>
                </a:tc>
                <a:tc>
                  <a:txBody>
                    <a:bodyPr/>
                    <a:lstStyle/>
                    <a:p>
                      <a:pPr>
                        <a:lnSpc>
                          <a:spcPct val="115000"/>
                        </a:lnSpc>
                        <a:spcAft>
                          <a:spcPts val="1000"/>
                        </a:spcAft>
                      </a:pPr>
                      <a:r>
                        <a:rPr lang="tr-TR" sz="1800" dirty="0">
                          <a:effectLst/>
                        </a:rPr>
                        <a:t>57.​ C</a:t>
                      </a:r>
                    </a:p>
                    <a:p>
                      <a:pPr>
                        <a:lnSpc>
                          <a:spcPct val="115000"/>
                        </a:lnSpc>
                        <a:spcAft>
                          <a:spcPts val="1000"/>
                        </a:spcAft>
                      </a:pPr>
                      <a:r>
                        <a:rPr lang="tr-TR" sz="1800" dirty="0">
                          <a:effectLst/>
                        </a:rPr>
                        <a:t>58.​ B</a:t>
                      </a:r>
                    </a:p>
                    <a:p>
                      <a:pPr>
                        <a:lnSpc>
                          <a:spcPct val="115000"/>
                        </a:lnSpc>
                        <a:spcAft>
                          <a:spcPts val="1000"/>
                        </a:spcAft>
                      </a:pPr>
                      <a:r>
                        <a:rPr lang="tr-TR" sz="1800" dirty="0">
                          <a:effectLst/>
                        </a:rPr>
                        <a:t>59.​ E</a:t>
                      </a:r>
                    </a:p>
                    <a:p>
                      <a:pPr>
                        <a:lnSpc>
                          <a:spcPct val="115000"/>
                        </a:lnSpc>
                        <a:spcAft>
                          <a:spcPts val="1000"/>
                        </a:spcAft>
                      </a:pPr>
                      <a:r>
                        <a:rPr lang="tr-TR" sz="1800" dirty="0">
                          <a:effectLst/>
                        </a:rPr>
                        <a:t>60.​ B</a:t>
                      </a:r>
                    </a:p>
                    <a:p>
                      <a:pPr>
                        <a:lnSpc>
                          <a:spcPct val="115000"/>
                        </a:lnSpc>
                        <a:spcAft>
                          <a:spcPts val="1000"/>
                        </a:spcAft>
                      </a:pPr>
                      <a:r>
                        <a:rPr lang="tr-TR" sz="1800" dirty="0">
                          <a:effectLst/>
                        </a:rPr>
                        <a:t>61.​ C</a:t>
                      </a:r>
                    </a:p>
                    <a:p>
                      <a:pPr>
                        <a:lnSpc>
                          <a:spcPct val="115000"/>
                        </a:lnSpc>
                        <a:spcAft>
                          <a:spcPts val="1000"/>
                        </a:spcAft>
                      </a:pPr>
                      <a:r>
                        <a:rPr lang="tr-TR" sz="1800" dirty="0">
                          <a:effectLst/>
                        </a:rPr>
                        <a:t>62.​ E</a:t>
                      </a:r>
                    </a:p>
                    <a:p>
                      <a:pPr>
                        <a:lnSpc>
                          <a:spcPct val="115000"/>
                        </a:lnSpc>
                        <a:spcAft>
                          <a:spcPts val="1000"/>
                        </a:spcAft>
                      </a:pPr>
                      <a:r>
                        <a:rPr lang="tr-TR" sz="1800" dirty="0">
                          <a:effectLst/>
                        </a:rPr>
                        <a:t>63.​ A</a:t>
                      </a:r>
                    </a:p>
                    <a:p>
                      <a:pPr>
                        <a:lnSpc>
                          <a:spcPct val="115000"/>
                        </a:lnSpc>
                        <a:spcAft>
                          <a:spcPts val="1000"/>
                        </a:spcAft>
                      </a:pPr>
                      <a:r>
                        <a:rPr lang="tr-TR" sz="1800" dirty="0">
                          <a:effectLst/>
                        </a:rPr>
                        <a:t>64.​ A</a:t>
                      </a:r>
                    </a:p>
                    <a:p>
                      <a:pPr>
                        <a:lnSpc>
                          <a:spcPct val="115000"/>
                        </a:lnSpc>
                        <a:spcAft>
                          <a:spcPts val="1000"/>
                        </a:spcAft>
                      </a:pPr>
                      <a:r>
                        <a:rPr lang="tr-TR" sz="1800" dirty="0">
                          <a:effectLst/>
                        </a:rPr>
                        <a:t>65.​ D</a:t>
                      </a:r>
                    </a:p>
                    <a:p>
                      <a:pPr>
                        <a:lnSpc>
                          <a:spcPct val="115000"/>
                        </a:lnSpc>
                        <a:spcAft>
                          <a:spcPts val="1000"/>
                        </a:spcAft>
                      </a:pPr>
                      <a:r>
                        <a:rPr lang="tr-TR" sz="1800" dirty="0">
                          <a:effectLst/>
                        </a:rPr>
                        <a:t>66.​ E</a:t>
                      </a:r>
                    </a:p>
                    <a:p>
                      <a:pPr>
                        <a:lnSpc>
                          <a:spcPct val="115000"/>
                        </a:lnSpc>
                        <a:spcAft>
                          <a:spcPts val="1000"/>
                        </a:spcAft>
                      </a:pPr>
                      <a:r>
                        <a:rPr lang="tr-TR" sz="1800" dirty="0">
                          <a:effectLst/>
                        </a:rPr>
                        <a:t>67.​ E</a:t>
                      </a:r>
                    </a:p>
                    <a:p>
                      <a:pPr>
                        <a:lnSpc>
                          <a:spcPct val="115000"/>
                        </a:lnSpc>
                        <a:spcAft>
                          <a:spcPts val="1000"/>
                        </a:spcAft>
                      </a:pPr>
                      <a:r>
                        <a:rPr lang="tr-TR" sz="1800" dirty="0">
                          <a:effectLst/>
                        </a:rPr>
                        <a:t>68.​ E</a:t>
                      </a:r>
                      <a:endParaRPr lang="tr-TR" sz="1800" dirty="0">
                        <a:effectLst/>
                        <a:latin typeface="Calibri"/>
                        <a:ea typeface="Calibri"/>
                        <a:cs typeface="Times New Roman"/>
                      </a:endParaRPr>
                    </a:p>
                  </a:txBody>
                  <a:tcPr marL="9525" marR="9525" marT="9525" marB="9525" anchor="ctr"/>
                </a:tc>
              </a:tr>
            </a:tbl>
          </a:graphicData>
        </a:graphic>
      </p:graphicFrame>
    </p:spTree>
    <p:extLst>
      <p:ext uri="{BB962C8B-B14F-4D97-AF65-F5344CB8AC3E}">
        <p14:creationId xmlns:p14="http://schemas.microsoft.com/office/powerpoint/2010/main" val="280202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2780</Words>
  <Application>Microsoft Office PowerPoint</Application>
  <PresentationFormat>Ekran Gösterisi (4:3)</PresentationFormat>
  <Paragraphs>910</Paragraphs>
  <Slides>111</Slides>
  <Notes>0</Notes>
  <HiddenSlides>0</HiddenSlides>
  <MMClips>0</MMClips>
  <ScaleCrop>false</ScaleCrop>
  <HeadingPairs>
    <vt:vector size="4" baseType="variant">
      <vt:variant>
        <vt:lpstr>Tema</vt:lpstr>
      </vt:variant>
      <vt:variant>
        <vt:i4>1</vt:i4>
      </vt:variant>
      <vt:variant>
        <vt:lpstr>Slayt Başlıkları</vt:lpstr>
      </vt:variant>
      <vt:variant>
        <vt:i4>111</vt:i4>
      </vt:variant>
    </vt:vector>
  </HeadingPairs>
  <TitlesOfParts>
    <vt:vector size="112" baseType="lpstr">
      <vt:lpstr>Ofis Teması</vt:lpstr>
      <vt:lpstr>MİLLİ MÜCADELE HAZIRLIK DÖNEMİ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ERZURUM KONGRESİ   ( 23 TEMMUZ – 7 AĞUSTOS 1919)</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SİVAS KONGRESİ (4–11 EYLÜL 1919)</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MİLLİ MÜCADELE HAZIRLIK DÖNEMİ</dc:title>
  <dc:creator>Mehmet</dc:creator>
  <cp:lastModifiedBy>LENOVO</cp:lastModifiedBy>
  <cp:revision>40</cp:revision>
  <dcterms:created xsi:type="dcterms:W3CDTF">2015-06-13T18:40:45Z</dcterms:created>
  <dcterms:modified xsi:type="dcterms:W3CDTF">2018-09-23T18:31:54Z</dcterms:modified>
</cp:coreProperties>
</file>