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9" r:id="rId5"/>
    <p:sldId id="259" r:id="rId6"/>
    <p:sldId id="260" r:id="rId7"/>
    <p:sldId id="261" r:id="rId8"/>
    <p:sldId id="280" r:id="rId9"/>
    <p:sldId id="262" r:id="rId10"/>
    <p:sldId id="263" r:id="rId11"/>
    <p:sldId id="281" r:id="rId12"/>
    <p:sldId id="264" r:id="rId13"/>
    <p:sldId id="265" r:id="rId14"/>
    <p:sldId id="266" r:id="rId15"/>
    <p:sldId id="282" r:id="rId16"/>
    <p:sldId id="267" r:id="rId17"/>
    <p:sldId id="268" r:id="rId18"/>
    <p:sldId id="269" r:id="rId19"/>
    <p:sldId id="270" r:id="rId20"/>
    <p:sldId id="271" r:id="rId21"/>
    <p:sldId id="272" r:id="rId22"/>
    <p:sldId id="298" r:id="rId23"/>
    <p:sldId id="289" r:id="rId24"/>
    <p:sldId id="299" r:id="rId25"/>
    <p:sldId id="273" r:id="rId26"/>
    <p:sldId id="284" r:id="rId27"/>
    <p:sldId id="287" r:id="rId28"/>
    <p:sldId id="285" r:id="rId29"/>
    <p:sldId id="286" r:id="rId30"/>
    <p:sldId id="288" r:id="rId31"/>
    <p:sldId id="283" r:id="rId32"/>
    <p:sldId id="275" r:id="rId33"/>
    <p:sldId id="276" r:id="rId34"/>
    <p:sldId id="290" r:id="rId35"/>
    <p:sldId id="277" r:id="rId36"/>
    <p:sldId id="278" r:id="rId37"/>
    <p:sldId id="291" r:id="rId38"/>
    <p:sldId id="292" r:id="rId39"/>
    <p:sldId id="293" r:id="rId40"/>
    <p:sldId id="294" r:id="rId41"/>
    <p:sldId id="295" r:id="rId42"/>
    <p:sldId id="305" r:id="rId43"/>
    <p:sldId id="296" r:id="rId44"/>
    <p:sldId id="300" r:id="rId45"/>
    <p:sldId id="301" r:id="rId46"/>
    <p:sldId id="302" r:id="rId47"/>
    <p:sldId id="303" r:id="rId48"/>
    <p:sldId id="304" r:id="rId49"/>
    <p:sldId id="306" r:id="rId50"/>
    <p:sldId id="307" r:id="rId51"/>
    <p:sldId id="308" r:id="rId52"/>
    <p:sldId id="309" r:id="rId53"/>
    <p:sldId id="310" r:id="rId54"/>
    <p:sldId id="311" r:id="rId55"/>
    <p:sldId id="297" r:id="rId56"/>
    <p:sldId id="317" r:id="rId57"/>
    <p:sldId id="312" r:id="rId58"/>
    <p:sldId id="318" r:id="rId59"/>
    <p:sldId id="313" r:id="rId60"/>
    <p:sldId id="314" r:id="rId61"/>
    <p:sldId id="315" r:id="rId62"/>
    <p:sldId id="316" r:id="rId63"/>
    <p:sldId id="319" r:id="rId64"/>
    <p:sldId id="320" r:id="rId65"/>
    <p:sldId id="328" r:id="rId66"/>
    <p:sldId id="321" r:id="rId67"/>
    <p:sldId id="322" r:id="rId68"/>
    <p:sldId id="323" r:id="rId69"/>
    <p:sldId id="324" r:id="rId70"/>
    <p:sldId id="329" r:id="rId71"/>
    <p:sldId id="325" r:id="rId72"/>
    <p:sldId id="326" r:id="rId73"/>
    <p:sldId id="327" r:id="rId7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8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14.02.2017</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9.gif"/><Relationship Id="rId7" Type="http://schemas.openxmlformats.org/officeDocument/2006/relationships/image" Target="../media/image33.jpeg"/><Relationship Id="rId2" Type="http://schemas.openxmlformats.org/officeDocument/2006/relationships/image" Target="../media/image28.gif"/><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 y="0"/>
            <a:ext cx="9143361" cy="6858000"/>
          </a:xfrm>
          <a:prstGeom prst="rect">
            <a:avLst/>
          </a:prstGeom>
        </p:spPr>
      </p:pic>
      <p:sp>
        <p:nvSpPr>
          <p:cNvPr id="2" name="1 Başlık"/>
          <p:cNvSpPr>
            <a:spLocks noGrp="1"/>
          </p:cNvSpPr>
          <p:nvPr>
            <p:ph type="ctrTitle"/>
          </p:nvPr>
        </p:nvSpPr>
        <p:spPr>
          <a:xfrm>
            <a:off x="323528" y="4221088"/>
            <a:ext cx="8479592" cy="2443142"/>
          </a:xfrm>
        </p:spPr>
        <p:txBody>
          <a:bodyPr>
            <a:noAutofit/>
          </a:bodyPr>
          <a:lstStyle/>
          <a:p>
            <a:pPr algn="ctr"/>
            <a:r>
              <a:rPr lang="tr-TR" sz="7200" dirty="0" smtClean="0">
                <a:solidFill>
                  <a:srgbClr val="FF0000"/>
                </a:solidFill>
              </a:rPr>
              <a:t/>
            </a:r>
            <a:br>
              <a:rPr lang="tr-TR" sz="7200" dirty="0" smtClean="0">
                <a:solidFill>
                  <a:srgbClr val="FF0000"/>
                </a:solidFill>
              </a:rPr>
            </a:br>
            <a:r>
              <a:rPr lang="tr-TR" sz="7200" dirty="0">
                <a:solidFill>
                  <a:srgbClr val="FF0000"/>
                </a:solidFill>
              </a:rPr>
              <a:t/>
            </a:r>
            <a:br>
              <a:rPr lang="tr-TR" sz="7200" dirty="0">
                <a:solidFill>
                  <a:srgbClr val="FF0000"/>
                </a:solidFill>
              </a:rPr>
            </a:br>
            <a:r>
              <a:rPr lang="tr-TR" sz="7200" dirty="0" smtClean="0">
                <a:solidFill>
                  <a:srgbClr val="FF0000"/>
                </a:solidFill>
              </a:rPr>
              <a:t>II. Dünya Savaşı           (1939 – 1945)</a:t>
            </a:r>
            <a:endParaRPr lang="tr-TR" sz="72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867524"/>
          </a:xfrm>
        </p:spPr>
        <p:txBody>
          <a:bodyPr>
            <a:normAutofit fontScale="90000"/>
          </a:bodyPr>
          <a:lstStyle/>
          <a:p>
            <a:pPr algn="ctr"/>
            <a:r>
              <a:rPr lang="tr-TR" b="1" dirty="0" smtClean="0">
                <a:solidFill>
                  <a:srgbClr val="FF0000"/>
                </a:solidFill>
              </a:rPr>
              <a:t>İkinci Dünya Savaşının Nedenleri:</a:t>
            </a:r>
            <a:endParaRPr lang="tr-TR" b="1" dirty="0">
              <a:solidFill>
                <a:srgbClr val="FF0000"/>
              </a:solidFill>
            </a:endParaRPr>
          </a:p>
        </p:txBody>
      </p:sp>
      <p:sp>
        <p:nvSpPr>
          <p:cNvPr id="3" name="2 İçerik Yer Tutucusu"/>
          <p:cNvSpPr>
            <a:spLocks noGrp="1"/>
          </p:cNvSpPr>
          <p:nvPr>
            <p:ph idx="1"/>
          </p:nvPr>
        </p:nvSpPr>
        <p:spPr>
          <a:xfrm>
            <a:off x="357158" y="1643050"/>
            <a:ext cx="8572560" cy="4929222"/>
          </a:xfrm>
        </p:spPr>
        <p:txBody>
          <a:bodyPr>
            <a:normAutofit fontScale="85000" lnSpcReduction="20000"/>
          </a:bodyPr>
          <a:lstStyle/>
          <a:p>
            <a:pPr lvl="0"/>
            <a:r>
              <a:rPr lang="tr-TR" dirty="0" smtClean="0"/>
              <a:t>I. Dünya Savaşı’nı bitiren barış antlaşmalarının ağır koşullar taşıması. </a:t>
            </a:r>
          </a:p>
          <a:p>
            <a:pPr lvl="0"/>
            <a:r>
              <a:rPr lang="tr-TR" dirty="0" smtClean="0"/>
              <a:t>Dünya barışını koruma çabalarının yetersiz kalması</a:t>
            </a:r>
          </a:p>
          <a:p>
            <a:pPr lvl="0"/>
            <a:r>
              <a:rPr lang="tr-TR" dirty="0" smtClean="0"/>
              <a:t>Devletlerarasında siyasi dengelerin bozulması</a:t>
            </a:r>
          </a:p>
          <a:p>
            <a:pPr lvl="0"/>
            <a:r>
              <a:rPr lang="tr-TR" dirty="0" smtClean="0"/>
              <a:t>I. Dünya Savaşı’ndan sonra, Avrupa diplomasisinde güçler dengesinin sarsılmasına yol açtı. </a:t>
            </a:r>
          </a:p>
          <a:p>
            <a:pPr lvl="0"/>
            <a:r>
              <a:rPr lang="tr-TR" dirty="0" smtClean="0"/>
              <a:t>Savaş sonrasında devletlerarasında silahlanma yarışının artması ve bloklaşmaların ortaya çıkması</a:t>
            </a:r>
          </a:p>
          <a:p>
            <a:pPr lvl="0"/>
            <a:r>
              <a:rPr lang="tr-TR" dirty="0" smtClean="0"/>
              <a:t>Savaş sonrası kurulan devletlerin sınırları çizilirken milliyet prensibine uyulmaması</a:t>
            </a:r>
          </a:p>
          <a:p>
            <a:pPr lvl="0"/>
            <a:r>
              <a:rPr lang="tr-TR" dirty="0" smtClean="0"/>
              <a:t>1929 krizi (Kara Perşembe) sonrası yaşanan ekonomik sorunların artması uluslararası  ticaretin azalmasına, devletlerin aşırı milliyetçi ekonomi politikaları izlemesine yol açtı.</a:t>
            </a:r>
          </a:p>
          <a:p>
            <a:pPr lvl="0"/>
            <a:r>
              <a:rPr lang="tr-TR" dirty="0" smtClean="0"/>
              <a:t>Aşırı milliyetçi politikaların ve Totaliter </a:t>
            </a:r>
          </a:p>
          <a:p>
            <a:pPr>
              <a:buNone/>
            </a:pPr>
            <a:r>
              <a:rPr lang="tr-TR" dirty="0" smtClean="0"/>
              <a:t>(baskıcı) rejimlerin yaygınlaşması </a:t>
            </a:r>
          </a:p>
          <a:p>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867524"/>
          </a:xfrm>
        </p:spPr>
        <p:txBody>
          <a:bodyPr/>
          <a:lstStyle/>
          <a:p>
            <a:pPr algn="ctr"/>
            <a:r>
              <a:rPr lang="tr-TR" b="1" dirty="0" smtClean="0">
                <a:solidFill>
                  <a:srgbClr val="FF0000"/>
                </a:solidFill>
              </a:rPr>
              <a:t>ALMANYA</a:t>
            </a:r>
            <a:endParaRPr lang="tr-TR" b="1" dirty="0">
              <a:solidFill>
                <a:srgbClr val="FF0000"/>
              </a:solidFill>
            </a:endParaRPr>
          </a:p>
        </p:txBody>
      </p:sp>
      <p:sp>
        <p:nvSpPr>
          <p:cNvPr id="3" name="2 İçerik Yer Tutucusu"/>
          <p:cNvSpPr>
            <a:spLocks noGrp="1"/>
          </p:cNvSpPr>
          <p:nvPr>
            <p:ph idx="1"/>
          </p:nvPr>
        </p:nvSpPr>
        <p:spPr>
          <a:xfrm>
            <a:off x="357158" y="1571612"/>
            <a:ext cx="8329642" cy="4752988"/>
          </a:xfrm>
        </p:spPr>
        <p:txBody>
          <a:bodyPr>
            <a:normAutofit/>
          </a:bodyPr>
          <a:lstStyle/>
          <a:p>
            <a:pPr algn="ctr"/>
            <a:r>
              <a:rPr lang="tr-TR" sz="4000" dirty="0" smtClean="0"/>
              <a:t>1929 Ekonomik Buhranı, Nazilerin iktidara gelmesine neden oldu. 1933’ten itibaren Almanya’da Hitler ve </a:t>
            </a:r>
            <a:r>
              <a:rPr lang="tr-TR" sz="4000" dirty="0" err="1" smtClean="0"/>
              <a:t>Nasyonel</a:t>
            </a:r>
            <a:r>
              <a:rPr lang="tr-TR" sz="4000" dirty="0" smtClean="0"/>
              <a:t> Sosyalizm hâkim olmuştur.</a:t>
            </a:r>
          </a:p>
          <a:p>
            <a:pPr algn="ctr"/>
            <a:r>
              <a:rPr lang="tr-TR" sz="4000" dirty="0" smtClean="0"/>
              <a:t>Irkçı ve yayılmacı bir tutum sergilemişlerdir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692696"/>
            <a:ext cx="4107155" cy="5616624"/>
          </a:xfr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3349" y="764704"/>
            <a:ext cx="4135984" cy="5544616"/>
          </a:xfrm>
          <a:prstGeom prst="rect">
            <a:avLst/>
          </a:prstGeom>
        </p:spPr>
      </p:pic>
    </p:spTree>
    <p:extLst>
      <p:ext uri="{BB962C8B-B14F-4D97-AF65-F5344CB8AC3E}">
        <p14:creationId xmlns:p14="http://schemas.microsoft.com/office/powerpoint/2010/main" val="26919645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857232"/>
            <a:ext cx="8329642" cy="5467368"/>
          </a:xfrm>
        </p:spPr>
        <p:txBody>
          <a:bodyPr>
            <a:normAutofit fontScale="85000" lnSpcReduction="10000"/>
          </a:bodyPr>
          <a:lstStyle/>
          <a:p>
            <a:pPr>
              <a:buNone/>
            </a:pPr>
            <a:r>
              <a:rPr lang="tr-TR" b="1" dirty="0" smtClean="0">
                <a:solidFill>
                  <a:srgbClr val="FF0000"/>
                </a:solidFill>
              </a:rPr>
              <a:t>Birinci Aşama:</a:t>
            </a:r>
          </a:p>
          <a:p>
            <a:pPr lvl="0"/>
            <a:r>
              <a:rPr lang="tr-TR" dirty="0" smtClean="0"/>
              <a:t>Almanya’nın </a:t>
            </a:r>
            <a:r>
              <a:rPr lang="tr-TR" dirty="0" err="1" smtClean="0"/>
              <a:t>Versay’ın</a:t>
            </a:r>
            <a:r>
              <a:rPr lang="tr-TR" dirty="0" smtClean="0"/>
              <a:t> getirdiği kısıtlamalardan kurtarılmak istemiştir.</a:t>
            </a:r>
          </a:p>
          <a:p>
            <a:pPr lvl="0"/>
            <a:r>
              <a:rPr lang="tr-TR" dirty="0" smtClean="0"/>
              <a:t>Silahsızlanma Konferansı ile Milletler Cemiyeti’nden çekilmiştir (1933).</a:t>
            </a:r>
          </a:p>
          <a:p>
            <a:pPr lvl="0"/>
            <a:r>
              <a:rPr lang="tr-TR" dirty="0" smtClean="0"/>
              <a:t>Hitler 1934’ten beri gizlice silahlanarak, ordu ve donanmasını güçlendirmiştir.</a:t>
            </a:r>
          </a:p>
          <a:p>
            <a:pPr lvl="0"/>
            <a:r>
              <a:rPr lang="tr-TR" dirty="0" err="1" smtClean="0"/>
              <a:t>Locarno</a:t>
            </a:r>
            <a:r>
              <a:rPr lang="tr-TR" dirty="0" smtClean="0"/>
              <a:t> Antlaşması’nı feshetmiştir.(1936)</a:t>
            </a:r>
          </a:p>
          <a:p>
            <a:pPr lvl="0"/>
            <a:r>
              <a:rPr lang="tr-TR" dirty="0" smtClean="0"/>
              <a:t>Zorunlu askerlik sistemini getirerek, ordusunun asker sayısını 550.000’e çıkarmıştır (1935).</a:t>
            </a:r>
          </a:p>
          <a:p>
            <a:pPr lvl="0"/>
            <a:r>
              <a:rPr lang="tr-TR" dirty="0" smtClean="0"/>
              <a:t>Fransa’dan plebisit (halkoylaması) yolu ile </a:t>
            </a:r>
            <a:r>
              <a:rPr lang="tr-TR" b="1" dirty="0" err="1" smtClean="0"/>
              <a:t>SaarBölgesi’</a:t>
            </a:r>
            <a:r>
              <a:rPr lang="tr-TR" dirty="0" err="1" smtClean="0"/>
              <a:t>ni</a:t>
            </a:r>
            <a:r>
              <a:rPr lang="tr-TR" dirty="0" smtClean="0"/>
              <a:t> almıştır.</a:t>
            </a:r>
          </a:p>
          <a:p>
            <a:pPr lvl="0"/>
            <a:r>
              <a:rPr lang="tr-TR" dirty="0" smtClean="0"/>
              <a:t>Ren bölgesine asker göndermiştir (Mart 1936)</a:t>
            </a:r>
            <a:br>
              <a:rPr lang="tr-TR" dirty="0" smtClean="0"/>
            </a:br>
            <a:r>
              <a:rPr lang="tr-TR" dirty="0" smtClean="0"/>
              <a:t>-</a:t>
            </a:r>
            <a:r>
              <a:rPr lang="tr-TR" b="1" dirty="0" err="1" smtClean="0"/>
              <a:t>Anschlus</a:t>
            </a:r>
            <a:r>
              <a:rPr lang="tr-TR" b="1" dirty="0" smtClean="0"/>
              <a:t> Olayı (1938) </a:t>
            </a:r>
            <a:r>
              <a:rPr lang="tr-TR" dirty="0" err="1" smtClean="0"/>
              <a:t>Almanya’nınAvusturya</a:t>
            </a:r>
            <a:r>
              <a:rPr lang="tr-TR" dirty="0" smtClean="0"/>
              <a:t> ile birleşmesi</a:t>
            </a:r>
          </a:p>
          <a:p>
            <a:r>
              <a:rPr lang="tr-TR" dirty="0" smtClean="0"/>
              <a:t>Berlin- Roma Mihveri ile Anti- </a:t>
            </a:r>
            <a:r>
              <a:rPr lang="tr-TR" dirty="0" err="1" smtClean="0"/>
              <a:t>KominternPakt’ı</a:t>
            </a:r>
            <a:r>
              <a:rPr lang="tr-TR" dirty="0" smtClean="0"/>
              <a:t> imzalanmıştır.</a:t>
            </a: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buNone/>
            </a:pPr>
            <a:r>
              <a:rPr lang="tr-TR" b="1" dirty="0" smtClean="0">
                <a:solidFill>
                  <a:srgbClr val="FF0000"/>
                </a:solidFill>
              </a:rPr>
              <a:t>İkinci Aşama:</a:t>
            </a:r>
            <a:endParaRPr lang="tr-TR" dirty="0" smtClean="0">
              <a:solidFill>
                <a:srgbClr val="FF0000"/>
              </a:solidFill>
            </a:endParaRPr>
          </a:p>
          <a:p>
            <a:pPr lvl="0"/>
            <a:r>
              <a:rPr lang="tr-TR" dirty="0" smtClean="0"/>
              <a:t>Almanya sınırları dışında yaşayan Almanların tek çatı altında toplamak istenmesi</a:t>
            </a:r>
          </a:p>
          <a:p>
            <a:r>
              <a:rPr lang="tr-TR" b="1" dirty="0" smtClean="0"/>
              <a:t>Almanya bu aşamada; </a:t>
            </a:r>
            <a:endParaRPr lang="tr-TR" dirty="0" smtClean="0"/>
          </a:p>
          <a:p>
            <a:pPr lvl="0"/>
            <a:r>
              <a:rPr lang="tr-TR" dirty="0" smtClean="0"/>
              <a:t>Çekoslovakya’da Almanların yaşadığı </a:t>
            </a:r>
            <a:r>
              <a:rPr lang="tr-TR" b="1" dirty="0" err="1" smtClean="0"/>
              <a:t>Sudetler</a:t>
            </a:r>
            <a:r>
              <a:rPr lang="tr-TR" b="1" dirty="0" smtClean="0"/>
              <a:t> bölgesini</a:t>
            </a:r>
            <a:r>
              <a:rPr lang="tr-TR" dirty="0" smtClean="0"/>
              <a:t> Almanya’ya katma çalışmalarını başlatmıştır.</a:t>
            </a:r>
          </a:p>
          <a:p>
            <a:pPr lvl="0"/>
            <a:r>
              <a:rPr lang="tr-TR" b="1" dirty="0" err="1" smtClean="0"/>
              <a:t>Sudet</a:t>
            </a:r>
            <a:r>
              <a:rPr lang="tr-TR" b="1" dirty="0" smtClean="0"/>
              <a:t> Bunalımı sonucu Münih Antlaşması</a:t>
            </a:r>
            <a:r>
              <a:rPr lang="tr-TR" dirty="0" smtClean="0"/>
              <a:t> ile (İngiltere, Fransa, İtalya ve Almanya) </a:t>
            </a:r>
            <a:r>
              <a:rPr lang="tr-TR" b="1" dirty="0" err="1" smtClean="0"/>
              <a:t>Sudetler</a:t>
            </a:r>
            <a:r>
              <a:rPr lang="tr-TR" b="1" dirty="0" smtClean="0"/>
              <a:t> Bölgesi </a:t>
            </a:r>
            <a:r>
              <a:rPr lang="tr-TR" dirty="0" smtClean="0"/>
              <a:t>Almanya’ya bırakılmıştır (29 Eylül 1938).</a:t>
            </a:r>
            <a:br>
              <a:rPr lang="tr-TR" dirty="0" smtClean="0"/>
            </a:br>
            <a:endParaRPr lang="tr-TR" dirty="0" smtClean="0"/>
          </a:p>
          <a:p>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buNone/>
            </a:pPr>
            <a:r>
              <a:rPr lang="tr-TR" b="1" dirty="0" smtClean="0">
                <a:solidFill>
                  <a:srgbClr val="FF0000"/>
                </a:solidFill>
              </a:rPr>
              <a:t>Üçüncü Aşama:</a:t>
            </a:r>
            <a:endParaRPr lang="tr-TR" dirty="0" smtClean="0">
              <a:solidFill>
                <a:srgbClr val="FF0000"/>
              </a:solidFill>
            </a:endParaRPr>
          </a:p>
          <a:p>
            <a:pPr lvl="0"/>
            <a:r>
              <a:rPr lang="tr-TR" b="1" dirty="0" smtClean="0"/>
              <a:t>“Hayat Sahası”</a:t>
            </a:r>
            <a:r>
              <a:rPr lang="tr-TR" dirty="0" smtClean="0"/>
              <a:t> adı verilen politikayla Almanya’nın sınırlarını genişletmek istemesi</a:t>
            </a:r>
          </a:p>
          <a:p>
            <a:pPr lvl="0"/>
            <a:r>
              <a:rPr lang="tr-TR" b="1" dirty="0" smtClean="0"/>
              <a:t>Almanya bu aşamada;</a:t>
            </a:r>
            <a:endParaRPr lang="tr-TR" dirty="0" smtClean="0"/>
          </a:p>
          <a:p>
            <a:pPr lvl="0"/>
            <a:r>
              <a:rPr lang="tr-TR" dirty="0" smtClean="0"/>
              <a:t>Çekoslovakya’yı işgal etmiştir (1939)</a:t>
            </a:r>
          </a:p>
          <a:p>
            <a:pPr lvl="0"/>
            <a:r>
              <a:rPr lang="tr-TR" dirty="0" err="1" smtClean="0"/>
              <a:t>Litvanya’dan</a:t>
            </a:r>
            <a:r>
              <a:rPr lang="tr-TR" dirty="0" smtClean="0"/>
              <a:t> </a:t>
            </a:r>
            <a:r>
              <a:rPr lang="tr-TR" b="1" dirty="0" err="1" smtClean="0"/>
              <a:t>Memel</a:t>
            </a:r>
            <a:r>
              <a:rPr lang="tr-TR" b="1" dirty="0" smtClean="0"/>
              <a:t> Bölgesini</a:t>
            </a:r>
            <a:r>
              <a:rPr lang="tr-TR" dirty="0" smtClean="0"/>
              <a:t> almıştır (1939).</a:t>
            </a:r>
          </a:p>
          <a:p>
            <a:pPr lvl="0"/>
            <a:r>
              <a:rPr lang="tr-TR" dirty="0" smtClean="0"/>
              <a:t>22 Mayıs 1939’da İtalya ile </a:t>
            </a:r>
            <a:r>
              <a:rPr lang="tr-TR" b="1" dirty="0" smtClean="0"/>
              <a:t>Çelik Paktı’nı</a:t>
            </a:r>
            <a:r>
              <a:rPr lang="tr-TR" dirty="0" smtClean="0"/>
              <a:t> imzalamıştır.</a:t>
            </a:r>
          </a:p>
          <a:p>
            <a:pPr lvl="0"/>
            <a:r>
              <a:rPr lang="tr-TR" dirty="0" smtClean="0"/>
              <a:t>1 Eylül 1939’da </a:t>
            </a:r>
            <a:r>
              <a:rPr lang="tr-TR" b="1" dirty="0" smtClean="0"/>
              <a:t>Polonya’yı</a:t>
            </a:r>
            <a:r>
              <a:rPr lang="tr-TR" dirty="0" smtClean="0"/>
              <a:t> işgal etmiştir.</a:t>
            </a:r>
          </a:p>
          <a:p>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929438"/>
          </a:xfrm>
        </p:spPr>
      </p:pic>
    </p:spTree>
    <p:extLst>
      <p:ext uri="{BB962C8B-B14F-4D97-AF65-F5344CB8AC3E}">
        <p14:creationId xmlns:p14="http://schemas.microsoft.com/office/powerpoint/2010/main" val="1214195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24648"/>
          </a:xfrm>
        </p:spPr>
        <p:txBody>
          <a:bodyPr>
            <a:normAutofit fontScale="90000"/>
          </a:bodyPr>
          <a:lstStyle/>
          <a:p>
            <a:pPr algn="ctr"/>
            <a:r>
              <a:rPr lang="tr-TR" b="1" dirty="0" smtClean="0">
                <a:solidFill>
                  <a:srgbClr val="FF0000"/>
                </a:solidFill>
              </a:rPr>
              <a:t>Japonya </a:t>
            </a:r>
            <a:endParaRPr lang="tr-TR" b="1" dirty="0">
              <a:solidFill>
                <a:srgbClr val="FF0000"/>
              </a:solidFill>
            </a:endParaRPr>
          </a:p>
        </p:txBody>
      </p:sp>
      <p:sp>
        <p:nvSpPr>
          <p:cNvPr id="3" name="2 İçerik Yer Tutucusu"/>
          <p:cNvSpPr>
            <a:spLocks noGrp="1"/>
          </p:cNvSpPr>
          <p:nvPr>
            <p:ph idx="1"/>
          </p:nvPr>
        </p:nvSpPr>
        <p:spPr>
          <a:xfrm>
            <a:off x="357158" y="1500174"/>
            <a:ext cx="8329642" cy="4824426"/>
          </a:xfrm>
        </p:spPr>
        <p:txBody>
          <a:bodyPr>
            <a:normAutofit/>
          </a:bodyPr>
          <a:lstStyle/>
          <a:p>
            <a:r>
              <a:rPr lang="tr-TR" sz="2800" dirty="0" smtClean="0"/>
              <a:t>1930’lu yıllarda Uzak Doğu’nun en güçlü devleti olmuştur.</a:t>
            </a:r>
          </a:p>
          <a:p>
            <a:pPr lvl="0"/>
            <a:r>
              <a:rPr lang="tr-TR" sz="2800" dirty="0" smtClean="0"/>
              <a:t>Giderek güçlenen Japonya’nın Asya’daki yayılmasını engellemek isteyen Avrupalı devletler Washington Deniz </a:t>
            </a:r>
            <a:r>
              <a:rPr lang="tr-TR" sz="2800" dirty="0" err="1" smtClean="0"/>
              <a:t>SilahsızlanmaKonferansı’nı</a:t>
            </a:r>
            <a:r>
              <a:rPr lang="tr-TR" sz="2800" dirty="0" smtClean="0"/>
              <a:t> yaparak (1922) Japon deniz kuvvetlerinin sınırlandırılmasını ve Japonya’nın Çin üzerindeki tehdidinin azaltılmasını kararlaştırmışlardır.</a:t>
            </a:r>
          </a:p>
          <a:p>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1142984"/>
            <a:ext cx="8115328" cy="5181616"/>
          </a:xfrm>
        </p:spPr>
        <p:txBody>
          <a:bodyPr/>
          <a:lstStyle/>
          <a:p>
            <a:pPr lvl="0"/>
            <a:r>
              <a:rPr lang="tr-TR" sz="2800" dirty="0" smtClean="0"/>
              <a:t>1931’de </a:t>
            </a:r>
            <a:r>
              <a:rPr lang="tr-TR" sz="2800" b="1" dirty="0" err="1" smtClean="0"/>
              <a:t>Mançurya’yı</a:t>
            </a:r>
            <a:r>
              <a:rPr lang="tr-TR" sz="2800" b="1" dirty="0" smtClean="0"/>
              <a:t> </a:t>
            </a:r>
            <a:r>
              <a:rPr lang="tr-TR" sz="2800" dirty="0" smtClean="0"/>
              <a:t>daha sonrada Çin’in birçok bölgesini işgal etmiştir.</a:t>
            </a:r>
            <a:endParaRPr lang="tr-TR" dirty="0" smtClean="0"/>
          </a:p>
          <a:p>
            <a:pPr lvl="0"/>
            <a:r>
              <a:rPr lang="tr-TR" sz="2800" dirty="0" smtClean="0"/>
              <a:t>Japonya Uzak Doğu’daki faaliyetlerinde serbest hareket edebilmek için;</a:t>
            </a:r>
            <a:endParaRPr lang="tr-TR" dirty="0" smtClean="0"/>
          </a:p>
          <a:p>
            <a:pPr lvl="1"/>
            <a:r>
              <a:rPr lang="tr-TR" b="1" dirty="0" smtClean="0"/>
              <a:t>Milletler Cemiyeti’nden çekilmiştir. (1933)</a:t>
            </a:r>
            <a:endParaRPr lang="tr-TR" dirty="0" smtClean="0"/>
          </a:p>
          <a:p>
            <a:pPr lvl="1"/>
            <a:r>
              <a:rPr lang="tr-TR" b="1" dirty="0" smtClean="0"/>
              <a:t>Washington Antlaşmasın</a:t>
            </a:r>
            <a:r>
              <a:rPr lang="tr-TR" dirty="0" smtClean="0"/>
              <a:t>dan çekilmiştir. (1934)</a:t>
            </a:r>
          </a:p>
          <a:p>
            <a:pPr lvl="0"/>
            <a:r>
              <a:rPr lang="tr-TR" sz="2800" dirty="0" smtClean="0"/>
              <a:t>1934’te “</a:t>
            </a:r>
            <a:r>
              <a:rPr lang="tr-TR" sz="2800" b="1" dirty="0" smtClean="0"/>
              <a:t>Asya, Asyalılarındır</a:t>
            </a:r>
            <a:r>
              <a:rPr lang="tr-TR" sz="2800" dirty="0" smtClean="0"/>
              <a:t>” diyerek Batılı devletlerin Çin’le olan ilişkilerini kesmelerini istemiştir.</a:t>
            </a:r>
            <a:endParaRPr lang="tr-TR" dirty="0" smtClean="0"/>
          </a:p>
          <a:p>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28988"/>
            <a:ext cx="5301617" cy="6886988"/>
          </a:xfrm>
        </p:spPr>
      </p:pic>
      <p:sp>
        <p:nvSpPr>
          <p:cNvPr id="2" name="Başlık 1"/>
          <p:cNvSpPr>
            <a:spLocks noGrp="1"/>
          </p:cNvSpPr>
          <p:nvPr>
            <p:ph type="title"/>
          </p:nvPr>
        </p:nvSpPr>
        <p:spPr>
          <a:xfrm>
            <a:off x="457200" y="704088"/>
            <a:ext cx="8229600" cy="3228968"/>
          </a:xfrm>
        </p:spPr>
        <p:txBody>
          <a:bodyPr>
            <a:normAutofit/>
          </a:bodyPr>
          <a:lstStyle/>
          <a:p>
            <a:pPr algn="r"/>
            <a:r>
              <a:rPr lang="tr-TR" dirty="0" smtClean="0"/>
              <a:t>JAPONYA </a:t>
            </a:r>
            <a:br>
              <a:rPr lang="tr-TR" dirty="0" smtClean="0"/>
            </a:br>
            <a:r>
              <a:rPr lang="tr-TR" dirty="0" smtClean="0"/>
              <a:t>İMPARATORU </a:t>
            </a:r>
            <a:br>
              <a:rPr lang="tr-TR" dirty="0" smtClean="0"/>
            </a:br>
            <a:r>
              <a:rPr lang="tr-TR" dirty="0" smtClean="0"/>
              <a:t>HİROHİTO</a:t>
            </a:r>
            <a:endParaRPr lang="tr-TR" dirty="0"/>
          </a:p>
        </p:txBody>
      </p:sp>
    </p:spTree>
    <p:extLst>
      <p:ext uri="{BB962C8B-B14F-4D97-AF65-F5344CB8AC3E}">
        <p14:creationId xmlns:p14="http://schemas.microsoft.com/office/powerpoint/2010/main" val="5224586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ctr">
              <a:buNone/>
            </a:pPr>
            <a:r>
              <a:rPr lang="tr-TR" sz="6600" dirty="0" smtClean="0"/>
              <a:t>Yatıştırma politikasını hangi ülke uygulamıştır?</a:t>
            </a:r>
            <a:endParaRPr lang="tr-TR" sz="6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ctr"/>
            <a:r>
              <a:rPr lang="tr-TR" b="1" dirty="0" smtClean="0">
                <a:solidFill>
                  <a:srgbClr val="FF0000"/>
                </a:solidFill>
              </a:rPr>
              <a:t>İNGİLTERE.</a:t>
            </a:r>
          </a:p>
          <a:p>
            <a:pPr algn="ctr"/>
            <a:r>
              <a:rPr lang="tr-TR" b="1" dirty="0" smtClean="0"/>
              <a:t>İngiltere Başbakanı </a:t>
            </a:r>
            <a:r>
              <a:rPr lang="tr-TR" b="1" u="sng" dirty="0" err="1" smtClean="0">
                <a:solidFill>
                  <a:srgbClr val="FF0000"/>
                </a:solidFill>
              </a:rPr>
              <a:t>Neville</a:t>
            </a:r>
            <a:r>
              <a:rPr lang="tr-TR" b="1" u="sng" dirty="0" smtClean="0">
                <a:solidFill>
                  <a:srgbClr val="FF0000"/>
                </a:solidFill>
              </a:rPr>
              <a:t> </a:t>
            </a:r>
            <a:r>
              <a:rPr lang="tr-TR" b="1" u="sng" dirty="0" err="1" smtClean="0">
                <a:solidFill>
                  <a:srgbClr val="FF0000"/>
                </a:solidFill>
              </a:rPr>
              <a:t>Chamberlain</a:t>
            </a:r>
            <a:r>
              <a:rPr lang="tr-TR" b="1" u="sng" dirty="0" smtClean="0">
                <a:solidFill>
                  <a:srgbClr val="FF0000"/>
                </a:solidFill>
              </a:rPr>
              <a:t> </a:t>
            </a:r>
            <a:r>
              <a:rPr lang="tr-TR" b="1" dirty="0" smtClean="0"/>
              <a:t>Yatıştırma Politikası’nın simgesi haline gelmiştir.</a:t>
            </a:r>
          </a:p>
          <a:p>
            <a:pPr algn="ctr"/>
            <a:endParaRPr lang="tr-TR" dirty="0" smtClean="0"/>
          </a:p>
          <a:p>
            <a:pPr algn="ctr"/>
            <a:r>
              <a:rPr lang="tr-TR" b="1" dirty="0" smtClean="0"/>
              <a:t>İngiltere bu yatıştırma politikasını Hitler’in 1939 Martında milletler ilkesini çiğneyip </a:t>
            </a:r>
            <a:r>
              <a:rPr lang="tr-TR" b="1" u="sng" dirty="0" smtClean="0">
                <a:solidFill>
                  <a:srgbClr val="FF0000"/>
                </a:solidFill>
              </a:rPr>
              <a:t>Çekoslovakya’nın</a:t>
            </a:r>
            <a:r>
              <a:rPr lang="tr-TR" b="1" u="sng" dirty="0" smtClean="0"/>
              <a:t> diğer bölgelerini işgal etmesiyle terk etmiştir.</a:t>
            </a:r>
            <a:endParaRPr lang="tr-TR" dirty="0" smtClean="0"/>
          </a:p>
          <a:p>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938962"/>
          </a:xfrm>
        </p:spPr>
        <p:txBody>
          <a:bodyPr/>
          <a:lstStyle/>
          <a:p>
            <a:pPr algn="ctr"/>
            <a:r>
              <a:rPr lang="tr-TR" b="1" dirty="0" err="1" smtClean="0">
                <a:solidFill>
                  <a:srgbClr val="FF0000"/>
                </a:solidFill>
              </a:rPr>
              <a:t>italya</a:t>
            </a:r>
            <a:endParaRPr lang="tr-TR" b="1" dirty="0">
              <a:solidFill>
                <a:srgbClr val="FF0000"/>
              </a:solidFill>
            </a:endParaRPr>
          </a:p>
        </p:txBody>
      </p:sp>
      <p:sp>
        <p:nvSpPr>
          <p:cNvPr id="3" name="2 İçerik Yer Tutucusu"/>
          <p:cNvSpPr>
            <a:spLocks noGrp="1"/>
          </p:cNvSpPr>
          <p:nvPr>
            <p:ph idx="1"/>
          </p:nvPr>
        </p:nvSpPr>
        <p:spPr/>
        <p:txBody>
          <a:bodyPr>
            <a:normAutofit fontScale="92500" lnSpcReduction="20000"/>
          </a:bodyPr>
          <a:lstStyle/>
          <a:p>
            <a:r>
              <a:rPr lang="tr-TR" dirty="0" smtClean="0"/>
              <a:t>1922’de Faşist </a:t>
            </a:r>
            <a:r>
              <a:rPr lang="tr-TR" dirty="0" err="1" smtClean="0"/>
              <a:t>Mussolini</a:t>
            </a:r>
            <a:r>
              <a:rPr lang="tr-TR" dirty="0" smtClean="0"/>
              <a:t> yönetimi kurulmuştur.</a:t>
            </a:r>
          </a:p>
          <a:p>
            <a:r>
              <a:rPr lang="tr-TR" dirty="0" smtClean="0"/>
              <a:t>-İtalya’nın </a:t>
            </a:r>
            <a:r>
              <a:rPr lang="tr-TR" b="1" dirty="0" smtClean="0"/>
              <a:t>sömürgecilik emelleri</a:t>
            </a:r>
            <a:r>
              <a:rPr lang="tr-TR" dirty="0" smtClean="0"/>
              <a:t>,</a:t>
            </a:r>
            <a:r>
              <a:rPr lang="tr-TR" dirty="0" err="1" smtClean="0"/>
              <a:t>Mussolini</a:t>
            </a:r>
            <a:r>
              <a:rPr lang="tr-TR" dirty="0" smtClean="0"/>
              <a:t> ile birlikte </a:t>
            </a:r>
            <a:r>
              <a:rPr lang="tr-TR" b="1" dirty="0" smtClean="0"/>
              <a:t>“Roma İmparatorluğu’nun yeniden kuruluşu”</a:t>
            </a:r>
            <a:r>
              <a:rPr lang="tr-TR" dirty="0" smtClean="0"/>
              <a:t> adıyla milli bir ideal haline gelmiştir.</a:t>
            </a:r>
          </a:p>
          <a:p>
            <a:r>
              <a:rPr lang="tr-TR" dirty="0" smtClean="0"/>
              <a:t>-İtalya’nın </a:t>
            </a:r>
            <a:r>
              <a:rPr lang="tr-TR" b="1" dirty="0" smtClean="0"/>
              <a:t>Akdeniz’de</a:t>
            </a:r>
            <a:r>
              <a:rPr lang="tr-TR" dirty="0" smtClean="0"/>
              <a:t> güçlenmesi </a:t>
            </a:r>
            <a:r>
              <a:rPr lang="tr-TR" b="1" dirty="0" smtClean="0"/>
              <a:t>Fransa</a:t>
            </a:r>
            <a:r>
              <a:rPr lang="tr-TR" dirty="0" smtClean="0"/>
              <a:t> ile ilişkilerinin bozulmasına ve </a:t>
            </a:r>
            <a:r>
              <a:rPr lang="tr-TR" b="1" dirty="0" smtClean="0"/>
              <a:t>Almanya</a:t>
            </a:r>
            <a:r>
              <a:rPr lang="tr-TR" dirty="0" smtClean="0"/>
              <a:t> ile yakınlaşmasına neden olmuştur.</a:t>
            </a:r>
          </a:p>
          <a:p>
            <a:r>
              <a:rPr lang="tr-TR" dirty="0" smtClean="0"/>
              <a:t>-İtalya’nın yaşadığı ekonomik sıkıntılar ayrıca Japonya’nın </a:t>
            </a:r>
            <a:r>
              <a:rPr lang="tr-TR" dirty="0" err="1" smtClean="0"/>
              <a:t>Mançurya’yı</a:t>
            </a:r>
            <a:r>
              <a:rPr lang="tr-TR" dirty="0" smtClean="0"/>
              <a:t> işgaline ve Almanya’nın </a:t>
            </a:r>
            <a:r>
              <a:rPr lang="tr-TR" dirty="0" err="1" smtClean="0"/>
              <a:t>Versay</a:t>
            </a:r>
            <a:r>
              <a:rPr lang="tr-TR" dirty="0" smtClean="0"/>
              <a:t> Antlaşması’ndan kurtulma çabalarına İngiltere ve Fransa’nın tepkisiz kalması </a:t>
            </a:r>
            <a:r>
              <a:rPr lang="tr-TR" b="1" dirty="0" smtClean="0"/>
              <a:t>Habeşistan’ın işgaline neden olmuştur.</a:t>
            </a:r>
            <a:r>
              <a:rPr lang="tr-TR" dirty="0" smtClean="0"/>
              <a:t>(1936)</a:t>
            </a:r>
          </a:p>
          <a:p>
            <a:r>
              <a:rPr lang="tr-TR" dirty="0" smtClean="0"/>
              <a:t>1939’da Arnavutluğu işgal etmiştir.</a:t>
            </a:r>
          </a:p>
          <a:p>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30" y="4192"/>
            <a:ext cx="4572591" cy="6809184"/>
          </a:xfrm>
        </p:spPr>
      </p:pic>
      <p:sp>
        <p:nvSpPr>
          <p:cNvPr id="2" name="Başlık 1"/>
          <p:cNvSpPr>
            <a:spLocks noGrp="1"/>
          </p:cNvSpPr>
          <p:nvPr>
            <p:ph type="title"/>
          </p:nvPr>
        </p:nvSpPr>
        <p:spPr/>
        <p:txBody>
          <a:bodyPr/>
          <a:lstStyle/>
          <a:p>
            <a:pPr algn="r"/>
            <a:r>
              <a:rPr lang="tr-TR" b="1" dirty="0" smtClean="0"/>
              <a:t>MUSSOLİNİ</a:t>
            </a:r>
            <a:endParaRPr lang="tr-TR" b="1" dirty="0"/>
          </a:p>
        </p:txBody>
      </p:sp>
    </p:spTree>
    <p:extLst>
      <p:ext uri="{BB962C8B-B14F-4D97-AF65-F5344CB8AC3E}">
        <p14:creationId xmlns:p14="http://schemas.microsoft.com/office/powerpoint/2010/main" val="26865149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24648"/>
          </a:xfrm>
        </p:spPr>
        <p:txBody>
          <a:bodyPr>
            <a:normAutofit fontScale="90000"/>
          </a:bodyPr>
          <a:lstStyle/>
          <a:p>
            <a:r>
              <a:rPr lang="tr-TR" dirty="0" smtClean="0">
                <a:solidFill>
                  <a:srgbClr val="FF0000"/>
                </a:solidFill>
              </a:rPr>
              <a:t>Saflar sıklaşıyor… Bloklaşmalar:</a:t>
            </a:r>
            <a:endParaRPr lang="tr-TR" dirty="0">
              <a:solidFill>
                <a:srgbClr val="FF0000"/>
              </a:solidFill>
            </a:endParaRPr>
          </a:p>
        </p:txBody>
      </p:sp>
      <p:sp>
        <p:nvSpPr>
          <p:cNvPr id="3" name="2 İçerik Yer Tutucusu"/>
          <p:cNvSpPr>
            <a:spLocks noGrp="1"/>
          </p:cNvSpPr>
          <p:nvPr>
            <p:ph idx="1"/>
          </p:nvPr>
        </p:nvSpPr>
        <p:spPr>
          <a:xfrm>
            <a:off x="357158" y="1428736"/>
            <a:ext cx="8329642" cy="4895864"/>
          </a:xfrm>
        </p:spPr>
        <p:txBody>
          <a:bodyPr>
            <a:normAutofit fontScale="92500" lnSpcReduction="10000"/>
          </a:bodyPr>
          <a:lstStyle/>
          <a:p>
            <a:r>
              <a:rPr lang="tr-TR" dirty="0" smtClean="0"/>
              <a:t>-</a:t>
            </a:r>
            <a:r>
              <a:rPr lang="tr-TR" b="1" dirty="0" smtClean="0"/>
              <a:t>Almanya’nın</a:t>
            </a:r>
            <a:r>
              <a:rPr lang="tr-TR" dirty="0" smtClean="0"/>
              <a:t> 1936’da </a:t>
            </a:r>
            <a:r>
              <a:rPr lang="tr-TR" b="1" dirty="0" smtClean="0"/>
              <a:t>Avusturya’nın </a:t>
            </a:r>
            <a:r>
              <a:rPr lang="tr-TR" dirty="0" smtClean="0"/>
              <a:t>bağımsız bir devlet olarak kalacağını kabul etmesi,</a:t>
            </a:r>
            <a:r>
              <a:rPr lang="tr-TR" b="1" dirty="0" smtClean="0"/>
              <a:t>İtalya-Almanya </a:t>
            </a:r>
            <a:r>
              <a:rPr lang="tr-TR" dirty="0" smtClean="0"/>
              <a:t>ilişkilerini geliştirmiştir.(</a:t>
            </a:r>
            <a:r>
              <a:rPr lang="tr-TR" b="1" dirty="0" smtClean="0"/>
              <a:t>Berlin-Roma Mihveri</a:t>
            </a:r>
            <a:r>
              <a:rPr lang="tr-TR" dirty="0" smtClean="0"/>
              <a:t> kurulmuştur.)</a:t>
            </a:r>
          </a:p>
          <a:p>
            <a:r>
              <a:rPr lang="tr-TR" dirty="0" smtClean="0"/>
              <a:t>-1936’dan itibaren Almanya’nın </a:t>
            </a:r>
            <a:r>
              <a:rPr lang="tr-TR" b="1" dirty="0" smtClean="0"/>
              <a:t>rejiminden dolayı</a:t>
            </a:r>
            <a:r>
              <a:rPr lang="tr-TR" dirty="0" smtClean="0"/>
              <a:t> </a:t>
            </a:r>
            <a:r>
              <a:rPr lang="tr-TR" b="1" dirty="0" smtClean="0"/>
              <a:t>SSCB’ye</a:t>
            </a:r>
            <a:r>
              <a:rPr lang="tr-TR" dirty="0" smtClean="0"/>
              <a:t> tavır alması,Japonya’nın da </a:t>
            </a:r>
            <a:r>
              <a:rPr lang="tr-TR" b="1" dirty="0" smtClean="0"/>
              <a:t>Asya içlerine kadar ilerlemek istemesi</a:t>
            </a:r>
            <a:r>
              <a:rPr lang="tr-TR" dirty="0" smtClean="0"/>
              <a:t>,</a:t>
            </a:r>
            <a:r>
              <a:rPr lang="tr-TR" b="1" dirty="0" smtClean="0"/>
              <a:t>SSCB’ye</a:t>
            </a:r>
            <a:r>
              <a:rPr lang="tr-TR" dirty="0" smtClean="0"/>
              <a:t> karşı </a:t>
            </a:r>
            <a:r>
              <a:rPr lang="tr-TR" b="1" dirty="0" smtClean="0"/>
              <a:t>Alman-Japon ittifakının</a:t>
            </a:r>
            <a:r>
              <a:rPr lang="tr-TR" dirty="0" smtClean="0"/>
              <a:t> kurulmasına neden olmuştur.(</a:t>
            </a:r>
            <a:r>
              <a:rPr lang="tr-TR" b="1" dirty="0" smtClean="0"/>
              <a:t>Berlin-Tokyo Mihveri</a:t>
            </a:r>
            <a:r>
              <a:rPr lang="tr-TR" dirty="0" smtClean="0"/>
              <a:t> kurulmuştur.)</a:t>
            </a:r>
          </a:p>
          <a:p>
            <a:r>
              <a:rPr lang="tr-TR" dirty="0" smtClean="0"/>
              <a:t>-İtalya’nın da katılımıyla </a:t>
            </a:r>
            <a:r>
              <a:rPr lang="tr-TR" b="1" dirty="0" smtClean="0"/>
              <a:t>“Berlin-Roma-Tokyo Mihveri”</a:t>
            </a:r>
            <a:r>
              <a:rPr lang="tr-TR" dirty="0" smtClean="0"/>
              <a:t> oluşturulmuştur.</a:t>
            </a:r>
          </a:p>
          <a:p>
            <a:pPr>
              <a:buNone/>
            </a:pPr>
            <a:r>
              <a:rPr lang="tr-TR" dirty="0" smtClean="0"/>
              <a:t>(5 Kasım 1937)</a:t>
            </a:r>
          </a:p>
          <a:p>
            <a:r>
              <a:rPr lang="tr-TR" dirty="0" smtClean="0"/>
              <a:t>-Almanya-İtalya-Japonya </a:t>
            </a:r>
            <a:r>
              <a:rPr lang="tr-TR" b="1" dirty="0" smtClean="0"/>
              <a:t>(Mihver Devletler)</a:t>
            </a:r>
            <a:endParaRPr lang="tr-TR" dirty="0" smtClean="0"/>
          </a:p>
          <a:p>
            <a:r>
              <a:rPr lang="tr-TR" dirty="0" smtClean="0"/>
              <a:t>-İngiltere-Fransa-SSCB-ABD </a:t>
            </a:r>
            <a:r>
              <a:rPr lang="tr-TR" b="1" dirty="0" smtClean="0"/>
              <a:t>(Müttefik Devletler)</a:t>
            </a:r>
            <a:r>
              <a:rPr lang="tr-TR" dirty="0" smtClean="0"/>
              <a:t>  </a:t>
            </a:r>
          </a:p>
          <a:p>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653210"/>
          </a:xfrm>
        </p:spPr>
        <p:txBody>
          <a:bodyPr>
            <a:normAutofit fontScale="90000"/>
          </a:bodyPr>
          <a:lstStyle/>
          <a:p>
            <a:pPr algn="ctr"/>
            <a:r>
              <a:rPr lang="tr-TR" b="1" dirty="0" smtClean="0">
                <a:solidFill>
                  <a:srgbClr val="FF0000"/>
                </a:solidFill>
              </a:rPr>
              <a:t>1939 yılı Gelişmeler:</a:t>
            </a:r>
            <a:endParaRPr lang="tr-TR" b="1" dirty="0">
              <a:solidFill>
                <a:srgbClr val="FF0000"/>
              </a:solidFill>
            </a:endParaRPr>
          </a:p>
        </p:txBody>
      </p:sp>
      <p:sp>
        <p:nvSpPr>
          <p:cNvPr id="3" name="2 İçerik Yer Tutucusu"/>
          <p:cNvSpPr>
            <a:spLocks noGrp="1"/>
          </p:cNvSpPr>
          <p:nvPr>
            <p:ph idx="1"/>
          </p:nvPr>
        </p:nvSpPr>
        <p:spPr>
          <a:xfrm>
            <a:off x="357158" y="1500174"/>
            <a:ext cx="8329642" cy="4824426"/>
          </a:xfrm>
        </p:spPr>
        <p:txBody>
          <a:bodyPr>
            <a:normAutofit lnSpcReduction="10000"/>
          </a:bodyPr>
          <a:lstStyle/>
          <a:p>
            <a:pPr lvl="0"/>
            <a:r>
              <a:rPr lang="tr-TR" b="1" dirty="0" smtClean="0"/>
              <a:t>Almanlar</a:t>
            </a:r>
            <a:r>
              <a:rPr lang="tr-TR" dirty="0" smtClean="0"/>
              <a:t> 15 Mart 1939’da </a:t>
            </a:r>
            <a:r>
              <a:rPr lang="tr-TR" b="1" u="sng" dirty="0" smtClean="0">
                <a:solidFill>
                  <a:srgbClr val="FF0000"/>
                </a:solidFill>
              </a:rPr>
              <a:t>Çekoslovakya’yı </a:t>
            </a:r>
            <a:r>
              <a:rPr lang="tr-TR" u="sng" dirty="0" smtClean="0"/>
              <a:t>işgal etti.</a:t>
            </a:r>
          </a:p>
          <a:p>
            <a:pPr lvl="0"/>
            <a:r>
              <a:rPr lang="tr-TR" b="1" dirty="0" smtClean="0"/>
              <a:t>İtalya, </a:t>
            </a:r>
            <a:r>
              <a:rPr lang="tr-TR" dirty="0" smtClean="0"/>
              <a:t>uzun süredir nüfuzu altında bulundurduğu </a:t>
            </a:r>
            <a:r>
              <a:rPr lang="tr-TR" b="1" dirty="0" smtClean="0"/>
              <a:t>Arnavutluk’u işgal etti</a:t>
            </a:r>
            <a:r>
              <a:rPr lang="tr-TR" dirty="0" smtClean="0"/>
              <a:t> (7 Nisan 1939). </a:t>
            </a:r>
          </a:p>
          <a:p>
            <a:r>
              <a:rPr lang="tr-TR" dirty="0" smtClean="0"/>
              <a:t>Almanya, bu işgali desteklemiş, İtalya ile </a:t>
            </a:r>
            <a:r>
              <a:rPr lang="tr-TR" b="1" dirty="0" smtClean="0"/>
              <a:t>Çelik Pakt</a:t>
            </a:r>
            <a:r>
              <a:rPr lang="tr-TR" dirty="0" smtClean="0"/>
              <a:t> adı verilen bir ittifak yapmıştır (22 Mayıs 1939).</a:t>
            </a:r>
          </a:p>
          <a:p>
            <a:pPr lvl="0"/>
            <a:r>
              <a:rPr lang="tr-TR" dirty="0" smtClean="0"/>
              <a:t>Bu süreçte İtalya 1942 sonlarına kadar savaşa girmeyeceğini bildirmiştir.</a:t>
            </a:r>
          </a:p>
          <a:p>
            <a:pPr lvl="0"/>
            <a:r>
              <a:rPr lang="tr-TR" dirty="0" smtClean="0"/>
              <a:t>Bu durum karşısında Almanya SSCB’ye yakınlaşmaya başlayacaktır.</a:t>
            </a:r>
          </a:p>
          <a:p>
            <a:r>
              <a:rPr lang="tr-TR" dirty="0" smtClean="0"/>
              <a:t>23 Ağustos 1939’da Moskova’da SSCB ve Almanya arasında bir </a:t>
            </a:r>
            <a:r>
              <a:rPr lang="tr-TR" b="1" dirty="0" smtClean="0"/>
              <a:t>Saldırmazlık Paktı</a:t>
            </a:r>
            <a:r>
              <a:rPr lang="tr-TR" dirty="0" smtClean="0"/>
              <a:t> imzalanmıştır.</a:t>
            </a:r>
          </a:p>
          <a:p>
            <a:pPr lvl="0"/>
            <a:endParaRPr lang="tr-TR" dirty="0" smtClean="0"/>
          </a:p>
          <a:p>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96086"/>
          </a:xfrm>
        </p:spPr>
        <p:txBody>
          <a:bodyPr>
            <a:normAutofit fontScale="90000"/>
          </a:bodyPr>
          <a:lstStyle/>
          <a:p>
            <a:pPr algn="ctr"/>
            <a:r>
              <a:rPr lang="tr-TR" b="1" dirty="0" smtClean="0">
                <a:solidFill>
                  <a:srgbClr val="FF0000"/>
                </a:solidFill>
              </a:rPr>
              <a:t>Savaş Başlıyor:</a:t>
            </a:r>
            <a:endParaRPr lang="tr-TR" b="1" dirty="0">
              <a:solidFill>
                <a:srgbClr val="FF0000"/>
              </a:solidFill>
            </a:endParaRPr>
          </a:p>
        </p:txBody>
      </p:sp>
      <p:sp>
        <p:nvSpPr>
          <p:cNvPr id="3" name="2 İçerik Yer Tutucusu"/>
          <p:cNvSpPr>
            <a:spLocks noGrp="1"/>
          </p:cNvSpPr>
          <p:nvPr>
            <p:ph idx="1"/>
          </p:nvPr>
        </p:nvSpPr>
        <p:spPr>
          <a:xfrm>
            <a:off x="500034" y="1571612"/>
            <a:ext cx="8186766" cy="4752988"/>
          </a:xfrm>
        </p:spPr>
        <p:txBody>
          <a:bodyPr>
            <a:noAutofit/>
          </a:bodyPr>
          <a:lstStyle/>
          <a:p>
            <a:pPr algn="ctr"/>
            <a:r>
              <a:rPr lang="tr-TR" sz="4000" dirty="0" smtClean="0"/>
              <a:t>Almanya SSCB ile Saldırmazlık Paktı imzaladıktan hemen sonra </a:t>
            </a:r>
          </a:p>
          <a:p>
            <a:pPr algn="ctr">
              <a:buNone/>
            </a:pPr>
            <a:r>
              <a:rPr lang="tr-TR" sz="4000" dirty="0" smtClean="0"/>
              <a:t>1 Eylül 1939’da</a:t>
            </a:r>
            <a:r>
              <a:rPr lang="tr-TR" sz="4000" b="1" dirty="0" smtClean="0"/>
              <a:t> YILDIRIMHAREKÂTI</a:t>
            </a:r>
            <a:r>
              <a:rPr lang="tr-TR" sz="4000" dirty="0" smtClean="0"/>
              <a:t> ile Polonya’yı işgal etmiştir. Böylece ikinci dünya savaşı Polonya ile Almanya arasında başlamıştır.</a:t>
            </a:r>
            <a:endParaRPr lang="tr-TR" sz="4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o"/>
          <p:cNvGraphicFramePr>
            <a:graphicFrameLocks noGrp="1"/>
          </p:cNvGraphicFramePr>
          <p:nvPr/>
        </p:nvGraphicFramePr>
        <p:xfrm>
          <a:off x="1428728" y="785792"/>
          <a:ext cx="6429419" cy="5715041"/>
        </p:xfrm>
        <a:graphic>
          <a:graphicData uri="http://schemas.openxmlformats.org/drawingml/2006/table">
            <a:tbl>
              <a:tblPr/>
              <a:tblGrid>
                <a:gridCol w="1471282"/>
                <a:gridCol w="2802240"/>
                <a:gridCol w="2155897"/>
              </a:tblGrid>
              <a:tr h="443360">
                <a:tc gridSpan="3">
                  <a:txBody>
                    <a:bodyPr/>
                    <a:lstStyle/>
                    <a:p>
                      <a:pPr algn="ctr">
                        <a:lnSpc>
                          <a:spcPct val="115000"/>
                        </a:lnSpc>
                        <a:spcAft>
                          <a:spcPts val="0"/>
                        </a:spcAft>
                      </a:pPr>
                      <a:r>
                        <a:rPr lang="tr-TR" sz="2400" b="1" dirty="0">
                          <a:solidFill>
                            <a:srgbClr val="FF0000"/>
                          </a:solidFill>
                          <a:latin typeface="Palatino Linotype"/>
                          <a:ea typeface="Calibri"/>
                          <a:cs typeface="Times New Roman"/>
                        </a:rPr>
                        <a:t>II. Dünya Savaş</a:t>
                      </a:r>
                      <a:r>
                        <a:rPr lang="tr-TR" sz="2400" b="1" dirty="0">
                          <a:solidFill>
                            <a:srgbClr val="FF0000"/>
                          </a:solidFill>
                          <a:latin typeface="Palatino Linotype"/>
                          <a:ea typeface="Calibri"/>
                          <a:cs typeface="Lucida Calligraphy"/>
                        </a:rPr>
                        <a:t>ı</a:t>
                      </a:r>
                      <a:r>
                        <a:rPr lang="tr-TR" sz="2400" b="1" dirty="0">
                          <a:solidFill>
                            <a:srgbClr val="FF0000"/>
                          </a:solidFill>
                          <a:latin typeface="Palatino Linotype"/>
                          <a:ea typeface="Calibri"/>
                          <a:cs typeface="Times New Roman"/>
                        </a:rPr>
                        <a:t>nda Liderler ve Politikaları</a:t>
                      </a:r>
                      <a:endParaRPr lang="tr-TR" sz="4000" dirty="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r>
              <a:tr h="443360">
                <a:tc>
                  <a:txBody>
                    <a:bodyPr/>
                    <a:lstStyle/>
                    <a:p>
                      <a:pPr algn="ctr">
                        <a:lnSpc>
                          <a:spcPct val="115000"/>
                        </a:lnSpc>
                        <a:spcAft>
                          <a:spcPts val="0"/>
                        </a:spcAft>
                      </a:pPr>
                      <a:r>
                        <a:rPr lang="tr-TR" sz="2400" b="1">
                          <a:solidFill>
                            <a:srgbClr val="FF0000"/>
                          </a:solidFill>
                          <a:latin typeface="Palatino Linotype"/>
                          <a:ea typeface="Calibri"/>
                          <a:cs typeface="Times New Roman"/>
                        </a:rPr>
                        <a:t>Devlet</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400" b="1">
                          <a:solidFill>
                            <a:srgbClr val="FF0000"/>
                          </a:solidFill>
                          <a:latin typeface="Palatino Linotype"/>
                          <a:ea typeface="Calibri"/>
                          <a:cs typeface="Times New Roman"/>
                        </a:rPr>
                        <a:t>Lider</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400" b="1">
                          <a:solidFill>
                            <a:srgbClr val="FF0000"/>
                          </a:solidFill>
                          <a:latin typeface="Palatino Linotype"/>
                          <a:ea typeface="Calibri"/>
                          <a:cs typeface="Times New Roman"/>
                        </a:rPr>
                        <a:t>Politikası</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6068">
                <a:tc>
                  <a:txBody>
                    <a:bodyPr/>
                    <a:lstStyle/>
                    <a:p>
                      <a:pPr>
                        <a:lnSpc>
                          <a:spcPct val="115000"/>
                        </a:lnSpc>
                        <a:spcAft>
                          <a:spcPts val="0"/>
                        </a:spcAft>
                      </a:pPr>
                      <a:endParaRPr lang="tr-TR" sz="2400">
                        <a:latin typeface="Calibri"/>
                        <a:ea typeface="Calibri"/>
                        <a:cs typeface="Times New Roman"/>
                      </a:endParaRPr>
                    </a:p>
                    <a:p>
                      <a:pPr>
                        <a:lnSpc>
                          <a:spcPct val="115000"/>
                        </a:lnSpc>
                        <a:spcAft>
                          <a:spcPts val="0"/>
                        </a:spcAft>
                      </a:pPr>
                      <a:r>
                        <a:rPr lang="tr-TR" sz="2400" b="1">
                          <a:solidFill>
                            <a:srgbClr val="FF0000"/>
                          </a:solidFill>
                          <a:latin typeface="Palatino Linotype"/>
                          <a:ea typeface="Calibri"/>
                          <a:cs typeface="Times New Roman"/>
                        </a:rPr>
                        <a:t>Fransa </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Wingdings"/>
                        <a:buChar char=""/>
                      </a:pPr>
                      <a:r>
                        <a:rPr lang="tr-TR" sz="1400" dirty="0" err="1">
                          <a:latin typeface="Palatino Linotype"/>
                          <a:ea typeface="Calibri"/>
                          <a:cs typeface="Times New Roman"/>
                        </a:rPr>
                        <a:t>Vchy</a:t>
                      </a:r>
                      <a:r>
                        <a:rPr lang="tr-TR" sz="1400" dirty="0">
                          <a:latin typeface="Palatino Linotype"/>
                          <a:ea typeface="Calibri"/>
                          <a:cs typeface="Times New Roman"/>
                        </a:rPr>
                        <a:t> hükümetinin lideri </a:t>
                      </a:r>
                      <a:r>
                        <a:rPr lang="tr-TR" sz="1400" b="1" dirty="0">
                          <a:latin typeface="Palatino Linotype"/>
                          <a:ea typeface="Calibri"/>
                          <a:cs typeface="Times New Roman"/>
                        </a:rPr>
                        <a:t>Mareşal </a:t>
                      </a:r>
                      <a:r>
                        <a:rPr lang="tr-TR" sz="1400" b="1" dirty="0" err="1">
                          <a:latin typeface="Palatino Linotype"/>
                          <a:ea typeface="Calibri"/>
                          <a:cs typeface="Times New Roman"/>
                        </a:rPr>
                        <a:t>Petain</a:t>
                      </a:r>
                      <a:endParaRPr lang="tr-TR" sz="2400" dirty="0">
                        <a:latin typeface="Calibri"/>
                        <a:ea typeface="Calibri"/>
                        <a:cs typeface="Times New Roman"/>
                      </a:endParaRPr>
                    </a:p>
                    <a:p>
                      <a:pPr marL="342900" lvl="0" indent="-342900">
                        <a:lnSpc>
                          <a:spcPct val="115000"/>
                        </a:lnSpc>
                        <a:spcAft>
                          <a:spcPts val="0"/>
                        </a:spcAft>
                        <a:buFont typeface="Wingdings"/>
                        <a:buChar char=""/>
                      </a:pPr>
                      <a:r>
                        <a:rPr lang="tr-TR" sz="1400" dirty="0">
                          <a:latin typeface="Palatino Linotype"/>
                          <a:ea typeface="Calibri"/>
                          <a:cs typeface="Times New Roman"/>
                        </a:rPr>
                        <a:t>İngiltere’deki direniş hareketinin lideri, </a:t>
                      </a:r>
                      <a:r>
                        <a:rPr lang="tr-TR" sz="1400" b="1" dirty="0">
                          <a:latin typeface="Palatino Linotype"/>
                          <a:ea typeface="Calibri"/>
                          <a:cs typeface="Times New Roman"/>
                        </a:rPr>
                        <a:t>Charles De </a:t>
                      </a:r>
                      <a:r>
                        <a:rPr lang="tr-TR" sz="1400" b="1" dirty="0" err="1">
                          <a:latin typeface="Palatino Linotype"/>
                          <a:ea typeface="Calibri"/>
                          <a:cs typeface="Times New Roman"/>
                        </a:rPr>
                        <a:t>Gaulle</a:t>
                      </a:r>
                      <a:endParaRPr lang="tr-TR" sz="2400" dirty="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2400">
                        <a:latin typeface="Palatino Linotype"/>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6068">
                <a:tc>
                  <a:txBody>
                    <a:bodyPr/>
                    <a:lstStyle/>
                    <a:p>
                      <a:pPr>
                        <a:lnSpc>
                          <a:spcPct val="115000"/>
                        </a:lnSpc>
                        <a:spcAft>
                          <a:spcPts val="0"/>
                        </a:spcAft>
                      </a:pPr>
                      <a:endParaRPr lang="tr-TR" sz="2400">
                        <a:latin typeface="Calibri"/>
                        <a:ea typeface="Calibri"/>
                        <a:cs typeface="Times New Roman"/>
                      </a:endParaRPr>
                    </a:p>
                    <a:p>
                      <a:pPr>
                        <a:lnSpc>
                          <a:spcPct val="115000"/>
                        </a:lnSpc>
                        <a:spcAft>
                          <a:spcPts val="0"/>
                        </a:spcAft>
                      </a:pPr>
                      <a:r>
                        <a:rPr lang="tr-TR" sz="1800" b="1">
                          <a:solidFill>
                            <a:srgbClr val="FF0000"/>
                          </a:solidFill>
                          <a:latin typeface="Palatino Linotype"/>
                          <a:ea typeface="Calibri"/>
                          <a:cs typeface="Times New Roman"/>
                        </a:rPr>
                        <a:t>İngiltere</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Wingdings"/>
                        <a:buChar char=""/>
                      </a:pPr>
                      <a:r>
                        <a:rPr lang="tr-TR" sz="1400" dirty="0">
                          <a:latin typeface="Palatino Linotype"/>
                          <a:ea typeface="Calibri"/>
                          <a:cs typeface="Times New Roman"/>
                        </a:rPr>
                        <a:t>1940a kadar </a:t>
                      </a:r>
                      <a:r>
                        <a:rPr lang="tr-TR" sz="1400" dirty="0" err="1">
                          <a:latin typeface="Palatino Linotype"/>
                          <a:ea typeface="Calibri"/>
                          <a:cs typeface="Times New Roman"/>
                        </a:rPr>
                        <a:t>NevilleChamberlain</a:t>
                      </a:r>
                      <a:endParaRPr lang="tr-TR" sz="2400" dirty="0">
                        <a:latin typeface="Calibri"/>
                        <a:ea typeface="Calibri"/>
                        <a:cs typeface="Times New Roman"/>
                      </a:endParaRPr>
                    </a:p>
                    <a:p>
                      <a:pPr marL="342900" lvl="0" indent="-342900">
                        <a:lnSpc>
                          <a:spcPct val="115000"/>
                        </a:lnSpc>
                        <a:spcAft>
                          <a:spcPts val="0"/>
                        </a:spcAft>
                        <a:buFont typeface="Wingdings"/>
                        <a:buChar char=""/>
                      </a:pPr>
                      <a:r>
                        <a:rPr lang="tr-TR" sz="1400" dirty="0">
                          <a:latin typeface="Palatino Linotype"/>
                          <a:ea typeface="Calibri"/>
                          <a:cs typeface="Times New Roman"/>
                        </a:rPr>
                        <a:t>Temmuz 1945 e kadar Winston Churchill</a:t>
                      </a:r>
                      <a:endParaRPr lang="tr-TR" sz="2400" dirty="0">
                        <a:latin typeface="Calibri"/>
                        <a:ea typeface="Calibri"/>
                        <a:cs typeface="Times New Roman"/>
                      </a:endParaRPr>
                    </a:p>
                    <a:p>
                      <a:pPr marL="342900" lvl="0" indent="-342900">
                        <a:lnSpc>
                          <a:spcPct val="115000"/>
                        </a:lnSpc>
                        <a:spcAft>
                          <a:spcPts val="0"/>
                        </a:spcAft>
                        <a:buFont typeface="Wingdings"/>
                        <a:buChar char=""/>
                      </a:pPr>
                      <a:r>
                        <a:rPr lang="tr-TR" sz="1400" dirty="0">
                          <a:latin typeface="Palatino Linotype"/>
                          <a:ea typeface="Calibri"/>
                          <a:cs typeface="Times New Roman"/>
                        </a:rPr>
                        <a:t>1945 ten sonra </a:t>
                      </a:r>
                      <a:r>
                        <a:rPr lang="tr-TR" sz="1400" dirty="0" err="1">
                          <a:latin typeface="Palatino Linotype"/>
                          <a:ea typeface="Calibri"/>
                          <a:cs typeface="Times New Roman"/>
                        </a:rPr>
                        <a:t>ClementAttlee</a:t>
                      </a:r>
                      <a:endParaRPr lang="tr-TR" sz="2400" dirty="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400">
                          <a:latin typeface="Palatino Linotype"/>
                          <a:ea typeface="Calibri"/>
                          <a:cs typeface="Times New Roman"/>
                        </a:rPr>
                        <a:t>Çekoslovakya’nın İşgaline kadar Yatıştırma Politikası</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1701">
                <a:tc>
                  <a:txBody>
                    <a:bodyPr/>
                    <a:lstStyle/>
                    <a:p>
                      <a:pPr>
                        <a:lnSpc>
                          <a:spcPct val="115000"/>
                        </a:lnSpc>
                        <a:spcAft>
                          <a:spcPts val="0"/>
                        </a:spcAft>
                      </a:pPr>
                      <a:endParaRPr lang="tr-TR" sz="2400">
                        <a:latin typeface="Calibri"/>
                        <a:ea typeface="Calibri"/>
                        <a:cs typeface="Times New Roman"/>
                      </a:endParaRPr>
                    </a:p>
                    <a:p>
                      <a:pPr>
                        <a:lnSpc>
                          <a:spcPct val="115000"/>
                        </a:lnSpc>
                        <a:spcAft>
                          <a:spcPts val="0"/>
                        </a:spcAft>
                      </a:pPr>
                      <a:r>
                        <a:rPr lang="tr-TR" sz="1600" b="1">
                          <a:solidFill>
                            <a:srgbClr val="FF0000"/>
                          </a:solidFill>
                          <a:latin typeface="Palatino Linotype"/>
                          <a:ea typeface="Calibri"/>
                          <a:cs typeface="Times New Roman"/>
                        </a:rPr>
                        <a:t>ABD </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Wingdings"/>
                        <a:buChar char=""/>
                      </a:pPr>
                      <a:r>
                        <a:rPr lang="tr-TR" sz="1400">
                          <a:latin typeface="Palatino Linotype"/>
                          <a:ea typeface="Calibri"/>
                          <a:cs typeface="Times New Roman"/>
                        </a:rPr>
                        <a:t>Nisan 1945 e kadar Franklin Roosevelt</a:t>
                      </a:r>
                      <a:endParaRPr lang="tr-TR" sz="2400">
                        <a:latin typeface="Calibri"/>
                        <a:ea typeface="Calibri"/>
                        <a:cs typeface="Times New Roman"/>
                      </a:endParaRPr>
                    </a:p>
                    <a:p>
                      <a:pPr marL="342900" lvl="0" indent="-342900">
                        <a:lnSpc>
                          <a:spcPct val="115000"/>
                        </a:lnSpc>
                        <a:spcAft>
                          <a:spcPts val="0"/>
                        </a:spcAft>
                        <a:buFont typeface="Wingdings"/>
                        <a:buChar char=""/>
                      </a:pPr>
                      <a:r>
                        <a:rPr lang="tr-TR" sz="1400">
                          <a:latin typeface="Palatino Linotype"/>
                          <a:ea typeface="Calibri"/>
                          <a:cs typeface="Times New Roman"/>
                        </a:rPr>
                        <a:t>1945’ten sonra </a:t>
                      </a:r>
                      <a:endParaRPr lang="tr-TR" sz="2400">
                        <a:latin typeface="Calibri"/>
                        <a:ea typeface="Calibri"/>
                        <a:cs typeface="Times New Roman"/>
                      </a:endParaRPr>
                    </a:p>
                    <a:p>
                      <a:pPr marL="144145">
                        <a:lnSpc>
                          <a:spcPct val="115000"/>
                        </a:lnSpc>
                        <a:spcAft>
                          <a:spcPts val="0"/>
                        </a:spcAft>
                      </a:pPr>
                      <a:r>
                        <a:rPr lang="tr-TR" sz="1400">
                          <a:latin typeface="Palatino Linotype"/>
                          <a:ea typeface="Calibri"/>
                          <a:cs typeface="Times New Roman"/>
                        </a:rPr>
                        <a:t>Harry S. Truman </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2400">
                        <a:latin typeface="Palatino Linotype"/>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675">
                <a:tc>
                  <a:txBody>
                    <a:bodyPr/>
                    <a:lstStyle/>
                    <a:p>
                      <a:pPr>
                        <a:lnSpc>
                          <a:spcPct val="115000"/>
                        </a:lnSpc>
                        <a:spcAft>
                          <a:spcPts val="0"/>
                        </a:spcAft>
                      </a:pPr>
                      <a:r>
                        <a:rPr lang="tr-TR" sz="1400" b="1">
                          <a:solidFill>
                            <a:srgbClr val="FF0000"/>
                          </a:solidFill>
                          <a:latin typeface="Palatino Linotype"/>
                          <a:ea typeface="Calibri"/>
                          <a:cs typeface="Times New Roman"/>
                        </a:rPr>
                        <a:t>SSCB</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4145">
                        <a:lnSpc>
                          <a:spcPct val="115000"/>
                        </a:lnSpc>
                        <a:spcAft>
                          <a:spcPts val="0"/>
                        </a:spcAft>
                      </a:pPr>
                      <a:r>
                        <a:rPr lang="tr-TR" sz="1400" dirty="0">
                          <a:latin typeface="Palatino Linotype"/>
                          <a:ea typeface="Calibri"/>
                          <a:cs typeface="Times New Roman"/>
                        </a:rPr>
                        <a:t>Joseph Stalin </a:t>
                      </a:r>
                      <a:endParaRPr lang="tr-TR" sz="2400" dirty="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400">
                        <a:latin typeface="Palatino Linotype"/>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603">
                <a:tc>
                  <a:txBody>
                    <a:bodyPr/>
                    <a:lstStyle/>
                    <a:p>
                      <a:pPr>
                        <a:lnSpc>
                          <a:spcPct val="115000"/>
                        </a:lnSpc>
                        <a:spcAft>
                          <a:spcPts val="0"/>
                        </a:spcAft>
                      </a:pPr>
                      <a:r>
                        <a:rPr lang="tr-TR" sz="1400" b="1">
                          <a:solidFill>
                            <a:srgbClr val="FF0000"/>
                          </a:solidFill>
                          <a:latin typeface="Palatino Linotype"/>
                          <a:ea typeface="Calibri"/>
                          <a:cs typeface="Times New Roman"/>
                        </a:rPr>
                        <a:t>Almanya </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4145">
                        <a:lnSpc>
                          <a:spcPct val="115000"/>
                        </a:lnSpc>
                        <a:spcAft>
                          <a:spcPts val="0"/>
                        </a:spcAft>
                      </a:pPr>
                      <a:r>
                        <a:rPr lang="tr-TR" sz="1400" dirty="0">
                          <a:latin typeface="Palatino Linotype"/>
                          <a:ea typeface="Calibri"/>
                          <a:cs typeface="Times New Roman"/>
                        </a:rPr>
                        <a:t>Adolf Hitler</a:t>
                      </a:r>
                      <a:endParaRPr lang="tr-TR" sz="2400" dirty="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400">
                          <a:latin typeface="Palatino Linotype"/>
                          <a:ea typeface="Calibri"/>
                          <a:cs typeface="Times New Roman"/>
                        </a:rPr>
                        <a:t>Hayat Sahası</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603">
                <a:tc>
                  <a:txBody>
                    <a:bodyPr/>
                    <a:lstStyle/>
                    <a:p>
                      <a:pPr>
                        <a:lnSpc>
                          <a:spcPct val="115000"/>
                        </a:lnSpc>
                        <a:spcAft>
                          <a:spcPts val="0"/>
                        </a:spcAft>
                      </a:pPr>
                      <a:r>
                        <a:rPr lang="tr-TR" sz="1400" b="1">
                          <a:solidFill>
                            <a:srgbClr val="FF0000"/>
                          </a:solidFill>
                          <a:latin typeface="Palatino Linotype"/>
                          <a:ea typeface="Calibri"/>
                          <a:cs typeface="Times New Roman"/>
                        </a:rPr>
                        <a:t>İtalya </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4145">
                        <a:lnSpc>
                          <a:spcPct val="115000"/>
                        </a:lnSpc>
                        <a:spcAft>
                          <a:spcPts val="0"/>
                        </a:spcAft>
                      </a:pPr>
                      <a:r>
                        <a:rPr lang="tr-TR" sz="1400" dirty="0" err="1">
                          <a:latin typeface="Palatino Linotype"/>
                          <a:ea typeface="Calibri"/>
                          <a:cs typeface="Times New Roman"/>
                        </a:rPr>
                        <a:t>BenittoMussolini</a:t>
                      </a:r>
                      <a:endParaRPr lang="tr-TR" sz="2400" dirty="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400" dirty="0">
                          <a:latin typeface="Palatino Linotype"/>
                          <a:ea typeface="Calibri"/>
                          <a:cs typeface="Times New Roman"/>
                        </a:rPr>
                        <a:t>Bizim Deniz</a:t>
                      </a:r>
                      <a:endParaRPr lang="tr-TR" sz="2400" dirty="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603">
                <a:tc>
                  <a:txBody>
                    <a:bodyPr/>
                    <a:lstStyle/>
                    <a:p>
                      <a:pPr>
                        <a:lnSpc>
                          <a:spcPct val="115000"/>
                        </a:lnSpc>
                        <a:spcAft>
                          <a:spcPts val="0"/>
                        </a:spcAft>
                      </a:pPr>
                      <a:r>
                        <a:rPr lang="tr-TR" sz="1400" b="1">
                          <a:solidFill>
                            <a:srgbClr val="FF0000"/>
                          </a:solidFill>
                          <a:latin typeface="Palatino Linotype"/>
                          <a:ea typeface="Calibri"/>
                          <a:cs typeface="Times New Roman"/>
                        </a:rPr>
                        <a:t>Japonya </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4145">
                        <a:lnSpc>
                          <a:spcPct val="115000"/>
                        </a:lnSpc>
                        <a:spcAft>
                          <a:spcPts val="0"/>
                        </a:spcAft>
                      </a:pPr>
                      <a:r>
                        <a:rPr lang="tr-TR" sz="1400">
                          <a:latin typeface="Palatino Linotype"/>
                          <a:ea typeface="Calibri"/>
                          <a:cs typeface="Times New Roman"/>
                        </a:rPr>
                        <a:t>İmparator Hirohito</a:t>
                      </a:r>
                      <a:endParaRPr lang="tr-TR" sz="240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400" dirty="0">
                          <a:latin typeface="Palatino Linotype"/>
                          <a:ea typeface="Calibri"/>
                          <a:cs typeface="Times New Roman"/>
                        </a:rPr>
                        <a:t>Ortak Yaşam Alanı</a:t>
                      </a:r>
                      <a:endParaRPr lang="tr-TR" sz="2400" dirty="0">
                        <a:latin typeface="Calibri"/>
                        <a:ea typeface="Calibri"/>
                        <a:cs typeface="Times New Roman"/>
                      </a:endParaRPr>
                    </a:p>
                  </a:txBody>
                  <a:tcPr marL="67671" marR="676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714356"/>
            <a:ext cx="8329642" cy="5610244"/>
          </a:xfrm>
        </p:spPr>
        <p:txBody>
          <a:bodyPr/>
          <a:lstStyle/>
          <a:p>
            <a:pPr algn="ctr"/>
            <a:r>
              <a:rPr lang="tr-TR" b="1" dirty="0" smtClean="0">
                <a:solidFill>
                  <a:srgbClr val="FF0000"/>
                </a:solidFill>
              </a:rPr>
              <a:t>Yıldırım Harekatı: </a:t>
            </a:r>
            <a:r>
              <a:rPr lang="tr-TR" dirty="0" err="1" smtClean="0"/>
              <a:t>Almanyanın</a:t>
            </a:r>
            <a:r>
              <a:rPr lang="tr-TR" dirty="0" smtClean="0"/>
              <a:t> ülkeleri yıldırım </a:t>
            </a:r>
            <a:r>
              <a:rPr lang="tr-TR" dirty="0" err="1" smtClean="0"/>
              <a:t>giri</a:t>
            </a:r>
            <a:r>
              <a:rPr lang="tr-TR" dirty="0" smtClean="0"/>
              <a:t> işgal edip süratle ele geçirme planıdır.</a:t>
            </a:r>
          </a:p>
          <a:p>
            <a:pPr algn="ctr"/>
            <a:r>
              <a:rPr lang="tr-TR" b="1" dirty="0" smtClean="0">
                <a:solidFill>
                  <a:srgbClr val="FF0000"/>
                </a:solidFill>
              </a:rPr>
              <a:t>Kartal Hücumu: </a:t>
            </a:r>
            <a:r>
              <a:rPr lang="tr-TR" dirty="0" err="1" smtClean="0"/>
              <a:t>almanyanın</a:t>
            </a:r>
            <a:r>
              <a:rPr lang="tr-TR" dirty="0" smtClean="0"/>
              <a:t> </a:t>
            </a:r>
            <a:r>
              <a:rPr lang="tr-TR" dirty="0" err="1" smtClean="0"/>
              <a:t>İngiltereyi</a:t>
            </a:r>
            <a:r>
              <a:rPr lang="tr-TR" dirty="0" smtClean="0"/>
              <a:t> hava harekatıyla işgal girişimidir.</a:t>
            </a:r>
          </a:p>
          <a:p>
            <a:pPr algn="ctr"/>
            <a:r>
              <a:rPr lang="tr-TR" b="1" dirty="0" err="1" smtClean="0">
                <a:solidFill>
                  <a:srgbClr val="FF0000"/>
                </a:solidFill>
              </a:rPr>
              <a:t>Marita</a:t>
            </a:r>
            <a:r>
              <a:rPr lang="tr-TR" b="1" dirty="0" smtClean="0">
                <a:solidFill>
                  <a:srgbClr val="FF0000"/>
                </a:solidFill>
              </a:rPr>
              <a:t> harekatı:</a:t>
            </a:r>
          </a:p>
          <a:p>
            <a:pPr algn="ctr"/>
            <a:r>
              <a:rPr lang="tr-TR" b="1" dirty="0" err="1" smtClean="0">
                <a:solidFill>
                  <a:srgbClr val="FF0000"/>
                </a:solidFill>
              </a:rPr>
              <a:t>Barbarossa</a:t>
            </a:r>
            <a:r>
              <a:rPr lang="tr-TR" b="1" dirty="0" smtClean="0">
                <a:solidFill>
                  <a:srgbClr val="FF0000"/>
                </a:solidFill>
              </a:rPr>
              <a:t> Harekatı: </a:t>
            </a:r>
            <a:r>
              <a:rPr lang="tr-TR" dirty="0" err="1" smtClean="0"/>
              <a:t>Almanyanın</a:t>
            </a:r>
            <a:r>
              <a:rPr lang="tr-TR" dirty="0" smtClean="0"/>
              <a:t> </a:t>
            </a:r>
            <a:r>
              <a:rPr lang="tr-TR" dirty="0" err="1" smtClean="0"/>
              <a:t>Rusyayı</a:t>
            </a:r>
            <a:r>
              <a:rPr lang="tr-TR" dirty="0" smtClean="0"/>
              <a:t> işgal planıdır.</a:t>
            </a:r>
          </a:p>
          <a:p>
            <a:pPr algn="ctr"/>
            <a:r>
              <a:rPr lang="tr-TR" b="1" dirty="0" smtClean="0">
                <a:solidFill>
                  <a:srgbClr val="FF0000"/>
                </a:solidFill>
              </a:rPr>
              <a:t>Tayfun operasyonu: </a:t>
            </a:r>
            <a:r>
              <a:rPr lang="tr-TR" dirty="0" err="1" smtClean="0"/>
              <a:t>Almanyanın</a:t>
            </a:r>
            <a:r>
              <a:rPr lang="tr-TR" dirty="0" smtClean="0"/>
              <a:t> </a:t>
            </a:r>
            <a:r>
              <a:rPr lang="tr-TR" dirty="0" err="1" smtClean="0"/>
              <a:t>Moskovayı</a:t>
            </a:r>
            <a:r>
              <a:rPr lang="tr-TR" dirty="0" smtClean="0"/>
              <a:t> </a:t>
            </a:r>
            <a:r>
              <a:rPr lang="tr-TR" dirty="0" err="1" smtClean="0"/>
              <a:t>elegeçirme</a:t>
            </a:r>
            <a:r>
              <a:rPr lang="tr-TR" dirty="0" smtClean="0"/>
              <a:t> girişimidir.</a:t>
            </a:r>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653210"/>
          </a:xfrm>
        </p:spPr>
        <p:txBody>
          <a:bodyPr>
            <a:normAutofit fontScale="90000"/>
          </a:bodyPr>
          <a:lstStyle/>
          <a:p>
            <a:pPr algn="ctr"/>
            <a:r>
              <a:rPr lang="tr-TR" b="1" dirty="0" smtClean="0">
                <a:solidFill>
                  <a:srgbClr val="FF0000"/>
                </a:solidFill>
              </a:rPr>
              <a:t>AVRUPA’DA SAVAŞ: </a:t>
            </a:r>
            <a:endParaRPr lang="tr-TR" dirty="0">
              <a:solidFill>
                <a:srgbClr val="FF0000"/>
              </a:solidFill>
            </a:endParaRPr>
          </a:p>
        </p:txBody>
      </p:sp>
      <p:sp>
        <p:nvSpPr>
          <p:cNvPr id="3" name="2 İçerik Yer Tutucusu"/>
          <p:cNvSpPr>
            <a:spLocks noGrp="1"/>
          </p:cNvSpPr>
          <p:nvPr>
            <p:ph idx="1"/>
          </p:nvPr>
        </p:nvSpPr>
        <p:spPr>
          <a:xfrm>
            <a:off x="357158" y="1428736"/>
            <a:ext cx="8329642" cy="4895864"/>
          </a:xfrm>
        </p:spPr>
        <p:txBody>
          <a:bodyPr/>
          <a:lstStyle/>
          <a:p>
            <a:pPr lvl="0"/>
            <a:r>
              <a:rPr lang="tr-TR" dirty="0" smtClean="0"/>
              <a:t>Almanya, </a:t>
            </a:r>
            <a:r>
              <a:rPr lang="tr-TR" b="1" dirty="0" smtClean="0"/>
              <a:t>Danimarka,Norveç,Hollanda, Belçika ve Lüksemburg’u</a:t>
            </a:r>
            <a:r>
              <a:rPr lang="tr-TR" dirty="0" smtClean="0"/>
              <a:t> işgal etmiştir.</a:t>
            </a:r>
          </a:p>
          <a:p>
            <a:pPr lvl="0"/>
            <a:r>
              <a:rPr lang="tr-TR" dirty="0" smtClean="0"/>
              <a:t>Fransa'ya saldıran hitler, Fransa'yı 1940’ta teslim almıştır.</a:t>
            </a:r>
          </a:p>
          <a:p>
            <a:pPr lvl="0"/>
            <a:r>
              <a:rPr lang="tr-TR" dirty="0" smtClean="0"/>
              <a:t>Fransa'nın </a:t>
            </a:r>
            <a:r>
              <a:rPr lang="tr-TR" dirty="0" err="1" smtClean="0"/>
              <a:t>almanyaya</a:t>
            </a:r>
            <a:r>
              <a:rPr lang="tr-TR" dirty="0" smtClean="0"/>
              <a:t> karşı oluşturduğu savunma hattı olan </a:t>
            </a:r>
            <a:r>
              <a:rPr lang="tr-TR" dirty="0" err="1" smtClean="0"/>
              <a:t>Maginot</a:t>
            </a:r>
            <a:r>
              <a:rPr lang="tr-TR" dirty="0" smtClean="0"/>
              <a:t> Hattını hitler geçmeyi başarmıştır.</a:t>
            </a:r>
          </a:p>
          <a:p>
            <a:pPr lvl="0"/>
            <a:r>
              <a:rPr lang="tr-TR" dirty="0" smtClean="0"/>
              <a:t>Hitler Fransa’dan sonra İngiltere'ye yönelmiş Kartal Hücumu ile saldırıya geçmiştir. Hitler ne kadar uğraştıysa da İngiltere'yi teslim alamamıştır. Bu durum hitlerin SSCB’ye yönelmesine neden olacaktır.</a:t>
            </a:r>
          </a:p>
          <a:p>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adolf-hitler-in-eiffel-manzarali-fotograflari_6330_m.jpg"/>
          <p:cNvPicPr>
            <a:picLocks noGrp="1" noChangeAspect="1"/>
          </p:cNvPicPr>
          <p:nvPr>
            <p:ph idx="1"/>
          </p:nvPr>
        </p:nvPicPr>
        <p:blipFill>
          <a:blip r:embed="rId2"/>
          <a:stretch>
            <a:fillRect/>
          </a:stretch>
        </p:blipFill>
        <p:spPr>
          <a:xfrm>
            <a:off x="1643042" y="24554"/>
            <a:ext cx="5357818" cy="6833446"/>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928670"/>
            <a:ext cx="8258204" cy="5395930"/>
          </a:xfrm>
        </p:spPr>
        <p:txBody>
          <a:bodyPr/>
          <a:lstStyle/>
          <a:p>
            <a:r>
              <a:rPr lang="tr-TR" dirty="0" smtClean="0"/>
              <a:t>Hitler SSCB’ye saldırmadan önce </a:t>
            </a:r>
            <a:r>
              <a:rPr lang="tr-TR" b="1" dirty="0" err="1" smtClean="0"/>
              <a:t>Yunanistanı</a:t>
            </a:r>
            <a:r>
              <a:rPr lang="tr-TR" b="1" dirty="0" smtClean="0"/>
              <a:t> ve Yugoslavya'yı </a:t>
            </a:r>
            <a:r>
              <a:rPr lang="tr-TR" dirty="0" smtClean="0"/>
              <a:t>işgal etmiştir.</a:t>
            </a:r>
          </a:p>
          <a:p>
            <a:r>
              <a:rPr lang="tr-TR" dirty="0" smtClean="0"/>
              <a:t>Hitlerin SSCB’yi işgal planı </a:t>
            </a:r>
            <a:r>
              <a:rPr lang="tr-TR" b="1" dirty="0" smtClean="0"/>
              <a:t>BARBAROSSA HAREKATIDIR.</a:t>
            </a:r>
          </a:p>
          <a:p>
            <a:r>
              <a:rPr lang="tr-TR" dirty="0" smtClean="0"/>
              <a:t>SSCB ile Almanya arasında en sert çatışmalar </a:t>
            </a:r>
            <a:r>
              <a:rPr lang="tr-TR" b="1" dirty="0" smtClean="0"/>
              <a:t>STALİNGRAT</a:t>
            </a:r>
            <a:r>
              <a:rPr lang="tr-TR" dirty="0" smtClean="0"/>
              <a:t> bölgesinde olmuştur. Hitlerin tüm çabalarına rağmen SSCB Almanya'yı durdurmayı başarmıştır. Almanya'yı ilk kez durdurmayı başaran SSCB olmuştur. Bu yenilgi savaşın dönüm noktasını oluşturacaktır.</a:t>
            </a:r>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10466"/>
          </a:xfrm>
        </p:spPr>
        <p:txBody>
          <a:bodyPr>
            <a:normAutofit fontScale="90000"/>
          </a:bodyPr>
          <a:lstStyle/>
          <a:p>
            <a:pPr algn="r"/>
            <a:r>
              <a:rPr lang="tr-TR" dirty="0" err="1" smtClean="0"/>
              <a:t>Barbarossa</a:t>
            </a:r>
            <a:r>
              <a:rPr lang="tr-TR" dirty="0" smtClean="0"/>
              <a:t> </a:t>
            </a:r>
            <a:br>
              <a:rPr lang="tr-TR" dirty="0" smtClean="0"/>
            </a:br>
            <a:r>
              <a:rPr lang="tr-TR" dirty="0" smtClean="0"/>
              <a:t>Harekatı</a:t>
            </a:r>
            <a:endParaRPr lang="tr-TR" dirty="0"/>
          </a:p>
        </p:txBody>
      </p:sp>
      <p:pic>
        <p:nvPicPr>
          <p:cNvPr id="4" name="3 İçerik Yer Tutucusu" descr="Operation_Barbarossa.png"/>
          <p:cNvPicPr>
            <a:picLocks noGrp="1" noChangeAspect="1"/>
          </p:cNvPicPr>
          <p:nvPr>
            <p:ph idx="1"/>
          </p:nvPr>
        </p:nvPicPr>
        <p:blipFill>
          <a:blip r:embed="rId2"/>
          <a:stretch>
            <a:fillRect/>
          </a:stretch>
        </p:blipFill>
        <p:spPr>
          <a:xfrm>
            <a:off x="785786" y="428604"/>
            <a:ext cx="4710877" cy="592933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010400"/>
          </a:xfrm>
        </p:spPr>
        <p:txBody>
          <a:bodyPr/>
          <a:lstStyle/>
          <a:p>
            <a:pPr algn="ctr"/>
            <a:r>
              <a:rPr lang="tr-TR" b="1" dirty="0" smtClean="0">
                <a:solidFill>
                  <a:srgbClr val="FF0000"/>
                </a:solidFill>
              </a:rPr>
              <a:t>MAGİNOT HATTI: </a:t>
            </a:r>
            <a:endParaRPr lang="tr-TR" dirty="0">
              <a:solidFill>
                <a:srgbClr val="FF0000"/>
              </a:solidFill>
            </a:endParaRPr>
          </a:p>
        </p:txBody>
      </p:sp>
      <p:sp>
        <p:nvSpPr>
          <p:cNvPr id="3" name="2 İçerik Yer Tutucusu"/>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tr-TR" sz="4000" b="1" i="1" dirty="0" smtClean="0"/>
              <a:t>Fransa’nın Almanya’dan gelebilecek saldırıyı önlemek için inşa ettiği tünellerden oluşan savunma hattıdır. Belçika’ya kadar giden bu hat Almanya’yı durduramamıştır.</a:t>
            </a:r>
            <a:endParaRPr lang="tr-TR" sz="4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magnot.jpg"/>
          <p:cNvPicPr>
            <a:picLocks noGrp="1" noChangeAspect="1"/>
          </p:cNvPicPr>
          <p:nvPr>
            <p:ph idx="1"/>
          </p:nvPr>
        </p:nvPicPr>
        <p:blipFill>
          <a:blip r:embed="rId2"/>
          <a:stretch>
            <a:fillRect/>
          </a:stretch>
        </p:blipFill>
        <p:spPr>
          <a:xfrm>
            <a:off x="1214414" y="165558"/>
            <a:ext cx="6429420" cy="6692442"/>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ctr"/>
            <a:r>
              <a:rPr lang="tr-TR" sz="3200" dirty="0" smtClean="0"/>
              <a:t>720 kilometrelik bir yeraltı sistemi. 1,5 milyon ton çimento ile yapılmış, yapımı 25 yıl kadar sürmüş ve </a:t>
            </a:r>
            <a:r>
              <a:rPr lang="tr-TR" sz="3200" dirty="0" err="1" smtClean="0"/>
              <a:t>Arden</a:t>
            </a:r>
            <a:r>
              <a:rPr lang="tr-TR" sz="3200" dirty="0" smtClean="0"/>
              <a:t> ormanına kadar uzanmıştır. Hattın </a:t>
            </a:r>
            <a:r>
              <a:rPr lang="tr-TR" sz="3200" dirty="0" err="1" smtClean="0"/>
              <a:t>Arden</a:t>
            </a:r>
            <a:r>
              <a:rPr lang="tr-TR" sz="3200" dirty="0" smtClean="0"/>
              <a:t> ormanında bitmesi, doğudan gelecek herhangi bir </a:t>
            </a:r>
            <a:r>
              <a:rPr lang="tr-TR" sz="3200" dirty="0" err="1" smtClean="0"/>
              <a:t>tehditin</a:t>
            </a:r>
            <a:r>
              <a:rPr lang="tr-TR" sz="3200" dirty="0" smtClean="0"/>
              <a:t> </a:t>
            </a:r>
            <a:r>
              <a:rPr lang="tr-TR" sz="3200" dirty="0" err="1" smtClean="0"/>
              <a:t>arden</a:t>
            </a:r>
            <a:r>
              <a:rPr lang="tr-TR" sz="3200" dirty="0" smtClean="0"/>
              <a:t> ormanlarını kolay kolay geçemeyeceğini düşünmektendi</a:t>
            </a:r>
            <a:endParaRPr lang="tr-TR" sz="3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Storing-Siding.jpg"/>
          <p:cNvPicPr>
            <a:picLocks noGrp="1" noChangeAspect="1"/>
          </p:cNvPicPr>
          <p:nvPr>
            <p:ph idx="1"/>
          </p:nvPr>
        </p:nvPicPr>
        <p:blipFill>
          <a:blip r:embed="rId2"/>
          <a:stretch>
            <a:fillRect/>
          </a:stretch>
        </p:blipFill>
        <p:spPr>
          <a:xfrm>
            <a:off x="0" y="0"/>
            <a:ext cx="9221229" cy="68580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Petit-Ouvrage.jpg"/>
          <p:cNvPicPr>
            <a:picLocks noGrp="1" noChangeAspect="1"/>
          </p:cNvPicPr>
          <p:nvPr>
            <p:ph idx="1"/>
          </p:nvPr>
        </p:nvPicPr>
        <p:blipFill>
          <a:blip r:embed="rId2"/>
          <a:stretch>
            <a:fillRect/>
          </a:stretch>
        </p:blipFill>
        <p:spPr>
          <a:xfrm>
            <a:off x="0" y="428604"/>
            <a:ext cx="9144000" cy="609219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t>Dikkat </a:t>
            </a:r>
            <a:endParaRPr lang="tr-TR" dirty="0"/>
          </a:p>
        </p:txBody>
      </p:sp>
      <p:sp>
        <p:nvSpPr>
          <p:cNvPr id="3" name="2 İçerik Yer Tutucusu"/>
          <p:cNvSpPr>
            <a:spLocks noGrp="1"/>
          </p:cNvSpPr>
          <p:nvPr>
            <p:ph idx="1"/>
          </p:nvPr>
        </p:nvSpPr>
        <p:spPr/>
        <p:txBody>
          <a:bodyPr>
            <a:normAutofit/>
          </a:bodyPr>
          <a:lstStyle/>
          <a:p>
            <a:pPr algn="ctr"/>
            <a:r>
              <a:rPr lang="tr-TR" sz="3200" b="1" dirty="0" smtClean="0"/>
              <a:t>Çakmak Hattı,</a:t>
            </a:r>
            <a:r>
              <a:rPr lang="tr-TR" sz="3200" dirty="0" smtClean="0"/>
              <a:t> II. Dünya Savaşı'nın çıkacağının anlaşılmasının ardından Almanlar tarafından gelebilecek bir saldırıya Trakya sınırında karşı koymak amacıyla Çatalca'da kurulan savunma hattıdır. Marmara Denizi'nden Karadeniz'e uzanmaktadır</a:t>
            </a:r>
            <a:endParaRPr lang="tr-TR" sz="3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1680" y="0"/>
            <a:ext cx="5472608" cy="6858000"/>
          </a:xfrm>
        </p:spPr>
      </p:pic>
    </p:spTree>
    <p:extLst>
      <p:ext uri="{BB962C8B-B14F-4D97-AF65-F5344CB8AC3E}">
        <p14:creationId xmlns:p14="http://schemas.microsoft.com/office/powerpoint/2010/main" val="15223507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96086"/>
          </a:xfrm>
        </p:spPr>
        <p:txBody>
          <a:bodyPr>
            <a:normAutofit fontScale="90000"/>
          </a:bodyPr>
          <a:lstStyle/>
          <a:p>
            <a:pPr algn="ctr"/>
            <a:r>
              <a:rPr lang="tr-TR" b="1" dirty="0" smtClean="0">
                <a:solidFill>
                  <a:srgbClr val="FF0000"/>
                </a:solidFill>
              </a:rPr>
              <a:t>KUZEY AFRİKA’DA SAVAŞ</a:t>
            </a:r>
            <a:endParaRPr lang="tr-TR" dirty="0">
              <a:solidFill>
                <a:srgbClr val="FF0000"/>
              </a:solidFill>
            </a:endParaRPr>
          </a:p>
        </p:txBody>
      </p:sp>
      <p:sp>
        <p:nvSpPr>
          <p:cNvPr id="3" name="2 İçerik Yer Tutucusu"/>
          <p:cNvSpPr>
            <a:spLocks noGrp="1"/>
          </p:cNvSpPr>
          <p:nvPr>
            <p:ph idx="1"/>
          </p:nvPr>
        </p:nvSpPr>
        <p:spPr>
          <a:xfrm>
            <a:off x="428596" y="1571612"/>
            <a:ext cx="8258204" cy="4752988"/>
          </a:xfrm>
        </p:spPr>
        <p:txBody>
          <a:bodyPr/>
          <a:lstStyle/>
          <a:p>
            <a:r>
              <a:rPr lang="tr-TR" dirty="0" smtClean="0"/>
              <a:t>-1940’ta </a:t>
            </a:r>
            <a:r>
              <a:rPr lang="tr-TR" b="1" dirty="0" smtClean="0"/>
              <a:t>Fransa</a:t>
            </a:r>
            <a:r>
              <a:rPr lang="tr-TR" dirty="0" smtClean="0"/>
              <a:t> savaş dışı kalırken,</a:t>
            </a:r>
            <a:r>
              <a:rPr lang="tr-TR" b="1" dirty="0" smtClean="0"/>
              <a:t>İtalya’nın</a:t>
            </a:r>
            <a:r>
              <a:rPr lang="tr-TR" dirty="0" smtClean="0"/>
              <a:t> savaşa girmesi </a:t>
            </a:r>
            <a:r>
              <a:rPr lang="tr-TR" b="1" dirty="0" smtClean="0"/>
              <a:t>Akdeniz ve Doğu Afrika’da</a:t>
            </a:r>
            <a:r>
              <a:rPr lang="tr-TR" dirty="0" smtClean="0"/>
              <a:t> </a:t>
            </a:r>
            <a:r>
              <a:rPr lang="tr-TR" b="1" dirty="0" smtClean="0"/>
              <a:t>İngiltere’yi </a:t>
            </a:r>
            <a:r>
              <a:rPr lang="tr-TR" dirty="0" smtClean="0"/>
              <a:t>zor durumda bırakmıştır.  </a:t>
            </a:r>
          </a:p>
          <a:p>
            <a:r>
              <a:rPr lang="tr-TR" dirty="0" smtClean="0"/>
              <a:t>-</a:t>
            </a:r>
            <a:r>
              <a:rPr lang="tr-TR" b="1" dirty="0" smtClean="0"/>
              <a:t>Süveyş Kanalı’nın</a:t>
            </a:r>
            <a:r>
              <a:rPr lang="tr-TR" dirty="0" smtClean="0"/>
              <a:t> İngilizlerin önemli bir</a:t>
            </a:r>
            <a:r>
              <a:rPr lang="tr-TR" b="1" dirty="0" smtClean="0"/>
              <a:t> deniz üssü</a:t>
            </a:r>
            <a:r>
              <a:rPr lang="tr-TR" dirty="0" smtClean="0"/>
              <a:t> olması,</a:t>
            </a:r>
            <a:r>
              <a:rPr lang="tr-TR" b="1" dirty="0" smtClean="0"/>
              <a:t>Kuzey Afrika’nın</a:t>
            </a:r>
            <a:r>
              <a:rPr lang="tr-TR" dirty="0" smtClean="0"/>
              <a:t> önemini artırmıştır. </a:t>
            </a:r>
          </a:p>
          <a:p>
            <a:r>
              <a:rPr lang="tr-TR" dirty="0" smtClean="0"/>
              <a:t>-</a:t>
            </a:r>
            <a:r>
              <a:rPr lang="tr-TR" b="1" dirty="0" smtClean="0"/>
              <a:t>İtalya ve Almanya</a:t>
            </a:r>
            <a:r>
              <a:rPr lang="tr-TR" dirty="0" smtClean="0"/>
              <a:t> Kuzey Afrika’da </a:t>
            </a:r>
            <a:r>
              <a:rPr lang="tr-TR" b="1" dirty="0" smtClean="0"/>
              <a:t>İngilizlere </a:t>
            </a:r>
            <a:r>
              <a:rPr lang="tr-TR" dirty="0" smtClean="0"/>
              <a:t>karşı saldırıya geçmişlerse de </a:t>
            </a:r>
            <a:r>
              <a:rPr lang="tr-TR" b="1" dirty="0" smtClean="0"/>
              <a:t>ABD</a:t>
            </a:r>
            <a:r>
              <a:rPr lang="tr-TR" dirty="0" smtClean="0"/>
              <a:t>’nin de desteğini alan </a:t>
            </a:r>
            <a:r>
              <a:rPr lang="tr-TR" b="1" dirty="0" smtClean="0"/>
              <a:t>İngilizler </a:t>
            </a:r>
            <a:r>
              <a:rPr lang="tr-TR" dirty="0" smtClean="0"/>
              <a:t>galip gelmiş ve </a:t>
            </a:r>
            <a:r>
              <a:rPr lang="tr-TR" b="1" dirty="0" smtClean="0"/>
              <a:t>müttefikler Avrupa’ya</a:t>
            </a:r>
            <a:r>
              <a:rPr lang="tr-TR" dirty="0" smtClean="0"/>
              <a:t> yönelmişlerdir. </a:t>
            </a:r>
          </a:p>
          <a:p>
            <a:r>
              <a:rPr lang="tr-TR" b="1" i="1" dirty="0" smtClean="0"/>
              <a:t>Kuzey Afrika’da yaşanan en kanlı savaş El </a:t>
            </a:r>
            <a:r>
              <a:rPr lang="tr-TR" b="1" i="1" dirty="0" err="1" smtClean="0"/>
              <a:t>Alameyn</a:t>
            </a:r>
            <a:r>
              <a:rPr lang="tr-TR" b="1" i="1" dirty="0" smtClean="0"/>
              <a:t> Savaşıdır.</a:t>
            </a:r>
            <a:endParaRPr lang="tr-TR" dirty="0" smtClean="0"/>
          </a:p>
          <a:p>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96086"/>
          </a:xfrm>
        </p:spPr>
        <p:txBody>
          <a:bodyPr>
            <a:normAutofit fontScale="90000"/>
          </a:bodyPr>
          <a:lstStyle/>
          <a:p>
            <a:pPr algn="ctr"/>
            <a:r>
              <a:rPr lang="tr-TR" b="1" dirty="0" smtClean="0">
                <a:solidFill>
                  <a:srgbClr val="FF0000"/>
                </a:solidFill>
              </a:rPr>
              <a:t>ASYA VE PASİFİK’TE SAVAŞ</a:t>
            </a:r>
            <a:endParaRPr lang="tr-TR" dirty="0">
              <a:solidFill>
                <a:srgbClr val="FF0000"/>
              </a:solidFill>
            </a:endParaRPr>
          </a:p>
        </p:txBody>
      </p:sp>
      <p:sp>
        <p:nvSpPr>
          <p:cNvPr id="3" name="2 İçerik Yer Tutucusu"/>
          <p:cNvSpPr>
            <a:spLocks noGrp="1"/>
          </p:cNvSpPr>
          <p:nvPr>
            <p:ph idx="1"/>
          </p:nvPr>
        </p:nvSpPr>
        <p:spPr>
          <a:xfrm>
            <a:off x="357158" y="1643050"/>
            <a:ext cx="8329642" cy="4681550"/>
          </a:xfrm>
        </p:spPr>
        <p:txBody>
          <a:bodyPr>
            <a:normAutofit fontScale="92500" lnSpcReduction="20000"/>
          </a:bodyPr>
          <a:lstStyle/>
          <a:p>
            <a:pPr lvl="0">
              <a:buNone/>
            </a:pPr>
            <a:r>
              <a:rPr lang="tr-TR" b="1" dirty="0" smtClean="0"/>
              <a:t>a.Savaş Öncesi ABD:</a:t>
            </a:r>
            <a:endParaRPr lang="tr-TR" dirty="0" smtClean="0"/>
          </a:p>
          <a:p>
            <a:r>
              <a:rPr lang="tr-TR" b="1" dirty="0" smtClean="0"/>
              <a:t>ABD;</a:t>
            </a:r>
            <a:r>
              <a:rPr lang="tr-TR" dirty="0" smtClean="0"/>
              <a:t>I. Dünya Savaşı’ndan sonra Avrupa da ki gelişmelere karışmama kararı almıştır.</a:t>
            </a:r>
          </a:p>
          <a:p>
            <a:r>
              <a:rPr lang="tr-TR" dirty="0" smtClean="0"/>
              <a:t>II.Dünya Savaşı çıktığı zaman ise </a:t>
            </a:r>
            <a:r>
              <a:rPr lang="tr-TR" b="1" dirty="0" smtClean="0"/>
              <a:t>Amerikan kamuoyu;</a:t>
            </a:r>
            <a:r>
              <a:rPr lang="tr-TR" dirty="0" smtClean="0"/>
              <a:t> Hitlerin diktatör (totaliter) rejimi,saldırgan politikası,Yahudilere karşı tutumu ve antlaşmaları çiğnemesi</a:t>
            </a:r>
            <a:r>
              <a:rPr lang="tr-TR" b="1" dirty="0" smtClean="0"/>
              <a:t> </a:t>
            </a:r>
            <a:r>
              <a:rPr lang="tr-TR" dirty="0" smtClean="0"/>
              <a:t>sebebiyle Almanya’ya karşı çıkmıştır.</a:t>
            </a:r>
          </a:p>
          <a:p>
            <a:r>
              <a:rPr lang="tr-TR" dirty="0" smtClean="0"/>
              <a:t>Tarafsızlığını koruyan </a:t>
            </a:r>
            <a:r>
              <a:rPr lang="tr-TR" b="1" dirty="0" smtClean="0"/>
              <a:t>ABD</a:t>
            </a:r>
            <a:r>
              <a:rPr lang="tr-TR" dirty="0" smtClean="0"/>
              <a:t>;Savaşın Almanya </a:t>
            </a:r>
            <a:r>
              <a:rPr lang="tr-TR" b="1" dirty="0" smtClean="0"/>
              <a:t>lehine</a:t>
            </a:r>
            <a:r>
              <a:rPr lang="tr-TR" dirty="0" smtClean="0"/>
              <a:t> dönmesi üzerine tarafsız yasalarını değiştirerek silah satışını serbest bırakmıştır.</a:t>
            </a:r>
          </a:p>
          <a:p>
            <a:r>
              <a:rPr lang="tr-TR" dirty="0" smtClean="0"/>
              <a:t>Alman ilerleyişi durdurulamayınca </a:t>
            </a:r>
            <a:r>
              <a:rPr lang="tr-TR" b="1" dirty="0" smtClean="0"/>
              <a:t>İngiltere’ye</a:t>
            </a:r>
            <a:r>
              <a:rPr lang="tr-TR" dirty="0" smtClean="0"/>
              <a:t> para ve silah yardımı da yapmıştır.(1940)</a:t>
            </a:r>
          </a:p>
          <a:p>
            <a:r>
              <a:rPr lang="tr-TR" dirty="0" smtClean="0"/>
              <a:t>9-10 Ağustos 1941’de ABD ve İngiltere </a:t>
            </a:r>
            <a:r>
              <a:rPr lang="tr-TR" b="1" dirty="0" smtClean="0"/>
              <a:t>“Atlantik Bildirisi”</a:t>
            </a:r>
            <a:r>
              <a:rPr lang="tr-TR" dirty="0" smtClean="0"/>
              <a:t>ni yayınlamıştır.</a:t>
            </a:r>
          </a:p>
          <a:p>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000108"/>
            <a:ext cx="8229600" cy="1357322"/>
          </a:xfrm>
        </p:spPr>
        <p:txBody>
          <a:bodyPr>
            <a:normAutofit fontScale="90000"/>
          </a:bodyPr>
          <a:lstStyle/>
          <a:p>
            <a:pPr algn="ctr"/>
            <a:r>
              <a:rPr lang="tr-TR" b="1" dirty="0" smtClean="0">
                <a:solidFill>
                  <a:srgbClr val="FF0000"/>
                </a:solidFill>
              </a:rPr>
              <a:t>ÖDÜNÇ VERME YASASI (1941)</a:t>
            </a:r>
            <a:br>
              <a:rPr lang="tr-TR" b="1" dirty="0" smtClean="0">
                <a:solidFill>
                  <a:srgbClr val="FF0000"/>
                </a:solidFill>
              </a:rPr>
            </a:br>
            <a:endParaRPr lang="tr-TR" dirty="0"/>
          </a:p>
        </p:txBody>
      </p:sp>
      <p:sp>
        <p:nvSpPr>
          <p:cNvPr id="3" name="2 İçerik Yer Tutucusu"/>
          <p:cNvSpPr>
            <a:spLocks noGrp="1"/>
          </p:cNvSpPr>
          <p:nvPr>
            <p:ph idx="1"/>
          </p:nvPr>
        </p:nvSpPr>
        <p:spPr/>
        <p:txBody>
          <a:bodyPr/>
          <a:lstStyle/>
          <a:p>
            <a:pPr algn="ctr">
              <a:buNone/>
            </a:pPr>
            <a:r>
              <a:rPr lang="tr-TR" sz="3200" dirty="0" smtClean="0"/>
              <a:t>ABD’de Roosevelt Dönemi’nde çıkarılmıştır (1941). Bu yasa ile ABD, Almanya’ya karşı mücadele eden devletlere güvenliklerini sağlamak için yardım kararı almıştır. Yaklaşık 50 milyar tutan bu yardımın 31 milyar dolarını İngiltere almıştır.</a:t>
            </a:r>
            <a:endParaRPr lang="tr-TR" sz="3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r"/>
            <a:r>
              <a:rPr lang="tr-TR" dirty="0" err="1" smtClean="0"/>
              <a:t>Roosvelt</a:t>
            </a:r>
            <a:r>
              <a:rPr lang="tr-TR" dirty="0" smtClean="0"/>
              <a:t> </a:t>
            </a:r>
            <a:endParaRPr lang="tr-TR" dirty="0"/>
          </a:p>
        </p:txBody>
      </p:sp>
      <p:pic>
        <p:nvPicPr>
          <p:cNvPr id="4" name="3 İçerik Yer Tutucusu" descr="İçerikt.jpg"/>
          <p:cNvPicPr>
            <a:picLocks noGrp="1" noChangeAspect="1"/>
          </p:cNvPicPr>
          <p:nvPr>
            <p:ph idx="1"/>
          </p:nvPr>
        </p:nvPicPr>
        <p:blipFill>
          <a:blip r:embed="rId2"/>
          <a:stretch>
            <a:fillRect/>
          </a:stretch>
        </p:blipFill>
        <p:spPr>
          <a:xfrm>
            <a:off x="1214414" y="857232"/>
            <a:ext cx="4666579" cy="5500702"/>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96086"/>
          </a:xfrm>
        </p:spPr>
        <p:txBody>
          <a:bodyPr>
            <a:normAutofit fontScale="90000"/>
          </a:bodyPr>
          <a:lstStyle/>
          <a:p>
            <a:r>
              <a:rPr lang="tr-TR" b="1" u="sng" dirty="0" smtClean="0">
                <a:solidFill>
                  <a:srgbClr val="FF0000"/>
                </a:solidFill>
              </a:rPr>
              <a:t>Atlantik Bildirisi (14 Ağustos 1941)</a:t>
            </a:r>
            <a:endParaRPr lang="tr-TR" dirty="0">
              <a:solidFill>
                <a:srgbClr val="FF0000"/>
              </a:solidFill>
            </a:endParaRPr>
          </a:p>
        </p:txBody>
      </p:sp>
      <p:sp>
        <p:nvSpPr>
          <p:cNvPr id="3" name="2 İçerik Yer Tutucusu"/>
          <p:cNvSpPr>
            <a:spLocks noGrp="1"/>
          </p:cNvSpPr>
          <p:nvPr>
            <p:ph idx="1"/>
          </p:nvPr>
        </p:nvSpPr>
        <p:spPr/>
        <p:txBody>
          <a:bodyPr>
            <a:normAutofit/>
          </a:bodyPr>
          <a:lstStyle/>
          <a:p>
            <a:pPr algn="ctr"/>
            <a:r>
              <a:rPr lang="tr-TR" sz="4000" dirty="0" smtClean="0"/>
              <a:t>ABD ve İngiltere’nin yayınladığı bildiridir.</a:t>
            </a:r>
          </a:p>
          <a:p>
            <a:pPr algn="ctr"/>
            <a:r>
              <a:rPr lang="tr-TR" sz="4000" dirty="0" smtClean="0"/>
              <a:t>Wilson İlkelerine benzer</a:t>
            </a:r>
          </a:p>
          <a:p>
            <a:pPr algn="ctr"/>
            <a:r>
              <a:rPr lang="tr-TR" sz="4000" dirty="0" smtClean="0"/>
              <a:t>BM Antlaşmasının temelini oluşturmuştur.</a:t>
            </a:r>
            <a:endParaRPr lang="tr-TR" sz="4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algn="ctr"/>
            <a:r>
              <a:rPr lang="tr-TR" sz="4800" dirty="0" smtClean="0"/>
              <a:t>ABD’nin İKİNCİ DÜNYA SAVAŞINA GİRMESİNE NEDEN OLAN SALDIRI NEDİR?</a:t>
            </a:r>
            <a:endParaRPr lang="tr-TR" sz="4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ctr"/>
            <a:r>
              <a:rPr lang="tr-TR" sz="2800" dirty="0" smtClean="0"/>
              <a:t>ABD başkanı </a:t>
            </a:r>
            <a:r>
              <a:rPr lang="tr-TR" sz="2800" b="1" dirty="0" smtClean="0"/>
              <a:t>Roosevelt</a:t>
            </a:r>
            <a:r>
              <a:rPr lang="tr-TR" sz="2800" dirty="0" smtClean="0"/>
              <a:t>’in </a:t>
            </a:r>
            <a:r>
              <a:rPr lang="tr-TR" sz="2800" b="1" dirty="0" smtClean="0"/>
              <a:t>Japonya</a:t>
            </a:r>
            <a:r>
              <a:rPr lang="tr-TR" sz="2800" dirty="0" smtClean="0"/>
              <a:t>’ya petrol ambargosu uygulaması üzerine sorunu diplomatik yollarla çözemeyen Japonya; ABD’nin Pasifikteki üstünlüğünü simgeleyen </a:t>
            </a:r>
            <a:r>
              <a:rPr lang="tr-TR" sz="2800" b="1" dirty="0" smtClean="0"/>
              <a:t>Hawaii takım adalarından Honolulu’daki deniz ve hava üssü </a:t>
            </a:r>
            <a:r>
              <a:rPr lang="tr-TR" sz="2800" b="1" dirty="0" err="1" smtClean="0">
                <a:solidFill>
                  <a:srgbClr val="FF0000"/>
                </a:solidFill>
              </a:rPr>
              <a:t>Pearl</a:t>
            </a:r>
            <a:r>
              <a:rPr lang="tr-TR" sz="2800" b="1" dirty="0" smtClean="0">
                <a:solidFill>
                  <a:srgbClr val="FF0000"/>
                </a:solidFill>
              </a:rPr>
              <a:t> </a:t>
            </a:r>
            <a:r>
              <a:rPr lang="tr-TR" sz="2800" b="1" dirty="0" err="1" smtClean="0">
                <a:solidFill>
                  <a:srgbClr val="FF0000"/>
                </a:solidFill>
              </a:rPr>
              <a:t>Harlbour’a</a:t>
            </a:r>
            <a:r>
              <a:rPr lang="tr-TR" sz="2800" b="1" dirty="0" smtClean="0">
                <a:solidFill>
                  <a:srgbClr val="FF0000"/>
                </a:solidFill>
              </a:rPr>
              <a:t>(İnci Limanı) </a:t>
            </a:r>
            <a:r>
              <a:rPr lang="tr-TR" sz="2800" dirty="0" smtClean="0"/>
              <a:t>saldırmıştır.(7 Aralık 1941)</a:t>
            </a:r>
          </a:p>
          <a:p>
            <a:pPr algn="ctr"/>
            <a:r>
              <a:rPr lang="tr-TR" sz="2800" dirty="0" smtClean="0"/>
              <a:t>Bu saldırı ABD’nin savaşa girmesine neden olmuştur.</a:t>
            </a:r>
            <a:endParaRPr lang="tr-TR" sz="2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ctr"/>
            <a:r>
              <a:rPr lang="tr-TR" sz="3600" dirty="0" smtClean="0"/>
              <a:t>Japonya, ABD ile Pasifikte yaptığı savaşlarda başarılı olamamıştır.</a:t>
            </a:r>
          </a:p>
          <a:p>
            <a:pPr algn="ctr"/>
            <a:r>
              <a:rPr lang="tr-TR" sz="3600" dirty="0" smtClean="0"/>
              <a:t>Mercan denizi savaşı ve Başarısız </a:t>
            </a:r>
            <a:r>
              <a:rPr lang="tr-TR" sz="3600" dirty="0" err="1" smtClean="0"/>
              <a:t>Midvay</a:t>
            </a:r>
            <a:r>
              <a:rPr lang="tr-TR" sz="3600" dirty="0" smtClean="0"/>
              <a:t> saldırısı </a:t>
            </a:r>
            <a:r>
              <a:rPr lang="tr-TR" sz="3600" dirty="0" err="1" smtClean="0"/>
              <a:t>japonyanın</a:t>
            </a:r>
            <a:r>
              <a:rPr lang="tr-TR" sz="3600" dirty="0" smtClean="0"/>
              <a:t> yenilgisiyle sonuçlanmıştır.</a:t>
            </a:r>
            <a:endParaRPr lang="tr-TR" sz="3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96086"/>
          </a:xfrm>
        </p:spPr>
        <p:txBody>
          <a:bodyPr>
            <a:normAutofit fontScale="90000"/>
          </a:bodyPr>
          <a:lstStyle/>
          <a:p>
            <a:pPr algn="ctr"/>
            <a:r>
              <a:rPr lang="tr-TR" b="1" dirty="0" smtClean="0">
                <a:solidFill>
                  <a:srgbClr val="FF0000"/>
                </a:solidFill>
              </a:rPr>
              <a:t>Avrupa’da Savaşın Sona Ermesi: </a:t>
            </a:r>
            <a:endParaRPr lang="tr-TR" dirty="0">
              <a:solidFill>
                <a:srgbClr val="FF0000"/>
              </a:solidFill>
            </a:endParaRPr>
          </a:p>
        </p:txBody>
      </p:sp>
      <p:sp>
        <p:nvSpPr>
          <p:cNvPr id="3" name="2 İçerik Yer Tutucusu"/>
          <p:cNvSpPr>
            <a:spLocks noGrp="1"/>
          </p:cNvSpPr>
          <p:nvPr>
            <p:ph idx="1"/>
          </p:nvPr>
        </p:nvSpPr>
        <p:spPr>
          <a:xfrm>
            <a:off x="428596" y="1500174"/>
            <a:ext cx="8258204" cy="4824426"/>
          </a:xfrm>
        </p:spPr>
        <p:txBody>
          <a:bodyPr/>
          <a:lstStyle/>
          <a:p>
            <a:r>
              <a:rPr lang="tr-TR" b="1" dirty="0" smtClean="0"/>
              <a:t>Roosevelt ve Churchill</a:t>
            </a:r>
            <a:r>
              <a:rPr lang="tr-TR" dirty="0" smtClean="0"/>
              <a:t>,</a:t>
            </a:r>
            <a:r>
              <a:rPr lang="tr-TR" dirty="0" err="1" smtClean="0"/>
              <a:t>Kazablanka</a:t>
            </a:r>
            <a:r>
              <a:rPr lang="tr-TR" dirty="0" smtClean="0"/>
              <a:t> (Atlas Okyanusu kıyısında Fas’ın en büyük liman şehri)  Konferansı’nda aldıkları kararla </a:t>
            </a:r>
            <a:r>
              <a:rPr lang="tr-TR" b="1" dirty="0" smtClean="0"/>
              <a:t>“Mihver Devletlerin kayıtsız şartsız teslim </a:t>
            </a:r>
            <a:r>
              <a:rPr lang="tr-TR" b="1" dirty="0" err="1" smtClean="0"/>
              <a:t>alınması”</a:t>
            </a:r>
            <a:r>
              <a:rPr lang="tr-TR" dirty="0" err="1" smtClean="0"/>
              <a:t>için</a:t>
            </a:r>
            <a:r>
              <a:rPr lang="tr-TR" dirty="0" smtClean="0"/>
              <a:t> harekete geçmişlerdir.</a:t>
            </a:r>
          </a:p>
          <a:p>
            <a:r>
              <a:rPr lang="tr-TR" dirty="0" smtClean="0"/>
              <a:t>İtalya’yı Kuzey Afrika’dan atan </a:t>
            </a:r>
            <a:r>
              <a:rPr lang="tr-TR" b="1" dirty="0" smtClean="0"/>
              <a:t>Müttefikler</a:t>
            </a:r>
            <a:r>
              <a:rPr lang="tr-TR" dirty="0" smtClean="0"/>
              <a:t> Avrupa’ya yönelmişlerdir.</a:t>
            </a:r>
          </a:p>
          <a:p>
            <a:r>
              <a:rPr lang="tr-TR" dirty="0" smtClean="0"/>
              <a:t>1945 yılı başında </a:t>
            </a:r>
            <a:r>
              <a:rPr lang="tr-TR" b="1" dirty="0" smtClean="0"/>
              <a:t>Kuzey İtalya</a:t>
            </a:r>
            <a:r>
              <a:rPr lang="tr-TR" dirty="0" smtClean="0"/>
              <a:t> ele geçirilmiştir.</a:t>
            </a:r>
          </a:p>
          <a:p>
            <a:r>
              <a:rPr lang="tr-TR" dirty="0" smtClean="0"/>
              <a:t>ABD ve İngiliz birlikleri Alman işgali altındaki Fransa’ya </a:t>
            </a:r>
            <a:r>
              <a:rPr lang="tr-TR" b="1" dirty="0" err="1" smtClean="0"/>
              <a:t>Normandiya</a:t>
            </a:r>
            <a:r>
              <a:rPr lang="tr-TR" b="1" dirty="0" smtClean="0"/>
              <a:t> </a:t>
            </a:r>
            <a:r>
              <a:rPr lang="tr-TR" dirty="0" smtClean="0"/>
              <a:t>(Kuzey Fransa’da coğrafi bir bölge) kıyılarından girerek </a:t>
            </a:r>
            <a:r>
              <a:rPr lang="tr-TR" b="1" dirty="0" smtClean="0"/>
              <a:t>Paris’e</a:t>
            </a:r>
            <a:r>
              <a:rPr lang="tr-TR" dirty="0" smtClean="0"/>
              <a:t> ulaşmışlardır.(26 Ağustos 1944) </a:t>
            </a:r>
          </a:p>
          <a:p>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Er-Ryan’ı-Kurtarmak-savas-filmleri-izle.jpg"/>
          <p:cNvPicPr>
            <a:picLocks noGrp="1" noChangeAspect="1"/>
          </p:cNvPicPr>
          <p:nvPr>
            <p:ph idx="1"/>
          </p:nvPr>
        </p:nvPicPr>
        <p:blipFill>
          <a:blip r:embed="rId2"/>
          <a:stretch>
            <a:fillRect/>
          </a:stretch>
        </p:blipFill>
        <p:spPr>
          <a:xfrm>
            <a:off x="0" y="497726"/>
            <a:ext cx="9144000" cy="6819656"/>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214422"/>
            <a:ext cx="8258204" cy="5110178"/>
          </a:xfrm>
        </p:spPr>
        <p:txBody>
          <a:bodyPr/>
          <a:lstStyle/>
          <a:p>
            <a:pPr algn="ctr"/>
            <a:r>
              <a:rPr lang="tr-TR" dirty="0" smtClean="0"/>
              <a:t>Doğuda ise </a:t>
            </a:r>
            <a:r>
              <a:rPr lang="tr-TR" b="1" dirty="0" smtClean="0"/>
              <a:t>Sovyet ordusu</a:t>
            </a:r>
            <a:r>
              <a:rPr lang="tr-TR" dirty="0" smtClean="0"/>
              <a:t> Polonya ve Baltık ülkelerine girmiş,Bulgaristan işgal edilmiş,Romanya ve Finlandiya ateşkes istemiştir.</a:t>
            </a:r>
          </a:p>
          <a:p>
            <a:pPr algn="ctr"/>
            <a:r>
              <a:rPr lang="tr-TR" dirty="0" smtClean="0"/>
              <a:t>II.Dünya Savaşı’nın sonlarına doğru gelecekteki barışın şartlarını belirlemek amacıyla Roosevelt, Churchill ve Stalin arasında </a:t>
            </a:r>
            <a:r>
              <a:rPr lang="tr-TR" b="1" dirty="0" smtClean="0"/>
              <a:t>“</a:t>
            </a:r>
            <a:r>
              <a:rPr lang="tr-TR" b="1" dirty="0" err="1" smtClean="0"/>
              <a:t>Yalta</a:t>
            </a:r>
            <a:r>
              <a:rPr lang="tr-TR" b="1" dirty="0" smtClean="0"/>
              <a:t> Konferansı”</a:t>
            </a:r>
            <a:r>
              <a:rPr lang="tr-TR" dirty="0" smtClean="0"/>
              <a:t> yapılmıştır.</a:t>
            </a:r>
          </a:p>
          <a:p>
            <a:pPr algn="ctr">
              <a:buNone/>
            </a:pPr>
            <a:r>
              <a:rPr lang="tr-TR" dirty="0" smtClean="0"/>
              <a:t>(4-11 Şubat 1945)</a:t>
            </a:r>
          </a:p>
          <a:p>
            <a:pPr algn="ctr"/>
            <a:r>
              <a:rPr lang="tr-TR" dirty="0" smtClean="0"/>
              <a:t>Daha sonra toplanan “San </a:t>
            </a:r>
            <a:r>
              <a:rPr lang="tr-TR" dirty="0" err="1" smtClean="0"/>
              <a:t>Fransisco</a:t>
            </a:r>
            <a:r>
              <a:rPr lang="tr-TR" dirty="0" smtClean="0"/>
              <a:t> Konferansı” sırasında </a:t>
            </a:r>
            <a:r>
              <a:rPr lang="tr-TR" b="1" dirty="0" smtClean="0"/>
              <a:t>Almanya kayıtsız şartsız teslim olmuş</a:t>
            </a:r>
            <a:r>
              <a:rPr lang="tr-TR" dirty="0" smtClean="0"/>
              <a:t> ve Avrupa’da savaş sona ermiştir.(7 Mayıs 1945)</a:t>
            </a:r>
          </a:p>
          <a:p>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367590"/>
          </a:xfrm>
        </p:spPr>
        <p:txBody>
          <a:bodyPr>
            <a:normAutofit fontScale="90000"/>
          </a:bodyPr>
          <a:lstStyle/>
          <a:p>
            <a:pPr lvl="0" algn="ctr"/>
            <a:r>
              <a:rPr lang="tr-TR" b="1" u="sng" dirty="0" smtClean="0">
                <a:solidFill>
                  <a:srgbClr val="FF0000"/>
                </a:solidFill>
              </a:rPr>
              <a:t>Pasifik’te Savaşın Sona Ermesi</a:t>
            </a:r>
            <a:r>
              <a:rPr lang="tr-TR" dirty="0" smtClean="0">
                <a:solidFill>
                  <a:srgbClr val="FF0000"/>
                </a:solidFill>
              </a:rPr>
              <a:t/>
            </a:r>
            <a:br>
              <a:rPr lang="tr-TR" dirty="0" smtClean="0">
                <a:solidFill>
                  <a:srgbClr val="FF0000"/>
                </a:solidFill>
              </a:rPr>
            </a:br>
            <a:endParaRPr lang="tr-TR" dirty="0">
              <a:solidFill>
                <a:srgbClr val="FF0000"/>
              </a:solidFill>
            </a:endParaRPr>
          </a:p>
        </p:txBody>
      </p:sp>
      <p:sp>
        <p:nvSpPr>
          <p:cNvPr id="3" name="2 İçerik Yer Tutucusu"/>
          <p:cNvSpPr>
            <a:spLocks noGrp="1"/>
          </p:cNvSpPr>
          <p:nvPr>
            <p:ph idx="1"/>
          </p:nvPr>
        </p:nvSpPr>
        <p:spPr>
          <a:xfrm>
            <a:off x="357158" y="1571612"/>
            <a:ext cx="8329642" cy="4752988"/>
          </a:xfrm>
        </p:spPr>
        <p:txBody>
          <a:bodyPr>
            <a:normAutofit lnSpcReduction="10000"/>
          </a:bodyPr>
          <a:lstStyle/>
          <a:p>
            <a:pPr algn="ctr"/>
            <a:r>
              <a:rPr lang="tr-TR" sz="3200" dirty="0" smtClean="0"/>
              <a:t>General Mac Arthur öncülüğünde ABD,  Filipinlerde </a:t>
            </a:r>
            <a:r>
              <a:rPr lang="tr-TR" sz="3200" b="1" dirty="0" err="1" smtClean="0"/>
              <a:t>Leyte</a:t>
            </a:r>
            <a:r>
              <a:rPr lang="tr-TR" sz="3200" b="1" dirty="0" smtClean="0"/>
              <a:t> Savaşı’nda</a:t>
            </a:r>
            <a:r>
              <a:rPr lang="tr-TR" sz="3200" dirty="0" smtClean="0"/>
              <a:t> Japon donanması büyük ölçüde ortadan kaldırıldı (Ekim 1944).</a:t>
            </a:r>
          </a:p>
          <a:p>
            <a:pPr algn="ctr"/>
            <a:r>
              <a:rPr lang="tr-TR" sz="3200" dirty="0" smtClean="0"/>
              <a:t>ABD, 6 Ağustos 1945’te </a:t>
            </a:r>
            <a:r>
              <a:rPr lang="tr-TR" sz="3200" b="1" dirty="0" smtClean="0"/>
              <a:t>Hiroşima’ya</a:t>
            </a:r>
            <a:r>
              <a:rPr lang="tr-TR" sz="3200" dirty="0" smtClean="0"/>
              <a:t>, 9 Ağustos 1945’te de </a:t>
            </a:r>
            <a:r>
              <a:rPr lang="tr-TR" sz="3200" b="1" dirty="0" smtClean="0"/>
              <a:t>Nagazaki’</a:t>
            </a:r>
            <a:r>
              <a:rPr lang="tr-TR" sz="3200" dirty="0" smtClean="0"/>
              <a:t>ye atom bombası attı.</a:t>
            </a:r>
          </a:p>
          <a:p>
            <a:pPr algn="ctr"/>
            <a:r>
              <a:rPr lang="tr-TR" sz="3200" dirty="0" smtClean="0"/>
              <a:t>Japonya 2 Eylül 1945’te imzaladığı ateşkes antlaşma ile kayıtsız şartsız teslim oldu ve böylece </a:t>
            </a:r>
            <a:r>
              <a:rPr lang="tr-TR" sz="3200" u="sng" dirty="0" smtClean="0"/>
              <a:t>II. Dünya Savaşı sona erdi.</a:t>
            </a:r>
            <a:endParaRPr lang="tr-TR" sz="3200" dirty="0" smtClean="0"/>
          </a:p>
          <a:p>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760917792919246_1259400301.jpg"/>
          <p:cNvPicPr>
            <a:picLocks noGrp="1" noChangeAspect="1"/>
          </p:cNvPicPr>
          <p:nvPr>
            <p:ph idx="1"/>
          </p:nvPr>
        </p:nvPicPr>
        <p:blipFill>
          <a:blip r:embed="rId2"/>
          <a:stretch>
            <a:fillRect/>
          </a:stretch>
        </p:blipFill>
        <p:spPr>
          <a:xfrm>
            <a:off x="-110663" y="0"/>
            <a:ext cx="9254663" cy="6858000"/>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1245172566936_f.jpg"/>
          <p:cNvPicPr>
            <a:picLocks noGrp="1" noChangeAspect="1"/>
          </p:cNvPicPr>
          <p:nvPr>
            <p:ph idx="1"/>
          </p:nvPr>
        </p:nvPicPr>
        <p:blipFill>
          <a:blip r:embed="rId2"/>
          <a:stretch>
            <a:fillRect/>
          </a:stretch>
        </p:blipFill>
        <p:spPr>
          <a:xfrm>
            <a:off x="0" y="-160759"/>
            <a:ext cx="9144000" cy="7018759"/>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7-agustos-1945.jpg"/>
          <p:cNvPicPr>
            <a:picLocks noGrp="1" noChangeAspect="1"/>
          </p:cNvPicPr>
          <p:nvPr>
            <p:ph idx="1"/>
          </p:nvPr>
        </p:nvPicPr>
        <p:blipFill>
          <a:blip r:embed="rId2"/>
          <a:stretch>
            <a:fillRect/>
          </a:stretch>
        </p:blipFill>
        <p:spPr>
          <a:xfrm>
            <a:off x="1428728" y="0"/>
            <a:ext cx="5572164" cy="6787909"/>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724780"/>
          </a:xfrm>
        </p:spPr>
        <p:txBody>
          <a:bodyPr>
            <a:normAutofit fontScale="90000"/>
          </a:bodyPr>
          <a:lstStyle/>
          <a:p>
            <a:pPr algn="ctr"/>
            <a:r>
              <a:rPr lang="tr-TR" b="1" dirty="0" smtClean="0">
                <a:solidFill>
                  <a:srgbClr val="FF0000"/>
                </a:solidFill>
              </a:rPr>
              <a:t>Paris Barış Antlaşmaları</a:t>
            </a:r>
            <a:br>
              <a:rPr lang="tr-TR" b="1" dirty="0" smtClean="0">
                <a:solidFill>
                  <a:srgbClr val="FF0000"/>
                </a:solidFill>
              </a:rPr>
            </a:br>
            <a:r>
              <a:rPr lang="tr-TR" b="1" dirty="0" smtClean="0">
                <a:solidFill>
                  <a:srgbClr val="FF0000"/>
                </a:solidFill>
              </a:rPr>
              <a:t> (10 Şubat 1947)</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lvl="0"/>
            <a:r>
              <a:rPr lang="tr-TR" dirty="0" smtClean="0"/>
              <a:t>II. Dünya Savaşı’ndan sonraki durumu görüşmek üzere 21 devlet 29 Temmuz- 15 Ekim 1946’da Paris’te düzenlenen konferanslara katılmıştır. </a:t>
            </a:r>
          </a:p>
          <a:p>
            <a:pPr lvl="0"/>
            <a:r>
              <a:rPr lang="tr-TR" b="1" dirty="0" smtClean="0"/>
              <a:t>Ortada birleşmiş bir Almanya olmadığı için bu devletle bir antlaşma yapılmamıştır.</a:t>
            </a:r>
            <a:endParaRPr lang="tr-TR" dirty="0" smtClean="0"/>
          </a:p>
          <a:p>
            <a:pPr lvl="0"/>
            <a:r>
              <a:rPr lang="tr-TR" dirty="0" smtClean="0"/>
              <a:t>ABD ile Japonya 8 Eylül 1951’de San Francisco ‘da barış antlaşması imzalamışlardır. </a:t>
            </a:r>
          </a:p>
          <a:p>
            <a:pPr lvl="0"/>
            <a:r>
              <a:rPr lang="tr-TR" dirty="0" smtClean="0"/>
              <a:t>SSCB ile Japonya ise 1956’da barış antlaşmaları imzalamışlardır. </a:t>
            </a:r>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714356"/>
            <a:ext cx="8329642" cy="5610244"/>
          </a:xfrm>
        </p:spPr>
        <p:txBody>
          <a:bodyPr>
            <a:normAutofit/>
          </a:bodyPr>
          <a:lstStyle/>
          <a:p>
            <a:pPr lvl="0"/>
            <a:r>
              <a:rPr lang="tr-TR" dirty="0" smtClean="0"/>
              <a:t>İtalya bazı topraklarını ve sömürgelerini bırakmak karşılığında </a:t>
            </a:r>
            <a:r>
              <a:rPr lang="tr-TR" b="1" dirty="0" smtClean="0"/>
              <a:t>(Rodos’un da içinde bulunduğu 12 Ada’yı Yunanistan’a bırakmıştır</a:t>
            </a:r>
            <a:r>
              <a:rPr lang="tr-TR" dirty="0" smtClean="0"/>
              <a:t>) bağımsız bir devlet olarak tanınmıştır.  </a:t>
            </a:r>
          </a:p>
          <a:p>
            <a:pPr lvl="0"/>
            <a:r>
              <a:rPr lang="tr-TR" b="1" dirty="0" smtClean="0"/>
              <a:t>SSCB; </a:t>
            </a:r>
            <a:r>
              <a:rPr lang="tr-TR" dirty="0" smtClean="0"/>
              <a:t>Polonya, Çekoslovakya, Doğu Almanya, Macaristan, Romanya ve Bulgaristan’ı kendine bağlı uydu devletler haline getirmeyi başarmıştır.   </a:t>
            </a:r>
          </a:p>
          <a:p>
            <a:pPr lvl="0"/>
            <a:r>
              <a:rPr lang="tr-TR" dirty="0" smtClean="0"/>
              <a:t>Antlaşma imzalanan devletlerin ordularına sınırlamalar getirilmiştir.</a:t>
            </a:r>
          </a:p>
          <a:p>
            <a:pPr lvl="0"/>
            <a:r>
              <a:rPr lang="tr-TR" dirty="0" smtClean="0"/>
              <a:t>Avrupa Doğu </a:t>
            </a:r>
            <a:r>
              <a:rPr lang="tr-TR" dirty="0" err="1" smtClean="0"/>
              <a:t>Bloku</a:t>
            </a:r>
            <a:r>
              <a:rPr lang="tr-TR" dirty="0" smtClean="0"/>
              <a:t> ve Batı </a:t>
            </a:r>
            <a:r>
              <a:rPr lang="tr-TR" dirty="0" err="1" smtClean="0"/>
              <a:t>Bloku</a:t>
            </a:r>
            <a:r>
              <a:rPr lang="tr-TR" dirty="0" smtClean="0"/>
              <a:t> olarak bölünmüştür; </a:t>
            </a:r>
            <a:r>
              <a:rPr lang="tr-TR" b="1" dirty="0" smtClean="0"/>
              <a:t>Doğu </a:t>
            </a:r>
            <a:r>
              <a:rPr lang="tr-TR" b="1" dirty="0" err="1" smtClean="0"/>
              <a:t>Bloku</a:t>
            </a:r>
            <a:r>
              <a:rPr lang="tr-TR" dirty="0" smtClean="0"/>
              <a:t> Sovyetler Birliği’nin,    </a:t>
            </a:r>
            <a:br>
              <a:rPr lang="tr-TR" dirty="0" smtClean="0"/>
            </a:br>
            <a:r>
              <a:rPr lang="tr-TR" b="1" dirty="0" smtClean="0"/>
              <a:t>Batı </a:t>
            </a:r>
            <a:r>
              <a:rPr lang="tr-TR" b="1" dirty="0" err="1" smtClean="0"/>
              <a:t>Bloku</a:t>
            </a:r>
            <a:r>
              <a:rPr lang="tr-TR" dirty="0" smtClean="0"/>
              <a:t> ise ABD’nin çevresinde toplanmıştır.</a:t>
            </a:r>
          </a:p>
          <a:p>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algn="ctr"/>
            <a:r>
              <a:rPr lang="tr-TR" b="1" dirty="0" smtClean="0">
                <a:solidFill>
                  <a:srgbClr val="FF0000"/>
                </a:solidFill>
              </a:rPr>
              <a:t>II. Dünya Savaşının Sonuçları:</a:t>
            </a:r>
            <a:br>
              <a:rPr lang="tr-TR" b="1" dirty="0" smtClean="0">
                <a:solidFill>
                  <a:srgbClr val="FF0000"/>
                </a:solidFill>
              </a:rPr>
            </a:br>
            <a:endParaRPr lang="tr-TR" b="1" dirty="0">
              <a:solidFill>
                <a:srgbClr val="FF0000"/>
              </a:solidFill>
            </a:endParaRPr>
          </a:p>
        </p:txBody>
      </p:sp>
      <p:sp>
        <p:nvSpPr>
          <p:cNvPr id="3" name="2 İçerik Yer Tutucusu"/>
          <p:cNvSpPr>
            <a:spLocks noGrp="1"/>
          </p:cNvSpPr>
          <p:nvPr>
            <p:ph idx="1"/>
          </p:nvPr>
        </p:nvSpPr>
        <p:spPr>
          <a:xfrm>
            <a:off x="285720" y="1571612"/>
            <a:ext cx="8401080" cy="4752988"/>
          </a:xfrm>
        </p:spPr>
        <p:txBody>
          <a:bodyPr>
            <a:normAutofit fontScale="70000" lnSpcReduction="20000"/>
          </a:bodyPr>
          <a:lstStyle/>
          <a:p>
            <a:r>
              <a:rPr lang="tr-TR" b="1" dirty="0" smtClean="0">
                <a:solidFill>
                  <a:srgbClr val="FF0000"/>
                </a:solidFill>
              </a:rPr>
              <a:t>SİYASİ SONUÇLARI:</a:t>
            </a:r>
          </a:p>
          <a:p>
            <a:r>
              <a:rPr lang="tr-TR" b="1" dirty="0" smtClean="0"/>
              <a:t>Faşizm ve Nazizm</a:t>
            </a:r>
            <a:r>
              <a:rPr lang="tr-TR" dirty="0" smtClean="0"/>
              <a:t> gibi siyasi akımlar sona ermiştir.</a:t>
            </a:r>
          </a:p>
          <a:p>
            <a:r>
              <a:rPr lang="tr-TR" dirty="0" smtClean="0"/>
              <a:t>Savaşın olumsuz etkilerinden kurtulmak amacıyla </a:t>
            </a:r>
            <a:r>
              <a:rPr lang="tr-TR" b="1" dirty="0" smtClean="0"/>
              <a:t>birçok</a:t>
            </a:r>
            <a:r>
              <a:rPr lang="tr-TR" dirty="0" smtClean="0"/>
              <a:t> </a:t>
            </a:r>
            <a:r>
              <a:rPr lang="tr-TR" b="1" dirty="0" smtClean="0"/>
              <a:t>ülkede reformlar</a:t>
            </a:r>
            <a:r>
              <a:rPr lang="tr-TR" dirty="0" smtClean="0"/>
              <a:t> başlatılmıştır.</a:t>
            </a:r>
          </a:p>
          <a:p>
            <a:r>
              <a:rPr lang="tr-TR" b="1" dirty="0" smtClean="0"/>
              <a:t>Asya,Afrika ve Orta Doğu’da</a:t>
            </a:r>
            <a:r>
              <a:rPr lang="tr-TR" dirty="0" smtClean="0"/>
              <a:t> yaşayan halklar </a:t>
            </a:r>
            <a:r>
              <a:rPr lang="tr-TR" b="1" dirty="0" smtClean="0"/>
              <a:t>emperyalist devletlerin</a:t>
            </a:r>
            <a:r>
              <a:rPr lang="tr-TR" dirty="0" smtClean="0"/>
              <a:t> zayıflığını görerek,mücadeleye girişmişlerdir.</a:t>
            </a:r>
          </a:p>
          <a:p>
            <a:r>
              <a:rPr lang="tr-TR" b="1" dirty="0" smtClean="0"/>
              <a:t>İngiltere ve Fransa’nın</a:t>
            </a:r>
            <a:r>
              <a:rPr lang="tr-TR" dirty="0" smtClean="0"/>
              <a:t> ekonomileri bozulmuş, sömürgeleri üzerindeki hakimiyetleri azalmıştır. </a:t>
            </a:r>
          </a:p>
          <a:p>
            <a:r>
              <a:rPr lang="tr-TR" b="1" dirty="0" smtClean="0"/>
              <a:t>İtalya ve Almanya’nın</a:t>
            </a:r>
            <a:r>
              <a:rPr lang="tr-TR" dirty="0" smtClean="0"/>
              <a:t> toprakları işgal edilmiştir.</a:t>
            </a:r>
          </a:p>
          <a:p>
            <a:r>
              <a:rPr lang="tr-TR" b="1" dirty="0" smtClean="0"/>
              <a:t>Japonya</a:t>
            </a:r>
            <a:r>
              <a:rPr lang="tr-TR" dirty="0" smtClean="0"/>
              <a:t> ABD tarafından işgal edilmiş ve önemli ölçüde toprak kaybetmiştir.</a:t>
            </a:r>
          </a:p>
          <a:p>
            <a:r>
              <a:rPr lang="tr-TR" b="1" dirty="0" smtClean="0"/>
              <a:t>SSCB</a:t>
            </a:r>
            <a:r>
              <a:rPr lang="tr-TR" dirty="0" smtClean="0"/>
              <a:t> savaş sonucunda Avrupa üzerindeki etkisini artırmış ve büyük bir güç haline gelmiştir.</a:t>
            </a:r>
          </a:p>
          <a:p>
            <a:r>
              <a:rPr lang="tr-TR" b="1" dirty="0" smtClean="0"/>
              <a:t>ABD</a:t>
            </a:r>
            <a:r>
              <a:rPr lang="tr-TR" dirty="0" smtClean="0"/>
              <a:t> önemli bir güç haline gelmiş,</a:t>
            </a:r>
            <a:r>
              <a:rPr lang="tr-TR" b="1" dirty="0" smtClean="0"/>
              <a:t>Birleşmiş Milletlerin</a:t>
            </a:r>
            <a:r>
              <a:rPr lang="tr-TR" dirty="0" smtClean="0"/>
              <a:t> merkezi </a:t>
            </a:r>
            <a:r>
              <a:rPr lang="tr-TR" b="1" dirty="0" smtClean="0"/>
              <a:t>New York</a:t>
            </a:r>
            <a:r>
              <a:rPr lang="tr-TR" dirty="0" smtClean="0"/>
              <a:t>,</a:t>
            </a:r>
            <a:r>
              <a:rPr lang="tr-TR" b="1" dirty="0" smtClean="0"/>
              <a:t>Uluslararası Para Fonu (IMF)’</a:t>
            </a:r>
            <a:r>
              <a:rPr lang="tr-TR" b="1" dirty="0" err="1" smtClean="0"/>
              <a:t>nun</a:t>
            </a:r>
            <a:r>
              <a:rPr lang="tr-TR" dirty="0" smtClean="0"/>
              <a:t> merkezi </a:t>
            </a:r>
            <a:r>
              <a:rPr lang="tr-TR" b="1" dirty="0" smtClean="0"/>
              <a:t>Washington </a:t>
            </a:r>
            <a:r>
              <a:rPr lang="tr-TR" dirty="0" smtClean="0"/>
              <a:t>olmuştur.(Avrupa merkezli uluslar arası sistem sona ermiştir.)</a:t>
            </a:r>
          </a:p>
          <a:p>
            <a:r>
              <a:rPr lang="tr-TR" b="1" dirty="0" smtClean="0"/>
              <a:t>Birleşmiş Milletler Teşkilatı</a:t>
            </a:r>
            <a:r>
              <a:rPr lang="tr-TR" dirty="0" smtClean="0"/>
              <a:t> kurulmuştur.(1945)</a:t>
            </a:r>
          </a:p>
          <a:p>
            <a:r>
              <a:rPr lang="tr-TR" dirty="0" smtClean="0"/>
              <a:t>Soğuk Savaş Dönemi başlamış ve Dünya </a:t>
            </a:r>
            <a:r>
              <a:rPr lang="tr-TR" b="1" dirty="0" smtClean="0"/>
              <a:t>SSCB ve ABD</a:t>
            </a:r>
            <a:r>
              <a:rPr lang="tr-TR" dirty="0" smtClean="0"/>
              <a:t> öncülüğünde İdeolojik ayrılığa dayalı</a:t>
            </a:r>
            <a:r>
              <a:rPr lang="tr-TR" b="1" dirty="0" smtClean="0"/>
              <a:t> iki </a:t>
            </a:r>
            <a:r>
              <a:rPr lang="tr-TR" b="1" dirty="0" err="1" smtClean="0"/>
              <a:t>bloka</a:t>
            </a:r>
            <a:r>
              <a:rPr lang="tr-TR" dirty="0" smtClean="0"/>
              <a:t> ayrılmıştır.</a:t>
            </a:r>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857232"/>
            <a:ext cx="8401080" cy="5467368"/>
          </a:xfrm>
        </p:spPr>
        <p:txBody>
          <a:bodyPr>
            <a:normAutofit fontScale="77500" lnSpcReduction="20000"/>
          </a:bodyPr>
          <a:lstStyle/>
          <a:p>
            <a:pPr>
              <a:buNone/>
            </a:pPr>
            <a:r>
              <a:rPr lang="tr-TR" sz="2800" b="1" dirty="0" smtClean="0">
                <a:solidFill>
                  <a:srgbClr val="FF0000"/>
                </a:solidFill>
              </a:rPr>
              <a:t>b.Ekonomik Sonuçlar</a:t>
            </a:r>
          </a:p>
          <a:p>
            <a:r>
              <a:rPr lang="tr-TR" sz="2800" dirty="0" smtClean="0"/>
              <a:t>Başta Almanya olmak üzere </a:t>
            </a:r>
            <a:r>
              <a:rPr lang="tr-TR" sz="2800" b="1" dirty="0" smtClean="0"/>
              <a:t>Avrupa’da</a:t>
            </a:r>
            <a:r>
              <a:rPr lang="tr-TR" sz="2800" dirty="0" smtClean="0"/>
              <a:t> birçok şehir hasar görmüş,</a:t>
            </a:r>
            <a:r>
              <a:rPr lang="tr-TR" sz="2800" b="1" dirty="0" smtClean="0"/>
              <a:t>tarım,ticaret ve sanayi</a:t>
            </a:r>
            <a:r>
              <a:rPr lang="tr-TR" sz="2800" dirty="0" smtClean="0"/>
              <a:t> büyük zarara uğramıştır.</a:t>
            </a:r>
          </a:p>
          <a:p>
            <a:r>
              <a:rPr lang="tr-TR" sz="2800" b="1" dirty="0" smtClean="0"/>
              <a:t>Dolar</a:t>
            </a:r>
            <a:r>
              <a:rPr lang="tr-TR" sz="2800" dirty="0" smtClean="0"/>
              <a:t> altın yerine kullanılabilen uluslararası para birimi olmuş ve </a:t>
            </a:r>
            <a:r>
              <a:rPr lang="tr-TR" sz="2800" b="1" dirty="0" smtClean="0"/>
              <a:t>Washington’da Uluslararası Para Fonu (IMF)</a:t>
            </a:r>
            <a:r>
              <a:rPr lang="tr-TR" sz="2800" dirty="0" smtClean="0"/>
              <a:t> kurulmuştur</a:t>
            </a:r>
            <a:r>
              <a:rPr lang="tr-TR" sz="2800" b="1" dirty="0" smtClean="0"/>
              <a:t>.(1944)</a:t>
            </a:r>
            <a:r>
              <a:rPr lang="tr-TR" sz="2800" dirty="0" smtClean="0"/>
              <a:t> </a:t>
            </a:r>
          </a:p>
          <a:p>
            <a:r>
              <a:rPr lang="tr-TR" sz="2800" dirty="0" smtClean="0"/>
              <a:t>Üye devletlerin kalkınmalarına maddi destek sağlamak amacıyla </a:t>
            </a:r>
            <a:r>
              <a:rPr lang="tr-TR" sz="2800" b="1" dirty="0" smtClean="0"/>
              <a:t>“Uluslararası İmar ve Kalkınma Bankası”</a:t>
            </a:r>
            <a:r>
              <a:rPr lang="tr-TR" sz="2800" dirty="0" smtClean="0"/>
              <a:t> oluşturulmuştur</a:t>
            </a:r>
            <a:r>
              <a:rPr lang="tr-TR" sz="2800" b="1" dirty="0" smtClean="0"/>
              <a:t>.(1944)</a:t>
            </a:r>
            <a:endParaRPr lang="tr-TR" sz="2800" dirty="0" smtClean="0"/>
          </a:p>
          <a:p>
            <a:r>
              <a:rPr lang="tr-TR" sz="2800" dirty="0" smtClean="0"/>
              <a:t>Toplumun tüm kesimlerinin aynı amaçla işbirliği yapması sonucunda Avrupa kısa sürede toparlanmıştır.</a:t>
            </a:r>
          </a:p>
          <a:p>
            <a:pPr>
              <a:buNone/>
            </a:pPr>
            <a:r>
              <a:rPr lang="tr-TR" sz="2800" dirty="0" smtClean="0"/>
              <a:t> </a:t>
            </a:r>
            <a:r>
              <a:rPr lang="tr-TR" sz="2800" b="1" dirty="0" smtClean="0">
                <a:solidFill>
                  <a:srgbClr val="FF0000"/>
                </a:solidFill>
              </a:rPr>
              <a:t>c.Toplumsal Sonuçlar </a:t>
            </a:r>
            <a:endParaRPr lang="tr-TR" sz="2800" dirty="0" smtClean="0">
              <a:solidFill>
                <a:srgbClr val="FF0000"/>
              </a:solidFill>
            </a:endParaRPr>
          </a:p>
          <a:p>
            <a:r>
              <a:rPr lang="tr-TR" sz="2800" dirty="0" smtClean="0"/>
              <a:t>II.Dünya Savaşı sonucunda cephe gerisindeki </a:t>
            </a:r>
            <a:r>
              <a:rPr lang="tr-TR" sz="2800" b="1" dirty="0" smtClean="0"/>
              <a:t>birçok sivil</a:t>
            </a:r>
            <a:r>
              <a:rPr lang="tr-TR" sz="2800" dirty="0" smtClean="0"/>
              <a:t> de hayatını kaybetmiştir.(Yaklaşık </a:t>
            </a:r>
            <a:r>
              <a:rPr lang="tr-TR" sz="2800" b="1" dirty="0" smtClean="0"/>
              <a:t>60 milyon</a:t>
            </a:r>
            <a:r>
              <a:rPr lang="tr-TR" sz="2800" dirty="0" smtClean="0"/>
              <a:t> insan ölmüştür.)</a:t>
            </a:r>
          </a:p>
          <a:p>
            <a:r>
              <a:rPr lang="tr-TR" sz="2800" dirty="0" smtClean="0"/>
              <a:t>Savaşan ülkeler arasında </a:t>
            </a:r>
            <a:r>
              <a:rPr lang="tr-TR" sz="2800" b="1" dirty="0" smtClean="0"/>
              <a:t>göçler</a:t>
            </a:r>
            <a:r>
              <a:rPr lang="tr-TR" sz="2800" dirty="0" smtClean="0"/>
              <a:t> artmıştır.</a:t>
            </a:r>
          </a:p>
          <a:p>
            <a:r>
              <a:rPr lang="tr-TR" sz="2800" b="1" dirty="0" smtClean="0"/>
              <a:t>Savaş suçlularının</a:t>
            </a:r>
            <a:r>
              <a:rPr lang="tr-TR" sz="2800" dirty="0" smtClean="0"/>
              <a:t> yakalanarak,</a:t>
            </a:r>
            <a:r>
              <a:rPr lang="tr-TR" sz="2800" b="1" dirty="0" smtClean="0"/>
              <a:t>yargılanmasına</a:t>
            </a:r>
            <a:r>
              <a:rPr lang="tr-TR" sz="2800" dirty="0" smtClean="0"/>
              <a:t> çalışıldıysa da başarılı olunamamıştır</a:t>
            </a:r>
          </a:p>
          <a:p>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928670"/>
            <a:ext cx="8258204" cy="5395930"/>
          </a:xfrm>
        </p:spPr>
        <p:txBody>
          <a:bodyPr>
            <a:normAutofit fontScale="85000" lnSpcReduction="10000"/>
          </a:bodyPr>
          <a:lstStyle/>
          <a:p>
            <a:pPr>
              <a:buNone/>
            </a:pPr>
            <a:r>
              <a:rPr lang="tr-TR" b="1" dirty="0" smtClean="0">
                <a:solidFill>
                  <a:srgbClr val="FF0000"/>
                </a:solidFill>
              </a:rPr>
              <a:t>d.İnsan Hakları İhlalleri </a:t>
            </a:r>
            <a:endParaRPr lang="tr-TR" dirty="0" smtClean="0">
              <a:solidFill>
                <a:srgbClr val="FF0000"/>
              </a:solidFill>
            </a:endParaRPr>
          </a:p>
          <a:p>
            <a:r>
              <a:rPr lang="tr-TR" dirty="0" smtClean="0"/>
              <a:t>II.Dünya Savaşı’nda </a:t>
            </a:r>
            <a:r>
              <a:rPr lang="tr-TR" b="1" dirty="0" smtClean="0"/>
              <a:t>insan</a:t>
            </a:r>
            <a:r>
              <a:rPr lang="tr-TR" dirty="0" smtClean="0"/>
              <a:t> </a:t>
            </a:r>
            <a:r>
              <a:rPr lang="tr-TR" b="1" dirty="0" smtClean="0"/>
              <a:t>hakları ve uluslar arası anlaşmalar</a:t>
            </a:r>
            <a:r>
              <a:rPr lang="tr-TR" dirty="0" smtClean="0"/>
              <a:t> ihlal edilmiştir.</a:t>
            </a:r>
          </a:p>
          <a:p>
            <a:r>
              <a:rPr lang="tr-TR" dirty="0" smtClean="0"/>
              <a:t>1945’te Müttefik Devletler </a:t>
            </a:r>
            <a:r>
              <a:rPr lang="tr-TR" dirty="0" err="1" smtClean="0"/>
              <a:t>Potsdam</a:t>
            </a:r>
            <a:r>
              <a:rPr lang="tr-TR" dirty="0" smtClean="0"/>
              <a:t> Konferansı’nda II.Dünya Savaşı’ndaki </a:t>
            </a:r>
            <a:r>
              <a:rPr lang="tr-TR" b="1" dirty="0" smtClean="0"/>
              <a:t>hukuki olmayan ve insanlık dışı uygulamaların sorumlularının yargılanmasına</a:t>
            </a:r>
            <a:r>
              <a:rPr lang="tr-TR" dirty="0" smtClean="0"/>
              <a:t> karar vermişlerdir.</a:t>
            </a:r>
          </a:p>
          <a:p>
            <a:r>
              <a:rPr lang="tr-TR" b="1" dirty="0" smtClean="0"/>
              <a:t>Nürnberg’de</a:t>
            </a:r>
            <a:r>
              <a:rPr lang="tr-TR" dirty="0" smtClean="0"/>
              <a:t> (Almanya) uluslararası bir mahkeme tarafından suçlu görülen </a:t>
            </a:r>
            <a:r>
              <a:rPr lang="tr-TR" b="1" dirty="0" smtClean="0"/>
              <a:t>Nazi Alman yöneticileri,Nazi Partisi siyasi liderleri ve diğer suçlular da</a:t>
            </a:r>
            <a:r>
              <a:rPr lang="tr-TR" dirty="0" smtClean="0"/>
              <a:t> yargılanmıştır.(1945-46)</a:t>
            </a:r>
          </a:p>
          <a:p>
            <a:r>
              <a:rPr lang="tr-TR" b="1" dirty="0" smtClean="0"/>
              <a:t>Tokyo’da</a:t>
            </a:r>
            <a:r>
              <a:rPr lang="tr-TR" dirty="0" smtClean="0"/>
              <a:t> kurulan bir mahkemede </a:t>
            </a:r>
            <a:r>
              <a:rPr lang="tr-TR" b="1" dirty="0" smtClean="0"/>
              <a:t>Japon yöneticiler </a:t>
            </a:r>
            <a:r>
              <a:rPr lang="tr-TR" dirty="0" smtClean="0"/>
              <a:t>yargılanarak,cezalandırılmıştır</a:t>
            </a:r>
            <a:r>
              <a:rPr lang="tr-TR" b="1" dirty="0" smtClean="0"/>
              <a:t>.(1946)</a:t>
            </a:r>
          </a:p>
          <a:p>
            <a:r>
              <a:rPr lang="tr-TR" b="1" dirty="0" smtClean="0"/>
              <a:t>“Soykırım Suçunun Önlenmesi ve Cezalandırılmasına İlişkin Sözleşme”</a:t>
            </a:r>
            <a:r>
              <a:rPr lang="tr-TR" dirty="0" smtClean="0"/>
              <a:t> Birleşmiş Milletler Genel Kurulu’nda kabul edilmiştir</a:t>
            </a:r>
            <a:r>
              <a:rPr lang="tr-TR" b="1" dirty="0" smtClean="0"/>
              <a:t>.(9 Aralık 1948)</a:t>
            </a:r>
            <a:endParaRPr lang="tr-TR" dirty="0" smtClean="0"/>
          </a:p>
          <a:p>
            <a:r>
              <a:rPr lang="tr-TR" dirty="0" smtClean="0"/>
              <a:t>Birleşmiş Milletler Teşkilatı tarafından </a:t>
            </a:r>
            <a:r>
              <a:rPr lang="tr-TR" b="1" dirty="0" smtClean="0"/>
              <a:t>“İnsan Hakları Evrensel Beyannamesi”</a:t>
            </a:r>
            <a:r>
              <a:rPr lang="tr-TR" dirty="0" smtClean="0"/>
              <a:t> kabul edilmiştir</a:t>
            </a:r>
            <a:r>
              <a:rPr lang="tr-TR" b="1" dirty="0" smtClean="0"/>
              <a:t>.(10 Aralık 1948)</a:t>
            </a:r>
            <a:r>
              <a:rPr lang="tr-TR" dirty="0" smtClean="0"/>
              <a:t>    </a:t>
            </a:r>
          </a:p>
          <a:p>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18_007_-_2._Dunya_Sav_Turkiye.jpg"/>
          <p:cNvPicPr>
            <a:picLocks noGrp="1" noChangeAspect="1"/>
          </p:cNvPicPr>
          <p:nvPr>
            <p:ph idx="1"/>
          </p:nvPr>
        </p:nvPicPr>
        <p:blipFill>
          <a:blip r:embed="rId2"/>
          <a:stretch>
            <a:fillRect/>
          </a:stretch>
        </p:blipFill>
        <p:spPr>
          <a:xfrm>
            <a:off x="2000232" y="0"/>
            <a:ext cx="5000660" cy="6911481"/>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b="1" dirty="0" smtClean="0"/>
              <a:t>Mihver ve Müttefik Devletler</a:t>
            </a:r>
            <a:r>
              <a:rPr lang="tr-TR" dirty="0" smtClean="0"/>
              <a:t> II.Dünya Savaşı’nda </a:t>
            </a:r>
            <a:r>
              <a:rPr lang="tr-TR" b="1" dirty="0" smtClean="0"/>
              <a:t>coğrafi konumundan dolayı Türkiye’yi</a:t>
            </a:r>
            <a:r>
              <a:rPr lang="tr-TR" dirty="0" smtClean="0"/>
              <a:t> savaşa sokmak istemişlerdir.</a:t>
            </a:r>
          </a:p>
          <a:p>
            <a:r>
              <a:rPr lang="tr-TR" b="1" dirty="0" smtClean="0"/>
              <a:t>Türkiye,toprak bütünlüğü ve bağımsızlığını korumak amacıyla</a:t>
            </a:r>
            <a:r>
              <a:rPr lang="tr-TR" dirty="0" smtClean="0"/>
              <a:t> savaş dışı kalmıştır.</a:t>
            </a:r>
          </a:p>
          <a:p>
            <a:r>
              <a:rPr lang="tr-TR" dirty="0" smtClean="0"/>
              <a:t>İkinci Dünya Savaşı sırasında Türkiye’nin Cumhurbaşkanı </a:t>
            </a:r>
            <a:r>
              <a:rPr lang="tr-TR" b="1" dirty="0" smtClean="0"/>
              <a:t>İsmet İnönü’dür</a:t>
            </a:r>
            <a:r>
              <a:rPr lang="tr-TR" dirty="0" smtClean="0"/>
              <a:t>. </a:t>
            </a:r>
          </a:p>
          <a:p>
            <a:r>
              <a:rPr lang="tr-TR" dirty="0" smtClean="0"/>
              <a:t>Savaş öncesi saldırgan tutumlar </a:t>
            </a:r>
            <a:r>
              <a:rPr lang="tr-TR" dirty="0" err="1" smtClean="0"/>
              <a:t>türkiyeyi</a:t>
            </a:r>
            <a:r>
              <a:rPr lang="tr-TR" dirty="0" smtClean="0"/>
              <a:t> uluslar arası alanda işbirliğine itti.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000108"/>
            <a:ext cx="8186766" cy="5324492"/>
          </a:xfrm>
        </p:spPr>
        <p:txBody>
          <a:bodyPr/>
          <a:lstStyle/>
          <a:p>
            <a:r>
              <a:rPr lang="tr-TR" dirty="0" smtClean="0"/>
              <a:t>Türkiye, İngiltere ve Fransa ile </a:t>
            </a:r>
            <a:r>
              <a:rPr lang="tr-TR" b="1" dirty="0" smtClean="0"/>
              <a:t>“Karşılıklı Yardım Antlaşması”</a:t>
            </a:r>
            <a:r>
              <a:rPr lang="tr-TR" dirty="0" smtClean="0"/>
              <a:t> imzalanmıştır</a:t>
            </a:r>
            <a:r>
              <a:rPr lang="tr-TR" b="1" dirty="0" smtClean="0"/>
              <a:t>.(1939)</a:t>
            </a:r>
          </a:p>
          <a:p>
            <a:r>
              <a:rPr lang="tr-TR" b="1" dirty="0" smtClean="0"/>
              <a:t>Bu süreçte Türkiye SSCB’ye yanaştıysa da saldırgan tutumu nedeniyle sonuç çıkmadı.</a:t>
            </a:r>
          </a:p>
          <a:p>
            <a:r>
              <a:rPr lang="tr-TR" b="1" dirty="0" smtClean="0"/>
              <a:t>Almanya Türk sınırına dayanmasına rağmen </a:t>
            </a:r>
            <a:r>
              <a:rPr lang="tr-TR" b="1" dirty="0" err="1" smtClean="0"/>
              <a:t>Türkiyeye</a:t>
            </a:r>
            <a:r>
              <a:rPr lang="tr-TR" b="1" dirty="0" smtClean="0"/>
              <a:t> saldırmayıp, 1941’de SALDIRMAZLIK PAKTI imzaladılar.</a:t>
            </a:r>
          </a:p>
          <a:p>
            <a:r>
              <a:rPr lang="tr-TR" b="1" dirty="0" smtClean="0"/>
              <a:t>Savaşın ilerleyen döneminde hem mihverler hem de müttefikler </a:t>
            </a:r>
            <a:r>
              <a:rPr lang="tr-TR" b="1" dirty="0" err="1" smtClean="0"/>
              <a:t>türkiyeyi</a:t>
            </a:r>
            <a:r>
              <a:rPr lang="tr-TR" b="1" dirty="0" smtClean="0"/>
              <a:t> savaşa sokmaya çalıştılar. </a:t>
            </a:r>
          </a:p>
          <a:p>
            <a:r>
              <a:rPr lang="tr-TR" b="1" dirty="0" smtClean="0"/>
              <a:t>İkinci dünya savaşı açısından </a:t>
            </a:r>
            <a:r>
              <a:rPr lang="tr-TR" b="1" dirty="0" err="1" smtClean="0"/>
              <a:t>türkiyeyi</a:t>
            </a:r>
            <a:r>
              <a:rPr lang="tr-TR" b="1" dirty="0" smtClean="0"/>
              <a:t> etkileyen en önemli iki konferans ADANA ve KAHİRE konferanslarıdır.</a:t>
            </a:r>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653342"/>
          </a:xfrm>
        </p:spPr>
        <p:txBody>
          <a:bodyPr>
            <a:normAutofit fontScale="90000"/>
          </a:bodyPr>
          <a:lstStyle/>
          <a:p>
            <a:pPr algn="ctr"/>
            <a:r>
              <a:rPr lang="tr-TR" b="1" u="sng" dirty="0" smtClean="0">
                <a:solidFill>
                  <a:srgbClr val="FF0000"/>
                </a:solidFill>
              </a:rPr>
              <a:t>Adana Konferansı </a:t>
            </a:r>
            <a:br>
              <a:rPr lang="tr-TR" b="1" u="sng" dirty="0" smtClean="0">
                <a:solidFill>
                  <a:srgbClr val="FF0000"/>
                </a:solidFill>
              </a:rPr>
            </a:br>
            <a:r>
              <a:rPr lang="tr-TR" b="1" u="sng" dirty="0" smtClean="0">
                <a:solidFill>
                  <a:srgbClr val="FF0000"/>
                </a:solidFill>
              </a:rPr>
              <a:t>(30 Ocak- 1 Şubat 1943)</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lvl="0"/>
            <a:r>
              <a:rPr lang="tr-TR" dirty="0" smtClean="0"/>
              <a:t>İngiltere Başbakanı </a:t>
            </a:r>
            <a:r>
              <a:rPr lang="tr-TR" b="1" dirty="0" smtClean="0"/>
              <a:t>Churchill</a:t>
            </a:r>
            <a:r>
              <a:rPr lang="tr-TR" dirty="0" smtClean="0"/>
              <a:t>, Cumhurbaşkanı </a:t>
            </a:r>
            <a:r>
              <a:rPr lang="tr-TR" b="1" dirty="0" smtClean="0"/>
              <a:t>İsmet İnönü </a:t>
            </a:r>
            <a:r>
              <a:rPr lang="tr-TR" dirty="0" smtClean="0"/>
              <a:t>ve Başbakan </a:t>
            </a:r>
            <a:r>
              <a:rPr lang="tr-TR" b="1" dirty="0" smtClean="0"/>
              <a:t>Şükrü Saraçoğlu’nun </a:t>
            </a:r>
            <a:r>
              <a:rPr lang="tr-TR" dirty="0" smtClean="0"/>
              <a:t>Adana’da yaptıkları görüşmelerdir. </a:t>
            </a:r>
          </a:p>
          <a:p>
            <a:pPr lvl="0"/>
            <a:r>
              <a:rPr lang="tr-TR" dirty="0" smtClean="0"/>
              <a:t>Türkiye bu görüşmelerde savaşa katılmak için askeri yönden yetersizliğini ve SSCB’nin galip çıkması halinde endişelerini dile getirmiştir.</a:t>
            </a:r>
          </a:p>
          <a:p>
            <a:pPr lvl="0"/>
            <a:r>
              <a:rPr lang="tr-TR" dirty="0" smtClean="0"/>
              <a:t>Türkiye müttefik devletlerle yakınlaşmakla beraber savaş dışı kalmayı da başarmıştır.</a:t>
            </a:r>
          </a:p>
          <a:p>
            <a:endParaRPr lang="tr-T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smet paşa.jpg"/>
          <p:cNvPicPr>
            <a:picLocks noGrp="1" noChangeAspect="1"/>
          </p:cNvPicPr>
          <p:nvPr>
            <p:ph idx="1"/>
          </p:nvPr>
        </p:nvPicPr>
        <p:blipFill>
          <a:blip r:embed="rId2"/>
          <a:stretch>
            <a:fillRect/>
          </a:stretch>
        </p:blipFill>
        <p:spPr>
          <a:xfrm>
            <a:off x="0" y="928670"/>
            <a:ext cx="9144000" cy="5246689"/>
          </a:xfr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724780"/>
          </a:xfrm>
        </p:spPr>
        <p:txBody>
          <a:bodyPr>
            <a:normAutofit fontScale="90000"/>
          </a:bodyPr>
          <a:lstStyle/>
          <a:p>
            <a:pPr algn="ctr"/>
            <a:r>
              <a:rPr lang="tr-TR" b="1" u="sng" dirty="0" smtClean="0"/>
              <a:t/>
            </a:r>
            <a:br>
              <a:rPr lang="tr-TR" b="1" u="sng" dirty="0" smtClean="0"/>
            </a:br>
            <a:r>
              <a:rPr lang="tr-TR" b="1" u="sng" dirty="0" smtClean="0">
                <a:solidFill>
                  <a:srgbClr val="FF0000"/>
                </a:solidFill>
              </a:rPr>
              <a:t>Kahire Konferansı </a:t>
            </a:r>
            <a:br>
              <a:rPr lang="tr-TR" b="1" u="sng" dirty="0" smtClean="0">
                <a:solidFill>
                  <a:srgbClr val="FF0000"/>
                </a:solidFill>
              </a:rPr>
            </a:br>
            <a:r>
              <a:rPr lang="tr-TR" b="1" u="sng" dirty="0" smtClean="0">
                <a:solidFill>
                  <a:srgbClr val="FF0000"/>
                </a:solidFill>
              </a:rPr>
              <a:t>(4- 6 Aralık 1943)</a:t>
            </a:r>
            <a:r>
              <a:rPr lang="tr-TR" dirty="0" smtClean="0">
                <a:solidFill>
                  <a:srgbClr val="FF0000"/>
                </a:solidFill>
              </a:rPr>
              <a:t/>
            </a:r>
            <a:br>
              <a:rPr lang="tr-TR" dirty="0" smtClean="0">
                <a:solidFill>
                  <a:srgbClr val="FF0000"/>
                </a:solidFill>
              </a:rPr>
            </a:br>
            <a:endParaRPr lang="tr-TR" dirty="0">
              <a:solidFill>
                <a:srgbClr val="FF0000"/>
              </a:solidFill>
            </a:endParaRPr>
          </a:p>
        </p:txBody>
      </p:sp>
      <p:sp>
        <p:nvSpPr>
          <p:cNvPr id="3" name="2 İçerik Yer Tutucusu"/>
          <p:cNvSpPr>
            <a:spLocks noGrp="1"/>
          </p:cNvSpPr>
          <p:nvPr>
            <p:ph idx="1"/>
          </p:nvPr>
        </p:nvSpPr>
        <p:spPr>
          <a:xfrm>
            <a:off x="428596" y="1785926"/>
            <a:ext cx="8258204" cy="4538674"/>
          </a:xfrm>
        </p:spPr>
        <p:txBody>
          <a:bodyPr>
            <a:normAutofit lnSpcReduction="10000"/>
          </a:bodyPr>
          <a:lstStyle/>
          <a:p>
            <a:pPr lvl="0"/>
            <a:r>
              <a:rPr lang="tr-TR" b="1" dirty="0" smtClean="0"/>
              <a:t>İsmet İnönü, Churchill ve Roosevelt</a:t>
            </a:r>
            <a:r>
              <a:rPr lang="tr-TR" dirty="0" smtClean="0"/>
              <a:t> arasında yapılmıştır.</a:t>
            </a:r>
          </a:p>
          <a:p>
            <a:pPr lvl="0"/>
            <a:r>
              <a:rPr lang="tr-TR" dirty="0" smtClean="0"/>
              <a:t> Müttefikler savaş dışı kalmasının Türkiye’yi savaş sonunda yalnızlığa iteceğini ve SSCB tehlikesine karşı tek başına uğraşmak zorunda bırakacağını vurguladılar. </a:t>
            </a:r>
          </a:p>
          <a:p>
            <a:pPr lvl="0"/>
            <a:r>
              <a:rPr lang="tr-TR" b="1" i="1" dirty="0" smtClean="0"/>
              <a:t>Bu sefer müttefiklerin baskısı iyice artınca İsmet İnönü, “prensip olarak” savaşa katılmayı kabul etti. </a:t>
            </a:r>
            <a:endParaRPr lang="tr-TR" dirty="0" smtClean="0"/>
          </a:p>
          <a:p>
            <a:r>
              <a:rPr lang="tr-TR" dirty="0" smtClean="0"/>
              <a:t>Ayrıca Türkiye’nin savunma gücü için gerekli olan silah ve teçhizat verilmedikçe savaşa girmeyeceğini belirtti.</a:t>
            </a:r>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oosevelt_Inonu_Churchill.jpg"/>
          <p:cNvPicPr>
            <a:picLocks noGrp="1" noChangeAspect="1"/>
          </p:cNvPicPr>
          <p:nvPr>
            <p:ph idx="1"/>
          </p:nvPr>
        </p:nvPicPr>
        <p:blipFill>
          <a:blip r:embed="rId2"/>
          <a:stretch>
            <a:fillRect/>
          </a:stretch>
        </p:blipFill>
        <p:spPr>
          <a:xfrm>
            <a:off x="0" y="285728"/>
            <a:ext cx="9184851" cy="6429396"/>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500042"/>
            <a:ext cx="8472518" cy="5824558"/>
          </a:xfrm>
        </p:spPr>
        <p:txBody>
          <a:bodyPr/>
          <a:lstStyle/>
          <a:p>
            <a:pPr lvl="0"/>
            <a:r>
              <a:rPr lang="tr-TR" sz="2800" dirty="0" smtClean="0"/>
              <a:t>Savaşın sonuna doğru </a:t>
            </a:r>
            <a:r>
              <a:rPr lang="tr-TR" sz="2800" dirty="0" err="1" smtClean="0"/>
              <a:t>Almanyanın</a:t>
            </a:r>
            <a:r>
              <a:rPr lang="tr-TR" sz="2800" dirty="0" smtClean="0"/>
              <a:t> yenileceği anlaşılınca dış politikamız da değişti.</a:t>
            </a:r>
          </a:p>
          <a:p>
            <a:pPr lvl="0"/>
            <a:r>
              <a:rPr lang="tr-TR" sz="2800" dirty="0" smtClean="0"/>
              <a:t> müttefik liderleri Şubat 1945’te toplanan </a:t>
            </a:r>
            <a:r>
              <a:rPr lang="tr-TR" sz="2800" b="1" dirty="0" err="1" smtClean="0"/>
              <a:t>Yalta</a:t>
            </a:r>
            <a:r>
              <a:rPr lang="tr-TR" sz="2800" b="1" dirty="0" smtClean="0"/>
              <a:t> (Kırım’da) Konferansı’nda</a:t>
            </a:r>
            <a:r>
              <a:rPr lang="tr-TR" sz="2800" dirty="0" smtClean="0"/>
              <a:t>, yeni kurulacak Birleşmiş Milletlere yalnızca 1 Mart 1945’e kadar Almanya’ya savaş açmış ülkelerin katılmasını içeren bir karar aldılar.</a:t>
            </a:r>
          </a:p>
          <a:p>
            <a:pPr lvl="0"/>
            <a:r>
              <a:rPr lang="tr-TR" sz="2800" dirty="0" smtClean="0"/>
              <a:t>Bunun üzerine Türkiye </a:t>
            </a:r>
            <a:r>
              <a:rPr lang="tr-TR" sz="2800" b="1" dirty="0" smtClean="0"/>
              <a:t>23 Şubat’ta</a:t>
            </a:r>
            <a:r>
              <a:rPr lang="tr-TR" sz="2800" dirty="0" smtClean="0"/>
              <a:t> Almanya’ya ve Japonya’ya savaş ilan ederek yeni dünya düzeninde yer almak istediğini göstermiş oldu. </a:t>
            </a:r>
          </a:p>
          <a:p>
            <a:pPr lvl="0"/>
            <a:r>
              <a:rPr lang="tr-TR" sz="2800" dirty="0" smtClean="0"/>
              <a:t>Bu sırada Almanya’nın yenilgisi kesinleşmiş olduğundan Türkiye </a:t>
            </a:r>
            <a:r>
              <a:rPr lang="tr-TR" sz="2800" u="sng" dirty="0" smtClean="0"/>
              <a:t>fiilen savaşa girmedi</a:t>
            </a:r>
            <a:r>
              <a:rPr lang="tr-TR" u="sng" dirty="0" smtClean="0"/>
              <a:t>.</a:t>
            </a:r>
            <a:endParaRPr lang="tr-TR" dirty="0" smtClean="0"/>
          </a:p>
          <a:p>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071546"/>
            <a:ext cx="8258204" cy="5253054"/>
          </a:xfrm>
        </p:spPr>
        <p:txBody>
          <a:bodyPr>
            <a:normAutofit/>
          </a:bodyPr>
          <a:lstStyle/>
          <a:p>
            <a:pPr algn="ctr"/>
            <a:r>
              <a:rPr lang="tr-TR" sz="4000" b="1" dirty="0" smtClean="0"/>
              <a:t>Türkiye’nin II. Dünya Savaşı’na katılmasında uluslararası teşkilatlarda yer almaya çalışması etkili olmuştur. Bu amacına da </a:t>
            </a:r>
            <a:r>
              <a:rPr lang="tr-TR" sz="4000" b="1" dirty="0" smtClean="0">
                <a:solidFill>
                  <a:srgbClr val="FF0000"/>
                </a:solidFill>
              </a:rPr>
              <a:t>San </a:t>
            </a:r>
            <a:r>
              <a:rPr lang="tr-TR" sz="4000" b="1" dirty="0" err="1" smtClean="0">
                <a:solidFill>
                  <a:srgbClr val="FF0000"/>
                </a:solidFill>
              </a:rPr>
              <a:t>Fransisco</a:t>
            </a:r>
            <a:r>
              <a:rPr lang="tr-TR" sz="4000" b="1" dirty="0" smtClean="0">
                <a:solidFill>
                  <a:srgbClr val="FF0000"/>
                </a:solidFill>
              </a:rPr>
              <a:t> Konferansı’na </a:t>
            </a:r>
            <a:r>
              <a:rPr lang="tr-TR" sz="4000" b="1" dirty="0" smtClean="0"/>
              <a:t>katılıp BM’nin kurucu üyelerinden biri olarak ulaşmıştır.</a:t>
            </a:r>
            <a:endParaRPr lang="tr-TR" sz="4000" dirty="0" smtClean="0"/>
          </a:p>
          <a:p>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867656"/>
          </a:xfrm>
        </p:spPr>
        <p:txBody>
          <a:bodyPr>
            <a:normAutofit fontScale="90000"/>
          </a:bodyPr>
          <a:lstStyle/>
          <a:p>
            <a:pPr algn="ctr"/>
            <a:r>
              <a:rPr lang="tr-TR" b="1" dirty="0" smtClean="0">
                <a:solidFill>
                  <a:srgbClr val="FF0000"/>
                </a:solidFill>
              </a:rPr>
              <a:t>II. DÜNYA SAVAŞI’NIN TÜRKİYE’YE ETKİLERİ</a:t>
            </a:r>
            <a:r>
              <a:rPr lang="tr-TR" dirty="0" smtClean="0"/>
              <a:t/>
            </a:r>
            <a:br>
              <a:rPr lang="tr-TR" dirty="0" smtClean="0"/>
            </a:br>
            <a:endParaRPr lang="tr-TR" dirty="0"/>
          </a:p>
        </p:txBody>
      </p:sp>
      <p:pic>
        <p:nvPicPr>
          <p:cNvPr id="4" name="3 İçerik Yer Tutucusu" descr="İçerikhjhj.jpg"/>
          <p:cNvPicPr>
            <a:picLocks noGrp="1" noChangeAspect="1"/>
          </p:cNvPicPr>
          <p:nvPr>
            <p:ph idx="1"/>
          </p:nvPr>
        </p:nvPicPr>
        <p:blipFill>
          <a:blip r:embed="rId2"/>
          <a:stretch>
            <a:fillRect/>
          </a:stretch>
        </p:blipFill>
        <p:spPr>
          <a:xfrm>
            <a:off x="1142976" y="1928802"/>
            <a:ext cx="6515136" cy="4415019"/>
          </a:xfr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857232"/>
            <a:ext cx="8258204" cy="5467368"/>
          </a:xfrm>
        </p:spPr>
        <p:txBody>
          <a:bodyPr>
            <a:normAutofit lnSpcReduction="10000"/>
          </a:bodyPr>
          <a:lstStyle/>
          <a:p>
            <a:pPr lvl="0"/>
            <a:r>
              <a:rPr lang="tr-TR" dirty="0" smtClean="0"/>
              <a:t>Türkiye II. Dünya Savaşı’nın dışında kalmayı başarmasına rağmen ekonomik, toplumsal ve siyasal alanda birçok olumsuzluk yaşamıştır.</a:t>
            </a:r>
          </a:p>
          <a:p>
            <a:r>
              <a:rPr lang="tr-TR" dirty="0" smtClean="0"/>
              <a:t>Genç nüfusun silah altına alınması ekonomiyi olumsuz etkilemiştir.</a:t>
            </a:r>
          </a:p>
          <a:p>
            <a:r>
              <a:rPr lang="tr-TR" dirty="0" smtClean="0"/>
              <a:t>Ekonomideki ilerleyiş yavaşlamıştır.</a:t>
            </a:r>
          </a:p>
          <a:p>
            <a:r>
              <a:rPr lang="tr-TR" dirty="0" smtClean="0"/>
              <a:t>II. 5 Yıllık Kalkınma Planı başarısız olmuştur.</a:t>
            </a:r>
          </a:p>
          <a:p>
            <a:r>
              <a:rPr lang="tr-TR" dirty="0" smtClean="0"/>
              <a:t>Nüfus artış hızı azalmıştır.</a:t>
            </a:r>
          </a:p>
          <a:p>
            <a:r>
              <a:rPr lang="tr-TR" dirty="0" smtClean="0"/>
              <a:t>Ticaret hacmi azalmıştır.</a:t>
            </a:r>
          </a:p>
          <a:p>
            <a:r>
              <a:rPr lang="tr-TR" dirty="0" smtClean="0"/>
              <a:t>Türkiye Demokratikleşme sürecinden etkilenmiş ve çok partili hayata geçmiştir. (1945)</a:t>
            </a:r>
          </a:p>
          <a:p>
            <a:r>
              <a:rPr lang="tr-TR" dirty="0" smtClean="0"/>
              <a:t>Türkiye karartma harekatı ve Kliring sistemini uyguladı.</a:t>
            </a:r>
          </a:p>
          <a:p>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714356"/>
            <a:ext cx="8329642" cy="5610244"/>
          </a:xfrm>
        </p:spPr>
        <p:txBody>
          <a:bodyPr/>
          <a:lstStyle/>
          <a:p>
            <a:pPr algn="ctr"/>
            <a:r>
              <a:rPr lang="tr-TR" sz="2400" b="1" i="1" dirty="0" smtClean="0"/>
              <a:t>Savaş döneminde Türkiye, Refik Saydam ve Şükrü Saraçoğlu Hükümetleri tarafından yönetilmiştir.</a:t>
            </a:r>
            <a:endParaRPr lang="tr-TR" sz="2400" dirty="0" smtClean="0"/>
          </a:p>
          <a:p>
            <a:endParaRPr lang="tr-TR" dirty="0"/>
          </a:p>
        </p:txBody>
      </p:sp>
      <p:pic>
        <p:nvPicPr>
          <p:cNvPr id="4" name="3 Resim" descr="Refik_Saydam.jpg"/>
          <p:cNvPicPr>
            <a:picLocks noChangeAspect="1"/>
          </p:cNvPicPr>
          <p:nvPr/>
        </p:nvPicPr>
        <p:blipFill>
          <a:blip r:embed="rId2"/>
          <a:stretch>
            <a:fillRect/>
          </a:stretch>
        </p:blipFill>
        <p:spPr>
          <a:xfrm>
            <a:off x="642910" y="1785926"/>
            <a:ext cx="3217628" cy="4286256"/>
          </a:xfrm>
          <a:prstGeom prst="rect">
            <a:avLst/>
          </a:prstGeom>
        </p:spPr>
      </p:pic>
      <p:pic>
        <p:nvPicPr>
          <p:cNvPr id="5" name="4 Resim" descr="Sukru_Saracoglu_Time_July_12_1943.jpg"/>
          <p:cNvPicPr>
            <a:picLocks noChangeAspect="1"/>
          </p:cNvPicPr>
          <p:nvPr/>
        </p:nvPicPr>
        <p:blipFill>
          <a:blip r:embed="rId3"/>
          <a:stretch>
            <a:fillRect/>
          </a:stretch>
        </p:blipFill>
        <p:spPr>
          <a:xfrm>
            <a:off x="4786314" y="1643050"/>
            <a:ext cx="3484666" cy="4591047"/>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solidFill>
                  <a:srgbClr val="FF0000"/>
                </a:solidFill>
              </a:rPr>
              <a:t>Refik Saydam Dönemi</a:t>
            </a:r>
            <a:endParaRPr lang="tr-TR" b="1" dirty="0">
              <a:solidFill>
                <a:srgbClr val="FF0000"/>
              </a:solidFill>
            </a:endParaRPr>
          </a:p>
        </p:txBody>
      </p:sp>
      <p:sp>
        <p:nvSpPr>
          <p:cNvPr id="3" name="2 İçerik Yer Tutucusu"/>
          <p:cNvSpPr>
            <a:spLocks noGrp="1"/>
          </p:cNvSpPr>
          <p:nvPr>
            <p:ph idx="1"/>
          </p:nvPr>
        </p:nvSpPr>
        <p:spPr/>
        <p:txBody>
          <a:bodyPr/>
          <a:lstStyle/>
          <a:p>
            <a:pPr lvl="0"/>
            <a:r>
              <a:rPr lang="tr-TR" b="1" dirty="0" smtClean="0"/>
              <a:t>25 Ocak 1939 - 8 Temmuz 1942 döneminde başbakanlık yaptı.</a:t>
            </a:r>
            <a:endParaRPr lang="tr-TR" dirty="0" smtClean="0"/>
          </a:p>
          <a:p>
            <a:pPr lvl="0"/>
            <a:r>
              <a:rPr lang="tr-TR" b="1" dirty="0" smtClean="0"/>
              <a:t>Milli Korunma Kanunu çıkarılmıştır (Ocak 1940).</a:t>
            </a:r>
            <a:r>
              <a:rPr lang="tr-TR" dirty="0" smtClean="0"/>
              <a:t>Bu kanunun verdiği yetki ile üretim ve tüketim denetlenme çalışılmıştır.</a:t>
            </a:r>
          </a:p>
          <a:p>
            <a:pPr lvl="0"/>
            <a:r>
              <a:rPr lang="tr-TR" b="1" dirty="0" smtClean="0"/>
              <a:t>1940 yılında çıkarılan bir kanunla köylülerin kendi bölgelerine pratik bilgilerle eğitilmesini öngören </a:t>
            </a:r>
            <a:r>
              <a:rPr lang="tr-TR" b="1" dirty="0" smtClean="0">
                <a:solidFill>
                  <a:srgbClr val="FF0000"/>
                </a:solidFill>
              </a:rPr>
              <a:t>Köy Enstitüleri </a:t>
            </a:r>
            <a:r>
              <a:rPr lang="tr-TR" b="1" dirty="0" smtClean="0"/>
              <a:t>kurulmuştur.</a:t>
            </a:r>
            <a:endParaRPr lang="tr-TR" dirty="0" smtClean="0"/>
          </a:p>
          <a:p>
            <a:pPr lvl="0"/>
            <a:r>
              <a:rPr lang="tr-TR" b="1" dirty="0" smtClean="0"/>
              <a:t>Petrol Ofisi ve Et Balık Kurumu kurulmuştur.</a:t>
            </a:r>
            <a:endParaRPr lang="tr-TR" dirty="0" smtClean="0"/>
          </a:p>
          <a:p>
            <a:r>
              <a:rPr lang="tr-TR" b="1" dirty="0" smtClean="0"/>
              <a:t>Ekmek Karnesi Uygulaması başlatılmıştır.</a:t>
            </a:r>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1AB_b11.jpg"/>
          <p:cNvPicPr>
            <a:picLocks noGrp="1" noChangeAspect="1"/>
          </p:cNvPicPr>
          <p:nvPr>
            <p:ph idx="1"/>
          </p:nvPr>
        </p:nvPicPr>
        <p:blipFill>
          <a:blip r:embed="rId2"/>
          <a:stretch>
            <a:fillRect/>
          </a:stretch>
        </p:blipFill>
        <p:spPr>
          <a:xfrm>
            <a:off x="1500166" y="359816"/>
            <a:ext cx="6000792" cy="6498184"/>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Köy enstitülerinin kurucuları:</a:t>
            </a:r>
            <a:endParaRPr lang="tr-TR" dirty="0"/>
          </a:p>
        </p:txBody>
      </p:sp>
      <p:pic>
        <p:nvPicPr>
          <p:cNvPr id="4" name="3 İçerik Yer Tutucusu" descr="358812-3-4-cc20e.jpg"/>
          <p:cNvPicPr>
            <a:picLocks noGrp="1" noChangeAspect="1"/>
          </p:cNvPicPr>
          <p:nvPr>
            <p:ph idx="1"/>
          </p:nvPr>
        </p:nvPicPr>
        <p:blipFill>
          <a:blip r:embed="rId2"/>
          <a:stretch>
            <a:fillRect/>
          </a:stretch>
        </p:blipFill>
        <p:spPr>
          <a:xfrm>
            <a:off x="285720" y="1857364"/>
            <a:ext cx="8189080" cy="4743203"/>
          </a:xfr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13003_17_15_03.jpg"/>
          <p:cNvPicPr>
            <a:picLocks noGrp="1" noChangeAspect="1"/>
          </p:cNvPicPr>
          <p:nvPr>
            <p:ph idx="1"/>
          </p:nvPr>
        </p:nvPicPr>
        <p:blipFill>
          <a:blip r:embed="rId2"/>
          <a:stretch>
            <a:fillRect/>
          </a:stretch>
        </p:blipFill>
        <p:spPr>
          <a:xfrm>
            <a:off x="0" y="0"/>
            <a:ext cx="9215570" cy="6858000"/>
          </a:xfr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u="sng" dirty="0" smtClean="0">
                <a:solidFill>
                  <a:srgbClr val="FF0000"/>
                </a:solidFill>
              </a:rPr>
              <a:t>Şükrü Saraçoğlu Hükümeti Dönemi</a:t>
            </a:r>
            <a:endParaRPr lang="tr-TR" dirty="0"/>
          </a:p>
        </p:txBody>
      </p:sp>
      <p:sp>
        <p:nvSpPr>
          <p:cNvPr id="3" name="2 İçerik Yer Tutucusu"/>
          <p:cNvSpPr>
            <a:spLocks noGrp="1"/>
          </p:cNvSpPr>
          <p:nvPr>
            <p:ph idx="1"/>
          </p:nvPr>
        </p:nvSpPr>
        <p:spPr/>
        <p:txBody>
          <a:bodyPr>
            <a:normAutofit lnSpcReduction="10000"/>
          </a:bodyPr>
          <a:lstStyle/>
          <a:p>
            <a:pPr lvl="0"/>
            <a:r>
              <a:rPr lang="tr-TR" b="1" dirty="0" smtClean="0"/>
              <a:t>Piyasa üzerindeki sıkı denetim azaltılmıştır.</a:t>
            </a:r>
            <a:endParaRPr lang="tr-TR" dirty="0" smtClean="0"/>
          </a:p>
          <a:p>
            <a:r>
              <a:rPr lang="tr-TR" b="1" dirty="0" smtClean="0"/>
              <a:t>İaşe Müsteşarlığı’nın kaldırılmasıyla gıda maddelerinin fiyat denetimleri hafifletilmiştir.</a:t>
            </a:r>
            <a:r>
              <a:rPr lang="tr-TR" dirty="0" smtClean="0"/>
              <a:t> </a:t>
            </a:r>
          </a:p>
          <a:p>
            <a:pPr>
              <a:buNone/>
            </a:pPr>
            <a:r>
              <a:rPr lang="tr-TR" b="1" u="sng" dirty="0" smtClean="0">
                <a:solidFill>
                  <a:srgbClr val="FF0000"/>
                </a:solidFill>
              </a:rPr>
              <a:t>Varlık Vergisi (11 Kasım 1942)</a:t>
            </a:r>
            <a:endParaRPr lang="tr-TR" b="1" dirty="0" smtClean="0">
              <a:solidFill>
                <a:srgbClr val="FF0000"/>
              </a:solidFill>
            </a:endParaRPr>
          </a:p>
          <a:p>
            <a:pPr lvl="0"/>
            <a:r>
              <a:rPr lang="tr-TR" dirty="0" smtClean="0"/>
              <a:t>Varlık Vergisi ile toplam bütçe gelirlerinin üçte birinin toplanması öngörülmüştür. </a:t>
            </a:r>
          </a:p>
          <a:p>
            <a:pPr lvl="0"/>
            <a:r>
              <a:rPr lang="tr-TR" dirty="0" smtClean="0"/>
              <a:t>Bu vergi öncelikle ticaret ve sanayi ile uğraşan şehirler olmak üzere, çiftçi, esnaf ve üreticilerden alınmıştır. </a:t>
            </a:r>
          </a:p>
          <a:p>
            <a:pPr lvl="0"/>
            <a:r>
              <a:rPr lang="tr-TR" dirty="0" smtClean="0"/>
              <a:t>Vergiye itiraz hakkı yoktur. Vergi mükelleflerinin %87’sinin </a:t>
            </a:r>
            <a:r>
              <a:rPr lang="tr-TR" b="1" dirty="0" smtClean="0"/>
              <a:t>gayrimüslim</a:t>
            </a:r>
            <a:r>
              <a:rPr lang="tr-TR" dirty="0" smtClean="0"/>
              <a:t> olması tepkilere yol açmıştır.</a:t>
            </a:r>
          </a:p>
          <a:p>
            <a:endParaRPr lang="tr-TR" dirty="0" smtClean="0"/>
          </a:p>
          <a:p>
            <a:endParaRPr lang="tr-T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ctr">
              <a:buNone/>
            </a:pPr>
            <a:r>
              <a:rPr lang="tr-TR" b="1" u="sng" dirty="0" smtClean="0">
                <a:solidFill>
                  <a:srgbClr val="FF0000"/>
                </a:solidFill>
              </a:rPr>
              <a:t>Toprak Mahsulleri Vergisi(1944)</a:t>
            </a:r>
            <a:endParaRPr lang="tr-TR" b="1" dirty="0" smtClean="0">
              <a:solidFill>
                <a:srgbClr val="FF0000"/>
              </a:solidFill>
            </a:endParaRPr>
          </a:p>
          <a:p>
            <a:pPr lvl="0"/>
            <a:r>
              <a:rPr lang="tr-TR" dirty="0" smtClean="0"/>
              <a:t>Varlık Vergisi alınmayan çiftçilerden 1944 yılında Toprak Mahsulleri Vergisi alınmıştır. </a:t>
            </a:r>
          </a:p>
          <a:p>
            <a:r>
              <a:rPr lang="tr-TR" dirty="0" smtClean="0"/>
              <a:t>Zor durumda bulunan köylülere büyük yük getiren bu vergi 1946’da kaldırılmıştır.</a:t>
            </a:r>
            <a:endParaRPr lang="tr-T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bm_bayragi.gif"/>
          <p:cNvPicPr>
            <a:picLocks noGrp="1" noChangeAspect="1"/>
          </p:cNvPicPr>
          <p:nvPr>
            <p:ph idx="1"/>
          </p:nvPr>
        </p:nvPicPr>
        <p:blipFill>
          <a:blip r:embed="rId2"/>
          <a:stretch>
            <a:fillRect/>
          </a:stretch>
        </p:blipFill>
        <p:spPr>
          <a:xfrm>
            <a:off x="0" y="0"/>
            <a:ext cx="9144000" cy="6858000"/>
          </a:xfrm>
        </p:spPr>
      </p:pic>
      <p:sp>
        <p:nvSpPr>
          <p:cNvPr id="2" name="1 Başlık"/>
          <p:cNvSpPr>
            <a:spLocks noGrp="1"/>
          </p:cNvSpPr>
          <p:nvPr>
            <p:ph type="title"/>
          </p:nvPr>
        </p:nvSpPr>
        <p:spPr>
          <a:xfrm>
            <a:off x="457200" y="704088"/>
            <a:ext cx="8229600" cy="796086"/>
          </a:xfrm>
        </p:spPr>
        <p:txBody>
          <a:bodyPr>
            <a:normAutofit fontScale="90000"/>
          </a:bodyPr>
          <a:lstStyle/>
          <a:p>
            <a:pPr algn="ctr"/>
            <a:r>
              <a:rPr lang="tr-TR" b="1" dirty="0" smtClean="0">
                <a:solidFill>
                  <a:schemeClr val="bg1"/>
                </a:solidFill>
              </a:rPr>
              <a:t>Birleşmiş Milletler:</a:t>
            </a:r>
            <a:endParaRPr lang="tr-TR" b="1" dirty="0">
              <a:solidFill>
                <a:schemeClr val="bg1"/>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296152"/>
          </a:xfrm>
        </p:spPr>
        <p:txBody>
          <a:bodyPr>
            <a:normAutofit fontScale="90000"/>
          </a:bodyPr>
          <a:lstStyle/>
          <a:p>
            <a:pPr algn="ctr"/>
            <a:r>
              <a:rPr lang="tr-TR" b="1" dirty="0" smtClean="0">
                <a:solidFill>
                  <a:srgbClr val="FF0000"/>
                </a:solidFill>
              </a:rPr>
              <a:t/>
            </a:r>
            <a:br>
              <a:rPr lang="tr-TR" b="1" dirty="0" smtClean="0">
                <a:solidFill>
                  <a:srgbClr val="FF0000"/>
                </a:solidFill>
              </a:rPr>
            </a:br>
            <a:r>
              <a:rPr lang="tr-TR" b="1" dirty="0" smtClean="0">
                <a:solidFill>
                  <a:srgbClr val="FF0000"/>
                </a:solidFill>
              </a:rPr>
              <a:t>BİRLEŞMİŞ MİLLETLER</a:t>
            </a:r>
            <a:r>
              <a:rPr lang="tr-TR" dirty="0" smtClean="0">
                <a:solidFill>
                  <a:srgbClr val="FF0000"/>
                </a:solidFill>
              </a:rPr>
              <a:t/>
            </a:r>
            <a:br>
              <a:rPr lang="tr-TR" dirty="0" smtClean="0">
                <a:solidFill>
                  <a:srgbClr val="FF0000"/>
                </a:solidFill>
              </a:rPr>
            </a:br>
            <a:endParaRPr lang="tr-TR" dirty="0">
              <a:solidFill>
                <a:srgbClr val="FF0000"/>
              </a:solidFill>
            </a:endParaRPr>
          </a:p>
        </p:txBody>
      </p:sp>
      <p:sp>
        <p:nvSpPr>
          <p:cNvPr id="3" name="2 İçerik Yer Tutucusu"/>
          <p:cNvSpPr>
            <a:spLocks noGrp="1"/>
          </p:cNvSpPr>
          <p:nvPr>
            <p:ph idx="1"/>
          </p:nvPr>
        </p:nvSpPr>
        <p:spPr>
          <a:xfrm>
            <a:off x="357158" y="1428736"/>
            <a:ext cx="8572560" cy="5286412"/>
          </a:xfrm>
        </p:spPr>
        <p:txBody>
          <a:bodyPr>
            <a:normAutofit fontScale="77500" lnSpcReduction="20000"/>
          </a:bodyPr>
          <a:lstStyle/>
          <a:p>
            <a:pPr lvl="0"/>
            <a:r>
              <a:rPr lang="tr-TR" dirty="0" smtClean="0"/>
              <a:t>Savaş sırasında ABD ve İngiltere liderlerinin yayınladıkları </a:t>
            </a:r>
            <a:r>
              <a:rPr lang="tr-TR" b="1" i="1" dirty="0" smtClean="0">
                <a:solidFill>
                  <a:srgbClr val="FF0000"/>
                </a:solidFill>
              </a:rPr>
              <a:t>Atlantik Bildirisi</a:t>
            </a:r>
            <a:r>
              <a:rPr lang="tr-TR" b="1" dirty="0" smtClean="0">
                <a:solidFill>
                  <a:srgbClr val="FF0000"/>
                </a:solidFill>
              </a:rPr>
              <a:t> </a:t>
            </a:r>
            <a:r>
              <a:rPr lang="tr-TR" dirty="0" smtClean="0"/>
              <a:t>ile (Ağustos 1941) Birleşmiş </a:t>
            </a:r>
            <a:r>
              <a:rPr lang="tr-TR" dirty="0" err="1" smtClean="0"/>
              <a:t>Milletler’in</a:t>
            </a:r>
            <a:r>
              <a:rPr lang="tr-TR" dirty="0" smtClean="0"/>
              <a:t> temelleri atılmıştır.</a:t>
            </a:r>
          </a:p>
          <a:p>
            <a:pPr lvl="0"/>
            <a:r>
              <a:rPr lang="tr-TR" dirty="0" smtClean="0"/>
              <a:t>ABD ve İngiltere başkanları Washington’da yaptıkları görüşmeler sonucunda 1 Ocak 1942’de Birleşmiş Milleteler Demeci’ni yayınlamışlardır.</a:t>
            </a:r>
          </a:p>
          <a:p>
            <a:pPr lvl="0"/>
            <a:r>
              <a:rPr lang="tr-TR" b="1" dirty="0" smtClean="0">
                <a:solidFill>
                  <a:srgbClr val="FF0000"/>
                </a:solidFill>
              </a:rPr>
              <a:t>Moskova Konferansı’nda</a:t>
            </a:r>
            <a:r>
              <a:rPr lang="tr-TR" dirty="0" smtClean="0">
                <a:solidFill>
                  <a:srgbClr val="FF0000"/>
                </a:solidFill>
              </a:rPr>
              <a:t> </a:t>
            </a:r>
            <a:r>
              <a:rPr lang="tr-TR" dirty="0" smtClean="0"/>
              <a:t>(Ekim 1943), ABD, İngiltere, SSCB ve Çin dış işleri bakanları bir araya gelmiş ve daimi bir barış teşkilatının kurulması üzerinde antlaşmaya varmışlardır.</a:t>
            </a:r>
          </a:p>
          <a:p>
            <a:pPr lvl="0"/>
            <a:r>
              <a:rPr lang="tr-TR" dirty="0" smtClean="0"/>
              <a:t>ABD, SSCB, İngiltere ve Çin, Washington’da </a:t>
            </a:r>
            <a:r>
              <a:rPr lang="tr-TR" b="1" dirty="0" err="1" smtClean="0">
                <a:solidFill>
                  <a:srgbClr val="FF0000"/>
                </a:solidFill>
              </a:rPr>
              <a:t>Dumbarton</a:t>
            </a:r>
            <a:r>
              <a:rPr lang="tr-TR" b="1" dirty="0" smtClean="0">
                <a:solidFill>
                  <a:srgbClr val="FF0000"/>
                </a:solidFill>
              </a:rPr>
              <a:t> </a:t>
            </a:r>
            <a:r>
              <a:rPr lang="tr-TR" b="1" dirty="0" err="1" smtClean="0">
                <a:solidFill>
                  <a:srgbClr val="FF0000"/>
                </a:solidFill>
              </a:rPr>
              <a:t>Oaks</a:t>
            </a:r>
            <a:r>
              <a:rPr lang="tr-TR" b="1" dirty="0" smtClean="0">
                <a:solidFill>
                  <a:srgbClr val="FF0000"/>
                </a:solidFill>
              </a:rPr>
              <a:t> </a:t>
            </a:r>
            <a:r>
              <a:rPr lang="tr-TR" dirty="0" smtClean="0"/>
              <a:t>önerilerini yayınlayarak tasarlanan teşkilatın görev ve yetkilerini belirlemişlerdir.</a:t>
            </a:r>
          </a:p>
          <a:p>
            <a:pPr lvl="0"/>
            <a:r>
              <a:rPr lang="tr-TR" b="1" dirty="0" err="1" smtClean="0">
                <a:solidFill>
                  <a:srgbClr val="FF0000"/>
                </a:solidFill>
              </a:rPr>
              <a:t>Yalta</a:t>
            </a:r>
            <a:r>
              <a:rPr lang="tr-TR" b="1" dirty="0" smtClean="0">
                <a:solidFill>
                  <a:srgbClr val="FF0000"/>
                </a:solidFill>
              </a:rPr>
              <a:t> Konferansı’nda (4- 11 Şubat 1945)</a:t>
            </a:r>
            <a:r>
              <a:rPr lang="tr-TR" dirty="0" smtClean="0">
                <a:solidFill>
                  <a:srgbClr val="FF0000"/>
                </a:solidFill>
              </a:rPr>
              <a:t> </a:t>
            </a:r>
            <a:r>
              <a:rPr lang="tr-TR" dirty="0" smtClean="0"/>
              <a:t>San Francisco’da Birleşmiş Milletlerin kurulması amacıyla bir konferans toplanmasına ve Birleşmiş Milletler Konseyi’nin daimi üyelerine veto yetkisi verilmesine karar verilmiştir. Ayrıca Mart 1945’e kadar Mihver Devletlere savaş ilan eden devletlerin Birleşmiş Milletlere üye olarak kabul edilmesi benimsenmiştir.</a:t>
            </a:r>
          </a:p>
          <a:p>
            <a:pPr lvl="0"/>
            <a:r>
              <a:rPr lang="tr-TR" dirty="0" smtClean="0"/>
              <a:t>Nisan-Haziran </a:t>
            </a:r>
            <a:r>
              <a:rPr lang="tr-TR" b="1" dirty="0" smtClean="0">
                <a:solidFill>
                  <a:srgbClr val="FF0000"/>
                </a:solidFill>
              </a:rPr>
              <a:t>1945’te yapılan San Francisco Konferansı’na</a:t>
            </a:r>
            <a:r>
              <a:rPr lang="tr-TR" dirty="0" smtClean="0">
                <a:solidFill>
                  <a:srgbClr val="FF0000"/>
                </a:solidFill>
              </a:rPr>
              <a:t> </a:t>
            </a:r>
            <a:r>
              <a:rPr lang="tr-TR" dirty="0" smtClean="0"/>
              <a:t>ABD, SSCB, İngiltere, Fransa ve Çin ile birlikte kırk altı devlet katılmıştır. Yaklaşık iki ay süren konferans sonunda 51 devlet temsilcisi  </a:t>
            </a:r>
            <a:r>
              <a:rPr lang="tr-TR" b="1" dirty="0" err="1" smtClean="0"/>
              <a:t>Dumbarton</a:t>
            </a:r>
            <a:r>
              <a:rPr lang="tr-TR" b="1" dirty="0" smtClean="0"/>
              <a:t>  </a:t>
            </a:r>
            <a:r>
              <a:rPr lang="tr-TR" b="1" dirty="0" err="1" smtClean="0"/>
              <a:t>Oaks</a:t>
            </a:r>
            <a:r>
              <a:rPr lang="tr-TR" dirty="0" smtClean="0"/>
              <a:t> önerileri doğrultusunda Birleşmiş Milletler Antlaşması’nı kabul etmişlerdir. </a:t>
            </a:r>
          </a:p>
          <a:p>
            <a:endParaRPr lang="tr-T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1214422"/>
            <a:ext cx="8115328" cy="5110178"/>
          </a:xfrm>
        </p:spPr>
        <p:txBody>
          <a:bodyPr>
            <a:normAutofit fontScale="92500"/>
          </a:bodyPr>
          <a:lstStyle/>
          <a:p>
            <a:r>
              <a:rPr lang="tr-TR" sz="3200" b="1" dirty="0" smtClean="0"/>
              <a:t>Örgütün yönetimi New York’tadır.</a:t>
            </a:r>
          </a:p>
          <a:p>
            <a:r>
              <a:rPr lang="tr-TR" sz="3200" b="1" dirty="0" smtClean="0"/>
              <a:t>Arapça, Çince, Fransızca, İngilizce, İspanyolca ve Rusça örgütün </a:t>
            </a:r>
            <a:r>
              <a:rPr lang="tr-TR" sz="3200" b="1" u="sng" dirty="0" smtClean="0"/>
              <a:t>resmi dilleridir.</a:t>
            </a:r>
            <a:endParaRPr lang="tr-TR" sz="3200" dirty="0" smtClean="0"/>
          </a:p>
          <a:p>
            <a:r>
              <a:rPr lang="tr-TR" sz="3200" dirty="0" smtClean="0"/>
              <a:t>Fransa – İngiltere – Rusya – Çin ve ABD Güvenlik Konseyinde veto hakkı bulunan devletlerdir.</a:t>
            </a:r>
          </a:p>
          <a:p>
            <a:r>
              <a:rPr lang="tr-TR" sz="3200" dirty="0" smtClean="0"/>
              <a:t>Yargı organı </a:t>
            </a:r>
            <a:r>
              <a:rPr lang="tr-TR" sz="3200" b="1" dirty="0" smtClean="0">
                <a:solidFill>
                  <a:srgbClr val="FF0000"/>
                </a:solidFill>
              </a:rPr>
              <a:t>LAHEY</a:t>
            </a:r>
            <a:r>
              <a:rPr lang="tr-TR" sz="3200" dirty="0" smtClean="0"/>
              <a:t> ULUSLAR ARASI ADALET DİVANIDIR.</a:t>
            </a:r>
          </a:p>
          <a:p>
            <a:r>
              <a:rPr lang="tr-TR" sz="3200" dirty="0" smtClean="0"/>
              <a:t>Etkisini yitiren organı VESAYET ORGANIDIR.</a:t>
            </a:r>
          </a:p>
          <a:p>
            <a:endParaRPr lang="tr-T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bm_bayragi.gif"/>
          <p:cNvPicPr>
            <a:picLocks noGrp="1" noChangeAspect="1"/>
          </p:cNvPicPr>
          <p:nvPr>
            <p:ph idx="1"/>
          </p:nvPr>
        </p:nvPicPr>
        <p:blipFill>
          <a:blip r:embed="rId2"/>
          <a:stretch>
            <a:fillRect/>
          </a:stretch>
        </p:blipFill>
        <p:spPr>
          <a:xfrm>
            <a:off x="3143240" y="0"/>
            <a:ext cx="2952744" cy="1970957"/>
          </a:xfrm>
        </p:spPr>
      </p:pic>
      <p:pic>
        <p:nvPicPr>
          <p:cNvPr id="5" name="4 Resim" descr="2182fao.gif"/>
          <p:cNvPicPr>
            <a:picLocks noChangeAspect="1"/>
          </p:cNvPicPr>
          <p:nvPr/>
        </p:nvPicPr>
        <p:blipFill>
          <a:blip r:embed="rId3"/>
          <a:stretch>
            <a:fillRect/>
          </a:stretch>
        </p:blipFill>
        <p:spPr>
          <a:xfrm>
            <a:off x="357158" y="1071546"/>
            <a:ext cx="2357434" cy="2357434"/>
          </a:xfrm>
          <a:prstGeom prst="rect">
            <a:avLst/>
          </a:prstGeom>
        </p:spPr>
      </p:pic>
      <p:pic>
        <p:nvPicPr>
          <p:cNvPr id="6" name="5 Resim" descr="images (1).jpg"/>
          <p:cNvPicPr>
            <a:picLocks noChangeAspect="1"/>
          </p:cNvPicPr>
          <p:nvPr/>
        </p:nvPicPr>
        <p:blipFill>
          <a:blip r:embed="rId4"/>
          <a:stretch>
            <a:fillRect/>
          </a:stretch>
        </p:blipFill>
        <p:spPr>
          <a:xfrm>
            <a:off x="2786050" y="2357430"/>
            <a:ext cx="3508242" cy="2305054"/>
          </a:xfrm>
          <a:prstGeom prst="rect">
            <a:avLst/>
          </a:prstGeom>
        </p:spPr>
      </p:pic>
      <p:pic>
        <p:nvPicPr>
          <p:cNvPr id="7" name="6 Resim" descr="images.jpg"/>
          <p:cNvPicPr>
            <a:picLocks noChangeAspect="1"/>
          </p:cNvPicPr>
          <p:nvPr/>
        </p:nvPicPr>
        <p:blipFill>
          <a:blip r:embed="rId5"/>
          <a:stretch>
            <a:fillRect/>
          </a:stretch>
        </p:blipFill>
        <p:spPr>
          <a:xfrm>
            <a:off x="6357950" y="857232"/>
            <a:ext cx="2486025" cy="1838325"/>
          </a:xfrm>
          <a:prstGeom prst="rect">
            <a:avLst/>
          </a:prstGeom>
        </p:spPr>
      </p:pic>
      <p:pic>
        <p:nvPicPr>
          <p:cNvPr id="8" name="7 Resim" descr="indir.jpg"/>
          <p:cNvPicPr>
            <a:picLocks noChangeAspect="1"/>
          </p:cNvPicPr>
          <p:nvPr/>
        </p:nvPicPr>
        <p:blipFill>
          <a:blip r:embed="rId6"/>
          <a:stretch>
            <a:fillRect/>
          </a:stretch>
        </p:blipFill>
        <p:spPr>
          <a:xfrm>
            <a:off x="6500826" y="4286256"/>
            <a:ext cx="2457450" cy="1866900"/>
          </a:xfrm>
          <a:prstGeom prst="rect">
            <a:avLst/>
          </a:prstGeom>
        </p:spPr>
      </p:pic>
      <p:pic>
        <p:nvPicPr>
          <p:cNvPr id="9" name="8 Resim" descr="indir (1).jpg"/>
          <p:cNvPicPr>
            <a:picLocks noChangeAspect="1"/>
          </p:cNvPicPr>
          <p:nvPr/>
        </p:nvPicPr>
        <p:blipFill>
          <a:blip r:embed="rId7"/>
          <a:stretch>
            <a:fillRect/>
          </a:stretch>
        </p:blipFill>
        <p:spPr>
          <a:xfrm>
            <a:off x="571472" y="3643314"/>
            <a:ext cx="1676400" cy="272415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364</TotalTime>
  <Words>2537</Words>
  <Application>Microsoft Office PowerPoint</Application>
  <PresentationFormat>Ekran Gösterisi (4:3)</PresentationFormat>
  <Paragraphs>259</Paragraphs>
  <Slides>73</Slides>
  <Notes>0</Notes>
  <HiddenSlides>0</HiddenSlides>
  <MMClips>0</MMClips>
  <ScaleCrop>false</ScaleCrop>
  <HeadingPairs>
    <vt:vector size="4" baseType="variant">
      <vt:variant>
        <vt:lpstr>Tema</vt:lpstr>
      </vt:variant>
      <vt:variant>
        <vt:i4>1</vt:i4>
      </vt:variant>
      <vt:variant>
        <vt:lpstr>Slayt Başlıkları</vt:lpstr>
      </vt:variant>
      <vt:variant>
        <vt:i4>73</vt:i4>
      </vt:variant>
    </vt:vector>
  </HeadingPairs>
  <TitlesOfParts>
    <vt:vector size="74" baseType="lpstr">
      <vt:lpstr>Akış</vt:lpstr>
      <vt:lpstr>  II. Dünya Savaşı           (1939 – 1945)</vt:lpstr>
      <vt:lpstr>İkinci Dünya Savaşının Nedenleri:</vt:lpstr>
      <vt:lpstr>ALMANYA</vt:lpstr>
      <vt:lpstr>PowerPoint Sunusu</vt:lpstr>
      <vt:lpstr>PowerPoint Sunusu</vt:lpstr>
      <vt:lpstr>PowerPoint Sunusu</vt:lpstr>
      <vt:lpstr>PowerPoint Sunusu</vt:lpstr>
      <vt:lpstr>PowerPoint Sunusu</vt:lpstr>
      <vt:lpstr>Japonya </vt:lpstr>
      <vt:lpstr>PowerPoint Sunusu</vt:lpstr>
      <vt:lpstr>JAPONYA  İMPARATORU  HİROHİTO</vt:lpstr>
      <vt:lpstr>PowerPoint Sunusu</vt:lpstr>
      <vt:lpstr>PowerPoint Sunusu</vt:lpstr>
      <vt:lpstr>italya</vt:lpstr>
      <vt:lpstr>MUSSOLİNİ</vt:lpstr>
      <vt:lpstr>Saflar sıklaşıyor… Bloklaşmalar:</vt:lpstr>
      <vt:lpstr>1939 yılı Gelişmeler:</vt:lpstr>
      <vt:lpstr>Savaş Başlıyor:</vt:lpstr>
      <vt:lpstr>PowerPoint Sunusu</vt:lpstr>
      <vt:lpstr>PowerPoint Sunusu</vt:lpstr>
      <vt:lpstr>AVRUPA’DA SAVAŞ: </vt:lpstr>
      <vt:lpstr>PowerPoint Sunusu</vt:lpstr>
      <vt:lpstr>PowerPoint Sunusu</vt:lpstr>
      <vt:lpstr>Barbarossa  Harekatı</vt:lpstr>
      <vt:lpstr>MAGİNOT HATTI: </vt:lpstr>
      <vt:lpstr>PowerPoint Sunusu</vt:lpstr>
      <vt:lpstr>PowerPoint Sunusu</vt:lpstr>
      <vt:lpstr>PowerPoint Sunusu</vt:lpstr>
      <vt:lpstr>PowerPoint Sunusu</vt:lpstr>
      <vt:lpstr>Dikkat </vt:lpstr>
      <vt:lpstr>PowerPoint Sunusu</vt:lpstr>
      <vt:lpstr>KUZEY AFRİKA’DA SAVAŞ</vt:lpstr>
      <vt:lpstr>ASYA VE PASİFİK’TE SAVAŞ</vt:lpstr>
      <vt:lpstr>ÖDÜNÇ VERME YASASI (1941) </vt:lpstr>
      <vt:lpstr>Roosvelt </vt:lpstr>
      <vt:lpstr>Atlantik Bildirisi (14 Ağustos 1941)</vt:lpstr>
      <vt:lpstr>PowerPoint Sunusu</vt:lpstr>
      <vt:lpstr>PowerPoint Sunusu</vt:lpstr>
      <vt:lpstr>PowerPoint Sunusu</vt:lpstr>
      <vt:lpstr>Avrupa’da Savaşın Sona Ermesi: </vt:lpstr>
      <vt:lpstr>PowerPoint Sunusu</vt:lpstr>
      <vt:lpstr>PowerPoint Sunusu</vt:lpstr>
      <vt:lpstr>Pasifik’te Savaşın Sona Ermesi </vt:lpstr>
      <vt:lpstr>PowerPoint Sunusu</vt:lpstr>
      <vt:lpstr>PowerPoint Sunusu</vt:lpstr>
      <vt:lpstr>PowerPoint Sunusu</vt:lpstr>
      <vt:lpstr>Paris Barış Antlaşmaları  (10 Şubat 1947) </vt:lpstr>
      <vt:lpstr>PowerPoint Sunusu</vt:lpstr>
      <vt:lpstr>II. Dünya Savaşının Sonuçları: </vt:lpstr>
      <vt:lpstr>PowerPoint Sunusu</vt:lpstr>
      <vt:lpstr>PowerPoint Sunusu</vt:lpstr>
      <vt:lpstr>PowerPoint Sunusu</vt:lpstr>
      <vt:lpstr>PowerPoint Sunusu</vt:lpstr>
      <vt:lpstr>PowerPoint Sunusu</vt:lpstr>
      <vt:lpstr>Adana Konferansı  (30 Ocak- 1 Şubat 1943) </vt:lpstr>
      <vt:lpstr>PowerPoint Sunusu</vt:lpstr>
      <vt:lpstr> Kahire Konferansı  (4- 6 Aralık 1943) </vt:lpstr>
      <vt:lpstr>PowerPoint Sunusu</vt:lpstr>
      <vt:lpstr>PowerPoint Sunusu</vt:lpstr>
      <vt:lpstr>PowerPoint Sunusu</vt:lpstr>
      <vt:lpstr>II. DÜNYA SAVAŞI’NIN TÜRKİYE’YE ETKİLERİ </vt:lpstr>
      <vt:lpstr>PowerPoint Sunusu</vt:lpstr>
      <vt:lpstr>PowerPoint Sunusu</vt:lpstr>
      <vt:lpstr>Refik Saydam Dönemi</vt:lpstr>
      <vt:lpstr>PowerPoint Sunusu</vt:lpstr>
      <vt:lpstr>Köy enstitülerinin kurucuları:</vt:lpstr>
      <vt:lpstr>PowerPoint Sunusu</vt:lpstr>
      <vt:lpstr>Şükrü Saraçoğlu Hükümeti Dönemi</vt:lpstr>
      <vt:lpstr>PowerPoint Sunusu</vt:lpstr>
      <vt:lpstr>Birleşmiş Milletler:</vt:lpstr>
      <vt:lpstr> BİRLEŞMİŞ MİLLETLER </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II. Dünya Savaşı           (1939 – 1945)</dc:title>
  <dc:creator>rümeysa</dc:creator>
  <cp:lastModifiedBy>LENOVO</cp:lastModifiedBy>
  <cp:revision>61</cp:revision>
  <dcterms:created xsi:type="dcterms:W3CDTF">2014-05-11T16:17:54Z</dcterms:created>
  <dcterms:modified xsi:type="dcterms:W3CDTF">2017-02-14T15:32:01Z</dcterms:modified>
</cp:coreProperties>
</file>